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  <p:sldMasterId id="2147483716" r:id="rId2"/>
    <p:sldMasterId id="2147483724" r:id="rId3"/>
  </p:sldMasterIdLst>
  <p:notesMasterIdLst>
    <p:notesMasterId r:id="rId15"/>
  </p:notesMasterIdLst>
  <p:handoutMasterIdLst>
    <p:handoutMasterId r:id="rId16"/>
  </p:handoutMasterIdLst>
  <p:sldIdLst>
    <p:sldId id="353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5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28"/>
    <a:srgbClr val="016B54"/>
    <a:srgbClr val="F8F8F8"/>
    <a:srgbClr val="E5E5E5"/>
    <a:srgbClr val="008774"/>
    <a:srgbClr val="0F7661"/>
    <a:srgbClr val="C0504D"/>
    <a:srgbClr val="77933C"/>
    <a:srgbClr val="5978A0"/>
    <a:srgbClr val="442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88016" autoAdjust="0"/>
  </p:normalViewPr>
  <p:slideViewPr>
    <p:cSldViewPr snapToGrid="0" snapToObjects="1">
      <p:cViewPr varScale="1">
        <p:scale>
          <a:sx n="153" d="100"/>
          <a:sy n="153" d="100"/>
        </p:scale>
        <p:origin x="936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2/15/19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2/15/19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loud.spring.io/spring-cloud-bus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guides/gs/actuator-service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loud.spring.io/spring-cloud-bus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loud.spring.io/spring-cloud-bus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Resting slide</a:t>
            </a:r>
            <a:r>
              <a:rPr lang="en-US" baseline="0" dirty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sz="1200" b="1" dirty="0"/>
              <a:t>Requires the </a:t>
            </a:r>
            <a:r>
              <a:rPr lang="en-US" sz="1200" b="1" dirty="0">
                <a:hlinkClick r:id="rId3"/>
              </a:rPr>
              <a:t>Cloud Bus AMQP</a:t>
            </a:r>
            <a:r>
              <a:rPr lang="en-US" sz="1200" b="1" dirty="0"/>
              <a:t> dependency on the </a:t>
            </a:r>
            <a:r>
              <a:rPr lang="en-US" sz="1200" b="1" dirty="0" err="1"/>
              <a:t>classpath</a:t>
            </a:r>
            <a:r>
              <a:rPr lang="en-US" sz="1200" b="1" dirty="0"/>
              <a:t> (</a:t>
            </a:r>
            <a:r>
              <a:rPr lang="en-US" sz="1200" b="1" dirty="0" err="1"/>
              <a:t>pom.xml</a:t>
            </a:r>
            <a:r>
              <a:rPr lang="en-US" sz="1200" b="1" dirty="0"/>
              <a:t>).</a:t>
            </a:r>
            <a:endParaRPr lang="en-US" sz="1200" dirty="0"/>
          </a:p>
          <a:p>
            <a:pPr fontAlgn="base"/>
            <a:r>
              <a:rPr lang="en-US" sz="1200" dirty="0"/>
              <a:t>&lt;dependency&gt;     </a:t>
            </a:r>
          </a:p>
          <a:p>
            <a:pPr fontAlgn="base"/>
            <a:r>
              <a:rPr lang="en-US" sz="1200" dirty="0"/>
              <a:t>     &lt;groupId&gt;</a:t>
            </a:r>
            <a:r>
              <a:rPr lang="en-US" sz="1200" dirty="0" err="1"/>
              <a:t>org.springframework.cloud</a:t>
            </a:r>
            <a:r>
              <a:rPr lang="en-US" sz="1200" dirty="0"/>
              <a:t>&lt;/groupId&gt;</a:t>
            </a:r>
          </a:p>
          <a:p>
            <a:pPr fontAlgn="base"/>
            <a:r>
              <a:rPr lang="en-US" sz="1200" dirty="0"/>
              <a:t>     &lt;artifactId&gt;spring-cloud-starter-bus-amqp&lt;/artifactId&gt;</a:t>
            </a:r>
          </a:p>
          <a:p>
            <a:pPr fontAlgn="base"/>
            <a:r>
              <a:rPr lang="en-US" sz="1200" dirty="0"/>
              <a:t> &lt;/dependency&gt;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90571" tIns="45286" rIns="90571" bIns="45286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69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server is easily embeddable in a Spring Boot application using the @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EnableConfigServer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annotation.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pPr lvl="0" fontAlgn="base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configuration data is stored in a backend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Git, Subversion and File System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backends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supported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is the default backend. It's great for auditing changes and managing upgrades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Setting the git backend is done via the 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spring.cloud.config.server.git.uriconfiguration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property</a:t>
            </a:r>
          </a:p>
          <a:p>
            <a:pPr lvl="0" fontAlgn="base"/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 server exposes config on the following endpoints: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/{application}/{profile}/[{label}] /{application}-{profile}.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yml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/{label}/{application}-{profile}.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yml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/{application}-{profile}.properties /{label}/{application}-{profile}.properties </a:t>
            </a:r>
          </a:p>
          <a:p>
            <a:pPr lvl="0" fontAlgn="base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{application} maps to "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spring.application.name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on the client side;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{profile} maps to "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spring.active.profiles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on the client (comma separated list); and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{label} which is a server side feature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labelling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"versioned" set of config files.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Requires the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Actuator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dependency on the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classpath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pom.xml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sz="1200" b="1" dirty="0"/>
              <a:t>Requires the </a:t>
            </a:r>
            <a:r>
              <a:rPr lang="en-US" sz="1200" b="1" dirty="0">
                <a:hlinkClick r:id="rId3"/>
              </a:rPr>
              <a:t>Cloud Bus AMQP</a:t>
            </a:r>
            <a:r>
              <a:rPr lang="en-US" sz="1200" b="1" dirty="0"/>
              <a:t> dependency on the </a:t>
            </a:r>
            <a:r>
              <a:rPr lang="en-US" sz="1200" b="1" dirty="0" err="1"/>
              <a:t>classpath</a:t>
            </a:r>
            <a:r>
              <a:rPr lang="en-US" sz="1200" b="1" dirty="0"/>
              <a:t> (</a:t>
            </a:r>
            <a:r>
              <a:rPr lang="en-US" sz="1200" b="1" dirty="0" err="1"/>
              <a:t>pom.xml</a:t>
            </a:r>
            <a:r>
              <a:rPr lang="en-US" sz="1200" b="1" dirty="0"/>
              <a:t>).</a:t>
            </a:r>
            <a:endParaRPr lang="en-US" sz="1200" dirty="0"/>
          </a:p>
          <a:p>
            <a:pPr fontAlgn="base"/>
            <a:r>
              <a:rPr lang="en-US" sz="1200" dirty="0"/>
              <a:t>&lt;dependency&gt;     </a:t>
            </a:r>
          </a:p>
          <a:p>
            <a:pPr fontAlgn="base"/>
            <a:r>
              <a:rPr lang="en-US" sz="1200" dirty="0"/>
              <a:t>     &lt;groupId&gt;</a:t>
            </a:r>
            <a:r>
              <a:rPr lang="en-US" sz="1200" dirty="0" err="1"/>
              <a:t>org.springframework.cloud</a:t>
            </a:r>
            <a:r>
              <a:rPr lang="en-US" sz="1200" dirty="0"/>
              <a:t>&lt;/groupId&gt;</a:t>
            </a:r>
          </a:p>
          <a:p>
            <a:pPr fontAlgn="base"/>
            <a:r>
              <a:rPr lang="en-US" sz="1200" dirty="0"/>
              <a:t>     &lt;artifactId&gt;spring-cloud-starter-bus-amqp&lt;/artifactId&gt;</a:t>
            </a:r>
          </a:p>
          <a:p>
            <a:pPr fontAlgn="base"/>
            <a:r>
              <a:rPr lang="en-US" sz="1200" dirty="0"/>
              <a:t> &lt;/dependency&gt;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sz="1200" b="1" dirty="0"/>
              <a:t>Requires the </a:t>
            </a:r>
            <a:r>
              <a:rPr lang="en-US" sz="1200" b="1" dirty="0">
                <a:hlinkClick r:id="rId3"/>
              </a:rPr>
              <a:t>Cloud Bus AMQP</a:t>
            </a:r>
            <a:r>
              <a:rPr lang="en-US" sz="1200" b="1" dirty="0"/>
              <a:t> dependency on the </a:t>
            </a:r>
            <a:r>
              <a:rPr lang="en-US" sz="1200" b="1" dirty="0" err="1"/>
              <a:t>classpath</a:t>
            </a:r>
            <a:r>
              <a:rPr lang="en-US" sz="1200" b="1" dirty="0"/>
              <a:t> (</a:t>
            </a:r>
            <a:r>
              <a:rPr lang="en-US" sz="1200" b="1" dirty="0" err="1"/>
              <a:t>pom.xml</a:t>
            </a:r>
            <a:r>
              <a:rPr lang="en-US" sz="1200" b="1" dirty="0"/>
              <a:t>).</a:t>
            </a:r>
            <a:endParaRPr lang="en-US" sz="1200" dirty="0"/>
          </a:p>
          <a:p>
            <a:pPr fontAlgn="base"/>
            <a:r>
              <a:rPr lang="en-US" sz="1200" dirty="0"/>
              <a:t>&lt;dependency&gt;     </a:t>
            </a:r>
          </a:p>
          <a:p>
            <a:pPr fontAlgn="base"/>
            <a:r>
              <a:rPr lang="en-US" sz="1200" dirty="0"/>
              <a:t>     &lt;groupId&gt;</a:t>
            </a:r>
            <a:r>
              <a:rPr lang="en-US" sz="1200" dirty="0" err="1"/>
              <a:t>org.springframework.cloud</a:t>
            </a:r>
            <a:r>
              <a:rPr lang="en-US" sz="1200" dirty="0"/>
              <a:t>&lt;/groupId&gt;</a:t>
            </a:r>
          </a:p>
          <a:p>
            <a:pPr fontAlgn="base"/>
            <a:r>
              <a:rPr lang="en-US" sz="1200" dirty="0"/>
              <a:t>     &lt;artifactId&gt;spring-cloud-starter-bus-amqp&lt;/artifactId&gt;</a:t>
            </a:r>
          </a:p>
          <a:p>
            <a:pPr fontAlgn="base"/>
            <a:r>
              <a:rPr lang="en-US" sz="1200" dirty="0"/>
              <a:t> &lt;/dependency&gt;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784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38" name="Shape 938"/>
          <p:cNvSpPr txBox="1">
            <a:spLocks noGrp="1"/>
          </p:cNvSpPr>
          <p:nvPr>
            <p:ph type="ctrTitle"/>
          </p:nvPr>
        </p:nvSpPr>
        <p:spPr>
          <a:xfrm>
            <a:off x="2728911" y="1006879"/>
            <a:ext cx="6048376" cy="1218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9" name="Shape 939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746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81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6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800" b="0" i="0" u="none" strike="noStrike" cap="none" baseline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7180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4724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366768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168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76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08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73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0841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 baseline="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2C95DD"/>
              </a:buClr>
              <a:buNone/>
              <a:defRPr sz="3200">
                <a:solidFill>
                  <a:srgbClr val="2C95DD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spcBef>
                <a:spcPts val="560"/>
              </a:spcBef>
              <a:buClr>
                <a:srgbClr val="2C95DD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742950" indent="-133350" algn="l" rtl="0">
              <a:spcBef>
                <a:spcPts val="480"/>
              </a:spcBef>
              <a:buClr>
                <a:srgbClr val="2C95DD"/>
              </a:buClr>
              <a:buFont typeface="Arial"/>
              <a:buChar char="–"/>
              <a:defRPr sz="2400">
                <a:solidFill>
                  <a:schemeClr val="dk1"/>
                </a:solidFill>
              </a:defRPr>
            </a:lvl2pPr>
            <a:lvl3pPr marL="1143000" indent="-101600" algn="l" rtl="0">
              <a:spcBef>
                <a:spcPts val="400"/>
              </a:spcBef>
              <a:buClr>
                <a:srgbClr val="2C95DD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6002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–"/>
              <a:defRPr sz="1800">
                <a:solidFill>
                  <a:schemeClr val="dk1"/>
                </a:solidFill>
              </a:defRPr>
            </a:lvl4pPr>
            <a:lvl5pPr marL="20574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»"/>
              <a:defRPr sz="1800">
                <a:solidFill>
                  <a:schemeClr val="dk1"/>
                </a:solidFill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15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0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2" name="Shape 9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3" name="Shape 93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4" name="Shape 93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5" name="Shape 93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605132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32" r:id="rId8"/>
    <p:sldLayoutId id="2147483733" r:id="rId9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y-awesome-app.com/bus/refresh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Cloud Native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10" y="2511428"/>
            <a:ext cx="6871970" cy="48731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Spring Cloud Config</a:t>
            </a:r>
          </a:p>
        </p:txBody>
      </p:sp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/>
              <a:t>Spring Cloud Services: Config Server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5120" y="1209040"/>
            <a:ext cx="343408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base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</a:rPr>
              <a:t>Automated deployment of server component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</a:rPr>
              <a:t>Simply specify Git URL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</a:rPr>
              <a:t>Bind into CF application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i="1" dirty="0">
                <a:solidFill>
                  <a:srgbClr val="FFFFFF"/>
                </a:solidFill>
              </a:rPr>
              <a:t>Optionally</a:t>
            </a:r>
            <a:r>
              <a:rPr lang="en-US" dirty="0">
                <a:solidFill>
                  <a:srgbClr val="FFFFFF"/>
                </a:solidFill>
              </a:rPr>
              <a:t> Bind in RabbitMQ service for the Cloud Bus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841F58-9D7D-374D-A957-D30B2C1A6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294" y="939338"/>
            <a:ext cx="4401877" cy="364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408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tocksy_txp157cab05rEJ000_Medium_423382.jpg"/>
          <p:cNvPicPr>
            <a:picLocks noChangeAspect="1"/>
          </p:cNvPicPr>
          <p:nvPr/>
        </p:nvPicPr>
        <p:blipFill>
          <a:blip r:embed="rId3"/>
          <a:srcRect t="1558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000">
                <a:srgbClr val="000000">
                  <a:alpha val="0"/>
                </a:srgbClr>
              </a:gs>
              <a:gs pos="54000">
                <a:srgbClr val="000000">
                  <a:alpha val="86000"/>
                </a:srgbClr>
              </a:gs>
              <a:gs pos="83000">
                <a:srgbClr val="000000">
                  <a:alpha val="89000"/>
                </a:srgbClr>
              </a:gs>
            </a:gsLst>
            <a:lin ang="16500000" scaled="0"/>
            <a:tileRect/>
          </a:gradFill>
          <a:ln w="444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9" tIns="34289" rIns="68579" bIns="34289"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96900" y="2111130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96900" y="3428754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hape 1014"/>
          <p:cNvSpPr txBox="1">
            <a:spLocks/>
          </p:cNvSpPr>
          <p:nvPr/>
        </p:nvSpPr>
        <p:spPr>
          <a:xfrm>
            <a:off x="1820794" y="1336859"/>
            <a:ext cx="5209487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dist">
              <a:lnSpc>
                <a:spcPct val="90000"/>
              </a:lnSpc>
              <a:buSzPct val="25000"/>
              <a:defRPr/>
            </a:pPr>
            <a:endParaRPr lang="en" sz="4500" b="1" kern="0" cap="all" dirty="0">
              <a:solidFill>
                <a:srgbClr val="00888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Shape 1163"/>
          <p:cNvSpPr txBox="1">
            <a:spLocks/>
          </p:cNvSpPr>
          <p:nvPr/>
        </p:nvSpPr>
        <p:spPr bwMode="gray">
          <a:xfrm>
            <a:off x="205956" y="2513670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 baseline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pPr algn="ctr">
              <a:buSzPct val="25000"/>
            </a:pPr>
            <a:r>
              <a:rPr lang="en-US" b="1" cap="all" dirty="0">
                <a:solidFill>
                  <a:srgbClr val="74CEC7"/>
                </a:solidFill>
              </a:rPr>
              <a:t>Lab</a:t>
            </a:r>
            <a:endParaRPr lang="en" sz="2100" b="1" cap="all" dirty="0">
              <a:solidFill>
                <a:srgbClr val="74C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114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 in a Spring Context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097520" cy="3273007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sz="1800" b="1" i="1" u="sng" dirty="0"/>
              <a:t>Configuration</a:t>
            </a:r>
            <a:r>
              <a:rPr lang="en-US" sz="1800" b="1" dirty="0"/>
              <a:t> in a Spring context can </a:t>
            </a:r>
            <a:r>
              <a:rPr lang="en-US" sz="1800" b="1" i="1" u="sng" dirty="0"/>
              <a:t>usually</a:t>
            </a:r>
            <a:r>
              <a:rPr lang="en-US" sz="1800" b="1" dirty="0"/>
              <a:t> be described as values that wire up Spring beans.</a:t>
            </a:r>
            <a:endParaRPr lang="en-US" sz="1800" dirty="0"/>
          </a:p>
          <a:p>
            <a:pPr marL="0" indent="0" fontAlgn="base">
              <a:buNone/>
            </a:pPr>
            <a:endParaRPr lang="en-US" sz="1800" b="1" dirty="0"/>
          </a:p>
          <a:p>
            <a:pPr marL="0" indent="0" fontAlgn="base">
              <a:buNone/>
            </a:pPr>
            <a:r>
              <a:rPr lang="en-US" sz="1800" b="1" dirty="0"/>
              <a:t>Spring has provided several approaches to setting config, including externalizing (via Command Line arguments, </a:t>
            </a:r>
            <a:r>
              <a:rPr lang="en-US" sz="1800" b="1" dirty="0" err="1"/>
              <a:t>Env</a:t>
            </a:r>
            <a:r>
              <a:rPr lang="en-US" sz="1800" b="1" dirty="0"/>
              <a:t> Variables, etc.)</a:t>
            </a:r>
            <a:endParaRPr lang="en-US" sz="1800" dirty="0"/>
          </a:p>
          <a:p>
            <a:pPr marL="0" indent="0" fontAlgn="base">
              <a:buNone/>
            </a:pPr>
            <a:endParaRPr lang="en-US" sz="1800" b="1" dirty="0"/>
          </a:p>
          <a:p>
            <a:pPr marL="0" indent="0" fontAlgn="base">
              <a:buNone/>
            </a:pPr>
            <a:r>
              <a:rPr lang="en-US" sz="1800" b="1" dirty="0"/>
              <a:t>Still, gaps exist:</a:t>
            </a:r>
            <a:endParaRPr lang="en-US" sz="1800" dirty="0"/>
          </a:p>
          <a:p>
            <a:pPr lvl="0" fontAlgn="base"/>
            <a:r>
              <a:rPr lang="en-US" sz="1800" dirty="0"/>
              <a:t>Changes to config require restarts</a:t>
            </a:r>
          </a:p>
          <a:p>
            <a:pPr lvl="0" fontAlgn="base"/>
            <a:r>
              <a:rPr lang="en-US" sz="1800" dirty="0"/>
              <a:t>No audit trail</a:t>
            </a:r>
          </a:p>
          <a:p>
            <a:pPr lvl="0" fontAlgn="base"/>
            <a:r>
              <a:rPr lang="en-US" sz="1800" dirty="0"/>
              <a:t>Config is de-centralized</a:t>
            </a:r>
          </a:p>
          <a:p>
            <a:pPr lvl="0" fontAlgn="base"/>
            <a:r>
              <a:rPr lang="en-US" sz="1800" dirty="0"/>
              <a:t>No support for sensitive information (no encryption capabilities)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76516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Cloud Config</a:t>
            </a:r>
            <a:endParaRPr lang="en-US" dirty="0">
              <a:solidFill>
                <a:srgbClr val="138A7E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0"/>
          </p:nvPr>
        </p:nvPicPr>
        <p:blipFill>
          <a:blip r:embed="rId3"/>
          <a:srcRect t="2139" b="213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81682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Cloud Config Server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097520" cy="3273007"/>
          </a:xfrm>
        </p:spPr>
        <p:txBody>
          <a:bodyPr>
            <a:normAutofit/>
          </a:bodyPr>
          <a:lstStyle/>
          <a:p>
            <a:pPr lvl="0" fontAlgn="base"/>
            <a:r>
              <a:rPr lang="en-US" sz="1800" b="1" dirty="0"/>
              <a:t>The Server provides an HTTP, resource-based API for external configuration (name-value pairs, or equivalent YAML content).</a:t>
            </a:r>
          </a:p>
          <a:p>
            <a:pPr lvl="0" fontAlgn="base"/>
            <a:endParaRPr lang="en-US" sz="1800" dirty="0"/>
          </a:p>
          <a:p>
            <a:pPr lvl="0" fontAlgn="base"/>
            <a:r>
              <a:rPr lang="en-US" sz="1800" b="1" dirty="0"/>
              <a:t>Bind to the Config Server and initialize Spring Environment with remote property sources</a:t>
            </a:r>
          </a:p>
          <a:p>
            <a:pPr lvl="0" fontAlgn="base"/>
            <a:endParaRPr lang="en-US" sz="1800" dirty="0"/>
          </a:p>
          <a:p>
            <a:pPr lvl="0" fontAlgn="base"/>
            <a:r>
              <a:rPr lang="en-US" sz="1800" b="1" dirty="0"/>
              <a:t>Embeddable easily in a Spring Boot application using @EnableConfigServer</a:t>
            </a:r>
          </a:p>
          <a:p>
            <a:pPr lvl="0" fontAlgn="base"/>
            <a:endParaRPr lang="en-US" sz="1800" dirty="0"/>
          </a:p>
          <a:p>
            <a:pPr lvl="0" fontAlgn="base"/>
            <a:r>
              <a:rPr lang="en-US" sz="1800" b="1" dirty="0"/>
              <a:t>Encrypt and decrypt property values (symmetric or asymmetric)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81682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Cloud Config Server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040" y="1097280"/>
            <a:ext cx="510032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Courier New"/>
                <a:cs typeface="Courier New"/>
              </a:rPr>
              <a:t>@SpringBootApplication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urier New"/>
                <a:cs typeface="Courier New"/>
              </a:rPr>
              <a:t>@EnableConfigServer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 MAGIC!!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public class </a:t>
            </a:r>
            <a:r>
              <a:rPr lang="en-US" sz="1200" dirty="0">
                <a:solidFill>
                  <a:schemeClr val="accent3"/>
                </a:solidFill>
                <a:latin typeface="Courier New"/>
                <a:cs typeface="Courier New"/>
              </a:rPr>
              <a:t>ConfigServer</a:t>
            </a:r>
            <a:r>
              <a:rPr lang="en-US" sz="1200" dirty="0">
                <a:latin typeface="Courier New"/>
                <a:cs typeface="Courier New"/>
              </a:rPr>
              <a:t> {</a:t>
            </a:r>
          </a:p>
          <a:p>
            <a:r>
              <a:rPr lang="en-US" sz="1200" dirty="0">
                <a:latin typeface="Courier New"/>
                <a:cs typeface="Courier New"/>
              </a:rPr>
              <a:t>   public static 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void</a:t>
            </a:r>
            <a:r>
              <a:rPr lang="en-US" sz="1200" dirty="0">
                <a:latin typeface="Courier New"/>
                <a:cs typeface="Courier New"/>
              </a:rPr>
              <a:t> main(String[] args) {</a:t>
            </a:r>
          </a:p>
          <a:p>
            <a:r>
              <a:rPr lang="en-US" sz="1200" dirty="0">
                <a:latin typeface="Courier New"/>
                <a:cs typeface="Courier New"/>
              </a:rPr>
              <a:t>     SpringApplication.run(ConfigServer</a:t>
            </a:r>
            <a:r>
              <a:rPr lang="en-US" sz="1200" dirty="0">
                <a:solidFill>
                  <a:srgbClr val="1F6FB8"/>
                </a:solidFill>
                <a:latin typeface="Courier New"/>
                <a:cs typeface="Courier New"/>
              </a:rPr>
              <a:t>.class</a:t>
            </a:r>
            <a:r>
              <a:rPr lang="en-US" sz="1200" dirty="0">
                <a:latin typeface="Courier New"/>
                <a:cs typeface="Courier New"/>
              </a:rPr>
              <a:t>, args);</a:t>
            </a:r>
          </a:p>
          <a:p>
            <a:r>
              <a:rPr lang="en-US" sz="1200" dirty="0">
                <a:latin typeface="Courier New"/>
                <a:cs typeface="Courier New"/>
              </a:rPr>
              <a:t>   }</a:t>
            </a:r>
          </a:p>
          <a:p>
            <a:r>
              <a:rPr lang="en-US" sz="1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3040" y="3251200"/>
            <a:ext cx="5181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spring:</a:t>
            </a:r>
          </a:p>
          <a:p>
            <a:r>
              <a:rPr lang="en-US" sz="1200" dirty="0">
                <a:latin typeface="Courier New"/>
                <a:cs typeface="Courier New"/>
              </a:rPr>
              <a:t>  cloud:</a:t>
            </a:r>
          </a:p>
          <a:p>
            <a:r>
              <a:rPr lang="en-US" sz="1200" dirty="0">
                <a:latin typeface="Courier New"/>
                <a:cs typeface="Courier New"/>
              </a:rPr>
              <a:t>    config:</a:t>
            </a:r>
          </a:p>
          <a:p>
            <a:r>
              <a:rPr lang="en-US" sz="1200" dirty="0">
                <a:latin typeface="Courier New"/>
                <a:cs typeface="Courier New"/>
              </a:rPr>
              <a:t>      server:</a:t>
            </a:r>
          </a:p>
          <a:p>
            <a:r>
              <a:rPr lang="en-US" sz="1200" dirty="0">
                <a:latin typeface="Courier New"/>
                <a:cs typeface="Courier New"/>
              </a:rPr>
              <a:t>        git:</a:t>
            </a:r>
          </a:p>
          <a:p>
            <a:r>
              <a:rPr lang="en-US" sz="1200" dirty="0">
                <a:latin typeface="Courier New"/>
                <a:cs typeface="Courier New"/>
              </a:rPr>
              <a:t> 	     uri: http://github.com/adamz/config-repo.git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199" y="2865120"/>
            <a:ext cx="304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application.yml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84240" y="3294183"/>
            <a:ext cx="288544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greeting: Bonjour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22240" y="2772787"/>
            <a:ext cx="392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http://</a:t>
            </a:r>
            <a:r>
              <a:rPr lang="en-US" sz="1200" b="1" dirty="0" err="1">
                <a:solidFill>
                  <a:srgbClr val="008774"/>
                </a:solidFill>
                <a:latin typeface="Courier New"/>
                <a:cs typeface="Courier New"/>
              </a:rPr>
              <a:t>github.com</a:t>
            </a:r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/</a:t>
            </a:r>
            <a:r>
              <a:rPr lang="en-US" sz="1200" b="1" dirty="0" err="1">
                <a:solidFill>
                  <a:srgbClr val="008774"/>
                </a:solidFill>
                <a:latin typeface="Courier New"/>
                <a:cs typeface="Courier New"/>
              </a:rPr>
              <a:t>pacphi</a:t>
            </a:r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/</a:t>
            </a:r>
            <a:r>
              <a:rPr lang="en-US" sz="1200" b="1" dirty="0" err="1">
                <a:solidFill>
                  <a:srgbClr val="008774"/>
                </a:solidFill>
                <a:latin typeface="Courier New"/>
                <a:cs typeface="Courier New"/>
              </a:rPr>
              <a:t>config</a:t>
            </a:r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-repo/blob/master/cloud-native-</a:t>
            </a:r>
            <a:r>
              <a:rPr lang="en-US" sz="1200" b="1" dirty="0" err="1">
                <a:solidFill>
                  <a:srgbClr val="008774"/>
                </a:solidFill>
                <a:latin typeface="Courier New"/>
                <a:cs typeface="Courier New"/>
              </a:rPr>
              <a:t>spring.yml</a:t>
            </a:r>
            <a:endParaRPr lang="en-US" sz="1200" b="1" dirty="0">
              <a:solidFill>
                <a:srgbClr val="008774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6922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/>
              <a:t>Consuming Application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2240" y="1082308"/>
            <a:ext cx="4988560" cy="33085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atinLnBrk="1"/>
            <a:r>
              <a:rPr lang="en-US" sz="1100" b="1" dirty="0">
                <a:solidFill>
                  <a:schemeClr val="accent1"/>
                </a:solidFill>
                <a:latin typeface="Courier New"/>
                <a:cs typeface="Courier New"/>
              </a:rPr>
              <a:t>@Configuration</a:t>
            </a:r>
          </a:p>
          <a:p>
            <a:pPr latinLnBrk="1"/>
            <a:r>
              <a:rPr lang="en-US" sz="1100" b="1" dirty="0">
                <a:solidFill>
                  <a:schemeClr val="accent1"/>
                </a:solidFill>
                <a:latin typeface="Courier New"/>
                <a:cs typeface="Courier New"/>
              </a:rPr>
              <a:t>@EnableAutoConfiguration </a:t>
            </a:r>
            <a:r>
              <a:rPr lang="en-US" sz="11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 MAGIC!!</a:t>
            </a:r>
            <a:endParaRPr lang="en-US" sz="1100" b="1" dirty="0">
              <a:solidFill>
                <a:schemeClr val="accent1"/>
              </a:solidFill>
              <a:latin typeface="Courier New"/>
              <a:cs typeface="Courier New"/>
            </a:endParaRPr>
          </a:p>
          <a:p>
            <a:pPr latinLnBrk="1"/>
            <a:r>
              <a:rPr lang="en-US" sz="1100" b="1" dirty="0">
                <a:solidFill>
                  <a:schemeClr val="accent1"/>
                </a:solidFill>
                <a:latin typeface="Courier New"/>
                <a:cs typeface="Courier New"/>
              </a:rPr>
              <a:t>@RestController </a:t>
            </a:r>
          </a:p>
          <a:p>
            <a:pPr latinLnBrk="1"/>
            <a:r>
              <a:rPr lang="en-US" sz="1100" dirty="0">
                <a:latin typeface="Courier New"/>
                <a:cs typeface="Courier New"/>
              </a:rPr>
              <a:t>public class GreetingService {</a:t>
            </a:r>
          </a:p>
          <a:p>
            <a:pPr latinLnBrk="1"/>
            <a:r>
              <a:rPr lang="en-US" sz="1100" dirty="0">
                <a:latin typeface="Courier New"/>
                <a:cs typeface="Courier New"/>
              </a:rPr>
              <a:t>   </a:t>
            </a:r>
          </a:p>
          <a:p>
            <a:pPr latinLnBrk="1"/>
            <a:r>
              <a:rPr lang="en-US" sz="1100" dirty="0">
                <a:latin typeface="Courier New"/>
                <a:cs typeface="Courier New"/>
              </a:rPr>
              <a:t>   </a:t>
            </a:r>
            <a:r>
              <a:rPr lang="en-US" sz="1100" b="1" dirty="0">
                <a:solidFill>
                  <a:srgbClr val="008774"/>
                </a:solidFill>
                <a:latin typeface="Courier New"/>
                <a:cs typeface="Courier New"/>
              </a:rPr>
              <a:t>@AutoWired</a:t>
            </a:r>
            <a:r>
              <a:rPr lang="en-US" sz="1100" dirty="0">
                <a:latin typeface="Courier New"/>
                <a:cs typeface="Courier New"/>
              </a:rPr>
              <a:t> Greeter greeter;</a:t>
            </a:r>
          </a:p>
          <a:p>
            <a:pPr latinLnBrk="1"/>
            <a:endParaRPr lang="en-US" sz="1100" dirty="0">
              <a:latin typeface="Courier New"/>
              <a:cs typeface="Courier New"/>
            </a:endParaRPr>
          </a:p>
          <a:p>
            <a:pPr latinLnBrk="1"/>
            <a:r>
              <a:rPr lang="en-US" sz="1100" b="1" dirty="0">
                <a:solidFill>
                  <a:srgbClr val="008774"/>
                </a:solidFill>
                <a:latin typeface="Courier New"/>
                <a:cs typeface="Courier New"/>
              </a:rPr>
              <a:t>   @RequestMapping</a:t>
            </a:r>
            <a:r>
              <a:rPr lang="en-US" sz="1100" dirty="0">
                <a:latin typeface="Courier New"/>
                <a:cs typeface="Courier New"/>
              </a:rPr>
              <a:t>(</a:t>
            </a:r>
            <a:r>
              <a:rPr lang="en-US" sz="1100" dirty="0">
                <a:solidFill>
                  <a:srgbClr val="FF0000"/>
                </a:solidFill>
                <a:latin typeface="Courier New"/>
                <a:cs typeface="Courier New"/>
              </a:rPr>
              <a:t>"/"</a:t>
            </a:r>
            <a:r>
              <a:rPr lang="en-US" sz="1100" dirty="0">
                <a:latin typeface="Courier New"/>
                <a:cs typeface="Courier New"/>
              </a:rPr>
              <a:t>)</a:t>
            </a:r>
          </a:p>
          <a:p>
            <a:pPr latinLnBrk="1"/>
            <a:r>
              <a:rPr lang="en-US" sz="1100" dirty="0">
                <a:latin typeface="Courier New"/>
                <a:cs typeface="Courier New"/>
              </a:rPr>
              <a:t>   public String home() {</a:t>
            </a:r>
          </a:p>
          <a:p>
            <a:r>
              <a:rPr lang="en-US" sz="1100" dirty="0">
                <a:latin typeface="Courier New"/>
                <a:cs typeface="Courier New"/>
              </a:rPr>
              <a:t>     return String.format("</a:t>
            </a:r>
            <a:r>
              <a:rPr lang="en-US" sz="1100" dirty="0">
                <a:solidFill>
                  <a:srgbClr val="FF0000"/>
                </a:solidFill>
                <a:latin typeface="Courier New"/>
                <a:cs typeface="Courier New"/>
              </a:rPr>
              <a:t>%s World</a:t>
            </a:r>
            <a:r>
              <a:rPr lang="en-US" sz="1100" dirty="0">
                <a:latin typeface="Courier New"/>
                <a:cs typeface="Courier New"/>
              </a:rPr>
              <a:t>", greeter.greeting);</a:t>
            </a:r>
          </a:p>
          <a:p>
            <a:pPr latinLnBrk="1"/>
            <a:r>
              <a:rPr lang="en-US" sz="1100" dirty="0">
                <a:latin typeface="Courier New"/>
                <a:cs typeface="Courier New"/>
              </a:rPr>
              <a:t>   }</a:t>
            </a:r>
          </a:p>
          <a:p>
            <a:pPr latinLnBrk="1"/>
            <a:endParaRPr lang="en-US" sz="1100" dirty="0">
              <a:latin typeface="Courier New"/>
              <a:cs typeface="Courier New"/>
            </a:endParaRPr>
          </a:p>
          <a:p>
            <a:pPr latinLnBrk="1"/>
            <a:r>
              <a:rPr lang="en-US" sz="1100" dirty="0">
                <a:latin typeface="Courier New"/>
                <a:cs typeface="Courier New"/>
              </a:rPr>
              <a:t>  </a:t>
            </a:r>
            <a:r>
              <a:rPr lang="en-US" sz="1100" b="1" dirty="0">
                <a:solidFill>
                  <a:schemeClr val="accent1"/>
                </a:solidFill>
                <a:latin typeface="Courier New"/>
                <a:cs typeface="Courier New"/>
              </a:rPr>
              <a:t> @Component</a:t>
            </a:r>
          </a:p>
          <a:p>
            <a:pPr latinLnBrk="1"/>
            <a:r>
              <a:rPr lang="en-US" sz="1100" b="1" dirty="0">
                <a:solidFill>
                  <a:schemeClr val="accent1"/>
                </a:solidFill>
                <a:latin typeface="Courier New"/>
                <a:cs typeface="Courier New"/>
              </a:rPr>
              <a:t>   @RefreshScope</a:t>
            </a:r>
          </a:p>
          <a:p>
            <a:pPr latinLnBrk="1"/>
            <a:r>
              <a:rPr lang="en-US" sz="1100" dirty="0">
                <a:latin typeface="Courier New"/>
                <a:cs typeface="Courier New"/>
              </a:rPr>
              <a:t>   public class Greeter {</a:t>
            </a:r>
          </a:p>
          <a:p>
            <a:pPr latinLnBrk="1"/>
            <a:r>
              <a:rPr lang="en-US" sz="1100" b="1" dirty="0">
                <a:solidFill>
                  <a:srgbClr val="008774"/>
                </a:solidFill>
                <a:latin typeface="Courier New"/>
                <a:cs typeface="Courier New"/>
              </a:rPr>
              <a:t>      @Value</a:t>
            </a:r>
            <a:r>
              <a:rPr lang="en-US" sz="1100" dirty="0">
                <a:latin typeface="Courier New"/>
                <a:cs typeface="Courier New"/>
              </a:rPr>
              <a:t>(</a:t>
            </a:r>
            <a:r>
              <a:rPr lang="en-US" sz="1100" dirty="0">
                <a:solidFill>
                  <a:srgbClr val="FF0000"/>
                </a:solidFill>
                <a:latin typeface="Courier New"/>
                <a:cs typeface="Courier New"/>
              </a:rPr>
              <a:t>"${greeting}"</a:t>
            </a:r>
            <a:r>
              <a:rPr lang="en-US" sz="1100" dirty="0">
                <a:latin typeface="Courier New"/>
                <a:cs typeface="Courier New"/>
              </a:rPr>
              <a:t>)</a:t>
            </a:r>
          </a:p>
          <a:p>
            <a:pPr latinLnBrk="1"/>
            <a:r>
              <a:rPr lang="en-US" sz="1100" dirty="0">
                <a:latin typeface="Courier New"/>
                <a:cs typeface="Courier New"/>
              </a:rPr>
              <a:t>      String name = "World";</a:t>
            </a:r>
          </a:p>
          <a:p>
            <a:pPr latinLnBrk="1"/>
            <a:r>
              <a:rPr lang="en-US" sz="1100" dirty="0">
                <a:latin typeface="Courier New"/>
                <a:cs typeface="Courier New"/>
              </a:rPr>
              <a:t>   }      </a:t>
            </a:r>
          </a:p>
          <a:p>
            <a:pPr latinLnBrk="1"/>
            <a:r>
              <a:rPr lang="en-US" sz="11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54320" y="1822033"/>
            <a:ext cx="358648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spring:</a:t>
            </a:r>
          </a:p>
          <a:p>
            <a:r>
              <a:rPr lang="en-US" sz="1200" dirty="0">
                <a:latin typeface="Courier New"/>
                <a:cs typeface="Courier New"/>
              </a:rPr>
              <a:t>  application</a:t>
            </a:r>
          </a:p>
          <a:p>
            <a:r>
              <a:rPr lang="en-US" sz="1200" dirty="0">
                <a:latin typeface="Courier New"/>
                <a:cs typeface="Courier New"/>
              </a:rPr>
              <a:t>    name: demo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cloud:</a:t>
            </a:r>
          </a:p>
          <a:p>
            <a:r>
              <a:rPr lang="en-US" sz="1200" dirty="0">
                <a:latin typeface="Courier New"/>
                <a:cs typeface="Courier New"/>
              </a:rPr>
              <a:t>    config:</a:t>
            </a:r>
          </a:p>
          <a:p>
            <a:r>
              <a:rPr lang="en-US" sz="1200" dirty="0">
                <a:latin typeface="Courier New"/>
                <a:cs typeface="Courier New"/>
              </a:rPr>
              <a:t>      uri: </a:t>
            </a:r>
            <a:r>
              <a:rPr lang="en-US" sz="1100" dirty="0">
                <a:latin typeface="Courier New"/>
                <a:cs typeface="Courier New"/>
              </a:rPr>
              <a:t>http://my-config-server.com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92239" y="1390680"/>
            <a:ext cx="304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bootstrap.yml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36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/>
              <a:t>Refreshing Configuration Context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2240" y="1082308"/>
            <a:ext cx="4988560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atinLnBrk="1"/>
            <a:r>
              <a:rPr lang="en-US" sz="1400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chemeClr val="accent1"/>
                </a:solidFill>
                <a:latin typeface="Courier New"/>
                <a:cs typeface="Courier New"/>
              </a:rPr>
              <a:t> @Component</a:t>
            </a:r>
          </a:p>
          <a:p>
            <a:pPr latinLnBrk="1"/>
            <a:r>
              <a:rPr lang="en-US" sz="1400" b="1" dirty="0">
                <a:solidFill>
                  <a:schemeClr val="accent1"/>
                </a:solidFill>
                <a:latin typeface="Courier New"/>
                <a:cs typeface="Courier New"/>
              </a:rPr>
              <a:t>   @RefreshScope </a:t>
            </a:r>
            <a:r>
              <a:rPr lang="en-US" sz="14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 MAGIC!!</a:t>
            </a:r>
            <a:endParaRPr lang="en-US" sz="1400" b="1" dirty="0">
              <a:solidFill>
                <a:schemeClr val="accent1"/>
              </a:solidFill>
              <a:latin typeface="Courier New"/>
              <a:cs typeface="Courier New"/>
            </a:endParaRPr>
          </a:p>
          <a:p>
            <a:pPr latinLnBrk="1"/>
            <a:r>
              <a:rPr lang="en-US" sz="1400" dirty="0">
                <a:latin typeface="Courier New"/>
                <a:cs typeface="Courier New"/>
              </a:rPr>
              <a:t>   public class Greeter {</a:t>
            </a:r>
          </a:p>
          <a:p>
            <a:pPr latinLnBrk="1"/>
            <a:r>
              <a:rPr lang="en-US" sz="1400" b="1" dirty="0">
                <a:solidFill>
                  <a:srgbClr val="008774"/>
                </a:solidFill>
                <a:latin typeface="Courier New"/>
                <a:cs typeface="Courier New"/>
              </a:rPr>
              <a:t>      @Value</a:t>
            </a: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urier New"/>
                <a:cs typeface="Courier New"/>
              </a:rPr>
              <a:t>"${greeting}"</a:t>
            </a:r>
            <a:r>
              <a:rPr lang="en-US" sz="1400" dirty="0">
                <a:latin typeface="Courier New"/>
                <a:cs typeface="Courier New"/>
              </a:rPr>
              <a:t>)</a:t>
            </a:r>
          </a:p>
          <a:p>
            <a:pPr latinLnBrk="1"/>
            <a:r>
              <a:rPr lang="en-US" sz="1400" dirty="0">
                <a:latin typeface="Courier New"/>
                <a:cs typeface="Courier New"/>
              </a:rPr>
              <a:t>      String name = "World";</a:t>
            </a:r>
          </a:p>
          <a:p>
            <a:pPr latinLnBrk="1"/>
            <a:r>
              <a:rPr lang="en-US" sz="1400" dirty="0">
                <a:latin typeface="Courier New"/>
                <a:cs typeface="Courier New"/>
              </a:rPr>
              <a:t>   }     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2621280"/>
            <a:ext cx="8097520" cy="1759801"/>
          </a:xfrm>
        </p:spPr>
        <p:txBody>
          <a:bodyPr>
            <a:normAutofit/>
          </a:bodyPr>
          <a:lstStyle/>
          <a:p>
            <a:pPr lvl="0" fontAlgn="base">
              <a:buFont typeface="+mj-lt"/>
              <a:buAutoNum type="arabicPeriod"/>
            </a:pPr>
            <a:r>
              <a:rPr lang="en-US" sz="1800" b="1" dirty="0"/>
              <a:t>Update Git Repository</a:t>
            </a:r>
          </a:p>
          <a:p>
            <a:pPr lvl="0" fontAlgn="base">
              <a:buFont typeface="+mj-lt"/>
              <a:buAutoNum type="arabicPeriod"/>
            </a:pPr>
            <a:r>
              <a:rPr lang="en-US" sz="1800" dirty="0"/>
              <a:t>Send a POST </a:t>
            </a:r>
            <a:r>
              <a:rPr lang="en-US" sz="1800" b="1" i="1" u="sng" dirty="0"/>
              <a:t>refresh</a:t>
            </a:r>
            <a:r>
              <a:rPr lang="en-US" sz="1800" dirty="0"/>
              <a:t> request to the application(s) to refresh</a:t>
            </a:r>
          </a:p>
          <a:p>
            <a:pPr marL="0" lvl="0" indent="0" fontAlgn="base">
              <a:buNone/>
            </a:pPr>
            <a:endParaRPr lang="en-US" sz="1800" dirty="0"/>
          </a:p>
          <a:p>
            <a:pPr marL="0" lvl="0" indent="0" fontAlgn="base">
              <a:buNone/>
            </a:pPr>
            <a:r>
              <a:rPr lang="en-US" sz="1800" dirty="0"/>
              <a:t>Curl –X POST http://my-awesome-app.com/refresh</a:t>
            </a:r>
          </a:p>
        </p:txBody>
      </p:sp>
    </p:spTree>
    <p:extLst>
      <p:ext uri="{BB962C8B-B14F-4D97-AF65-F5344CB8AC3E}">
        <p14:creationId xmlns:p14="http://schemas.microsoft.com/office/powerpoint/2010/main" val="1761733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/>
              <a:t>Refreshing Configuration Context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097280"/>
            <a:ext cx="6116320" cy="3283801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1400" b="1" dirty="0"/>
              <a:t>When running many applications, refreshing each one can be cumbersome.</a:t>
            </a:r>
          </a:p>
          <a:p>
            <a:pPr marL="0" indent="0" fontAlgn="base">
              <a:buNone/>
            </a:pPr>
            <a:endParaRPr lang="en-US" sz="1400" dirty="0"/>
          </a:p>
          <a:p>
            <a:pPr marL="0" indent="0" fontAlgn="base">
              <a:buNone/>
            </a:pPr>
            <a:r>
              <a:rPr lang="en-US" sz="1400" b="1" dirty="0"/>
              <a:t>Instead, leverage Spring Cloud Bus pub/sub notification with RabbitMQ.</a:t>
            </a:r>
            <a:endParaRPr lang="en-US" sz="1400" dirty="0"/>
          </a:p>
          <a:p>
            <a:pPr marL="0" indent="0" fontAlgn="base">
              <a:buNone/>
            </a:pPr>
            <a:endParaRPr lang="en-US" sz="1400" b="1" dirty="0"/>
          </a:p>
          <a:p>
            <a:pPr marL="0" indent="0" fontAlgn="base">
              <a:buNone/>
            </a:pPr>
            <a:r>
              <a:rPr lang="en-US" sz="1400" b="1" dirty="0"/>
              <a:t>Send a POST request to the refresh endpoint to fetch updated config values:</a:t>
            </a:r>
          </a:p>
          <a:p>
            <a:pPr marL="0" indent="0" fontAlgn="base">
              <a:buNone/>
            </a:pPr>
            <a:r>
              <a:rPr lang="en-US" sz="1400" b="1" dirty="0">
                <a:hlinkClick r:id="rId3"/>
              </a:rPr>
              <a:t>http://</a:t>
            </a:r>
            <a:r>
              <a:rPr lang="en-US" sz="1400" dirty="0">
                <a:hlinkClick r:id="rId3"/>
              </a:rPr>
              <a:t>my-awesome-app.com</a:t>
            </a:r>
            <a:r>
              <a:rPr lang="en-US" sz="1400" b="1" dirty="0">
                <a:hlinkClick r:id="rId3"/>
              </a:rPr>
              <a:t>/bus/refresh</a:t>
            </a:r>
            <a:endParaRPr lang="en-US" sz="1400" dirty="0"/>
          </a:p>
          <a:p>
            <a:pPr marL="0" indent="0" fontAlgn="base">
              <a:buNone/>
            </a:pPr>
            <a:r>
              <a:rPr lang="en-US" sz="1800" dirty="0"/>
              <a:t> 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760" y="1257300"/>
            <a:ext cx="1996440" cy="19964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B68843-F69E-8B44-A9F5-FFC9743943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1" y="3587074"/>
            <a:ext cx="5723428" cy="63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492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/>
              <a:t>Refreshing Configuration Context</a:t>
            </a:r>
            <a:endParaRPr lang="en-US" dirty="0">
              <a:solidFill>
                <a:srgbClr val="138A7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760" y="1019802"/>
            <a:ext cx="6278880" cy="349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27219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26193</TotalTime>
  <Words>508</Words>
  <Application>Microsoft Macintosh PowerPoint</Application>
  <PresentationFormat>On-screen Show (16:9)</PresentationFormat>
  <Paragraphs>137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Courier New</vt:lpstr>
      <vt:lpstr>Helvetica Neue</vt:lpstr>
      <vt:lpstr>Noto Symbol</vt:lpstr>
      <vt:lpstr>Verdana</vt:lpstr>
      <vt:lpstr>Wingdings</vt:lpstr>
      <vt:lpstr>3_Office Theme</vt:lpstr>
      <vt:lpstr>Pivotal Main</vt:lpstr>
      <vt:lpstr>1_Pivotal Main</vt:lpstr>
      <vt:lpstr>PowerPoint Presentation</vt:lpstr>
      <vt:lpstr>Config in a Spring Context</vt:lpstr>
      <vt:lpstr>Spring Cloud Config</vt:lpstr>
      <vt:lpstr>Spring Cloud Config Server</vt:lpstr>
      <vt:lpstr>Spring Cloud Config Server</vt:lpstr>
      <vt:lpstr>Consuming Application</vt:lpstr>
      <vt:lpstr>Refreshing Configuration Context</vt:lpstr>
      <vt:lpstr>Refreshing Configuration Context</vt:lpstr>
      <vt:lpstr>Refreshing Configuration Context</vt:lpstr>
      <vt:lpstr>Spring Cloud Services: Config Server</vt:lpstr>
      <vt:lpstr>PowerPoint Presentation</vt:lpstr>
    </vt:vector>
  </TitlesOfParts>
  <Manager/>
  <Company>BCom</Company>
  <LinksUpToDate>false</LinksUpToDate>
  <SharedDoc>false</SharedDoc>
  <HyperlinkBase/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Christopher A Phillipson</cp:lastModifiedBy>
  <cp:revision>262</cp:revision>
  <dcterms:created xsi:type="dcterms:W3CDTF">2015-10-05T21:15:00Z</dcterms:created>
  <dcterms:modified xsi:type="dcterms:W3CDTF">2019-02-15T16:37:22Z</dcterms:modified>
  <cp:category/>
</cp:coreProperties>
</file>