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3"/>
  </p:notesMasterIdLst>
  <p:handoutMasterIdLst>
    <p:handoutMasterId r:id="rId14"/>
  </p:handoutMasterIdLst>
  <p:sldIdLst>
    <p:sldId id="307" r:id="rId2"/>
    <p:sldId id="313" r:id="rId3"/>
    <p:sldId id="308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</p:sldIdLst>
  <p:sldSz cx="9144000" cy="5143500" type="screen16x9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81"/>
    <a:srgbClr val="33928A"/>
    <a:srgbClr val="00786E"/>
    <a:srgbClr val="7F6BE8"/>
    <a:srgbClr val="3C8904"/>
    <a:srgbClr val="860049"/>
    <a:srgbClr val="31FFFE"/>
    <a:srgbClr val="C38912"/>
    <a:srgbClr val="1C7B70"/>
    <a:srgbClr val="8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59" autoAdjust="0"/>
    <p:restoredTop sz="97273" autoAdjust="0"/>
  </p:normalViewPr>
  <p:slideViewPr>
    <p:cSldViewPr snapToGrid="0" showGuides="1">
      <p:cViewPr varScale="1">
        <p:scale>
          <a:sx n="122" d="100"/>
          <a:sy n="122" d="100"/>
        </p:scale>
        <p:origin x="-104" y="-592"/>
      </p:cViewPr>
      <p:guideLst>
        <p:guide orient="horz" pos="1044"/>
        <p:guide pos="118"/>
      </p:guideLst>
    </p:cSldViewPr>
  </p:slideViewPr>
  <p:outlineViewPr>
    <p:cViewPr>
      <p:scale>
        <a:sx n="33" d="100"/>
        <a:sy n="33" d="100"/>
      </p:scale>
      <p:origin x="0" y="6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08" d="100"/>
          <a:sy n="108" d="100"/>
        </p:scale>
        <p:origin x="-4192" y="-112"/>
      </p:cViewPr>
      <p:guideLst>
        <p:guide orient="horz" pos="110"/>
        <p:guide pos="4180"/>
        <p:guide pos="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18288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3064621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49502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buFont typeface="Arial" pitchFamily="34" charset="0"/>
      <a:buNone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00050" indent="-174625" algn="l" defTabSz="914400" rtl="0" eaLnBrk="1" latinLnBrk="0" hangingPunct="1">
      <a:spcBef>
        <a:spcPts val="600"/>
      </a:spcBef>
      <a:buFont typeface="Wingdings" pitchFamily="2" charset="2"/>
      <a:buChar char="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576263" indent="-176213" algn="l" defTabSz="914400" rtl="0" eaLnBrk="1" latinLnBrk="0" hangingPunct="1">
      <a:spcBef>
        <a:spcPts val="600"/>
      </a:spcBef>
      <a:buFont typeface="Verdana" pitchFamily="34" charset="0"/>
      <a:buChar char="–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801688" indent="-174625" algn="l" defTabSz="914400" rtl="0" eaLnBrk="1" latinLnBrk="0" hangingPunct="1">
      <a:spcBef>
        <a:spcPts val="600"/>
      </a:spcBef>
      <a:buFont typeface="Verdana" pitchFamily="34" charset="0"/>
      <a:buChar char="▪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027113" indent="-225425" algn="l" defTabSz="914400" rtl="0" eaLnBrk="1" latinLnBrk="0" hangingPunct="1">
      <a:spcBef>
        <a:spcPts val="600"/>
      </a:spcBef>
      <a:buFont typeface="Verdana" pitchFamily="34" charset="0"/>
      <a:buChar char="—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90587" y="1312907"/>
            <a:ext cx="4384145" cy="100642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in Upper &amp; LC Bold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0588" y="2633384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24 Point Arial Title Case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 bwMode="gray">
          <a:xfrm>
            <a:off x="908582" y="3710101"/>
            <a:ext cx="502655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Additional Line 18 Point Arial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2014 Pivotal Software,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Inc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Picture 9" descr="Pivotal_Whit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1" t="21652" r="18528" b="26494"/>
          <a:stretch/>
        </p:blipFill>
        <p:spPr>
          <a:xfrm>
            <a:off x="7926755" y="4642512"/>
            <a:ext cx="997234" cy="32967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4" y="1074738"/>
            <a:ext cx="2073275" cy="3382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1074738"/>
            <a:ext cx="6048376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+mn-lt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419225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14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3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2014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votal 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5" descr="Pivotal_Whit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1" t="21652" r="18528" b="26494"/>
          <a:stretch/>
        </p:blipFill>
        <p:spPr>
          <a:xfrm>
            <a:off x="1687232" y="1490695"/>
            <a:ext cx="5842485" cy="193145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2014 Pivotal Software,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Inc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17588" y="1739930"/>
            <a:ext cx="6048376" cy="620683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1026053" y="2447128"/>
            <a:ext cx="6048375" cy="5627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 smtClean="0"/>
              <a:t>Divider 2 has black background</a:t>
            </a:r>
          </a:p>
        </p:txBody>
      </p:sp>
      <p:pic>
        <p:nvPicPr>
          <p:cNvPr id="9" name="Picture 8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0" y="0"/>
            <a:ext cx="9144000" cy="21685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  <a:alpha val="61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006880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3" y="2455863"/>
            <a:ext cx="6048375" cy="190170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2014 Pivotal Software,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Inc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455" y="1674284"/>
            <a:ext cx="6048376" cy="1354217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Divider3</a:t>
            </a:r>
            <a:endParaRPr lang="en-US" dirty="0"/>
          </a:p>
        </p:txBody>
      </p:sp>
      <p:pic>
        <p:nvPicPr>
          <p:cNvPr id="9" name="Picture 8" descr="Pivotal_Whit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1" t="21652" r="18528" b="26494"/>
          <a:stretch/>
        </p:blipFill>
        <p:spPr>
          <a:xfrm>
            <a:off x="7926755" y="4642512"/>
            <a:ext cx="997234" cy="32967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419224"/>
            <a:ext cx="8410574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2014 Pivotal Software,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Inc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Picture 9" descr="Pivotal_White.png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1" t="21652" r="18528" b="26494"/>
          <a:stretch/>
        </p:blipFill>
        <p:spPr>
          <a:xfrm>
            <a:off x="7926755" y="4642512"/>
            <a:ext cx="997234" cy="3296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94" r:id="rId3"/>
    <p:sldLayoutId id="2147483696" r:id="rId4"/>
    <p:sldLayoutId id="2147483675" r:id="rId5"/>
    <p:sldLayoutId id="2147483697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98" r:id="rId14"/>
    <p:sldLayoutId id="2147483691" r:id="rId15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Calculated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Calculate</a:t>
            </a:r>
            <a:r>
              <a:rPr lang="en-US" baseline="0" dirty="0" smtClean="0"/>
              <a:t> values based on raw data</a:t>
            </a:r>
          </a:p>
          <a:p>
            <a:r>
              <a:rPr lang="en-US" baseline="0" dirty="0" smtClean="0"/>
              <a:t>Counters</a:t>
            </a:r>
          </a:p>
          <a:p>
            <a:r>
              <a:rPr lang="en-US" baseline="0" dirty="0" smtClean="0"/>
              <a:t>Accumulators</a:t>
            </a:r>
          </a:p>
          <a:p>
            <a:r>
              <a:rPr lang="en-US" baseline="0" dirty="0" smtClean="0"/>
              <a:t>Machine Learning</a:t>
            </a:r>
          </a:p>
          <a:p>
            <a:r>
              <a:rPr lang="en-US" baseline="0" dirty="0" smtClean="0"/>
              <a:t>Can be dynamically updated for changed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59115"/>
      </p:ext>
    </p:extLst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</a:t>
            </a:r>
            <a:r>
              <a:rPr lang="en-US" baseline="0" dirty="0" smtClean="0"/>
              <a:t>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Classes from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  <a:endParaRPr lang="en-US" baseline="0" dirty="0" smtClean="0"/>
          </a:p>
          <a:p>
            <a:r>
              <a:rPr lang="en-US" baseline="0" dirty="0" smtClean="0"/>
              <a:t>Can’t be serialized, or</a:t>
            </a:r>
          </a:p>
          <a:p>
            <a:r>
              <a:rPr lang="en-US" baseline="0" dirty="0" smtClean="0"/>
              <a:t>Serialization won’t be efficient, or</a:t>
            </a:r>
          </a:p>
          <a:p>
            <a:r>
              <a:rPr lang="en-US" baseline="0" dirty="0" smtClean="0"/>
              <a:t>Concern about structure changing when library is updated</a:t>
            </a:r>
          </a:p>
          <a:p>
            <a:r>
              <a:rPr lang="en-US" baseline="0" dirty="0" smtClean="0"/>
              <a:t>Examples:</a:t>
            </a:r>
          </a:p>
          <a:p>
            <a:pPr lvl="1"/>
            <a:r>
              <a:rPr lang="en-US" dirty="0" smtClean="0"/>
              <a:t>Machine Learning libraries</a:t>
            </a:r>
          </a:p>
          <a:p>
            <a:pPr lvl="1"/>
            <a:r>
              <a:rPr lang="en-US" dirty="0" smtClean="0"/>
              <a:t>Geo-spatial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529223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490" y="439572"/>
            <a:ext cx="8478532" cy="1505028"/>
          </a:xfrm>
        </p:spPr>
        <p:txBody>
          <a:bodyPr/>
          <a:lstStyle/>
          <a:p>
            <a:r>
              <a:rPr lang="en-US" dirty="0" smtClean="0"/>
              <a:t>Clever Uses for Gemfire Local Regions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Tim Dalsing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gray">
          <a:xfrm>
            <a:off x="384324" y="2132774"/>
            <a:ext cx="7142202" cy="3077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spcBef>
                <a:spcPts val="0"/>
              </a:spcBef>
              <a:buClr>
                <a:srgbClr val="2C95DD"/>
              </a:buClr>
              <a:buFont typeface="Arial" pitchFamily="34" charset="0"/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 smtClean="0"/>
              <a:t>The Underappreciated Gemfire Region Type</a:t>
            </a:r>
            <a:endParaRPr lang="en-US" sz="2000" i="1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Gemfire</a:t>
            </a:r>
            <a:r>
              <a:rPr lang="en-US" baseline="0" dirty="0" smtClean="0"/>
              <a:t> Local 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8600" indent="-228600"/>
            <a:r>
              <a:rPr lang="en-US" dirty="0" smtClean="0"/>
              <a:t>Value is not obvious</a:t>
            </a:r>
          </a:p>
          <a:p>
            <a:pPr marL="228600" indent="-228600"/>
            <a:r>
              <a:rPr lang="en-US" baseline="0" dirty="0" smtClean="0"/>
              <a:t>Most of the attention is on partition and replicate regions, which are the mostly commonly used region types</a:t>
            </a:r>
          </a:p>
          <a:p>
            <a:pPr marL="228600" indent="-228600"/>
            <a:r>
              <a:rPr lang="en-US" baseline="0" dirty="0" smtClean="0"/>
              <a:t>Since value is not recognized they are underutilized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r>
              <a:rPr lang="en-US" baseline="0" dirty="0" smtClean="0"/>
              <a:t> or Server</a:t>
            </a:r>
          </a:p>
          <a:p>
            <a:r>
              <a:rPr lang="en-US" baseline="0" dirty="0" smtClean="0"/>
              <a:t>No distribution of data</a:t>
            </a:r>
          </a:p>
          <a:p>
            <a:r>
              <a:rPr lang="en-US" baseline="0" dirty="0" smtClean="0"/>
              <a:t>Can be persistent</a:t>
            </a:r>
          </a:p>
          <a:p>
            <a:r>
              <a:rPr lang="en-US" baseline="0" dirty="0" smtClean="0"/>
              <a:t>CacheLoader, CacheListener, CacheWriter, AsyncEventListener work as expected</a:t>
            </a:r>
          </a:p>
          <a:p>
            <a:r>
              <a:rPr lang="en-US" baseline="0" dirty="0" smtClean="0"/>
              <a:t>Can use expiration or eviction</a:t>
            </a:r>
          </a:p>
          <a:p>
            <a:r>
              <a:rPr lang="en-US" baseline="0" dirty="0" smtClean="0"/>
              <a:t>Objects are never serialized (assuming no persistence)</a:t>
            </a:r>
          </a:p>
        </p:txBody>
      </p:sp>
    </p:spTree>
    <p:extLst>
      <p:ext uri="{BB962C8B-B14F-4D97-AF65-F5344CB8AC3E}">
        <p14:creationId xmlns:p14="http://schemas.microsoft.com/office/powerpoint/2010/main" val="2484361357"/>
      </p:ext>
    </p:extLst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</a:t>
            </a:r>
            <a:r>
              <a:rPr lang="en-US" baseline="0" dirty="0" smtClean="0"/>
              <a:t> Sharding using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Can simulate </a:t>
            </a:r>
            <a:r>
              <a:rPr lang="en-US" dirty="0" err="1" smtClean="0"/>
              <a:t>sharding</a:t>
            </a:r>
            <a:r>
              <a:rPr lang="en-US" dirty="0" smtClean="0"/>
              <a:t> using partition-aware</a:t>
            </a:r>
            <a:r>
              <a:rPr lang="en-US" baseline="0" dirty="0" smtClean="0"/>
              <a:t> Functions</a:t>
            </a:r>
          </a:p>
          <a:p>
            <a:r>
              <a:rPr lang="en-US" baseline="0" dirty="0" smtClean="0"/>
              <a:t>Separate partitioned region defines </a:t>
            </a:r>
            <a:r>
              <a:rPr lang="en-US" baseline="0" dirty="0" err="1" smtClean="0"/>
              <a:t>sharding</a:t>
            </a:r>
            <a:r>
              <a:rPr lang="en-US" baseline="0" dirty="0" smtClean="0"/>
              <a:t> (can be empty)</a:t>
            </a:r>
          </a:p>
          <a:p>
            <a:r>
              <a:rPr lang="en-US" baseline="0" dirty="0" smtClean="0"/>
              <a:t>Use PartitionListener to update data in local regions on node failure and rebalance</a:t>
            </a:r>
          </a:p>
        </p:txBody>
      </p:sp>
    </p:spTree>
    <p:extLst>
      <p:ext uri="{BB962C8B-B14F-4D97-AF65-F5344CB8AC3E}">
        <p14:creationId xmlns:p14="http://schemas.microsoft.com/office/powerpoint/2010/main" val="789958075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 Co-location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Accesses</a:t>
            </a:r>
            <a:r>
              <a:rPr lang="en-US" baseline="0" dirty="0" smtClean="0"/>
              <a:t> on local regions in </a:t>
            </a:r>
            <a:r>
              <a:rPr lang="en-US" dirty="0" smtClean="0"/>
              <a:t>Partition-aware</a:t>
            </a:r>
            <a:r>
              <a:rPr lang="en-US" baseline="0" dirty="0" smtClean="0"/>
              <a:t> Function result in co-location</a:t>
            </a:r>
          </a:p>
          <a:p>
            <a:r>
              <a:rPr lang="en-US" baseline="0" dirty="0" smtClean="0"/>
              <a:t>Take advantage of the behavior of CacheListener, CacheLoader, CacheWriter, and AsyncEventListener on partition regions to ensure data is co-located in local regions</a:t>
            </a:r>
          </a:p>
          <a:p>
            <a:r>
              <a:rPr lang="en-US" baseline="0" dirty="0" smtClean="0"/>
              <a:t>PartitionListener to update </a:t>
            </a:r>
            <a:r>
              <a:rPr lang="en-US" baseline="0" smtClean="0"/>
              <a:t>local regions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893381989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Xrefs</a:t>
            </a:r>
          </a:p>
          <a:p>
            <a:r>
              <a:rPr lang="en-US" dirty="0" smtClean="0"/>
              <a:t>Aggregated Views</a:t>
            </a:r>
          </a:p>
          <a:p>
            <a:r>
              <a:rPr lang="en-US" dirty="0" smtClean="0"/>
              <a:t>Calculated Views</a:t>
            </a:r>
          </a:p>
          <a:p>
            <a:r>
              <a:rPr lang="en-US" dirty="0" smtClean="0"/>
              <a:t>Storing 3</a:t>
            </a:r>
            <a:r>
              <a:rPr lang="en-US" baseline="30000" dirty="0" smtClean="0"/>
              <a:t>rd</a:t>
            </a:r>
            <a:r>
              <a:rPr lang="en-US" dirty="0" smtClean="0"/>
              <a:t> party classes that can’t be serialized</a:t>
            </a:r>
          </a:p>
        </p:txBody>
      </p:sp>
    </p:spTree>
    <p:extLst>
      <p:ext uri="{BB962C8B-B14F-4D97-AF65-F5344CB8AC3E}">
        <p14:creationId xmlns:p14="http://schemas.microsoft.com/office/powerpoint/2010/main" val="644545523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Xrefs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Fast</a:t>
            </a:r>
            <a:r>
              <a:rPr lang="en-US" baseline="0" dirty="0" smtClean="0"/>
              <a:t> and efficient alternative to queries</a:t>
            </a:r>
          </a:p>
          <a:p>
            <a:r>
              <a:rPr lang="en-US" dirty="0" smtClean="0"/>
              <a:t>Much faster than queries for co-located data</a:t>
            </a:r>
            <a:endParaRPr lang="en-US" baseline="0" dirty="0" smtClean="0"/>
          </a:p>
          <a:p>
            <a:r>
              <a:rPr lang="en-US" baseline="0" dirty="0" smtClean="0"/>
              <a:t>Efficient mechanism for scanning large amounts of data</a:t>
            </a:r>
          </a:p>
          <a:p>
            <a:r>
              <a:rPr lang="en-US" baseline="0" dirty="0" smtClean="0"/>
              <a:t>Unlike OQL indexes, can be evicted and reloaded</a:t>
            </a:r>
          </a:p>
          <a:p>
            <a:r>
              <a:rPr lang="en-US" baseline="0" dirty="0" smtClean="0"/>
              <a:t>Use with Functions with </a:t>
            </a:r>
            <a:r>
              <a:rPr lang="en-US" baseline="0" dirty="0" err="1" smtClean="0"/>
              <a:t>onServer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onRegion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882328324"/>
      </p:ext>
    </p:extLst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Aggregated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Pre-defined</a:t>
            </a:r>
            <a:r>
              <a:rPr lang="en-US" baseline="0" dirty="0" smtClean="0"/>
              <a:t> aggregations</a:t>
            </a:r>
          </a:p>
          <a:p>
            <a:r>
              <a:rPr lang="en-US" baseline="0" dirty="0" smtClean="0"/>
              <a:t>Optimized for reads</a:t>
            </a:r>
          </a:p>
          <a:p>
            <a:r>
              <a:rPr lang="en-US" baseline="0" dirty="0" smtClean="0"/>
              <a:t>With or without co-location</a:t>
            </a:r>
          </a:p>
          <a:p>
            <a:r>
              <a:rPr lang="en-US" baseline="0" dirty="0" smtClean="0"/>
              <a:t>Avoids problems with small updates to large objects</a:t>
            </a:r>
          </a:p>
          <a:p>
            <a:r>
              <a:rPr lang="en-US" baseline="0" dirty="0" smtClean="0"/>
              <a:t>Can be dynamically generated via a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60557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Clever Uses for Gemfire Local Regions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Clever Uses for Gemfire Local Regions.potx</Template>
  <TotalTime>1370</TotalTime>
  <Words>306</Words>
  <Application>Microsoft Macintosh PowerPoint</Application>
  <PresentationFormat>On-screen Show (16:9)</PresentationFormat>
  <Paragraphs>53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Clever Uses for Gemfire Local Regions</vt:lpstr>
      <vt:lpstr>PowerPoint Presentation</vt:lpstr>
      <vt:lpstr>Clever Uses for Gemfire Local Regions</vt:lpstr>
      <vt:lpstr>Gemfire Local Regions</vt:lpstr>
      <vt:lpstr>Characteristics</vt:lpstr>
      <vt:lpstr>Simulate Sharding using Functions</vt:lpstr>
      <vt:lpstr>Simulate Co-location</vt:lpstr>
      <vt:lpstr>Uses</vt:lpstr>
      <vt:lpstr>Xrefs</vt:lpstr>
      <vt:lpstr>Aggregated Views</vt:lpstr>
      <vt:lpstr>Calculated Views</vt:lpstr>
      <vt:lpstr>3rd Party Classes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EMC</dc:creator>
  <cp:lastModifiedBy>Tim Dalsing</cp:lastModifiedBy>
  <cp:revision>32</cp:revision>
  <dcterms:created xsi:type="dcterms:W3CDTF">2014-04-28T17:27:53Z</dcterms:created>
  <dcterms:modified xsi:type="dcterms:W3CDTF">2016-05-11T22:43:12Z</dcterms:modified>
</cp:coreProperties>
</file>