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7"/>
  </p:notesMasterIdLst>
  <p:handoutMasterIdLst>
    <p:handoutMasterId r:id="rId18"/>
  </p:handoutMasterIdLst>
  <p:sldIdLst>
    <p:sldId id="307" r:id="rId2"/>
    <p:sldId id="313" r:id="rId3"/>
    <p:sldId id="328" r:id="rId4"/>
    <p:sldId id="341" r:id="rId5"/>
    <p:sldId id="344" r:id="rId6"/>
    <p:sldId id="343" r:id="rId7"/>
    <p:sldId id="348" r:id="rId8"/>
    <p:sldId id="345" r:id="rId9"/>
    <p:sldId id="346" r:id="rId10"/>
    <p:sldId id="347" r:id="rId11"/>
    <p:sldId id="349" r:id="rId12"/>
    <p:sldId id="350" r:id="rId13"/>
    <p:sldId id="351" r:id="rId14"/>
    <p:sldId id="353" r:id="rId15"/>
    <p:sldId id="352" r:id="rId16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81"/>
    <a:srgbClr val="33928A"/>
    <a:srgbClr val="00786E"/>
    <a:srgbClr val="7F6BE8"/>
    <a:srgbClr val="3C8904"/>
    <a:srgbClr val="860049"/>
    <a:srgbClr val="31FFFE"/>
    <a:srgbClr val="C38912"/>
    <a:srgbClr val="1C7B70"/>
    <a:srgbClr val="8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10" autoAdjust="0"/>
  </p:normalViewPr>
  <p:slideViewPr>
    <p:cSldViewPr snapToGrid="0" showGuides="1">
      <p:cViewPr varScale="1">
        <p:scale>
          <a:sx n="137" d="100"/>
          <a:sy n="137" d="100"/>
        </p:scale>
        <p:origin x="-112" y="-1120"/>
      </p:cViewPr>
      <p:guideLst>
        <p:guide orient="horz" pos="1044"/>
        <p:guide pos="118"/>
      </p:guideLst>
    </p:cSldViewPr>
  </p:slideViewPr>
  <p:outlineViewPr>
    <p:cViewPr>
      <p:scale>
        <a:sx n="33" d="100"/>
        <a:sy n="33" d="100"/>
      </p:scale>
      <p:origin x="0" y="12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8" d="100"/>
          <a:sy n="108" d="100"/>
        </p:scale>
        <p:origin x="-4192" y="-11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2014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votal_Teal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4" t="26334" r="18640" b="28089"/>
          <a:stretch/>
        </p:blipFill>
        <p:spPr>
          <a:xfrm>
            <a:off x="1760955" y="1630937"/>
            <a:ext cx="5803900" cy="17145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2014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2014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2014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pic>
        <p:nvPicPr>
          <p:cNvPr id="11" name="Picture 10" descr="Pivotal_White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3" t="28060" r="18173" b="28060"/>
          <a:stretch/>
        </p:blipFill>
        <p:spPr>
          <a:xfrm>
            <a:off x="7867219" y="4682227"/>
            <a:ext cx="1051022" cy="2837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98" r:id="rId14"/>
    <p:sldLayoutId id="2147483691" r:id="rId1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Latest</a:t>
            </a:r>
            <a:r>
              <a:rPr lang="en-US" baseline="0" dirty="0" smtClean="0"/>
              <a:t> JDK 1.8 (not JRE)</a:t>
            </a:r>
          </a:p>
          <a:p>
            <a:pPr lvl="1"/>
            <a:r>
              <a:rPr lang="en-US" baseline="0" dirty="0" smtClean="0"/>
              <a:t>File handle leakage bug in earlier JDKs affects Gemfire</a:t>
            </a:r>
          </a:p>
          <a:p>
            <a:pPr lvl="0"/>
            <a:r>
              <a:rPr lang="en-US" dirty="0" smtClean="0"/>
              <a:t>PCF/Gemfire</a:t>
            </a:r>
            <a:r>
              <a:rPr lang="en-US" baseline="0" dirty="0" smtClean="0"/>
              <a:t> Tile</a:t>
            </a:r>
          </a:p>
          <a:p>
            <a:pPr lvl="1"/>
            <a:r>
              <a:rPr lang="en-US" dirty="0" smtClean="0"/>
              <a:t>Uses PCF to create Gemfire</a:t>
            </a:r>
            <a:r>
              <a:rPr lang="en-US" baseline="0" dirty="0" smtClean="0"/>
              <a:t> cluster</a:t>
            </a:r>
          </a:p>
          <a:p>
            <a:pPr lvl="1"/>
            <a:r>
              <a:rPr lang="en-US" baseline="0" dirty="0" smtClean="0"/>
              <a:t>Highly automated</a:t>
            </a:r>
          </a:p>
          <a:p>
            <a:pPr lvl="1"/>
            <a:r>
              <a:rPr lang="en-US" baseline="0" dirty="0" smtClean="0"/>
              <a:t>Uses latest JDK and Gemfire versions</a:t>
            </a:r>
          </a:p>
          <a:p>
            <a:pPr lvl="0"/>
            <a:r>
              <a:rPr lang="en-US" dirty="0" smtClean="0"/>
              <a:t>RPMs for Linux systems</a:t>
            </a:r>
          </a:p>
          <a:p>
            <a:pPr lvl="0"/>
            <a:r>
              <a:rPr lang="en-US" dirty="0" err="1" smtClean="0"/>
              <a:t>Tarball</a:t>
            </a:r>
            <a:r>
              <a:rPr lang="en-US" dirty="0" smtClean="0"/>
              <a:t>/zip for any platform</a:t>
            </a:r>
          </a:p>
          <a:p>
            <a:pPr lvl="0"/>
            <a:r>
              <a:rPr lang="en-US" dirty="0" smtClean="0"/>
              <a:t>Homebrew for OS/X</a:t>
            </a:r>
          </a:p>
        </p:txBody>
      </p:sp>
    </p:spTree>
    <p:extLst>
      <p:ext uri="{BB962C8B-B14F-4D97-AF65-F5344CB8AC3E}">
        <p14:creationId xmlns:p14="http://schemas.microsoft.com/office/powerpoint/2010/main" val="2485640018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Gemfire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gfsh</a:t>
            </a:r>
            <a:endParaRPr lang="en-US" dirty="0" smtClean="0"/>
          </a:p>
          <a:p>
            <a:r>
              <a:rPr lang="en-US" dirty="0" smtClean="0"/>
              <a:t>XML/properties files</a:t>
            </a:r>
          </a:p>
          <a:p>
            <a:r>
              <a:rPr lang="en-US" dirty="0" smtClean="0"/>
              <a:t>Command</a:t>
            </a:r>
            <a:r>
              <a:rPr lang="en-US" baseline="0" dirty="0" smtClean="0"/>
              <a:t>-line arguments</a:t>
            </a:r>
          </a:p>
          <a:p>
            <a:r>
              <a:rPr lang="en-US" baseline="0" dirty="0" smtClean="0"/>
              <a:t>Can use any or all 3 in any combination</a:t>
            </a:r>
          </a:p>
          <a:p>
            <a:r>
              <a:rPr lang="en-US" baseline="0" dirty="0" smtClean="0"/>
              <a:t>PCF/Gemfire Tile</a:t>
            </a:r>
          </a:p>
          <a:p>
            <a:pPr lvl="1"/>
            <a:r>
              <a:rPr lang="en-US" dirty="0" smtClean="0"/>
              <a:t>Configuration</a:t>
            </a:r>
            <a:r>
              <a:rPr lang="en-US" baseline="0" dirty="0" smtClean="0"/>
              <a:t> specified in service instance</a:t>
            </a:r>
          </a:p>
          <a:p>
            <a:pPr lvl="1"/>
            <a:r>
              <a:rPr lang="en-US" baseline="0" dirty="0" smtClean="0"/>
              <a:t>Gemfire plugin for </a:t>
            </a:r>
            <a:r>
              <a:rPr lang="en-US" baseline="0" dirty="0" err="1" smtClean="0"/>
              <a:t>cf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34458704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gfsh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444" y="880076"/>
            <a:ext cx="8410575" cy="3680594"/>
          </a:xfrm>
        </p:spPr>
        <p:txBody>
          <a:bodyPr>
            <a:normAutofit fontScale="62500" lnSpcReduction="20000"/>
          </a:bodyPr>
          <a:lstStyle/>
          <a:p>
            <a:r>
              <a:rPr lang="en-US" b="1" i="0" dirty="0" smtClean="0"/>
              <a:t>G</a:t>
            </a:r>
            <a:r>
              <a:rPr lang="en-US" dirty="0" smtClean="0"/>
              <a:t>em</a:t>
            </a:r>
            <a:r>
              <a:rPr lang="en-US" b="1" dirty="0" smtClean="0"/>
              <a:t>f</a:t>
            </a:r>
            <a:r>
              <a:rPr lang="en-US" dirty="0" smtClean="0"/>
              <a:t>ire</a:t>
            </a:r>
            <a:r>
              <a:rPr lang="en-US" baseline="0" dirty="0" smtClean="0"/>
              <a:t> </a:t>
            </a:r>
            <a:r>
              <a:rPr lang="en-US" b="1" baseline="0" dirty="0" smtClean="0"/>
              <a:t>sh</a:t>
            </a:r>
            <a:r>
              <a:rPr lang="en-US" baseline="0" dirty="0" smtClean="0"/>
              <a:t>ell</a:t>
            </a:r>
          </a:p>
          <a:p>
            <a:r>
              <a:rPr lang="en-US" baseline="0" dirty="0" smtClean="0"/>
              <a:t>Command-line tool that communicates remotely with Gemfire cluster</a:t>
            </a:r>
          </a:p>
          <a:p>
            <a:r>
              <a:rPr lang="en-US" baseline="0" dirty="0" smtClean="0"/>
              <a:t>Also used to start and stop locators and servers</a:t>
            </a:r>
          </a:p>
          <a:p>
            <a:r>
              <a:rPr lang="en-US" baseline="0" dirty="0" smtClean="0"/>
              <a:t>Interactive mode</a:t>
            </a:r>
          </a:p>
          <a:p>
            <a:r>
              <a:rPr lang="en-US" baseline="0" dirty="0" smtClean="0"/>
              <a:t>Batch mode: </a:t>
            </a:r>
            <a:r>
              <a:rPr lang="en-US" baseline="0" dirty="0" err="1" smtClean="0"/>
              <a:t>gfsh</a:t>
            </a:r>
            <a:r>
              <a:rPr lang="en-US" baseline="0" dirty="0" smtClean="0"/>
              <a:t> run --file=</a:t>
            </a:r>
            <a:r>
              <a:rPr lang="en-US" baseline="0" dirty="0" err="1" smtClean="0"/>
              <a:t>mycommands.gfsh</a:t>
            </a:r>
            <a:endParaRPr lang="en-US" baseline="0" dirty="0" smtClean="0"/>
          </a:p>
          <a:p>
            <a:r>
              <a:rPr lang="en-US" baseline="0" dirty="0" smtClean="0"/>
              <a:t>Gemfire configuration and information, including:</a:t>
            </a:r>
          </a:p>
          <a:p>
            <a:pPr lvl="1"/>
            <a:r>
              <a:rPr lang="en-US" dirty="0" smtClean="0"/>
              <a:t>Create, alter, and destroy disk</a:t>
            </a:r>
            <a:r>
              <a:rPr lang="en-US" baseline="0" dirty="0" smtClean="0"/>
              <a:t> stores</a:t>
            </a:r>
          </a:p>
          <a:p>
            <a:pPr lvl="1"/>
            <a:r>
              <a:rPr lang="en-US" baseline="0" dirty="0" smtClean="0"/>
              <a:t>Create, alter, and destroy regions</a:t>
            </a:r>
          </a:p>
          <a:p>
            <a:pPr lvl="1"/>
            <a:r>
              <a:rPr lang="en-US" baseline="0" dirty="0" smtClean="0"/>
              <a:t>Describe disk stores and regions</a:t>
            </a:r>
          </a:p>
          <a:p>
            <a:pPr lvl="1"/>
            <a:r>
              <a:rPr lang="en-US" baseline="0" dirty="0" smtClean="0"/>
              <a:t>Display metrics and status</a:t>
            </a:r>
          </a:p>
          <a:p>
            <a:pPr lvl="1"/>
            <a:r>
              <a:rPr lang="en-US" baseline="0" dirty="0" smtClean="0"/>
              <a:t>Run queries</a:t>
            </a:r>
          </a:p>
          <a:p>
            <a:pPr lvl="1"/>
            <a:r>
              <a:rPr lang="en-US" baseline="0" dirty="0" smtClean="0"/>
              <a:t>Stop and start WAN Gateway</a:t>
            </a:r>
          </a:p>
          <a:p>
            <a:pPr lvl="1"/>
            <a:r>
              <a:rPr lang="en-US" baseline="0" dirty="0" smtClean="0"/>
              <a:t>Backup and restore</a:t>
            </a:r>
          </a:p>
          <a:p>
            <a:pPr lvl="1"/>
            <a:r>
              <a:rPr lang="en-US" baseline="0" dirty="0" smtClean="0"/>
              <a:t>Deploy server-side code</a:t>
            </a:r>
          </a:p>
          <a:p>
            <a:pPr lvl="1"/>
            <a:r>
              <a:rPr lang="en-US" baseline="0" dirty="0" smtClean="0"/>
              <a:t>Many others</a:t>
            </a:r>
          </a:p>
        </p:txBody>
      </p:sp>
    </p:spTree>
    <p:extLst>
      <p:ext uri="{BB962C8B-B14F-4D97-AF65-F5344CB8AC3E}">
        <p14:creationId xmlns:p14="http://schemas.microsoft.com/office/powerpoint/2010/main" val="3591356003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92" y="200369"/>
            <a:ext cx="8410575" cy="460375"/>
          </a:xfrm>
        </p:spPr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663832"/>
            <a:ext cx="8410575" cy="3980265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JMX</a:t>
            </a:r>
          </a:p>
          <a:p>
            <a:pPr lvl="1"/>
            <a:r>
              <a:rPr lang="en-US" dirty="0" smtClean="0"/>
              <a:t>All Gemfire components are JMX-enabled</a:t>
            </a:r>
          </a:p>
          <a:p>
            <a:pPr lvl="1"/>
            <a:r>
              <a:rPr lang="en-US" dirty="0" smtClean="0"/>
              <a:t>Considerable number of metrics</a:t>
            </a:r>
          </a:p>
          <a:p>
            <a:pPr lvl="1"/>
            <a:r>
              <a:rPr lang="en-US" dirty="0" smtClean="0"/>
              <a:t>Any JMX-enabled tool will work,</a:t>
            </a:r>
            <a:r>
              <a:rPr lang="en-US" baseline="0" dirty="0" smtClean="0"/>
              <a:t> e.g., </a:t>
            </a:r>
            <a:r>
              <a:rPr lang="en-US" baseline="0" dirty="0" err="1" smtClean="0"/>
              <a:t>AppDynamics</a:t>
            </a:r>
            <a:endParaRPr lang="en-US" dirty="0" smtClean="0"/>
          </a:p>
          <a:p>
            <a:pPr lvl="1"/>
            <a:r>
              <a:rPr lang="en-US" dirty="0" smtClean="0"/>
              <a:t>Not</a:t>
            </a:r>
            <a:r>
              <a:rPr lang="en-US" baseline="0" dirty="0" smtClean="0"/>
              <a:t> usable with </a:t>
            </a:r>
            <a:r>
              <a:rPr lang="en-US" dirty="0" smtClean="0"/>
              <a:t>PCF/Gemfire Tile</a:t>
            </a:r>
          </a:p>
          <a:p>
            <a:pPr lvl="0">
              <a:spcBef>
                <a:spcPts val="0"/>
              </a:spcBef>
            </a:pPr>
            <a:r>
              <a:rPr lang="en-US" dirty="0" err="1" smtClean="0"/>
              <a:t>gfsh</a:t>
            </a:r>
            <a:endParaRPr lang="en-US" dirty="0" smtClean="0"/>
          </a:p>
          <a:p>
            <a:pPr lvl="1"/>
            <a:r>
              <a:rPr lang="en-US" dirty="0" smtClean="0"/>
              <a:t>Good for ad-hoc</a:t>
            </a:r>
            <a:r>
              <a:rPr lang="en-US" baseline="0" dirty="0" smtClean="0"/>
              <a:t> monitoring</a:t>
            </a:r>
          </a:p>
          <a:p>
            <a:pPr lvl="1"/>
            <a:r>
              <a:rPr lang="en-US" dirty="0" smtClean="0"/>
              <a:t>Not effective for unattended monitoring</a:t>
            </a:r>
          </a:p>
          <a:p>
            <a:pPr lvl="0">
              <a:spcBef>
                <a:spcPts val="0"/>
              </a:spcBef>
            </a:pPr>
            <a:r>
              <a:rPr lang="en-US" dirty="0" smtClean="0"/>
              <a:t>Pulse</a:t>
            </a:r>
          </a:p>
          <a:p>
            <a:pPr lvl="1"/>
            <a:r>
              <a:rPr lang="en-US" dirty="0" smtClean="0"/>
              <a:t>Some useful</a:t>
            </a:r>
            <a:r>
              <a:rPr lang="en-US" baseline="0" dirty="0" smtClean="0"/>
              <a:t> metrics</a:t>
            </a:r>
          </a:p>
          <a:p>
            <a:pPr lvl="1"/>
            <a:r>
              <a:rPr lang="en-US" baseline="0" dirty="0" smtClean="0"/>
              <a:t>Doesn’t store metrics so they are lost if cluster restarted</a:t>
            </a:r>
          </a:p>
          <a:p>
            <a:pPr lvl="0">
              <a:spcBef>
                <a:spcPts val="300"/>
              </a:spcBef>
            </a:pPr>
            <a:r>
              <a:rPr lang="en-US" dirty="0" smtClean="0"/>
              <a:t>Gemfire Statistics</a:t>
            </a:r>
          </a:p>
          <a:p>
            <a:pPr lvl="1"/>
            <a:r>
              <a:rPr lang="en-US" dirty="0" smtClean="0"/>
              <a:t>Older but</a:t>
            </a:r>
            <a:r>
              <a:rPr lang="en-US" baseline="0" dirty="0" smtClean="0"/>
              <a:t> vital </a:t>
            </a:r>
            <a:r>
              <a:rPr lang="en-US" dirty="0" smtClean="0"/>
              <a:t>tool</a:t>
            </a:r>
          </a:p>
          <a:p>
            <a:pPr lvl="1"/>
            <a:r>
              <a:rPr lang="en-US" dirty="0" smtClean="0"/>
              <a:t>Writes metrics periodically to a binary file on server</a:t>
            </a:r>
          </a:p>
          <a:p>
            <a:pPr lvl="1"/>
            <a:r>
              <a:rPr lang="en-US" dirty="0" smtClean="0"/>
              <a:t>Huge</a:t>
            </a:r>
            <a:r>
              <a:rPr lang="en-US" baseline="0" dirty="0" smtClean="0"/>
              <a:t> number of metrics collected, including JVM and OS metrics</a:t>
            </a:r>
          </a:p>
          <a:p>
            <a:pPr lvl="1"/>
            <a:r>
              <a:rPr lang="en-US" baseline="0" dirty="0" smtClean="0"/>
              <a:t>Files must be retrieved from servers</a:t>
            </a:r>
          </a:p>
          <a:p>
            <a:pPr lvl="1"/>
            <a:r>
              <a:rPr lang="en-US" baseline="0" dirty="0" smtClean="0"/>
              <a:t>Visual Statistics Display (VSD)</a:t>
            </a:r>
          </a:p>
          <a:p>
            <a:pPr lvl="2"/>
            <a:r>
              <a:rPr lang="en-US" dirty="0" smtClean="0"/>
              <a:t>Reads statistics</a:t>
            </a:r>
            <a:r>
              <a:rPr lang="en-US" baseline="0" dirty="0" smtClean="0"/>
              <a:t> file and generates graphs</a:t>
            </a:r>
          </a:p>
          <a:p>
            <a:pPr lvl="2"/>
            <a:r>
              <a:rPr lang="en-US" baseline="0" dirty="0" smtClean="0"/>
              <a:t>Can overlay multiple lines on graph</a:t>
            </a:r>
          </a:p>
          <a:p>
            <a:pPr lvl="2"/>
            <a:r>
              <a:rPr lang="en-US" baseline="0" dirty="0" smtClean="0"/>
              <a:t>Graphs can be saved to images</a:t>
            </a:r>
          </a:p>
        </p:txBody>
      </p:sp>
    </p:spTree>
    <p:extLst>
      <p:ext uri="{BB962C8B-B14F-4D97-AF65-F5344CB8AC3E}">
        <p14:creationId xmlns:p14="http://schemas.microsoft.com/office/powerpoint/2010/main" val="3846912946"/>
      </p:ext>
    </p:extLst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Gemfire</a:t>
            </a:r>
          </a:p>
          <a:p>
            <a:pPr lvl="1"/>
            <a:r>
              <a:rPr lang="en-US" dirty="0" smtClean="0"/>
              <a:t>In directory created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gfsh</a:t>
            </a:r>
            <a:endParaRPr lang="en-US" baseline="0" dirty="0" smtClean="0"/>
          </a:p>
          <a:p>
            <a:pPr lvl="1"/>
            <a:r>
              <a:rPr lang="en-US" baseline="0" dirty="0" smtClean="0"/>
              <a:t>File name matches locator or server name</a:t>
            </a:r>
          </a:p>
          <a:p>
            <a:pPr lvl="1"/>
            <a:r>
              <a:rPr lang="en-US" baseline="0" dirty="0" smtClean="0"/>
              <a:t>Initial configuration is echoed at the top of the log file</a:t>
            </a:r>
          </a:p>
          <a:p>
            <a:pPr lvl="1"/>
            <a:r>
              <a:rPr lang="en-US" baseline="0" dirty="0" smtClean="0"/>
              <a:t>Standard file rolling, file, and disk size limits</a:t>
            </a:r>
          </a:p>
          <a:p>
            <a:pPr lvl="1"/>
            <a:r>
              <a:rPr lang="en-US" baseline="0" dirty="0" smtClean="0"/>
              <a:t>Levels: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(default), fine, finer, finest</a:t>
            </a: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 pitchFamily="34" charset="0"/>
              <a:buChar char="–"/>
              <a:tabLst/>
              <a:defRPr/>
            </a:pPr>
            <a:r>
              <a:rPr lang="en-US" sz="20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Uses Log4J</a:t>
            </a:r>
            <a:endParaRPr lang="en-US" sz="2000" dirty="0" smtClean="0">
              <a:effectLst/>
            </a:endParaRPr>
          </a:p>
          <a:p>
            <a:pPr lvl="1"/>
            <a:r>
              <a:rPr lang="en-US" dirty="0" smtClean="0"/>
              <a:t>Can be customized</a:t>
            </a:r>
          </a:p>
          <a:p>
            <a:pPr lvl="0"/>
            <a:r>
              <a:rPr lang="en-US" dirty="0" smtClean="0"/>
              <a:t>Application (if server-side code)</a:t>
            </a:r>
          </a:p>
          <a:p>
            <a:pPr lvl="1"/>
            <a:r>
              <a:rPr lang="en-US" dirty="0" smtClean="0"/>
              <a:t>Can use Gemfire log</a:t>
            </a:r>
          </a:p>
          <a:p>
            <a:pPr lvl="1"/>
            <a:r>
              <a:rPr lang="en-US" dirty="0" smtClean="0"/>
              <a:t>Can write</a:t>
            </a:r>
            <a:r>
              <a:rPr lang="en-US" baseline="0" dirty="0" smtClean="0"/>
              <a:t> to separate application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86010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JVM</a:t>
            </a:r>
            <a:r>
              <a:rPr lang="en-US" baseline="0" dirty="0" smtClean="0"/>
              <a:t> heap tuning is critical</a:t>
            </a:r>
            <a:endParaRPr lang="en-US" dirty="0" smtClean="0"/>
          </a:p>
          <a:p>
            <a:r>
              <a:rPr lang="en-US" dirty="0" smtClean="0"/>
              <a:t>Garbage</a:t>
            </a:r>
            <a:r>
              <a:rPr lang="en-US" baseline="0" dirty="0" smtClean="0"/>
              <a:t> collection tuning is critical</a:t>
            </a:r>
          </a:p>
          <a:p>
            <a:r>
              <a:rPr lang="en-US" baseline="0" dirty="0" smtClean="0"/>
              <a:t>Network is critical</a:t>
            </a:r>
          </a:p>
          <a:p>
            <a:r>
              <a:rPr lang="en-US" dirty="0" smtClean="0"/>
              <a:t>Disk performance is important if </a:t>
            </a:r>
            <a:r>
              <a:rPr lang="en-US" smtClean="0"/>
              <a:t>persistence is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62381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587" y="1312907"/>
            <a:ext cx="4384145" cy="1006429"/>
          </a:xfrm>
        </p:spPr>
        <p:txBody>
          <a:bodyPr/>
          <a:lstStyle/>
          <a:p>
            <a:r>
              <a:rPr lang="en-US" dirty="0" smtClean="0"/>
              <a:t>Gemfire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mtClean="0"/>
              <a:t>Tim </a:t>
            </a:r>
            <a:r>
              <a:rPr lang="en-US" smtClean="0"/>
              <a:t>Dalsing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275308"/>
            <a:ext cx="8410575" cy="460375"/>
          </a:xfrm>
        </p:spPr>
        <p:txBody>
          <a:bodyPr/>
          <a:lstStyle/>
          <a:p>
            <a:r>
              <a:rPr lang="en-US" dirty="0" smtClean="0"/>
              <a:t>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799023"/>
            <a:ext cx="8410575" cy="3787830"/>
          </a:xfr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sz="1800" dirty="0" smtClean="0"/>
              <a:t>Client/server</a:t>
            </a:r>
          </a:p>
          <a:p>
            <a:pPr lvl="1">
              <a:lnSpc>
                <a:spcPct val="60000"/>
              </a:lnSpc>
            </a:pPr>
            <a:r>
              <a:rPr lang="en-US" sz="1400" dirty="0" smtClean="0"/>
              <a:t>Server hosts</a:t>
            </a:r>
            <a:r>
              <a:rPr lang="en-US" sz="1400" baseline="0" dirty="0" smtClean="0"/>
              <a:t> the data</a:t>
            </a:r>
          </a:p>
          <a:p>
            <a:pPr lvl="1">
              <a:lnSpc>
                <a:spcPct val="60000"/>
              </a:lnSpc>
            </a:pPr>
            <a:r>
              <a:rPr lang="en-US" sz="1400" baseline="0" dirty="0" smtClean="0"/>
              <a:t>Client is a proxy, potentially with cache</a:t>
            </a:r>
          </a:p>
          <a:p>
            <a:pPr lvl="1">
              <a:lnSpc>
                <a:spcPct val="60000"/>
              </a:lnSpc>
            </a:pPr>
            <a:r>
              <a:rPr lang="en-US" sz="1400" baseline="0" dirty="0" smtClean="0"/>
              <a:t>Locator is the “directory” of distributed </a:t>
            </a:r>
            <a:r>
              <a:rPr lang="en-US" sz="1400" baseline="0" dirty="0" smtClean="0"/>
              <a:t>system</a:t>
            </a:r>
          </a:p>
          <a:p>
            <a:pPr lvl="1">
              <a:lnSpc>
                <a:spcPct val="60000"/>
              </a:lnSpc>
            </a:pPr>
            <a:r>
              <a:rPr lang="en-US" sz="1400" baseline="0" dirty="0" smtClean="0"/>
              <a:t>Preferred topology due to network partition detection</a:t>
            </a:r>
          </a:p>
          <a:p>
            <a:pPr lvl="1">
              <a:lnSpc>
                <a:spcPct val="60000"/>
              </a:lnSpc>
            </a:pPr>
            <a:r>
              <a:rPr lang="en-US" sz="1400" baseline="0" dirty="0" smtClean="0"/>
              <a:t>Topology used by the Gemfire Tile in PCF</a:t>
            </a:r>
            <a:endParaRPr lang="en-US" sz="1400" baseline="0" dirty="0" smtClean="0"/>
          </a:p>
          <a:p>
            <a:pPr>
              <a:lnSpc>
                <a:spcPct val="60000"/>
              </a:lnSpc>
            </a:pPr>
            <a:r>
              <a:rPr lang="en-US" sz="1800" dirty="0" smtClean="0"/>
              <a:t>Peer-to-peer</a:t>
            </a:r>
          </a:p>
          <a:p>
            <a:pPr lvl="1">
              <a:lnSpc>
                <a:spcPct val="60000"/>
              </a:lnSpc>
            </a:pPr>
            <a:r>
              <a:rPr lang="en-US" sz="1400" dirty="0" smtClean="0"/>
              <a:t>No clients</a:t>
            </a:r>
          </a:p>
          <a:p>
            <a:pPr lvl="1">
              <a:lnSpc>
                <a:spcPct val="60000"/>
              </a:lnSpc>
            </a:pPr>
            <a:r>
              <a:rPr lang="en-US" sz="1400" dirty="0" smtClean="0"/>
              <a:t>No locator</a:t>
            </a:r>
          </a:p>
          <a:p>
            <a:pPr lvl="1">
              <a:lnSpc>
                <a:spcPct val="60000"/>
              </a:lnSpc>
            </a:pPr>
            <a:r>
              <a:rPr lang="en-US" sz="1400" dirty="0" smtClean="0"/>
              <a:t>TCP Multi-cast for all </a:t>
            </a:r>
            <a:r>
              <a:rPr lang="en-US" sz="1400" dirty="0" smtClean="0"/>
              <a:t>communication</a:t>
            </a:r>
          </a:p>
          <a:p>
            <a:pPr lvl="1">
              <a:lnSpc>
                <a:spcPct val="60000"/>
              </a:lnSpc>
            </a:pPr>
            <a:r>
              <a:rPr lang="en-US" sz="1400" dirty="0" smtClean="0"/>
              <a:t>Rarely used</a:t>
            </a:r>
            <a:endParaRPr lang="en-US" sz="1400" dirty="0" smtClean="0"/>
          </a:p>
          <a:p>
            <a:pPr lvl="0">
              <a:lnSpc>
                <a:spcPct val="60000"/>
              </a:lnSpc>
            </a:pPr>
            <a:r>
              <a:rPr lang="en-US" sz="1800" dirty="0" smtClean="0"/>
              <a:t>Stand-alone Server</a:t>
            </a:r>
          </a:p>
          <a:p>
            <a:pPr lvl="1">
              <a:lnSpc>
                <a:spcPct val="60000"/>
              </a:lnSpc>
            </a:pPr>
            <a:r>
              <a:rPr lang="en-US" sz="1400" dirty="0" smtClean="0"/>
              <a:t>Mostly for development and testing</a:t>
            </a:r>
          </a:p>
          <a:p>
            <a:pPr lvl="0">
              <a:lnSpc>
                <a:spcPct val="60000"/>
              </a:lnSpc>
            </a:pPr>
            <a:r>
              <a:rPr lang="en-US" sz="1800" dirty="0" smtClean="0"/>
              <a:t>Multi-site</a:t>
            </a:r>
          </a:p>
          <a:p>
            <a:pPr lvl="1">
              <a:lnSpc>
                <a:spcPct val="60000"/>
              </a:lnSpc>
            </a:pPr>
            <a:r>
              <a:rPr lang="en-US" sz="1400" dirty="0" smtClean="0"/>
              <a:t>Uses WAN Gateway</a:t>
            </a:r>
          </a:p>
          <a:p>
            <a:pPr lvl="1">
              <a:lnSpc>
                <a:spcPct val="60000"/>
              </a:lnSpc>
            </a:pPr>
            <a:r>
              <a:rPr lang="en-US" sz="1400" dirty="0" smtClean="0"/>
              <a:t>Must</a:t>
            </a:r>
            <a:r>
              <a:rPr lang="en-US" sz="1400" baseline="0" dirty="0" smtClean="0"/>
              <a:t> use client/server/locator</a:t>
            </a:r>
          </a:p>
          <a:p>
            <a:pPr lvl="1">
              <a:lnSpc>
                <a:spcPct val="60000"/>
              </a:lnSpc>
            </a:pPr>
            <a:r>
              <a:rPr lang="en-US" sz="1400" baseline="0" dirty="0" smtClean="0"/>
              <a:t>Links separate distributed </a:t>
            </a:r>
            <a:r>
              <a:rPr lang="en-US" sz="1400" baseline="0" dirty="0" smtClean="0"/>
              <a:t>systems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53564784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</a:t>
            </a:r>
            <a:r>
              <a:rPr lang="en-US" baseline="0" dirty="0" smtClean="0"/>
              <a:t>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949413"/>
            <a:ext cx="8410575" cy="3382962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en-US" sz="1600" dirty="0" smtClean="0"/>
              <a:t>Preferred</a:t>
            </a:r>
            <a:r>
              <a:rPr lang="en-US" sz="1600" baseline="0" dirty="0" smtClean="0"/>
              <a:t> topology for production</a:t>
            </a:r>
            <a:endParaRPr lang="en-US" sz="1600" dirty="0" smtClean="0"/>
          </a:p>
          <a:p>
            <a:pPr>
              <a:lnSpc>
                <a:spcPct val="60000"/>
              </a:lnSpc>
            </a:pPr>
            <a:r>
              <a:rPr lang="en-US" sz="1600" dirty="0" smtClean="0"/>
              <a:t>Servers</a:t>
            </a:r>
            <a:r>
              <a:rPr lang="en-US" sz="1600" baseline="0" dirty="0" smtClean="0"/>
              <a:t> and Clients register with Locator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Server-server communication is via TCP</a:t>
            </a:r>
          </a:p>
          <a:p>
            <a:pPr lvl="1">
              <a:lnSpc>
                <a:spcPct val="60000"/>
              </a:lnSpc>
            </a:pPr>
            <a:r>
              <a:rPr lang="en-US" sz="1400" baseline="0" dirty="0" smtClean="0"/>
              <a:t>UDP is used for heartbeats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All data flows directly to and from server to </a:t>
            </a:r>
            <a:r>
              <a:rPr lang="en-US" sz="1600" baseline="0" dirty="0" smtClean="0"/>
              <a:t>server or client to server</a:t>
            </a:r>
            <a:endParaRPr lang="en-US" sz="1600" baseline="0" dirty="0" smtClean="0"/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Clients query Locator for locations of servers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Clients connect via TCP to each server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Can </a:t>
            </a:r>
            <a:r>
              <a:rPr lang="en-US" sz="1600" baseline="0" dirty="0" smtClean="0"/>
              <a:t>have multiple Locators for fault tolerance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By far the most fault tolerant topology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Required for WAN Gateway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Required for network partition detection</a:t>
            </a:r>
          </a:p>
          <a:p>
            <a:pPr>
              <a:lnSpc>
                <a:spcPct val="60000"/>
              </a:lnSpc>
            </a:pPr>
            <a:r>
              <a:rPr lang="en-US" sz="1600" baseline="0" dirty="0" smtClean="0"/>
              <a:t>Can create large number of network connections if the number of servers is large</a:t>
            </a:r>
          </a:p>
        </p:txBody>
      </p:sp>
    </p:spTree>
    <p:extLst>
      <p:ext uri="{BB962C8B-B14F-4D97-AF65-F5344CB8AC3E}">
        <p14:creationId xmlns:p14="http://schemas.microsoft.com/office/powerpoint/2010/main" val="276058241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Topology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1198" y="3055386"/>
            <a:ext cx="1024424" cy="494908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00616" y="3059486"/>
            <a:ext cx="1024424" cy="494908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0496" y="3059482"/>
            <a:ext cx="1024424" cy="494908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2005" y="1552620"/>
            <a:ext cx="1024424" cy="494908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64937" y="2242659"/>
            <a:ext cx="1024424" cy="494908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Locator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54464" y="2237475"/>
            <a:ext cx="1024424" cy="494908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Locator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05598" y="1556705"/>
            <a:ext cx="1024424" cy="494908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2" name="Straight Connector 21"/>
          <p:cNvCxnSpPr>
            <a:stCxn id="9" idx="2"/>
            <a:endCxn id="5" idx="0"/>
          </p:cNvCxnSpPr>
          <p:nvPr/>
        </p:nvCxnSpPr>
        <p:spPr>
          <a:xfrm flipH="1">
            <a:off x="2973410" y="2047528"/>
            <a:ext cx="990807" cy="1007858"/>
          </a:xfrm>
          <a:prstGeom prst="line">
            <a:avLst/>
          </a:prstGeom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2"/>
            <a:endCxn id="5" idx="0"/>
          </p:cNvCxnSpPr>
          <p:nvPr/>
        </p:nvCxnSpPr>
        <p:spPr>
          <a:xfrm flipH="1">
            <a:off x="2973410" y="2051613"/>
            <a:ext cx="2144400" cy="1003773"/>
          </a:xfrm>
          <a:prstGeom prst="line">
            <a:avLst/>
          </a:prstGeom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2"/>
            <a:endCxn id="7" idx="0"/>
          </p:cNvCxnSpPr>
          <p:nvPr/>
        </p:nvCxnSpPr>
        <p:spPr>
          <a:xfrm>
            <a:off x="3964217" y="2047528"/>
            <a:ext cx="598491" cy="1011954"/>
          </a:xfrm>
          <a:prstGeom prst="line">
            <a:avLst/>
          </a:prstGeom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2"/>
            <a:endCxn id="6" idx="0"/>
          </p:cNvCxnSpPr>
          <p:nvPr/>
        </p:nvCxnSpPr>
        <p:spPr>
          <a:xfrm>
            <a:off x="3964217" y="2047528"/>
            <a:ext cx="2248611" cy="1011958"/>
          </a:xfrm>
          <a:prstGeom prst="line">
            <a:avLst/>
          </a:prstGeom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2"/>
            <a:endCxn id="7" idx="0"/>
          </p:cNvCxnSpPr>
          <p:nvPr/>
        </p:nvCxnSpPr>
        <p:spPr>
          <a:xfrm flipH="1">
            <a:off x="4562708" y="2051613"/>
            <a:ext cx="555102" cy="1007869"/>
          </a:xfrm>
          <a:prstGeom prst="line">
            <a:avLst/>
          </a:prstGeom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2"/>
            <a:endCxn id="6" idx="0"/>
          </p:cNvCxnSpPr>
          <p:nvPr/>
        </p:nvCxnSpPr>
        <p:spPr>
          <a:xfrm>
            <a:off x="5117810" y="2051613"/>
            <a:ext cx="1095018" cy="1007873"/>
          </a:xfrm>
          <a:prstGeom prst="line">
            <a:avLst/>
          </a:prstGeom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3"/>
            <a:endCxn id="7" idx="1"/>
          </p:cNvCxnSpPr>
          <p:nvPr/>
        </p:nvCxnSpPr>
        <p:spPr>
          <a:xfrm>
            <a:off x="3485622" y="3302840"/>
            <a:ext cx="564874" cy="4096"/>
          </a:xfrm>
          <a:prstGeom prst="line">
            <a:avLst/>
          </a:prstGeom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3"/>
            <a:endCxn id="6" idx="1"/>
          </p:cNvCxnSpPr>
          <p:nvPr/>
        </p:nvCxnSpPr>
        <p:spPr>
          <a:xfrm>
            <a:off x="5074920" y="3306936"/>
            <a:ext cx="625696" cy="4"/>
          </a:xfrm>
          <a:prstGeom prst="line">
            <a:avLst/>
          </a:prstGeom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5" idx="2"/>
            <a:endCxn id="6" idx="2"/>
          </p:cNvCxnSpPr>
          <p:nvPr/>
        </p:nvCxnSpPr>
        <p:spPr>
          <a:xfrm rot="16200000" flipH="1">
            <a:off x="4591069" y="1932635"/>
            <a:ext cx="4100" cy="3239418"/>
          </a:xfrm>
          <a:prstGeom prst="bentConnector3">
            <a:avLst>
              <a:gd name="adj1" fmla="val 5675610"/>
            </a:avLst>
          </a:prstGeom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3"/>
            <a:endCxn id="9" idx="2"/>
          </p:cNvCxnSpPr>
          <p:nvPr/>
        </p:nvCxnSpPr>
        <p:spPr>
          <a:xfrm flipV="1">
            <a:off x="2589361" y="2047528"/>
            <a:ext cx="1374856" cy="442585"/>
          </a:xfrm>
          <a:prstGeom prst="line">
            <a:avLst/>
          </a:prstGeom>
          <a:ln w="6350" cmpd="sng">
            <a:solidFill>
              <a:srgbClr val="0000FF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0" idx="3"/>
            <a:endCxn id="5" idx="0"/>
          </p:cNvCxnSpPr>
          <p:nvPr/>
        </p:nvCxnSpPr>
        <p:spPr>
          <a:xfrm>
            <a:off x="2589361" y="2490113"/>
            <a:ext cx="384049" cy="565273"/>
          </a:xfrm>
          <a:prstGeom prst="line">
            <a:avLst/>
          </a:prstGeom>
          <a:ln w="6350" cmpd="sng">
            <a:solidFill>
              <a:srgbClr val="0000FF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0" idx="3"/>
            <a:endCxn id="12" idx="1"/>
          </p:cNvCxnSpPr>
          <p:nvPr/>
        </p:nvCxnSpPr>
        <p:spPr>
          <a:xfrm flipV="1">
            <a:off x="2589361" y="2484929"/>
            <a:ext cx="3865103" cy="5184"/>
          </a:xfrm>
          <a:prstGeom prst="line">
            <a:avLst/>
          </a:prstGeom>
          <a:ln w="6350" cmpd="sng">
            <a:solidFill>
              <a:srgbClr val="0000FF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2" idx="1"/>
            <a:endCxn id="6" idx="0"/>
          </p:cNvCxnSpPr>
          <p:nvPr/>
        </p:nvCxnSpPr>
        <p:spPr>
          <a:xfrm flipH="1">
            <a:off x="6212828" y="2484929"/>
            <a:ext cx="241636" cy="574557"/>
          </a:xfrm>
          <a:prstGeom prst="line">
            <a:avLst/>
          </a:prstGeom>
          <a:ln w="6350" cmpd="sng">
            <a:solidFill>
              <a:srgbClr val="0000FF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2"/>
            <a:endCxn id="12" idx="1"/>
          </p:cNvCxnSpPr>
          <p:nvPr/>
        </p:nvCxnSpPr>
        <p:spPr>
          <a:xfrm>
            <a:off x="5117810" y="2051613"/>
            <a:ext cx="1336654" cy="433316"/>
          </a:xfrm>
          <a:prstGeom prst="line">
            <a:avLst/>
          </a:prstGeom>
          <a:ln w="6350" cmpd="sng">
            <a:solidFill>
              <a:srgbClr val="0000FF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11955" y="1110017"/>
            <a:ext cx="564874" cy="4096"/>
          </a:xfrm>
          <a:prstGeom prst="line">
            <a:avLst/>
          </a:prstGeom>
          <a:ln w="63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760" y="1364384"/>
            <a:ext cx="564874" cy="4096"/>
          </a:xfrm>
          <a:prstGeom prst="line">
            <a:avLst/>
          </a:prstGeom>
          <a:ln w="6350" cmpd="sng">
            <a:solidFill>
              <a:srgbClr val="0000FF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068416" y="995341"/>
            <a:ext cx="1024424" cy="23752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Data Flow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72492" y="1231167"/>
            <a:ext cx="1337787" cy="23752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Metadata Flow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8" name="Straight Connector 77"/>
          <p:cNvCxnSpPr>
            <a:stCxn id="9" idx="2"/>
            <a:endCxn id="12" idx="1"/>
          </p:cNvCxnSpPr>
          <p:nvPr/>
        </p:nvCxnSpPr>
        <p:spPr>
          <a:xfrm>
            <a:off x="3964217" y="2047528"/>
            <a:ext cx="2490247" cy="437401"/>
          </a:xfrm>
          <a:prstGeom prst="line">
            <a:avLst/>
          </a:prstGeom>
          <a:ln w="6350" cmpd="sng">
            <a:solidFill>
              <a:srgbClr val="0000FF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" idx="0"/>
            <a:endCxn id="12" idx="1"/>
          </p:cNvCxnSpPr>
          <p:nvPr/>
        </p:nvCxnSpPr>
        <p:spPr>
          <a:xfrm flipV="1">
            <a:off x="4562708" y="2484929"/>
            <a:ext cx="1891756" cy="574553"/>
          </a:xfrm>
          <a:prstGeom prst="line">
            <a:avLst/>
          </a:prstGeom>
          <a:ln w="6350" cmpd="sng">
            <a:solidFill>
              <a:srgbClr val="0000FF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" idx="0"/>
            <a:endCxn id="12" idx="1"/>
          </p:cNvCxnSpPr>
          <p:nvPr/>
        </p:nvCxnSpPr>
        <p:spPr>
          <a:xfrm flipV="1">
            <a:off x="2973410" y="2484929"/>
            <a:ext cx="3481054" cy="570457"/>
          </a:xfrm>
          <a:prstGeom prst="line">
            <a:avLst/>
          </a:prstGeom>
          <a:ln w="6350" cmpd="sng">
            <a:solidFill>
              <a:srgbClr val="0000FF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0" idx="3"/>
            <a:endCxn id="13" idx="2"/>
          </p:cNvCxnSpPr>
          <p:nvPr/>
        </p:nvCxnSpPr>
        <p:spPr>
          <a:xfrm flipV="1">
            <a:off x="2589361" y="2051613"/>
            <a:ext cx="2528449" cy="438500"/>
          </a:xfrm>
          <a:prstGeom prst="line">
            <a:avLst/>
          </a:prstGeom>
          <a:ln w="6350" cmpd="sng">
            <a:solidFill>
              <a:srgbClr val="0000FF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7" idx="0"/>
          </p:cNvCxnSpPr>
          <p:nvPr/>
        </p:nvCxnSpPr>
        <p:spPr>
          <a:xfrm>
            <a:off x="2642038" y="2474999"/>
            <a:ext cx="1920670" cy="584483"/>
          </a:xfrm>
          <a:prstGeom prst="line">
            <a:avLst/>
          </a:prstGeom>
          <a:ln w="6350" cmpd="sng">
            <a:solidFill>
              <a:srgbClr val="0000FF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" idx="3"/>
            <a:endCxn id="6" idx="0"/>
          </p:cNvCxnSpPr>
          <p:nvPr/>
        </p:nvCxnSpPr>
        <p:spPr>
          <a:xfrm>
            <a:off x="2589361" y="2490113"/>
            <a:ext cx="3623467" cy="569373"/>
          </a:xfrm>
          <a:prstGeom prst="line">
            <a:avLst/>
          </a:prstGeom>
          <a:ln w="6350" cmpd="sng">
            <a:solidFill>
              <a:srgbClr val="0000FF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738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Multi-site (WAN Gateway)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r>
              <a:rPr lang="en-US" sz="2000" dirty="0" smtClean="0"/>
              <a:t>Links</a:t>
            </a:r>
            <a:r>
              <a:rPr lang="en-US" sz="2000" baseline="0" dirty="0" smtClean="0"/>
              <a:t> separate distributed systems</a:t>
            </a:r>
          </a:p>
          <a:p>
            <a:pPr>
              <a:lnSpc>
                <a:spcPct val="70000"/>
              </a:lnSpc>
            </a:pPr>
            <a:r>
              <a:rPr lang="en-US" sz="2000" baseline="0" dirty="0" err="1" smtClean="0"/>
              <a:t>Uni</a:t>
            </a:r>
            <a:r>
              <a:rPr lang="en-US" sz="2000" baseline="0" dirty="0" smtClean="0"/>
              <a:t>- or bi-directional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Serial or parallel configurations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Asynchronous communication via TCP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Queuing with optional persistence for fault tolerance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Can link 2 or more sites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Requires Locator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Useful for DR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Useful for synchronizing data in disparate sites</a:t>
            </a:r>
          </a:p>
          <a:p>
            <a:pPr>
              <a:lnSpc>
                <a:spcPct val="70000"/>
              </a:lnSpc>
            </a:pPr>
            <a:r>
              <a:rPr lang="en-US" sz="2000" baseline="0" dirty="0" smtClean="0"/>
              <a:t>Not good for active-active due to asynchronous </a:t>
            </a:r>
            <a:r>
              <a:rPr lang="en-US" sz="2000" baseline="0" dirty="0" smtClean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72607118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Multi-site (WAN Gateway)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8690" y="2814389"/>
            <a:ext cx="1654854" cy="68026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44198" y="1491832"/>
            <a:ext cx="1024424" cy="494908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Locator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48273" y="2079905"/>
            <a:ext cx="1024424" cy="494908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Locator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33495" y="3597125"/>
            <a:ext cx="1660049" cy="68026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69667" y="2913076"/>
            <a:ext cx="953661" cy="4949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Gateway</a:t>
            </a:r>
          </a:p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Sender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73747" y="3686566"/>
            <a:ext cx="953661" cy="4949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Gateway</a:t>
            </a:r>
          </a:p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Receiver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07200" y="2809199"/>
            <a:ext cx="1654854" cy="68026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10158" y="1495912"/>
            <a:ext cx="1024424" cy="494908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Locator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4233" y="2083985"/>
            <a:ext cx="1024424" cy="494908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Locator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02005" y="3591935"/>
            <a:ext cx="1660049" cy="68026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92637" y="2907886"/>
            <a:ext cx="953661" cy="4949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Gateway</a:t>
            </a:r>
          </a:p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Receiver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96717" y="3681376"/>
            <a:ext cx="953661" cy="4949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Gateway</a:t>
            </a:r>
          </a:p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Sender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Straight Arrow Connector 43"/>
          <p:cNvCxnSpPr>
            <a:stCxn id="35" idx="3"/>
            <a:endCxn id="41" idx="1"/>
          </p:cNvCxnSpPr>
          <p:nvPr/>
        </p:nvCxnSpPr>
        <p:spPr>
          <a:xfrm flipV="1">
            <a:off x="4023328" y="3155340"/>
            <a:ext cx="969309" cy="5190"/>
          </a:xfrm>
          <a:prstGeom prst="straightConnector1">
            <a:avLst/>
          </a:prstGeom>
          <a:ln w="63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1"/>
            <a:endCxn id="36" idx="3"/>
          </p:cNvCxnSpPr>
          <p:nvPr/>
        </p:nvCxnSpPr>
        <p:spPr>
          <a:xfrm flipH="1">
            <a:off x="4027408" y="3928830"/>
            <a:ext cx="969309" cy="5190"/>
          </a:xfrm>
          <a:prstGeom prst="straightConnector1">
            <a:avLst/>
          </a:prstGeom>
          <a:ln w="63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817648" y="1129217"/>
            <a:ext cx="2107272" cy="3310947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Cluster 2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068484" y="1133297"/>
            <a:ext cx="2107272" cy="3310947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Cluster 1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15833" y="12143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err="1" smtClean="0">
              <a:solidFill>
                <a:schemeClr val="bg2"/>
              </a:solidFill>
            </a:endParaRPr>
          </a:p>
        </p:txBody>
      </p:sp>
      <p:cxnSp>
        <p:nvCxnSpPr>
          <p:cNvPr id="51" name="Straight Connector 50"/>
          <p:cNvCxnSpPr>
            <a:stCxn id="9" idx="3"/>
            <a:endCxn id="38" idx="1"/>
          </p:cNvCxnSpPr>
          <p:nvPr/>
        </p:nvCxnSpPr>
        <p:spPr>
          <a:xfrm>
            <a:off x="3868622" y="1739286"/>
            <a:ext cx="1241536" cy="4080"/>
          </a:xfrm>
          <a:prstGeom prst="line">
            <a:avLst/>
          </a:prstGeom>
          <a:ln w="6350" cmpd="sng">
            <a:solidFill>
              <a:srgbClr val="0000FF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0" idx="3"/>
            <a:endCxn id="38" idx="1"/>
          </p:cNvCxnSpPr>
          <p:nvPr/>
        </p:nvCxnSpPr>
        <p:spPr>
          <a:xfrm flipV="1">
            <a:off x="3872697" y="1743366"/>
            <a:ext cx="1237461" cy="583993"/>
          </a:xfrm>
          <a:prstGeom prst="line">
            <a:avLst/>
          </a:prstGeom>
          <a:ln w="6350" cmpd="sng">
            <a:solidFill>
              <a:srgbClr val="0000FF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" idx="3"/>
            <a:endCxn id="39" idx="1"/>
          </p:cNvCxnSpPr>
          <p:nvPr/>
        </p:nvCxnSpPr>
        <p:spPr>
          <a:xfrm>
            <a:off x="3868622" y="1739286"/>
            <a:ext cx="1245611" cy="592153"/>
          </a:xfrm>
          <a:prstGeom prst="line">
            <a:avLst/>
          </a:prstGeom>
          <a:ln w="6350" cmpd="sng">
            <a:solidFill>
              <a:srgbClr val="0000FF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0" idx="3"/>
            <a:endCxn id="39" idx="1"/>
          </p:cNvCxnSpPr>
          <p:nvPr/>
        </p:nvCxnSpPr>
        <p:spPr>
          <a:xfrm>
            <a:off x="3872697" y="2327359"/>
            <a:ext cx="1241536" cy="4080"/>
          </a:xfrm>
          <a:prstGeom prst="line">
            <a:avLst/>
          </a:prstGeom>
          <a:ln w="6350" cmpd="sng">
            <a:solidFill>
              <a:srgbClr val="0000FF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85907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</a:t>
            </a:r>
            <a:r>
              <a:rPr lang="en-US" baseline="0" dirty="0" smtClean="0"/>
              <a:t>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Critical due</a:t>
            </a:r>
            <a:r>
              <a:rPr lang="en-US" baseline="0" dirty="0" smtClean="0"/>
              <a:t> to traffic and latency demands</a:t>
            </a:r>
          </a:p>
          <a:p>
            <a:pPr lvl="1"/>
            <a:r>
              <a:rPr lang="en-US" baseline="0" dirty="0" smtClean="0"/>
              <a:t>Gemfire is fault-tolerant, but redundancy in network is desirable</a:t>
            </a:r>
          </a:p>
          <a:p>
            <a:pPr lvl="1"/>
            <a:r>
              <a:rPr lang="en-US" baseline="0" dirty="0" smtClean="0"/>
              <a:t>Large clusters at high volumes can consume considerable network bandwidth</a:t>
            </a:r>
          </a:p>
          <a:p>
            <a:pPr lvl="0"/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Disk</a:t>
            </a:r>
            <a:r>
              <a:rPr lang="en-US" baseline="0" dirty="0" smtClean="0"/>
              <a:t> performance can be critical if persistence is used</a:t>
            </a:r>
          </a:p>
          <a:p>
            <a:pPr lvl="1"/>
            <a:r>
              <a:rPr lang="en-US" baseline="0" dirty="0" smtClean="0"/>
              <a:t>High volume applications may require storage tweaks</a:t>
            </a:r>
          </a:p>
          <a:p>
            <a:pPr lvl="0"/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Generally Gemfire is I/O bound, so CPU is</a:t>
            </a:r>
            <a:r>
              <a:rPr lang="en-US" baseline="0" dirty="0" smtClean="0"/>
              <a:t> usually not an issue</a:t>
            </a:r>
          </a:p>
          <a:p>
            <a:pPr lvl="1"/>
            <a:r>
              <a:rPr lang="en-US" baseline="0" dirty="0" smtClean="0"/>
              <a:t>Server-side code can result in higher CPU</a:t>
            </a:r>
          </a:p>
          <a:p>
            <a:pPr lvl="0"/>
            <a:r>
              <a:rPr lang="en-US" dirty="0" smtClean="0"/>
              <a:t>For applications</a:t>
            </a:r>
            <a:r>
              <a:rPr lang="en-US" baseline="0" dirty="0" smtClean="0"/>
              <a:t> with very high volumes and storage requirements a hardware profile similar to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is optimal</a:t>
            </a:r>
          </a:p>
        </p:txBody>
      </p:sp>
    </p:spTree>
    <p:extLst>
      <p:ext uri="{BB962C8B-B14F-4D97-AF65-F5344CB8AC3E}">
        <p14:creationId xmlns:p14="http://schemas.microsoft.com/office/powerpoint/2010/main" val="1147217645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PCF/Gemfire</a:t>
            </a:r>
            <a:r>
              <a:rPr lang="en-US" baseline="0" dirty="0" smtClean="0"/>
              <a:t> Tile</a:t>
            </a:r>
          </a:p>
          <a:p>
            <a:pPr lvl="1"/>
            <a:r>
              <a:rPr lang="en-US" baseline="0" dirty="0" smtClean="0"/>
              <a:t>Uses VMs</a:t>
            </a:r>
          </a:p>
          <a:p>
            <a:pPr lvl="1"/>
            <a:r>
              <a:rPr lang="en-US" baseline="0" dirty="0" smtClean="0"/>
              <a:t>All storage is virtual files</a:t>
            </a:r>
          </a:p>
          <a:p>
            <a:pPr lvl="1"/>
            <a:r>
              <a:rPr lang="en-US" baseline="0" dirty="0" smtClean="0"/>
              <a:t>Highly automated</a:t>
            </a:r>
          </a:p>
          <a:p>
            <a:pPr lvl="1"/>
            <a:r>
              <a:rPr lang="en-US" baseline="0" dirty="0" smtClean="0"/>
              <a:t>May not be appropriate for applications with persistence and high volumes or very low latencies</a:t>
            </a:r>
          </a:p>
          <a:p>
            <a:r>
              <a:rPr lang="en-US" baseline="0" dirty="0" smtClean="0"/>
              <a:t>VMs</a:t>
            </a:r>
          </a:p>
          <a:p>
            <a:pPr lvl="1"/>
            <a:r>
              <a:rPr lang="en-US" baseline="0" dirty="0" smtClean="0"/>
              <a:t>Slight performance degradation over bare metal</a:t>
            </a:r>
          </a:p>
          <a:p>
            <a:pPr lvl="1"/>
            <a:r>
              <a:rPr lang="en-US" baseline="0" dirty="0" smtClean="0"/>
              <a:t>Applications with high volumes and persistence benefit from direct mounted disks</a:t>
            </a:r>
          </a:p>
          <a:p>
            <a:r>
              <a:rPr lang="en-US" baseline="0" dirty="0" smtClean="0"/>
              <a:t>Bare Metal</a:t>
            </a:r>
          </a:p>
          <a:p>
            <a:pPr lvl="1"/>
            <a:r>
              <a:rPr lang="en-US" dirty="0" smtClean="0"/>
              <a:t>Optimal for applications</a:t>
            </a:r>
            <a:r>
              <a:rPr lang="en-US" baseline="0" dirty="0" smtClean="0"/>
              <a:t> with persistence and extremely large volumes and low latencies</a:t>
            </a:r>
          </a:p>
          <a:p>
            <a:pPr lvl="1"/>
            <a:r>
              <a:rPr lang="en-US" baseline="0" dirty="0" smtClean="0"/>
              <a:t>Fairly rare</a:t>
            </a:r>
          </a:p>
        </p:txBody>
      </p:sp>
    </p:spTree>
    <p:extLst>
      <p:ext uri="{BB962C8B-B14F-4D97-AF65-F5344CB8AC3E}">
        <p14:creationId xmlns:p14="http://schemas.microsoft.com/office/powerpoint/2010/main" val="3022918548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Pivotal_PPT_Template_16x9_external_white_bg_06_2014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Pivotal_PPT_Template_16x9_external_white_bg_06_2014.potx</Template>
  <TotalTime>8019</TotalTime>
  <Words>807</Words>
  <Application>Microsoft Macintosh PowerPoint</Application>
  <PresentationFormat>On-screen Show (16:9)</PresentationFormat>
  <Paragraphs>170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Pivotal_PPT_Template_16x9_external_white_bg_06_2014</vt:lpstr>
      <vt:lpstr>PowerPoint Presentation</vt:lpstr>
      <vt:lpstr>Gemfire Operations</vt:lpstr>
      <vt:lpstr>Topologies</vt:lpstr>
      <vt:lpstr>Client/Server Topology</vt:lpstr>
      <vt:lpstr>Client/Server Topology</vt:lpstr>
      <vt:lpstr>Multi-site (WAN Gateway)</vt:lpstr>
      <vt:lpstr>Multi-site (WAN Gateway)</vt:lpstr>
      <vt:lpstr>Operating Environment</vt:lpstr>
      <vt:lpstr>Platforms</vt:lpstr>
      <vt:lpstr>Installation</vt:lpstr>
      <vt:lpstr>Gemfire Configuration</vt:lpstr>
      <vt:lpstr>gfsh</vt:lpstr>
      <vt:lpstr>Monitoring</vt:lpstr>
      <vt:lpstr>Logs</vt:lpstr>
      <vt:lpstr>Tuning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Tim Dalsing</cp:lastModifiedBy>
  <cp:revision>508</cp:revision>
  <dcterms:created xsi:type="dcterms:W3CDTF">2014-04-28T17:27:53Z</dcterms:created>
  <dcterms:modified xsi:type="dcterms:W3CDTF">2016-02-26T17:37:16Z</dcterms:modified>
</cp:coreProperties>
</file>