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07" r:id="rId2"/>
    <p:sldId id="313" r:id="rId3"/>
    <p:sldId id="308" r:id="rId4"/>
    <p:sldId id="314" r:id="rId5"/>
    <p:sldId id="315" r:id="rId6"/>
    <p:sldId id="317" r:id="rId7"/>
    <p:sldId id="316" r:id="rId8"/>
    <p:sldId id="318" r:id="rId9"/>
    <p:sldId id="320" r:id="rId10"/>
    <p:sldId id="319" r:id="rId11"/>
    <p:sldId id="321" r:id="rId12"/>
    <p:sldId id="322" r:id="rId13"/>
    <p:sldId id="284" r:id="rId14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9848" autoAdjust="0"/>
    <p:restoredTop sz="86454" autoAdjust="0"/>
  </p:normalViewPr>
  <p:slideViewPr>
    <p:cSldViewPr snapToGrid="0" showGuides="1">
      <p:cViewPr>
        <p:scale>
          <a:sx n="161" d="100"/>
          <a:sy n="161" d="100"/>
        </p:scale>
        <p:origin x="-232" y="-168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5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9" name="Picture 8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Fast Fourier Transform</a:t>
            </a:r>
          </a:p>
          <a:p>
            <a:r>
              <a:rPr lang="en-US" dirty="0" smtClean="0"/>
              <a:t>PMML</a:t>
            </a:r>
          </a:p>
          <a:p>
            <a:r>
              <a:rPr lang="en-US" dirty="0" smtClean="0"/>
              <a:t>Regression</a:t>
            </a:r>
            <a:r>
              <a:rPr lang="en-US" baseline="0" dirty="0" smtClean="0"/>
              <a:t> models: </a:t>
            </a:r>
          </a:p>
          <a:p>
            <a:pPr lvl="1"/>
            <a:r>
              <a:rPr lang="en-US" baseline="0" dirty="0" smtClean="0"/>
              <a:t>Gaussian Process</a:t>
            </a:r>
          </a:p>
          <a:p>
            <a:pPr lvl="1"/>
            <a:r>
              <a:rPr lang="en-US" baseline="0" dirty="0" smtClean="0"/>
              <a:t>Random Forest</a:t>
            </a:r>
          </a:p>
          <a:p>
            <a:pPr lvl="1"/>
            <a:r>
              <a:rPr lang="en-US" baseline="0" dirty="0" smtClean="0"/>
              <a:t>Gradient Tree Boost</a:t>
            </a:r>
          </a:p>
          <a:p>
            <a:pPr lvl="1"/>
            <a:r>
              <a:rPr lang="en-US" baseline="0" dirty="0" smtClean="0"/>
              <a:t>Many others</a:t>
            </a:r>
          </a:p>
          <a:p>
            <a:r>
              <a:rPr lang="en-US" baseline="0" dirty="0" smtClean="0"/>
              <a:t>Classification models: 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Naïve</a:t>
            </a:r>
            <a:r>
              <a:rPr lang="en-US" baseline="0" dirty="0" smtClean="0"/>
              <a:t> Bayes</a:t>
            </a:r>
          </a:p>
          <a:p>
            <a:pPr lvl="1"/>
            <a:r>
              <a:rPr lang="en-US" baseline="0" dirty="0" smtClean="0"/>
              <a:t>K-nearest Neighbor</a:t>
            </a:r>
          </a:p>
          <a:p>
            <a:pPr lvl="1"/>
            <a:r>
              <a:rPr lang="en-US" baseline="0" dirty="0" smtClean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78407058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Gemfire</a:t>
            </a:r>
            <a:r>
              <a:rPr lang="en-US" baseline="0" dirty="0" smtClean="0"/>
              <a:t> Client/Server</a:t>
            </a:r>
          </a:p>
          <a:p>
            <a:r>
              <a:rPr lang="en-US" baseline="0" dirty="0" smtClean="0"/>
              <a:t>Server:</a:t>
            </a:r>
          </a:p>
          <a:p>
            <a:pPr lvl="1"/>
            <a:r>
              <a:rPr lang="en-US" dirty="0" smtClean="0"/>
              <a:t>All model training and predictions</a:t>
            </a:r>
          </a:p>
          <a:p>
            <a:pPr lvl="1"/>
            <a:r>
              <a:rPr lang="en-US" dirty="0" smtClean="0"/>
              <a:t>Matrix</a:t>
            </a:r>
            <a:r>
              <a:rPr lang="en-US" baseline="0" dirty="0" smtClean="0"/>
              <a:t> and Vector data stored in partitioned regions</a:t>
            </a:r>
          </a:p>
          <a:p>
            <a:pPr lvl="1"/>
            <a:r>
              <a:rPr lang="en-US" baseline="0" dirty="0" smtClean="0"/>
              <a:t>Trained models stored in local regions (not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)</a:t>
            </a:r>
          </a:p>
          <a:p>
            <a:pPr lvl="1"/>
            <a:r>
              <a:rPr lang="en-US" baseline="0" dirty="0" smtClean="0"/>
              <a:t>Uses SMILE 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haifengl</a:t>
            </a:r>
            <a:r>
              <a:rPr lang="en-US" baseline="0" dirty="0" smtClean="0"/>
              <a:t>/smile) library for classification and regression</a:t>
            </a:r>
          </a:p>
          <a:p>
            <a:pPr lvl="1"/>
            <a:r>
              <a:rPr lang="en-US" baseline="0" dirty="0" smtClean="0"/>
              <a:t>Uses </a:t>
            </a:r>
            <a:r>
              <a:rPr lang="en-US" baseline="0" dirty="0" err="1" smtClean="0"/>
              <a:t>jpmml</a:t>
            </a:r>
            <a:r>
              <a:rPr lang="en-US" baseline="0" dirty="0" smtClean="0"/>
              <a:t> 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jpmml</a:t>
            </a:r>
            <a:r>
              <a:rPr lang="en-US" baseline="0" dirty="0" smtClean="0"/>
              <a:t>) for PMML</a:t>
            </a:r>
          </a:p>
          <a:p>
            <a:pPr lvl="1"/>
            <a:r>
              <a:rPr lang="en-US" baseline="0" dirty="0" smtClean="0"/>
              <a:t>Apache Commons Math (http://</a:t>
            </a:r>
            <a:r>
              <a:rPr lang="en-US" baseline="0" dirty="0" err="1" smtClean="0"/>
              <a:t>commons.apache.org</a:t>
            </a:r>
            <a:r>
              <a:rPr lang="en-US" baseline="0" dirty="0" smtClean="0"/>
              <a:t>/proper/commons-math/) for FFT and Stats</a:t>
            </a:r>
          </a:p>
        </p:txBody>
      </p:sp>
    </p:spTree>
    <p:extLst>
      <p:ext uri="{BB962C8B-B14F-4D97-AF65-F5344CB8AC3E}">
        <p14:creationId xmlns:p14="http://schemas.microsoft.com/office/powerpoint/2010/main" val="1642340365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Simple command line client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System.in</a:t>
            </a:r>
            <a:endParaRPr lang="en-US" dirty="0" smtClean="0"/>
          </a:p>
          <a:p>
            <a:pPr lvl="1"/>
            <a:r>
              <a:rPr lang="en-US" dirty="0" smtClean="0"/>
              <a:t>ANTLR for parsing statements</a:t>
            </a:r>
          </a:p>
          <a:p>
            <a:pPr lvl="1"/>
            <a:r>
              <a:rPr lang="en-US" dirty="0" smtClean="0"/>
              <a:t>Either:</a:t>
            </a:r>
          </a:p>
          <a:p>
            <a:pPr lvl="2"/>
            <a:r>
              <a:rPr lang="en-US" dirty="0" smtClean="0"/>
              <a:t>Direct</a:t>
            </a:r>
            <a:r>
              <a:rPr lang="en-US" baseline="0" dirty="0" smtClean="0"/>
              <a:t> puts on Region</a:t>
            </a:r>
          </a:p>
          <a:p>
            <a:pPr lvl="2"/>
            <a:r>
              <a:rPr lang="en-US" baseline="0" smtClean="0"/>
              <a:t>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98474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11505"/>
            <a:ext cx="4384145" cy="507831"/>
          </a:xfrm>
        </p:spPr>
        <p:txBody>
          <a:bodyPr/>
          <a:lstStyle/>
          <a:p>
            <a:r>
              <a:rPr lang="en-US" dirty="0" smtClean="0"/>
              <a:t>Gemfire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In-memory Analytics in Gemfire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Tim Dalsing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</a:t>
            </a:r>
            <a:r>
              <a:rPr lang="en-US" baseline="0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In-memory Machine Learning</a:t>
            </a:r>
          </a:p>
          <a:p>
            <a:r>
              <a:rPr lang="en-US" dirty="0"/>
              <a:t>Inspired by R (</a:t>
            </a:r>
            <a:r>
              <a:rPr lang="en-US" dirty="0">
                <a:hlinkClick r:id="rId2"/>
              </a:rPr>
              <a:t>https://www.r-project.org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Analytics run directly on in-memory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Command-line client that mimics 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Tool for data</a:t>
            </a:r>
            <a:r>
              <a:rPr lang="en-US" baseline="0" dirty="0" smtClean="0"/>
              <a:t> science and machine learning</a:t>
            </a:r>
            <a:endParaRPr lang="en-US" dirty="0" smtClean="0"/>
          </a:p>
          <a:p>
            <a:r>
              <a:rPr lang="en-US" dirty="0" smtClean="0"/>
              <a:t>Widely used and supported</a:t>
            </a:r>
          </a:p>
          <a:p>
            <a:r>
              <a:rPr lang="en-US" dirty="0" smtClean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534363792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" y="512773"/>
            <a:ext cx="85687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472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 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Define query: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q1=query("select </a:t>
            </a:r>
            <a:r>
              <a:rPr lang="en-US" sz="1800" dirty="0" err="1" smtClean="0">
                <a:latin typeface="Courier New"/>
                <a:cs typeface="Courier New"/>
              </a:rPr>
              <a:t>x:temp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y:prcp</a:t>
            </a:r>
            <a:r>
              <a:rPr lang="en-US" sz="1800" dirty="0" smtClean="0">
                <a:latin typeface="Courier New"/>
                <a:cs typeface="Courier New"/>
              </a:rPr>
              <a:t> from /</a:t>
            </a:r>
            <a:r>
              <a:rPr lang="en-US" sz="1800" dirty="0" err="1" smtClean="0">
                <a:latin typeface="Courier New"/>
                <a:cs typeface="Courier New"/>
              </a:rPr>
              <a:t>testData</a:t>
            </a:r>
            <a:r>
              <a:rPr lang="en-US" sz="1800" dirty="0" smtClean="0">
                <a:latin typeface="Courier New"/>
                <a:cs typeface="Courier New"/>
              </a:rPr>
              <a:t> where temp &lt; $1")</a:t>
            </a:r>
          </a:p>
          <a:p>
            <a:r>
              <a:rPr lang="en-US" dirty="0" smtClean="0"/>
              <a:t>Generate matrix using query:</a:t>
            </a:r>
          </a:p>
          <a:p>
            <a:pPr marL="457200" lvl="1" indent="0">
              <a:buNone/>
            </a:pPr>
            <a:r>
              <a:rPr lang="pt-BR" sz="1800" dirty="0" smtClean="0">
                <a:latin typeface="Courier New"/>
                <a:cs typeface="Courier New"/>
              </a:rPr>
              <a:t>x1=</a:t>
            </a:r>
            <a:r>
              <a:rPr lang="pt-BR" sz="1800" dirty="0" err="1" smtClean="0">
                <a:latin typeface="Courier New"/>
                <a:cs typeface="Courier New"/>
              </a:rPr>
              <a:t>matrix</a:t>
            </a:r>
            <a:r>
              <a:rPr lang="pt-BR" sz="1800" dirty="0" smtClean="0">
                <a:latin typeface="Courier New"/>
                <a:cs typeface="Courier New"/>
              </a:rPr>
              <a:t>(q1,[</a:t>
            </a:r>
            <a:r>
              <a:rPr lang="pt-BR" sz="1800" dirty="0" err="1" smtClean="0">
                <a:latin typeface="Courier New"/>
                <a:cs typeface="Courier New"/>
              </a:rPr>
              <a:t>x</a:t>
            </a:r>
            <a:r>
              <a:rPr lang="pt-BR" sz="1800" dirty="0" smtClean="0">
                <a:latin typeface="Courier New"/>
                <a:cs typeface="Courier New"/>
              </a:rPr>
              <a:t>],[100])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Generate</a:t>
            </a:r>
            <a:r>
              <a:rPr lang="en-US" baseline="0" dirty="0" smtClean="0"/>
              <a:t> vector using query:</a:t>
            </a:r>
          </a:p>
          <a:p>
            <a:pPr marL="457200" lvl="1" indent="0">
              <a:buNone/>
            </a:pPr>
            <a:r>
              <a:rPr lang="pt-BR" sz="1800" baseline="0" dirty="0" smtClean="0">
                <a:latin typeface="Courier New"/>
                <a:cs typeface="Courier New"/>
              </a:rPr>
              <a:t>y1=</a:t>
            </a:r>
            <a:r>
              <a:rPr lang="pt-BR" sz="1800" baseline="0" dirty="0" err="1" smtClean="0">
                <a:latin typeface="Courier New"/>
                <a:cs typeface="Courier New"/>
              </a:rPr>
              <a:t>vect</a:t>
            </a:r>
            <a:r>
              <a:rPr lang="pt-BR" sz="1800" baseline="0" dirty="0" smtClean="0">
                <a:latin typeface="Courier New"/>
                <a:cs typeface="Courier New"/>
              </a:rPr>
              <a:t>(q1,y,[100])</a:t>
            </a:r>
            <a:endParaRPr lang="en-US" sz="1800" baseline="0" dirty="0" smtClean="0">
              <a:latin typeface="Courier New"/>
              <a:cs typeface="Courier New"/>
            </a:endParaRPr>
          </a:p>
          <a:p>
            <a:r>
              <a:rPr lang="en-US" baseline="0" dirty="0" smtClean="0"/>
              <a:t>Define kernel for model:</a:t>
            </a:r>
          </a:p>
          <a:p>
            <a:pPr marL="457200" lvl="1" indent="0">
              <a:buNone/>
            </a:pPr>
            <a:r>
              <a:rPr lang="en-US" sz="1800" baseline="0" dirty="0" smtClean="0">
                <a:latin typeface="Courier New"/>
                <a:cs typeface="Courier New"/>
              </a:rPr>
              <a:t>k1=</a:t>
            </a:r>
            <a:r>
              <a:rPr lang="en-US" sz="1800" baseline="0" dirty="0" err="1" smtClean="0">
                <a:latin typeface="Courier New"/>
                <a:cs typeface="Courier New"/>
              </a:rPr>
              <a:t>gausskernel</a:t>
            </a:r>
            <a:r>
              <a:rPr lang="en-US" sz="1800" baseline="0" dirty="0" smtClean="0">
                <a:latin typeface="Courier New"/>
                <a:cs typeface="Courier New"/>
              </a:rPr>
              <a:t>(1.0)</a:t>
            </a:r>
          </a:p>
          <a:p>
            <a:r>
              <a:rPr lang="en-US" baseline="0" dirty="0" smtClean="0"/>
              <a:t>Define Gaussian Process model using kernel:</a:t>
            </a:r>
          </a:p>
          <a:p>
            <a:pPr marL="457200" lvl="1" indent="0">
              <a:buNone/>
            </a:pPr>
            <a:r>
              <a:rPr lang="hr-HR" sz="1800" baseline="0" dirty="0" smtClean="0">
                <a:latin typeface="Courier New"/>
                <a:cs typeface="Courier New"/>
              </a:rPr>
              <a:t>md1=gp(k1,1.0)</a:t>
            </a:r>
            <a:endParaRPr lang="en-US" sz="1800" baseline="0" dirty="0" smtClean="0">
              <a:latin typeface="Courier New"/>
              <a:cs typeface="Courier New"/>
            </a:endParaRPr>
          </a:p>
          <a:p>
            <a:r>
              <a:rPr lang="en-US" baseline="0" dirty="0" smtClean="0"/>
              <a:t>Train model using matrix and vector:</a:t>
            </a:r>
          </a:p>
          <a:p>
            <a:pPr marL="457200" lvl="1" indent="0">
              <a:buNone/>
            </a:pPr>
            <a:r>
              <a:rPr lang="en-US" sz="1800" baseline="0" dirty="0" smtClean="0">
                <a:latin typeface="Courier New"/>
                <a:cs typeface="Courier New"/>
              </a:rPr>
              <a:t>m1=train(md1,x1,y1)</a:t>
            </a:r>
          </a:p>
          <a:p>
            <a:r>
              <a:rPr lang="en-US" baseline="0" dirty="0" smtClean="0"/>
              <a:t>Ad-hoc prediction using model: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predict(m1,100)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921997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</a:t>
            </a:r>
            <a:r>
              <a:rPr lang="en-US" baseline="0" dirty="0" smtClean="0"/>
              <a:t> 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0" y="416763"/>
            <a:ext cx="7543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40440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 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variables: 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ls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dirty="0" smtClean="0"/>
              <a:t>Print variable: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print q1</a:t>
            </a:r>
          </a:p>
          <a:p>
            <a:r>
              <a:rPr lang="en-US" dirty="0" smtClean="0"/>
              <a:t>Ad-hoc execute query: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execute(q1,[100])</a:t>
            </a:r>
          </a:p>
          <a:p>
            <a:r>
              <a:rPr lang="en-US" dirty="0" smtClean="0"/>
              <a:t>Define literal</a:t>
            </a:r>
            <a:r>
              <a:rPr lang="en-US" baseline="0" dirty="0" smtClean="0"/>
              <a:t> vector: </a:t>
            </a:r>
          </a:p>
          <a:p>
            <a:pPr marL="457200" lvl="1" indent="0">
              <a:buNone/>
            </a:pPr>
            <a:r>
              <a:rPr lang="en-US" sz="1600" baseline="0" dirty="0" smtClean="0">
                <a:latin typeface="Courier New"/>
                <a:cs typeface="Courier New"/>
              </a:rPr>
              <a:t>v=</a:t>
            </a:r>
            <a:r>
              <a:rPr lang="is-IS" sz="1600" baseline="0" dirty="0" smtClean="0">
                <a:latin typeface="Courier New"/>
                <a:cs typeface="Courier New"/>
              </a:rPr>
              <a:t>c(1,2,3,4,5,6)</a:t>
            </a:r>
          </a:p>
          <a:p>
            <a:r>
              <a:rPr lang="is-IS" baseline="0" dirty="0" smtClean="0"/>
              <a:t>Define literal matrix: </a:t>
            </a:r>
          </a:p>
          <a:p>
            <a:pPr marL="457200" lvl="1" indent="0">
              <a:buNone/>
            </a:pPr>
            <a:r>
              <a:rPr lang="is-IS" sz="1400" baseline="0" dirty="0" smtClean="0">
                <a:latin typeface="Courier New"/>
                <a:cs typeface="Courier New"/>
              </a:rPr>
              <a:t>m=</a:t>
            </a:r>
            <a:r>
              <a:rPr lang="hr-HR" sz="1400" baseline="0" dirty="0" smtClean="0">
                <a:latin typeface="Courier New"/>
                <a:cs typeface="Courier New"/>
              </a:rPr>
              <a:t>m(c(1.0,2.0,3.0,4.0,5.0,6.0),2,3)</a:t>
            </a:r>
          </a:p>
          <a:p>
            <a:r>
              <a:rPr lang="hr-HR" baseline="0" dirty="0" smtClean="0"/>
              <a:t>Transpose matrix: </a:t>
            </a:r>
          </a:p>
          <a:p>
            <a:pPr marL="457200" lvl="1" indent="0">
              <a:buNone/>
            </a:pPr>
            <a:r>
              <a:rPr lang="hr-HR" sz="1400" baseline="0" dirty="0" smtClean="0">
                <a:latin typeface="Courier New"/>
                <a:cs typeface="Courier New"/>
              </a:rPr>
              <a:t>mt=t(m)</a:t>
            </a:r>
          </a:p>
        </p:txBody>
      </p:sp>
    </p:spTree>
    <p:extLst>
      <p:ext uri="{BB962C8B-B14F-4D97-AF65-F5344CB8AC3E}">
        <p14:creationId xmlns:p14="http://schemas.microsoft.com/office/powerpoint/2010/main" val="513183943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Prediction</a:t>
            </a:r>
            <a:r>
              <a:rPr lang="en-US" baseline="0" dirty="0" smtClean="0"/>
              <a:t>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Prediction occurs when new or updated data is</a:t>
            </a:r>
            <a:r>
              <a:rPr lang="en-US" baseline="0" dirty="0" smtClean="0"/>
              <a:t> added to Region</a:t>
            </a:r>
          </a:p>
          <a:p>
            <a:r>
              <a:rPr lang="en-US" baseline="0" dirty="0" smtClean="0"/>
              <a:t>Model is retrained when new or updated data is added to Region</a:t>
            </a:r>
          </a:p>
          <a:p>
            <a:r>
              <a:rPr lang="en-US" baseline="0" dirty="0" smtClean="0"/>
              <a:t>Uses AsyncEventListener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4051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_PPT_Template_16x9_external_04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Pivotal_PPT_Template_16x9_external_04_2014.potx</Template>
  <TotalTime>206</TotalTime>
  <Words>402</Words>
  <Application>Microsoft Macintosh PowerPoint</Application>
  <PresentationFormat>On-screen Show (16:9)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Pivotal_PPT_Template_16x9_external_04_2014</vt:lpstr>
      <vt:lpstr>PowerPoint Presentation</vt:lpstr>
      <vt:lpstr>Gemfire R</vt:lpstr>
      <vt:lpstr>Gemfire R</vt:lpstr>
      <vt:lpstr>R</vt:lpstr>
      <vt:lpstr>R Example</vt:lpstr>
      <vt:lpstr>Gemfire R Example</vt:lpstr>
      <vt:lpstr>Gemfire R Example</vt:lpstr>
      <vt:lpstr>Gemfire R Example</vt:lpstr>
      <vt:lpstr>Dynamic Prediction and Training</vt:lpstr>
      <vt:lpstr>Other Features</vt:lpstr>
      <vt:lpstr>Architecture</vt:lpstr>
      <vt:lpstr>Architecture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Tim Dalsing</cp:lastModifiedBy>
  <cp:revision>48</cp:revision>
  <dcterms:created xsi:type="dcterms:W3CDTF">2014-04-28T17:27:53Z</dcterms:created>
  <dcterms:modified xsi:type="dcterms:W3CDTF">2016-06-01T20:22:59Z</dcterms:modified>
</cp:coreProperties>
</file>