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1"/>
  </p:notesMasterIdLst>
  <p:handoutMasterIdLst>
    <p:handoutMasterId r:id="rId22"/>
  </p:handoutMasterIdLst>
  <p:sldIdLst>
    <p:sldId id="309" r:id="rId2"/>
    <p:sldId id="335" r:id="rId3"/>
    <p:sldId id="380" r:id="rId4"/>
    <p:sldId id="377" r:id="rId5"/>
    <p:sldId id="378" r:id="rId6"/>
    <p:sldId id="379" r:id="rId7"/>
    <p:sldId id="376" r:id="rId8"/>
    <p:sldId id="362" r:id="rId9"/>
    <p:sldId id="365" r:id="rId10"/>
    <p:sldId id="366" r:id="rId11"/>
    <p:sldId id="367" r:id="rId12"/>
    <p:sldId id="368" r:id="rId13"/>
    <p:sldId id="369" r:id="rId14"/>
    <p:sldId id="370" r:id="rId15"/>
    <p:sldId id="371" r:id="rId16"/>
    <p:sldId id="372" r:id="rId17"/>
    <p:sldId id="381" r:id="rId18"/>
    <p:sldId id="382" r:id="rId19"/>
    <p:sldId id="284" r:id="rId20"/>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e Stol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C2960"/>
    <a:srgbClr val="F16F3B"/>
    <a:srgbClr val="AEBF2F"/>
    <a:srgbClr val="00685D"/>
    <a:srgbClr val="1C7B70"/>
    <a:srgbClr val="2E7CA2"/>
    <a:srgbClr val="51A7BB"/>
    <a:srgbClr val="ADC339"/>
    <a:srgbClr val="E96C42"/>
    <a:srgbClr val="1B69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90494" autoAdjust="0"/>
  </p:normalViewPr>
  <p:slideViewPr>
    <p:cSldViewPr snapToGrid="0" showGuides="1">
      <p:cViewPr varScale="1">
        <p:scale>
          <a:sx n="116" d="100"/>
          <a:sy n="116" d="100"/>
        </p:scale>
        <p:origin x="-464" y="-96"/>
      </p:cViewPr>
      <p:guideLst>
        <p:guide orient="horz" pos="1044"/>
        <p:guide pos="417"/>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393700" y="692150"/>
            <a:ext cx="6146800" cy="3457575"/>
          </a:xfrm>
          <a:ln/>
        </p:spPr>
      </p:sp>
      <p:sp>
        <p:nvSpPr>
          <p:cNvPr id="27650" name="Rectangle 3"/>
          <p:cNvSpPr>
            <a:spLocks noGrp="1" noChangeArrowheads="1"/>
          </p:cNvSpPr>
          <p:nvPr>
            <p:ph type="body" idx="1"/>
          </p:nvPr>
        </p:nvSpPr>
        <p:spPr>
          <a:xfrm>
            <a:off x="923407" y="4379911"/>
            <a:ext cx="5087387" cy="4146567"/>
          </a:xfrm>
          <a:noFill/>
          <a:ln/>
        </p:spPr>
        <p:txBody>
          <a:bodyPr/>
          <a:lstStyle/>
          <a:p>
            <a:r>
              <a:rPr lang="en-US" dirty="0" smtClean="0">
                <a:ea typeface="ＭＳ Ｐゴシック" charset="-128"/>
              </a:rPr>
              <a:t>The differences between the way </a:t>
            </a:r>
            <a:r>
              <a:rPr lang="en-US" dirty="0" err="1" smtClean="0">
                <a:ea typeface="ＭＳ Ｐゴシック" charset="-128"/>
              </a:rPr>
              <a:t>Redis</a:t>
            </a:r>
            <a:r>
              <a:rPr lang="en-US" dirty="0" smtClean="0">
                <a:ea typeface="ＭＳ Ｐゴシック" charset="-128"/>
              </a:rPr>
              <a:t> and </a:t>
            </a:r>
            <a:r>
              <a:rPr lang="en-US" dirty="0" err="1" smtClean="0">
                <a:ea typeface="ＭＳ Ｐゴシック" charset="-128"/>
              </a:rPr>
              <a:t>GemFire</a:t>
            </a:r>
            <a:r>
              <a:rPr lang="en-US" dirty="0" smtClean="0">
                <a:ea typeface="ＭＳ Ｐゴシック" charset="-128"/>
              </a:rPr>
              <a:t> deal with distributed</a:t>
            </a:r>
            <a:r>
              <a:rPr lang="en-US" baseline="0" dirty="0" smtClean="0">
                <a:ea typeface="ＭＳ Ｐゴシック" charset="-128"/>
              </a:rPr>
              <a:t> events is that </a:t>
            </a:r>
            <a:r>
              <a:rPr lang="en-US" baseline="0" dirty="0" err="1" smtClean="0">
                <a:ea typeface="ＭＳ Ｐゴシック" charset="-128"/>
              </a:rPr>
              <a:t>Redis</a:t>
            </a:r>
            <a:r>
              <a:rPr lang="en-US" baseline="0" dirty="0" smtClean="0">
                <a:ea typeface="ＭＳ Ｐゴシック" charset="-128"/>
              </a:rPr>
              <a:t> events are the direct result of someone “publishing” something, whereas </a:t>
            </a:r>
            <a:r>
              <a:rPr lang="en-US" baseline="0" dirty="0" err="1" smtClean="0">
                <a:ea typeface="ＭＳ Ｐゴシック" charset="-128"/>
              </a:rPr>
              <a:t>GemFire</a:t>
            </a:r>
            <a:r>
              <a:rPr lang="en-US" baseline="0" dirty="0" smtClean="0">
                <a:ea typeface="ＭＳ Ｐゴシック" charset="-128"/>
              </a:rPr>
              <a:t> events are the direct result of someone doing a put(key, value), and the key and value are part of the event. The other difference is that if you MISSED the event on </a:t>
            </a:r>
            <a:r>
              <a:rPr lang="en-US" baseline="0" dirty="0" err="1" smtClean="0">
                <a:ea typeface="ＭＳ Ｐゴシック" charset="-128"/>
              </a:rPr>
              <a:t>GemFire</a:t>
            </a:r>
            <a:r>
              <a:rPr lang="en-US" baseline="0" dirty="0" smtClean="0">
                <a:ea typeface="ＭＳ Ｐゴシック" charset="-128"/>
              </a:rPr>
              <a:t>, the change to the data is still in the cache, so you can go pick it up in a similar fashion to the way Kafka works.</a:t>
            </a:r>
            <a:endParaRPr lang="en-US" dirty="0" smtClean="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93700" y="692150"/>
            <a:ext cx="6146800" cy="3457575"/>
          </a:xfrm>
          <a:ln/>
        </p:spPr>
      </p:sp>
      <p:sp>
        <p:nvSpPr>
          <p:cNvPr id="31746" name="Rectangle 3"/>
          <p:cNvSpPr>
            <a:spLocks noGrp="1" noChangeArrowheads="1"/>
          </p:cNvSpPr>
          <p:nvPr>
            <p:ph type="body" idx="1"/>
          </p:nvPr>
        </p:nvSpPr>
        <p:spPr>
          <a:xfrm>
            <a:off x="693735" y="4379911"/>
            <a:ext cx="5546731" cy="4148145"/>
          </a:xfrm>
          <a:noFill/>
          <a:ln/>
        </p:spPr>
        <p:txBody>
          <a:bodyPr/>
          <a:lstStyle/>
          <a:p>
            <a:pPr>
              <a:lnSpc>
                <a:spcPct val="90000"/>
              </a:lnSpc>
            </a:pPr>
            <a:r>
              <a:rPr lang="en-US" smtClean="0">
                <a:ea typeface="ＭＳ Ｐゴシック" charset="-128"/>
              </a:rPr>
              <a:t>*** PRESENTATION  ONLY***</a:t>
            </a:r>
          </a:p>
          <a:p>
            <a:pPr>
              <a:lnSpc>
                <a:spcPct val="90000"/>
              </a:lnSpc>
            </a:pPr>
            <a:r>
              <a:rPr lang="en-US" smtClean="0">
                <a:ea typeface="ＭＳ Ｐゴシック" charset="-128"/>
              </a:rPr>
              <a:t>The bulk of the data that will be held in the common backbone is considered Active Data.  It tends to be much larger and change more frequently than Reference Data.  For this example, we will continue to consider the case of an Equities trading system, although other types of banking tend to follow the same patterns very closely.</a:t>
            </a:r>
          </a:p>
          <a:p>
            <a:pPr>
              <a:lnSpc>
                <a:spcPct val="90000"/>
              </a:lnSpc>
            </a:pPr>
            <a:endParaRPr lang="en-US" smtClean="0">
              <a:ea typeface="ＭＳ Ｐゴシック" charset="-128"/>
            </a:endParaRPr>
          </a:p>
          <a:p>
            <a:pPr>
              <a:lnSpc>
                <a:spcPct val="90000"/>
              </a:lnSpc>
            </a:pPr>
            <a:r>
              <a:rPr lang="en-US" smtClean="0">
                <a:ea typeface="ＭＳ Ｐゴシック" charset="-128"/>
              </a:rPr>
              <a:t>In a trading system, the active data would be comprised of information that describes the banks position with respect to the different instruments, information about trades and current market data.  Because this data is large, we will use the ability of the data fabric to partition the data across multiple nodes in the fabric &lt;&lt;BUILD&gt;&gt;.  Partitioning is automatic, and partition sizes will be kept in balance and can grow or shrink to take advantage of additional hardware or in response to hardware failure – this feature is commonly call ‘elasticity’.  The data fabric is capable of ensuring that data that is used together is kept on the same node, for performance reasons.  This is called ‘colocation’.  And because the data is now spread across multiple nodes, the data fabric provides clients with the ability to connect to multiple nodes &lt;&lt;BUILD&gt;&gt; either physically or virtually (by proxy through another server).  These connections are automatically managed and load balanced, and any affinity between the data that an application is using and the node it is stored on will be recognized by the fabric and the connections will be optimized to take advantage of that affinity.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393700" y="692150"/>
            <a:ext cx="6146800" cy="3457575"/>
          </a:xfrm>
          <a:ln/>
        </p:spPr>
      </p:sp>
      <p:sp>
        <p:nvSpPr>
          <p:cNvPr id="29698" name="Rectangle 3"/>
          <p:cNvSpPr>
            <a:spLocks noGrp="1" noChangeArrowheads="1"/>
          </p:cNvSpPr>
          <p:nvPr>
            <p:ph type="body" idx="1"/>
          </p:nvPr>
        </p:nvSpPr>
        <p:spPr>
          <a:xfrm>
            <a:off x="693735" y="4379911"/>
            <a:ext cx="5546731" cy="4148145"/>
          </a:xfrm>
          <a:noFill/>
          <a:ln/>
        </p:spPr>
        <p:txBody>
          <a:bodyPr/>
          <a:lstStyle/>
          <a:p>
            <a:pPr>
              <a:lnSpc>
                <a:spcPct val="90000"/>
              </a:lnSpc>
            </a:pPr>
            <a:r>
              <a:rPr lang="en-US" sz="1000">
                <a:ea typeface="ＭＳ Ｐゴシック" charset="-128"/>
              </a:rPr>
              <a:t>*** PRESENTATION  ONLY***</a:t>
            </a:r>
          </a:p>
          <a:p>
            <a:pPr>
              <a:lnSpc>
                <a:spcPct val="90000"/>
              </a:lnSpc>
            </a:pPr>
            <a:endParaRPr lang="en-US" sz="1000">
              <a:ea typeface="ＭＳ Ｐゴシック" charset="-128"/>
            </a:endParaRPr>
          </a:p>
          <a:p>
            <a:pPr>
              <a:lnSpc>
                <a:spcPct val="90000"/>
              </a:lnSpc>
            </a:pPr>
            <a:r>
              <a:rPr lang="en-US" sz="1000">
                <a:ea typeface="ＭＳ Ｐゴシック" charset="-128"/>
              </a:rPr>
              <a:t>One of the central features our Model Bank is to establish what is called ‘the Golden Copy’. The Golden Copy is a centralized, master copy of the data, stored in the backbone, that will be used for many purposes throughout the bank.  Any information that reflects a material effect on the past, current or even future positions or obligations of the bank should pass through and be stored in the Golden Copy. For the most part this information changes relatively slowly and infrequently or, in many cases, it never changes.  We call this slowly changing but commonly read data ‘Reference Data’. &lt;&lt;BUILD&gt;&gt;</a:t>
            </a:r>
          </a:p>
          <a:p>
            <a:pPr>
              <a:lnSpc>
                <a:spcPct val="90000"/>
              </a:lnSpc>
            </a:pPr>
            <a:endParaRPr lang="en-US" sz="1000">
              <a:ea typeface="ＭＳ Ｐゴシック" charset="-128"/>
            </a:endParaRPr>
          </a:p>
          <a:p>
            <a:pPr>
              <a:lnSpc>
                <a:spcPct val="90000"/>
              </a:lnSpc>
            </a:pPr>
            <a:r>
              <a:rPr lang="en-US" sz="1000">
                <a:ea typeface="ＭＳ Ｐゴシック" charset="-128"/>
              </a:rPr>
              <a:t>Some of this data is very specific between the bank and its trading partners such as counterparty descriptions, settlement instructions and netting agreements. This data tends to be keyed in and updated manually, or perhaps it is updated by some other business system as part of an enterprise business process or workflow.</a:t>
            </a:r>
          </a:p>
          <a:p>
            <a:pPr>
              <a:lnSpc>
                <a:spcPct val="90000"/>
              </a:lnSpc>
            </a:pPr>
            <a:endParaRPr lang="en-US" sz="1000">
              <a:ea typeface="ＭＳ Ｐゴシック" charset="-128"/>
            </a:endParaRPr>
          </a:p>
          <a:p>
            <a:pPr>
              <a:lnSpc>
                <a:spcPct val="90000"/>
              </a:lnSpc>
            </a:pPr>
            <a:r>
              <a:rPr lang="en-US" sz="1000">
                <a:ea typeface="ＭＳ Ｐゴシック" charset="-128"/>
              </a:rPr>
              <a:t>In other cases, the data is information about commonly traded instruments and so it comes in from data sources such as Bloomberg , Reuters or Quick.</a:t>
            </a:r>
          </a:p>
          <a:p>
            <a:pPr>
              <a:lnSpc>
                <a:spcPct val="90000"/>
              </a:lnSpc>
            </a:pPr>
            <a:endParaRPr lang="en-US" sz="1000">
              <a:ea typeface="ＭＳ Ｐゴシック" charset="-128"/>
            </a:endParaRPr>
          </a:p>
          <a:p>
            <a:pPr>
              <a:lnSpc>
                <a:spcPct val="90000"/>
              </a:lnSpc>
            </a:pPr>
            <a:r>
              <a:rPr lang="en-US" sz="1000">
                <a:ea typeface="ＭＳ Ｐゴシック" charset="-128"/>
              </a:rPr>
              <a:t>Because this reference data tends to be used by all of the applications, and is relevant to all of the other data that will be stored in the data fabric, it will be replicated throughout the nodes of the fabric.  In practice, the reference data may be selectively replicated to selective nodes, but for simplicity at this point, we should think of it as being available in all nodes and kept up to date in all nodes.  The rate of change of the reference data is slow, so it is not hard for the data fabric to manage multiple, synchronized copies of the data.</a:t>
            </a:r>
          </a:p>
          <a:p>
            <a:pPr>
              <a:lnSpc>
                <a:spcPct val="90000"/>
              </a:lnSpc>
            </a:pPr>
            <a:endParaRPr lang="en-US" sz="100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393700" y="692150"/>
            <a:ext cx="6146800" cy="3457575"/>
          </a:xfrm>
          <a:ln/>
        </p:spPr>
      </p:sp>
      <p:sp>
        <p:nvSpPr>
          <p:cNvPr id="35842" name="Rectangle 3"/>
          <p:cNvSpPr>
            <a:spLocks noGrp="1" noChangeArrowheads="1"/>
          </p:cNvSpPr>
          <p:nvPr>
            <p:ph type="body" idx="1"/>
          </p:nvPr>
        </p:nvSpPr>
        <p:spPr>
          <a:xfrm>
            <a:off x="923407" y="4379911"/>
            <a:ext cx="5087387" cy="4146567"/>
          </a:xfrm>
          <a:noFill/>
          <a:ln/>
        </p:spPr>
        <p:txBody>
          <a:bodyPr/>
          <a:lstStyle/>
          <a:p>
            <a:r>
              <a:rPr lang="en-US" b="1" smtClean="0">
                <a:ea typeface="ＭＳ Ｐゴシック" charset="-128"/>
              </a:rPr>
              <a:t>GemFire</a:t>
            </a:r>
            <a:r>
              <a:rPr lang="en-US" smtClean="0">
                <a:ea typeface="ＭＳ Ｐゴシック" charset="-128"/>
              </a:rPr>
              <a:t> provides for procedural and/or event driven function execution </a:t>
            </a:r>
            <a:r>
              <a:rPr lang="en-US" i="1" smtClean="0">
                <a:ea typeface="ＭＳ Ｐゴシック" charset="-128"/>
              </a:rPr>
              <a:t>in situ</a:t>
            </a:r>
            <a:r>
              <a:rPr lang="en-US" smtClean="0">
                <a:ea typeface="ＭＳ Ｐゴシック" charset="-128"/>
              </a:rPr>
              <a:t> (localized with) the data.  This allows data intensive applications to have nanosecond access to data.  Moving the behavior to the data instead of moving the data to the behavior is not only orders of magnitude faster, but significantly reduces the load on the network.</a:t>
            </a:r>
          </a:p>
          <a:p>
            <a:endParaRPr lang="en-US" smtClean="0">
              <a:ea typeface="ＭＳ Ｐゴシック" charset="-128"/>
            </a:endParaRPr>
          </a:p>
          <a:p>
            <a:r>
              <a:rPr lang="en-US" smtClean="0">
                <a:ea typeface="ＭＳ Ｐゴシック" charset="-128"/>
              </a:rPr>
              <a:t>GemFire uses ‘Data Aware’ routing to accept hints from the application to decide where the optimal place to execute the function may be.  GemFire also provides Scatter-Gather and Map-Reduce features to provide massively parallel function execution.  Long running functions and queries can stream results back to the client for truly interactive and real-time user interfaces.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393700" y="692150"/>
            <a:ext cx="6146800" cy="3457575"/>
          </a:xfrm>
          <a:ln/>
        </p:spPr>
      </p:sp>
      <p:sp>
        <p:nvSpPr>
          <p:cNvPr id="33794" name="Rectangle 3"/>
          <p:cNvSpPr>
            <a:spLocks noGrp="1" noChangeArrowheads="1"/>
          </p:cNvSpPr>
          <p:nvPr>
            <p:ph type="body" idx="1"/>
          </p:nvPr>
        </p:nvSpPr>
        <p:spPr>
          <a:xfrm>
            <a:off x="923407" y="4379911"/>
            <a:ext cx="5087387" cy="4146567"/>
          </a:xfrm>
          <a:noFill/>
          <a:ln/>
        </p:spPr>
        <p:txBody>
          <a:bodyPr/>
          <a:lstStyle/>
          <a:p>
            <a:r>
              <a:rPr lang="en-US" b="1" smtClean="0">
                <a:ea typeface="ＭＳ Ｐゴシック" charset="-128"/>
              </a:rPr>
              <a:t>GemFire</a:t>
            </a:r>
            <a:r>
              <a:rPr lang="en-US" smtClean="0">
                <a:ea typeface="ＭＳ Ｐゴシック" charset="-128"/>
              </a:rPr>
              <a:t> provides for procedural and/or event driven function execution </a:t>
            </a:r>
            <a:r>
              <a:rPr lang="en-US" i="1" smtClean="0">
                <a:ea typeface="ＭＳ Ｐゴシック" charset="-128"/>
              </a:rPr>
              <a:t>in situ</a:t>
            </a:r>
            <a:r>
              <a:rPr lang="en-US" smtClean="0">
                <a:ea typeface="ＭＳ Ｐゴシック" charset="-128"/>
              </a:rPr>
              <a:t> (localized with) the data.  This allows data intensive applications to have nanosecond access to data.  Moving the behavior to the data instead of moving the data to the behavior is not only orders of magnitude faster, but significantly reduces the load on the network.</a:t>
            </a:r>
          </a:p>
          <a:p>
            <a:endParaRPr lang="en-US" smtClean="0">
              <a:ea typeface="ＭＳ Ｐゴシック" charset="-128"/>
            </a:endParaRPr>
          </a:p>
          <a:p>
            <a:r>
              <a:rPr lang="en-US" smtClean="0">
                <a:ea typeface="ＭＳ Ｐゴシック" charset="-128"/>
              </a:rPr>
              <a:t>GemFire uses ‘Data Aware’ routing to accept hints from the application to decide where the optimal place to execute the function may be.  GemFire also provides Scatter-Gather and Map-Reduce features to provide massively parallel function execution.  Long running functions and queries can stream results back to the client for truly interactive and real-time user interfaces.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xfrm>
            <a:off x="393700" y="692150"/>
            <a:ext cx="6146800" cy="3457575"/>
          </a:xfrm>
          <a:ln/>
        </p:spPr>
      </p:sp>
      <p:sp>
        <p:nvSpPr>
          <p:cNvPr id="39938" name="Rectangle 3"/>
          <p:cNvSpPr>
            <a:spLocks noGrp="1" noChangeArrowheads="1"/>
          </p:cNvSpPr>
          <p:nvPr>
            <p:ph type="body" idx="1"/>
          </p:nvPr>
        </p:nvSpPr>
        <p:spPr>
          <a:xfrm>
            <a:off x="693735" y="4379911"/>
            <a:ext cx="5546731" cy="4148145"/>
          </a:xfrm>
          <a:noFill/>
          <a:ln/>
        </p:spPr>
        <p:txBody>
          <a:bodyPr/>
          <a:lstStyle/>
          <a:p>
            <a:pPr>
              <a:lnSpc>
                <a:spcPct val="90000"/>
              </a:lnSpc>
            </a:pPr>
            <a:r>
              <a:rPr lang="en-US" smtClean="0">
                <a:ea typeface="ＭＳ Ｐゴシック" charset="-128"/>
              </a:rPr>
              <a:t>*** PRESENTATION  ONLY***</a:t>
            </a:r>
          </a:p>
          <a:p>
            <a:pPr>
              <a:lnSpc>
                <a:spcPct val="90000"/>
              </a:lnSpc>
            </a:pPr>
            <a:r>
              <a:rPr lang="en-US" smtClean="0">
                <a:ea typeface="ＭＳ Ｐゴシック" charset="-128"/>
              </a:rPr>
              <a:t>The bulk of the data that will be held in the common backbone is considered Active Data.  It tends to be much larger and change more frequently than Reference Data.  For this example, we will continue to consider the case of an Equities trading system, although other types of banking tend to follow the same patterns very closely.</a:t>
            </a:r>
          </a:p>
          <a:p>
            <a:pPr>
              <a:lnSpc>
                <a:spcPct val="90000"/>
              </a:lnSpc>
            </a:pPr>
            <a:endParaRPr lang="en-US" smtClean="0">
              <a:ea typeface="ＭＳ Ｐゴシック" charset="-128"/>
            </a:endParaRPr>
          </a:p>
          <a:p>
            <a:pPr>
              <a:lnSpc>
                <a:spcPct val="90000"/>
              </a:lnSpc>
            </a:pPr>
            <a:r>
              <a:rPr lang="en-US" smtClean="0">
                <a:ea typeface="ＭＳ Ｐゴシック" charset="-128"/>
              </a:rPr>
              <a:t>In a trading system, the active data would be comprised of information that describes the banks position with respect to the different instruments, information about trades and current market data.  Because this data is large, we will use the ability of the data fabric to partition the data across multiple nodes in the fabric &lt;&lt;BUILD&gt;&gt;.  Partitioning is automatic, and partition sizes will be kept in balance and can grow or shrink to take advantage of additional hardware or in response to hardware failure – this feature is commonly call ‘elasticity’.  The data fabric is capable of ensuring that data that is used together is kept on the same node, for performance reasons.  This is called ‘colocation’.  And because the data is now spread across multiple nodes, the data fabric provides clients with the ability to connect to multiple nodes &lt;&lt;BUILD&gt;&gt; either physically or virtually (by proxy through another server).  These connections are automatically managed and load balanced, and any affinity between the data that an application is using and the node it is stored on will be recognized by the fabric and the connections will be optimized to take advantage of that affinity.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a:xfrm>
            <a:off x="407988" y="698500"/>
            <a:ext cx="6121400" cy="3443288"/>
          </a:xfrm>
          <a:ln/>
        </p:spPr>
      </p:sp>
      <p:sp>
        <p:nvSpPr>
          <p:cNvPr id="37890" name="Rectangle 3"/>
          <p:cNvSpPr>
            <a:spLocks noGrp="1"/>
          </p:cNvSpPr>
          <p:nvPr>
            <p:ph type="body" idx="1"/>
          </p:nvPr>
        </p:nvSpPr>
        <p:spPr>
          <a:xfrm>
            <a:off x="918687" y="4370451"/>
            <a:ext cx="5090533" cy="4146567"/>
          </a:xfrm>
          <a:noFill/>
          <a:ln/>
        </p:spPr>
        <p:txBody>
          <a:bodyPr/>
          <a:lstStyle/>
          <a:p>
            <a:pPr eaLnBrk="1" hangingPunct="1">
              <a:lnSpc>
                <a:spcPct val="90000"/>
              </a:lnSpc>
            </a:pPr>
            <a:r>
              <a:rPr lang="en-US" sz="900">
                <a:ea typeface="ＭＳ Ｐゴシック" charset="-128"/>
              </a:rPr>
              <a:t>GemFire uses three topologies in order to achieve its high level of reliability, scalability and speed.</a:t>
            </a:r>
          </a:p>
          <a:p>
            <a:pPr eaLnBrk="1" hangingPunct="1">
              <a:lnSpc>
                <a:spcPct val="90000"/>
              </a:lnSpc>
            </a:pPr>
            <a:r>
              <a:rPr lang="en-US" sz="900">
                <a:ea typeface="ＭＳ Ｐゴシック" charset="-128"/>
              </a:rPr>
              <a:t>The first--and the backbone of the system--is the peer-to-peer topology represented by the top cloud on this slide. </a:t>
            </a:r>
          </a:p>
          <a:p>
            <a:pPr eaLnBrk="1" hangingPunct="1">
              <a:lnSpc>
                <a:spcPct val="90000"/>
              </a:lnSpc>
            </a:pPr>
            <a:r>
              <a:rPr lang="en-US" sz="900">
                <a:ea typeface="ＭＳ Ｐゴシック" charset="-128"/>
              </a:rPr>
              <a:t>In this configuration, everybody knows about everybody else. </a:t>
            </a:r>
          </a:p>
          <a:p>
            <a:pPr eaLnBrk="1" hangingPunct="1">
              <a:lnSpc>
                <a:spcPct val="90000"/>
              </a:lnSpc>
            </a:pPr>
            <a:r>
              <a:rPr lang="en-US" sz="900">
                <a:ea typeface="ＭＳ Ｐゴシック" charset="-128"/>
              </a:rPr>
              <a:t>If a new node joins the distributed system, everybody gets notified. </a:t>
            </a:r>
          </a:p>
          <a:p>
            <a:pPr eaLnBrk="1" hangingPunct="1">
              <a:lnSpc>
                <a:spcPct val="90000"/>
              </a:lnSpc>
            </a:pPr>
            <a:r>
              <a:rPr lang="en-US" sz="900">
                <a:ea typeface="ＭＳ Ｐゴシック" charset="-128"/>
              </a:rPr>
              <a:t>If a node leaves, everybody gets notified. </a:t>
            </a:r>
          </a:p>
          <a:p>
            <a:pPr eaLnBrk="1" hangingPunct="1">
              <a:lnSpc>
                <a:spcPct val="90000"/>
              </a:lnSpc>
            </a:pPr>
            <a:r>
              <a:rPr lang="en-US" sz="900">
                <a:ea typeface="ＭＳ Ｐゴシック" charset="-128"/>
              </a:rPr>
              <a:t>This enables us to dynamically move workload around within the distributed system.</a:t>
            </a:r>
          </a:p>
          <a:p>
            <a:pPr eaLnBrk="1" hangingPunct="1">
              <a:lnSpc>
                <a:spcPct val="90000"/>
              </a:lnSpc>
            </a:pPr>
            <a:r>
              <a:rPr lang="en-US" sz="900">
                <a:ea typeface="ＭＳ Ｐゴシック" charset="-128"/>
              </a:rPr>
              <a:t>There is no notion of a “broker”. No single point of failure. </a:t>
            </a:r>
          </a:p>
          <a:p>
            <a:pPr eaLnBrk="1" hangingPunct="1">
              <a:lnSpc>
                <a:spcPct val="90000"/>
              </a:lnSpc>
            </a:pPr>
            <a:r>
              <a:rPr lang="en-US" sz="900">
                <a:ea typeface="ＭＳ Ｐゴシック" charset="-128"/>
              </a:rPr>
              <a:t>Fault tolerance is designed right in.</a:t>
            </a:r>
          </a:p>
          <a:p>
            <a:pPr eaLnBrk="1" hangingPunct="1">
              <a:lnSpc>
                <a:spcPct val="90000"/>
              </a:lnSpc>
            </a:pPr>
            <a:r>
              <a:rPr lang="en-US" sz="900">
                <a:ea typeface="ＭＳ Ｐゴシック" charset="-128"/>
              </a:rPr>
              <a:t>The trouble with peer-to-peer architectures, is that they have so much meta-data flying around that they can only have limited scale. We generally recommend that this topology only be scaled up to about 100 or 200 nodes.</a:t>
            </a:r>
          </a:p>
          <a:p>
            <a:pPr eaLnBrk="1" hangingPunct="1">
              <a:lnSpc>
                <a:spcPct val="90000"/>
              </a:lnSpc>
            </a:pPr>
            <a:endParaRPr lang="en-US" sz="900">
              <a:ea typeface="ＭＳ Ｐゴシック" charset="-128"/>
            </a:endParaRPr>
          </a:p>
          <a:p>
            <a:pPr eaLnBrk="1" hangingPunct="1">
              <a:lnSpc>
                <a:spcPct val="90000"/>
              </a:lnSpc>
            </a:pPr>
            <a:r>
              <a:rPr lang="en-US" sz="900">
                <a:ea typeface="ＭＳ Ｐゴシック" charset="-128"/>
              </a:rPr>
              <a:t>In order to scale further, we use a client-server topology represented by the second cloud on this slide. </a:t>
            </a:r>
          </a:p>
          <a:p>
            <a:pPr eaLnBrk="1" hangingPunct="1">
              <a:lnSpc>
                <a:spcPct val="90000"/>
              </a:lnSpc>
            </a:pPr>
            <a:r>
              <a:rPr lang="en-US" sz="900">
                <a:ea typeface="ＭＳ Ｐゴシック" charset="-128"/>
              </a:rPr>
              <a:t>In this topology, we elect some of the peers from the peer-to-peer backbone, to be servers for client applications. Each server may manage as many as 100 clients. There is much less metadata overhead in this topology, so it can scale to thousands of nodes.</a:t>
            </a:r>
          </a:p>
          <a:p>
            <a:pPr eaLnBrk="1" hangingPunct="1">
              <a:lnSpc>
                <a:spcPct val="90000"/>
              </a:lnSpc>
            </a:pPr>
            <a:r>
              <a:rPr lang="en-US" sz="900">
                <a:ea typeface="ＭＳ Ｐゴシック" charset="-128"/>
              </a:rPr>
              <a:t>We have tested up to 4000 nodes with no problems. 4000 was not the limit of what we could handle, we just couldn’t get hour hands on enough computers to test any further.</a:t>
            </a:r>
          </a:p>
          <a:p>
            <a:pPr eaLnBrk="1" hangingPunct="1">
              <a:lnSpc>
                <a:spcPct val="90000"/>
              </a:lnSpc>
            </a:pPr>
            <a:endParaRPr lang="en-US" sz="900">
              <a:ea typeface="ＭＳ Ｐゴシック" charset="-128"/>
            </a:endParaRPr>
          </a:p>
          <a:p>
            <a:pPr eaLnBrk="1" hangingPunct="1">
              <a:lnSpc>
                <a:spcPct val="90000"/>
              </a:lnSpc>
            </a:pPr>
            <a:r>
              <a:rPr lang="en-US" sz="900">
                <a:ea typeface="ＭＳ Ｐゴシック" charset="-128"/>
              </a:rPr>
              <a:t>The third topology is the WAN Gateway topology.</a:t>
            </a:r>
          </a:p>
          <a:p>
            <a:pPr eaLnBrk="1" hangingPunct="1">
              <a:lnSpc>
                <a:spcPct val="90000"/>
              </a:lnSpc>
            </a:pPr>
            <a:r>
              <a:rPr lang="en-US" sz="900">
                <a:ea typeface="ＭＳ Ｐゴシック" charset="-128"/>
              </a:rPr>
              <a:t>In this topology, we glue together multiple of the client-server distributed systems using the GemFire WAN Gateway. This is an ideal way of creating a grid that is globally distributed, so it looks like one big distributed system, even though it is really many distributed systems glued together.</a:t>
            </a:r>
          </a:p>
          <a:p>
            <a:pPr eaLnBrk="1" hangingPunct="1">
              <a:lnSpc>
                <a:spcPct val="90000"/>
              </a:lnSpc>
            </a:pPr>
            <a:r>
              <a:rPr lang="en-US" sz="900">
                <a:ea typeface="ＭＳ Ｐゴシック" charset="-128"/>
              </a:rPr>
              <a:t/>
            </a:r>
            <a:br>
              <a:rPr lang="en-US" sz="900">
                <a:ea typeface="ＭＳ Ｐゴシック" charset="-128"/>
              </a:rPr>
            </a:br>
            <a:endParaRPr lang="en-US" sz="90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a:xfrm>
            <a:off x="407988" y="698500"/>
            <a:ext cx="6121400" cy="3443288"/>
          </a:xfrm>
          <a:ln/>
        </p:spPr>
      </p:sp>
      <p:sp>
        <p:nvSpPr>
          <p:cNvPr id="37890" name="Rectangle 3"/>
          <p:cNvSpPr>
            <a:spLocks noGrp="1"/>
          </p:cNvSpPr>
          <p:nvPr>
            <p:ph type="body" idx="1"/>
          </p:nvPr>
        </p:nvSpPr>
        <p:spPr>
          <a:xfrm>
            <a:off x="918687" y="4370451"/>
            <a:ext cx="5090533" cy="4146567"/>
          </a:xfrm>
          <a:noFill/>
          <a:ln/>
        </p:spPr>
        <p:txBody>
          <a:bodyPr/>
          <a:lstStyle/>
          <a:p>
            <a:pPr eaLnBrk="1" hangingPunct="1">
              <a:lnSpc>
                <a:spcPct val="90000"/>
              </a:lnSpc>
            </a:pPr>
            <a:r>
              <a:rPr lang="en-US" sz="900">
                <a:ea typeface="ＭＳ Ｐゴシック" charset="-128"/>
              </a:rPr>
              <a:t>GemFire uses three topologies in order to achieve its high level of reliability, scalability and speed.</a:t>
            </a:r>
          </a:p>
          <a:p>
            <a:pPr eaLnBrk="1" hangingPunct="1">
              <a:lnSpc>
                <a:spcPct val="90000"/>
              </a:lnSpc>
            </a:pPr>
            <a:r>
              <a:rPr lang="en-US" sz="900">
                <a:ea typeface="ＭＳ Ｐゴシック" charset="-128"/>
              </a:rPr>
              <a:t>The first--and the backbone of the system--is the peer-to-peer topology represented by the top cloud on this slide. </a:t>
            </a:r>
          </a:p>
          <a:p>
            <a:pPr eaLnBrk="1" hangingPunct="1">
              <a:lnSpc>
                <a:spcPct val="90000"/>
              </a:lnSpc>
            </a:pPr>
            <a:r>
              <a:rPr lang="en-US" sz="900">
                <a:ea typeface="ＭＳ Ｐゴシック" charset="-128"/>
              </a:rPr>
              <a:t>In this configuration, everybody knows about everybody else. </a:t>
            </a:r>
          </a:p>
          <a:p>
            <a:pPr eaLnBrk="1" hangingPunct="1">
              <a:lnSpc>
                <a:spcPct val="90000"/>
              </a:lnSpc>
            </a:pPr>
            <a:r>
              <a:rPr lang="en-US" sz="900">
                <a:ea typeface="ＭＳ Ｐゴシック" charset="-128"/>
              </a:rPr>
              <a:t>If a new node joins the distributed system, everybody gets notified. </a:t>
            </a:r>
          </a:p>
          <a:p>
            <a:pPr eaLnBrk="1" hangingPunct="1">
              <a:lnSpc>
                <a:spcPct val="90000"/>
              </a:lnSpc>
            </a:pPr>
            <a:r>
              <a:rPr lang="en-US" sz="900">
                <a:ea typeface="ＭＳ Ｐゴシック" charset="-128"/>
              </a:rPr>
              <a:t>If a node leaves, everybody gets notified. </a:t>
            </a:r>
          </a:p>
          <a:p>
            <a:pPr eaLnBrk="1" hangingPunct="1">
              <a:lnSpc>
                <a:spcPct val="90000"/>
              </a:lnSpc>
            </a:pPr>
            <a:r>
              <a:rPr lang="en-US" sz="900">
                <a:ea typeface="ＭＳ Ｐゴシック" charset="-128"/>
              </a:rPr>
              <a:t>This enables us to dynamically move workload around within the distributed system.</a:t>
            </a:r>
          </a:p>
          <a:p>
            <a:pPr eaLnBrk="1" hangingPunct="1">
              <a:lnSpc>
                <a:spcPct val="90000"/>
              </a:lnSpc>
            </a:pPr>
            <a:r>
              <a:rPr lang="en-US" sz="900">
                <a:ea typeface="ＭＳ Ｐゴシック" charset="-128"/>
              </a:rPr>
              <a:t>There is no notion of a “broker”. No single point of failure. </a:t>
            </a:r>
          </a:p>
          <a:p>
            <a:pPr eaLnBrk="1" hangingPunct="1">
              <a:lnSpc>
                <a:spcPct val="90000"/>
              </a:lnSpc>
            </a:pPr>
            <a:r>
              <a:rPr lang="en-US" sz="900">
                <a:ea typeface="ＭＳ Ｐゴシック" charset="-128"/>
              </a:rPr>
              <a:t>Fault tolerance is designed right in.</a:t>
            </a:r>
          </a:p>
          <a:p>
            <a:pPr eaLnBrk="1" hangingPunct="1">
              <a:lnSpc>
                <a:spcPct val="90000"/>
              </a:lnSpc>
            </a:pPr>
            <a:r>
              <a:rPr lang="en-US" sz="900">
                <a:ea typeface="ＭＳ Ｐゴシック" charset="-128"/>
              </a:rPr>
              <a:t>The trouble with peer-to-peer architectures, is that they have so much meta-data flying around that they can only have limited scale. We generally recommend that this topology only be scaled up to about 100 or 200 nodes.</a:t>
            </a:r>
          </a:p>
          <a:p>
            <a:pPr eaLnBrk="1" hangingPunct="1">
              <a:lnSpc>
                <a:spcPct val="90000"/>
              </a:lnSpc>
            </a:pPr>
            <a:endParaRPr lang="en-US" sz="900">
              <a:ea typeface="ＭＳ Ｐゴシック" charset="-128"/>
            </a:endParaRPr>
          </a:p>
          <a:p>
            <a:pPr eaLnBrk="1" hangingPunct="1">
              <a:lnSpc>
                <a:spcPct val="90000"/>
              </a:lnSpc>
            </a:pPr>
            <a:r>
              <a:rPr lang="en-US" sz="900">
                <a:ea typeface="ＭＳ Ｐゴシック" charset="-128"/>
              </a:rPr>
              <a:t>In order to scale further, we use a client-server topology represented by the second cloud on this slide. </a:t>
            </a:r>
          </a:p>
          <a:p>
            <a:pPr eaLnBrk="1" hangingPunct="1">
              <a:lnSpc>
                <a:spcPct val="90000"/>
              </a:lnSpc>
            </a:pPr>
            <a:r>
              <a:rPr lang="en-US" sz="900">
                <a:ea typeface="ＭＳ Ｐゴシック" charset="-128"/>
              </a:rPr>
              <a:t>In this topology, we elect some of the peers from the peer-to-peer backbone, to be servers for client applications. Each server may manage as many as 100 clients. There is much less metadata overhead in this topology, so it can scale to thousands of nodes.</a:t>
            </a:r>
          </a:p>
          <a:p>
            <a:pPr eaLnBrk="1" hangingPunct="1">
              <a:lnSpc>
                <a:spcPct val="90000"/>
              </a:lnSpc>
            </a:pPr>
            <a:r>
              <a:rPr lang="en-US" sz="900">
                <a:ea typeface="ＭＳ Ｐゴシック" charset="-128"/>
              </a:rPr>
              <a:t>We have tested up to 4000 nodes with no problems. 4000 was not the limit of what we could handle, we just couldn’t get hour hands on enough computers to test any further.</a:t>
            </a:r>
          </a:p>
          <a:p>
            <a:pPr eaLnBrk="1" hangingPunct="1">
              <a:lnSpc>
                <a:spcPct val="90000"/>
              </a:lnSpc>
            </a:pPr>
            <a:endParaRPr lang="en-US" sz="900">
              <a:ea typeface="ＭＳ Ｐゴシック" charset="-128"/>
            </a:endParaRPr>
          </a:p>
          <a:p>
            <a:pPr eaLnBrk="1" hangingPunct="1">
              <a:lnSpc>
                <a:spcPct val="90000"/>
              </a:lnSpc>
            </a:pPr>
            <a:r>
              <a:rPr lang="en-US" sz="900">
                <a:ea typeface="ＭＳ Ｐゴシック" charset="-128"/>
              </a:rPr>
              <a:t>The third topology is the WAN Gateway topology.</a:t>
            </a:r>
          </a:p>
          <a:p>
            <a:pPr eaLnBrk="1" hangingPunct="1">
              <a:lnSpc>
                <a:spcPct val="90000"/>
              </a:lnSpc>
            </a:pPr>
            <a:r>
              <a:rPr lang="en-US" sz="900">
                <a:ea typeface="ＭＳ Ｐゴシック" charset="-128"/>
              </a:rPr>
              <a:t>In this topology, we glue together multiple of the client-server distributed systems using the GemFire WAN Gateway. This is an ideal way of creating a grid that is globally distributed, so it looks like one big distributed system, even though it is really many distributed systems glued together.</a:t>
            </a:r>
          </a:p>
          <a:p>
            <a:pPr eaLnBrk="1" hangingPunct="1">
              <a:lnSpc>
                <a:spcPct val="90000"/>
              </a:lnSpc>
            </a:pPr>
            <a:r>
              <a:rPr lang="en-US" sz="900">
                <a:ea typeface="ＭＳ Ｐゴシック" charset="-128"/>
              </a:rPr>
              <a:t/>
            </a:r>
            <a:br>
              <a:rPr lang="en-US" sz="900">
                <a:ea typeface="ＭＳ Ｐゴシック" charset="-128"/>
              </a:rPr>
            </a:br>
            <a:endParaRPr lang="en-US" sz="90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4640966"/>
            <a:ext cx="9144000" cy="502533"/>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10" name="Picture 9" descr="EMC logo white-l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51410" y="4686262"/>
            <a:ext cx="899577" cy="255363"/>
          </a:xfrm>
          <a:prstGeom prst="rect">
            <a:avLst/>
          </a:prstGeom>
        </p:spPr>
      </p:pic>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7329" y="1452326"/>
            <a:ext cx="5146051"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cap="all" dirty="0" smtClean="0">
                <a:solidFill>
                  <a:schemeClr val="accent3"/>
                </a:solidFill>
                <a:latin typeface="Arial"/>
                <a:cs typeface="Arial"/>
              </a:rPr>
              <a:t>A new</a:t>
            </a:r>
            <a:r>
              <a:rPr lang="en-US" sz="2400" cap="all" dirty="0" smtClean="0">
                <a:solidFill>
                  <a:srgbClr val="E96C42"/>
                </a:solidFill>
                <a:latin typeface="Arial"/>
                <a:cs typeface="Arial"/>
              </a:rPr>
              <a:t> </a:t>
            </a:r>
            <a:r>
              <a:rPr lang="en-US" sz="2300" cap="all" dirty="0" smtClean="0">
                <a:solidFill>
                  <a:schemeClr val="accent1"/>
                </a:solidFill>
                <a:latin typeface="Arial"/>
                <a:cs typeface="Arial"/>
              </a:rPr>
              <a:t>Platform</a:t>
            </a:r>
            <a:r>
              <a:rPr lang="en-US" sz="2400" cap="all" baseline="0" dirty="0" smtClean="0">
                <a:solidFill>
                  <a:schemeClr val="bg2"/>
                </a:solidFill>
                <a:latin typeface="Arial"/>
                <a:cs typeface="Arial"/>
              </a:rPr>
              <a:t> </a:t>
            </a:r>
            <a:r>
              <a:rPr lang="en-US" sz="2400" cap="all" baseline="0" dirty="0" smtClean="0">
                <a:solidFill>
                  <a:schemeClr val="accent2"/>
                </a:solidFill>
                <a:latin typeface="Arial"/>
                <a:cs typeface="Arial"/>
              </a:rPr>
              <a:t>for a new Era</a:t>
            </a:r>
            <a:endParaRPr lang="en-US" sz="2400" cap="all" dirty="0" smtClean="0">
              <a:solidFill>
                <a:schemeClr val="accent2"/>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xfrm>
            <a:off x="377517" y="4457700"/>
            <a:ext cx="8382000" cy="1714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45553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4640966"/>
            <a:ext cx="9144000" cy="502533"/>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4621868"/>
            <a:ext cx="9144000" cy="521631"/>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8" name="Picture 7" descr="EMC logo white-lg.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bwMode="gray">
          <a:xfrm>
            <a:off x="7951410" y="4686262"/>
            <a:ext cx="899577" cy="255363"/>
          </a:xfrm>
          <a:prstGeom prst="rect">
            <a:avLst/>
          </a:prstGeom>
        </p:spPr>
      </p:pic>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99" r:id="rId8"/>
    <p:sldLayoutId id="2147483677" r:id="rId9"/>
    <p:sldLayoutId id="2147483678" r:id="rId10"/>
    <p:sldLayoutId id="2147483679" r:id="rId11"/>
    <p:sldLayoutId id="2147483680" r:id="rId12"/>
    <p:sldLayoutId id="2147483681" r:id="rId13"/>
    <p:sldLayoutId id="2147483686" r:id="rId14"/>
    <p:sldLayoutId id="2147483698" r:id="rId15"/>
    <p:sldLayoutId id="2147483691" r:id="rId16"/>
    <p:sldLayoutId id="2147483701"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4.jpeg"/><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0.jpeg"/><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4.jpeg"/><Relationship Id="rId6"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4.jpeg"/><Relationship Id="rId6"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0.jpeg"/><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jpeg"/><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0.jpeg"/><Relationship Id="rId5" Type="http://schemas.openxmlformats.org/officeDocument/2006/relationships/image" Target="../media/image22.jpeg"/><Relationship Id="rId6" Type="http://schemas.openxmlformats.org/officeDocument/2006/relationships/image" Target="../media/image23.jpeg"/><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gif"/><Relationship Id="rId3"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 Id="rId3" Type="http://schemas.openxmlformats.org/officeDocument/2006/relationships/image" Target="../media/image7.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aphyr.com/posts/283-jepsen-red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redis.io/topics/cluster-tutor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 Id="rId3"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811505"/>
            <a:ext cx="4384145" cy="507831"/>
          </a:xfrm>
        </p:spPr>
        <p:txBody>
          <a:bodyPr/>
          <a:lstStyle/>
          <a:p>
            <a:r>
              <a:rPr lang="en-US" dirty="0" err="1" smtClean="0"/>
              <a:t>GemFire</a:t>
            </a:r>
            <a:r>
              <a:rPr lang="en-US" dirty="0" smtClean="0"/>
              <a:t> </a:t>
            </a:r>
            <a:r>
              <a:rPr lang="en-US" dirty="0" smtClean="0"/>
              <a:t>v </a:t>
            </a:r>
            <a:r>
              <a:rPr lang="en-US" dirty="0" err="1" smtClean="0"/>
              <a:t>Redis</a:t>
            </a:r>
            <a:endParaRPr lang="en-US" dirty="0"/>
          </a:p>
        </p:txBody>
      </p:sp>
      <p:sp>
        <p:nvSpPr>
          <p:cNvPr id="3" name="Subtitle 2"/>
          <p:cNvSpPr>
            <a:spLocks noGrp="1"/>
          </p:cNvSpPr>
          <p:nvPr>
            <p:ph type="subTitle" idx="1"/>
          </p:nvPr>
        </p:nvSpPr>
        <p:spPr>
          <a:xfrm>
            <a:off x="890589" y="2633384"/>
            <a:ext cx="7999112" cy="369332"/>
          </a:xfrm>
        </p:spPr>
        <p:txBody>
          <a:bodyPr/>
          <a:lstStyle/>
          <a:p>
            <a:r>
              <a:rPr lang="en-US" dirty="0" smtClean="0"/>
              <a:t>When to use which</a:t>
            </a:r>
            <a:endParaRPr lang="en-US" dirty="0" smtClean="0"/>
          </a:p>
        </p:txBody>
      </p:sp>
      <p:sp>
        <p:nvSpPr>
          <p:cNvPr id="11" name="Content Placeholder 10"/>
          <p:cNvSpPr>
            <a:spLocks noGrp="1"/>
          </p:cNvSpPr>
          <p:nvPr>
            <p:ph sz="quarter" idx="11"/>
          </p:nvPr>
        </p:nvSpPr>
        <p:spPr/>
        <p:txBody>
          <a:bodyPr/>
          <a:lstStyle/>
          <a:p>
            <a:pPr lvl="0"/>
            <a:r>
              <a:rPr lang="en-US" dirty="0" smtClean="0"/>
              <a:t>Mike Stolz, Principal Field Engineer</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59" name="Rectangle 43"/>
          <p:cNvSpPr>
            <a:spLocks noChangeArrowheads="1"/>
          </p:cNvSpPr>
          <p:nvPr/>
        </p:nvSpPr>
        <p:spPr bwMode="auto">
          <a:xfrm>
            <a:off x="596901" y="2149079"/>
            <a:ext cx="1095375" cy="721519"/>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11660" name="Rectangle 44"/>
          <p:cNvSpPr>
            <a:spLocks noChangeArrowheads="1"/>
          </p:cNvSpPr>
          <p:nvPr/>
        </p:nvSpPr>
        <p:spPr bwMode="auto">
          <a:xfrm>
            <a:off x="2000251" y="2149079"/>
            <a:ext cx="1095375" cy="721519"/>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11661" name="Rectangle 45"/>
          <p:cNvSpPr>
            <a:spLocks noChangeArrowheads="1"/>
          </p:cNvSpPr>
          <p:nvPr/>
        </p:nvSpPr>
        <p:spPr bwMode="auto">
          <a:xfrm>
            <a:off x="3403601" y="2149079"/>
            <a:ext cx="1095375" cy="721519"/>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11662" name="Rectangle 46"/>
          <p:cNvSpPr>
            <a:spLocks noChangeArrowheads="1"/>
          </p:cNvSpPr>
          <p:nvPr/>
        </p:nvSpPr>
        <p:spPr bwMode="auto">
          <a:xfrm>
            <a:off x="4803776" y="2149079"/>
            <a:ext cx="1095375" cy="721519"/>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grpSp>
        <p:nvGrpSpPr>
          <p:cNvPr id="30784" name="Group 47"/>
          <p:cNvGrpSpPr>
            <a:grpSpLocks/>
          </p:cNvGrpSpPr>
          <p:nvPr/>
        </p:nvGrpSpPr>
        <p:grpSpPr bwMode="auto">
          <a:xfrm>
            <a:off x="1450975" y="1918097"/>
            <a:ext cx="838200" cy="1157288"/>
            <a:chOff x="934" y="1998"/>
            <a:chExt cx="528" cy="972"/>
          </a:xfrm>
        </p:grpSpPr>
        <p:sp>
          <p:nvSpPr>
            <p:cNvPr id="111664" name="AutoShape 48"/>
            <p:cNvSpPr>
              <a:spLocks noChangeArrowheads="1"/>
            </p:cNvSpPr>
            <p:nvPr/>
          </p:nvSpPr>
          <p:spPr bwMode="auto">
            <a:xfrm>
              <a:off x="952"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0804" name="AutoShape 49"/>
            <p:cNvSpPr>
              <a:spLocks noChangeArrowheads="1"/>
            </p:cNvSpPr>
            <p:nvPr/>
          </p:nvSpPr>
          <p:spPr bwMode="auto">
            <a:xfrm flipV="1">
              <a:off x="952"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0805" name="Rectangle 50"/>
            <p:cNvSpPr>
              <a:spLocks noChangeArrowheads="1"/>
            </p:cNvSpPr>
            <p:nvPr/>
          </p:nvSpPr>
          <p:spPr bwMode="auto">
            <a:xfrm>
              <a:off x="1284"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30806" name="Rectangle 51"/>
            <p:cNvSpPr>
              <a:spLocks noChangeArrowheads="1"/>
            </p:cNvSpPr>
            <p:nvPr/>
          </p:nvSpPr>
          <p:spPr bwMode="auto">
            <a:xfrm>
              <a:off x="934"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0807" name="Rectangle 52"/>
            <p:cNvSpPr>
              <a:spLocks noChangeArrowheads="1"/>
            </p:cNvSpPr>
            <p:nvPr/>
          </p:nvSpPr>
          <p:spPr bwMode="auto">
            <a:xfrm rot="-5400000">
              <a:off x="1112" y="2378"/>
              <a:ext cx="150" cy="230"/>
            </a:xfrm>
            <a:prstGeom prst="rect">
              <a:avLst/>
            </a:prstGeom>
            <a:solidFill>
              <a:schemeClr val="bg1"/>
            </a:solidFill>
            <a:ln w="9525" algn="ctr">
              <a:noFill/>
              <a:miter lim="800000"/>
              <a:headEnd/>
              <a:tailEnd/>
            </a:ln>
          </p:spPr>
          <p:txBody>
            <a:bodyPr rot="10800000" wrap="none" anchor="ctr"/>
            <a:lstStyle/>
            <a:p>
              <a:endParaRPr lang="en-US" sz="2400"/>
            </a:p>
          </p:txBody>
        </p:sp>
        <p:sp>
          <p:nvSpPr>
            <p:cNvPr id="30808" name="Line 53"/>
            <p:cNvSpPr>
              <a:spLocks noChangeShapeType="1"/>
            </p:cNvSpPr>
            <p:nvPr/>
          </p:nvSpPr>
          <p:spPr bwMode="auto">
            <a:xfrm>
              <a:off x="1086" y="2710"/>
              <a:ext cx="0" cy="42"/>
            </a:xfrm>
            <a:prstGeom prst="line">
              <a:avLst/>
            </a:prstGeom>
            <a:noFill/>
            <a:ln w="9525">
              <a:solidFill>
                <a:srgbClr val="0033CC"/>
              </a:solidFill>
              <a:round/>
              <a:headEnd/>
              <a:tailEnd/>
            </a:ln>
          </p:spPr>
          <p:txBody>
            <a:bodyPr/>
            <a:lstStyle/>
            <a:p>
              <a:endParaRPr lang="en-US"/>
            </a:p>
          </p:txBody>
        </p:sp>
      </p:grpSp>
      <p:grpSp>
        <p:nvGrpSpPr>
          <p:cNvPr id="30785" name="Group 54"/>
          <p:cNvGrpSpPr>
            <a:grpSpLocks/>
          </p:cNvGrpSpPr>
          <p:nvPr/>
        </p:nvGrpSpPr>
        <p:grpSpPr bwMode="auto">
          <a:xfrm>
            <a:off x="2854325" y="1918097"/>
            <a:ext cx="838200" cy="1157288"/>
            <a:chOff x="1818" y="1998"/>
            <a:chExt cx="528" cy="972"/>
          </a:xfrm>
        </p:grpSpPr>
        <p:sp>
          <p:nvSpPr>
            <p:cNvPr id="111671" name="AutoShape 55"/>
            <p:cNvSpPr>
              <a:spLocks noChangeArrowheads="1"/>
            </p:cNvSpPr>
            <p:nvPr/>
          </p:nvSpPr>
          <p:spPr bwMode="auto">
            <a:xfrm>
              <a:off x="1836"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0798" name="AutoShape 56"/>
            <p:cNvSpPr>
              <a:spLocks noChangeArrowheads="1"/>
            </p:cNvSpPr>
            <p:nvPr/>
          </p:nvSpPr>
          <p:spPr bwMode="auto">
            <a:xfrm flipV="1">
              <a:off x="1836"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0799" name="Rectangle 57"/>
            <p:cNvSpPr>
              <a:spLocks noChangeArrowheads="1"/>
            </p:cNvSpPr>
            <p:nvPr/>
          </p:nvSpPr>
          <p:spPr bwMode="auto">
            <a:xfrm>
              <a:off x="2168"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30800" name="Rectangle 58"/>
            <p:cNvSpPr>
              <a:spLocks noChangeArrowheads="1"/>
            </p:cNvSpPr>
            <p:nvPr/>
          </p:nvSpPr>
          <p:spPr bwMode="auto">
            <a:xfrm>
              <a:off x="1818"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0801" name="Rectangle 59"/>
            <p:cNvSpPr>
              <a:spLocks noChangeArrowheads="1"/>
            </p:cNvSpPr>
            <p:nvPr/>
          </p:nvSpPr>
          <p:spPr bwMode="auto">
            <a:xfrm rot="-5400000">
              <a:off x="1996" y="2378"/>
              <a:ext cx="150" cy="230"/>
            </a:xfrm>
            <a:prstGeom prst="rect">
              <a:avLst/>
            </a:prstGeom>
            <a:solidFill>
              <a:schemeClr val="bg1"/>
            </a:solidFill>
            <a:ln w="9525" algn="ctr">
              <a:noFill/>
              <a:miter lim="800000"/>
              <a:headEnd/>
              <a:tailEnd/>
            </a:ln>
          </p:spPr>
          <p:txBody>
            <a:bodyPr rot="10800000" wrap="none" anchor="ctr"/>
            <a:lstStyle/>
            <a:p>
              <a:endParaRPr lang="en-US" sz="2400"/>
            </a:p>
          </p:txBody>
        </p:sp>
        <p:sp>
          <p:nvSpPr>
            <p:cNvPr id="30802" name="Line 60"/>
            <p:cNvSpPr>
              <a:spLocks noChangeShapeType="1"/>
            </p:cNvSpPr>
            <p:nvPr/>
          </p:nvSpPr>
          <p:spPr bwMode="auto">
            <a:xfrm>
              <a:off x="1970" y="2710"/>
              <a:ext cx="0" cy="42"/>
            </a:xfrm>
            <a:prstGeom prst="line">
              <a:avLst/>
            </a:prstGeom>
            <a:noFill/>
            <a:ln w="9525">
              <a:solidFill>
                <a:srgbClr val="0033CC"/>
              </a:solidFill>
              <a:round/>
              <a:headEnd/>
              <a:tailEnd/>
            </a:ln>
          </p:spPr>
          <p:txBody>
            <a:bodyPr/>
            <a:lstStyle/>
            <a:p>
              <a:endParaRPr lang="en-US"/>
            </a:p>
          </p:txBody>
        </p:sp>
      </p:grpSp>
      <p:sp>
        <p:nvSpPr>
          <p:cNvPr id="30786" name="Text Box 61"/>
          <p:cNvSpPr txBox="1">
            <a:spLocks noChangeArrowheads="1"/>
          </p:cNvSpPr>
          <p:nvPr/>
        </p:nvSpPr>
        <p:spPr bwMode="auto">
          <a:xfrm>
            <a:off x="772721" y="2730104"/>
            <a:ext cx="992579" cy="210314"/>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nvGrpSpPr>
          <p:cNvPr id="30787" name="Group 62"/>
          <p:cNvGrpSpPr>
            <a:grpSpLocks/>
          </p:cNvGrpSpPr>
          <p:nvPr/>
        </p:nvGrpSpPr>
        <p:grpSpPr bwMode="auto">
          <a:xfrm>
            <a:off x="4254501" y="1918097"/>
            <a:ext cx="841375" cy="1157288"/>
            <a:chOff x="2700" y="1998"/>
            <a:chExt cx="530" cy="972"/>
          </a:xfrm>
        </p:grpSpPr>
        <p:sp>
          <p:nvSpPr>
            <p:cNvPr id="111679" name="AutoShape 63"/>
            <p:cNvSpPr>
              <a:spLocks noChangeArrowheads="1"/>
            </p:cNvSpPr>
            <p:nvPr/>
          </p:nvSpPr>
          <p:spPr bwMode="auto">
            <a:xfrm>
              <a:off x="2718"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0792" name="AutoShape 64"/>
            <p:cNvSpPr>
              <a:spLocks noChangeArrowheads="1"/>
            </p:cNvSpPr>
            <p:nvPr/>
          </p:nvSpPr>
          <p:spPr bwMode="auto">
            <a:xfrm flipV="1">
              <a:off x="2718"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0793" name="Rectangle 65"/>
            <p:cNvSpPr>
              <a:spLocks noChangeArrowheads="1"/>
            </p:cNvSpPr>
            <p:nvPr/>
          </p:nvSpPr>
          <p:spPr bwMode="auto">
            <a:xfrm>
              <a:off x="3050" y="2216"/>
              <a:ext cx="180" cy="538"/>
            </a:xfrm>
            <a:prstGeom prst="rect">
              <a:avLst/>
            </a:prstGeom>
            <a:solidFill>
              <a:schemeClr val="bg1"/>
            </a:solidFill>
            <a:ln w="9525" algn="ctr">
              <a:noFill/>
              <a:miter lim="800000"/>
              <a:headEnd/>
              <a:tailEnd/>
            </a:ln>
          </p:spPr>
          <p:txBody>
            <a:bodyPr wrap="none" anchor="ctr"/>
            <a:lstStyle/>
            <a:p>
              <a:endParaRPr lang="en-US" sz="2400"/>
            </a:p>
          </p:txBody>
        </p:sp>
        <p:sp>
          <p:nvSpPr>
            <p:cNvPr id="30794" name="Rectangle 66"/>
            <p:cNvSpPr>
              <a:spLocks noChangeArrowheads="1"/>
            </p:cNvSpPr>
            <p:nvPr/>
          </p:nvSpPr>
          <p:spPr bwMode="auto">
            <a:xfrm>
              <a:off x="2700"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0795" name="Rectangle 67"/>
            <p:cNvSpPr>
              <a:spLocks noChangeArrowheads="1"/>
            </p:cNvSpPr>
            <p:nvPr/>
          </p:nvSpPr>
          <p:spPr bwMode="auto">
            <a:xfrm rot="-5400000">
              <a:off x="2878" y="2378"/>
              <a:ext cx="150" cy="230"/>
            </a:xfrm>
            <a:prstGeom prst="rect">
              <a:avLst/>
            </a:prstGeom>
            <a:solidFill>
              <a:schemeClr val="bg1"/>
            </a:solidFill>
            <a:ln w="9525" algn="ctr">
              <a:noFill/>
              <a:miter lim="800000"/>
              <a:headEnd/>
              <a:tailEnd/>
            </a:ln>
          </p:spPr>
          <p:txBody>
            <a:bodyPr rot="10800000" wrap="none" anchor="ctr"/>
            <a:lstStyle/>
            <a:p>
              <a:endParaRPr lang="en-US" sz="2400"/>
            </a:p>
          </p:txBody>
        </p:sp>
        <p:sp>
          <p:nvSpPr>
            <p:cNvPr id="30796" name="Line 68"/>
            <p:cNvSpPr>
              <a:spLocks noChangeShapeType="1"/>
            </p:cNvSpPr>
            <p:nvPr/>
          </p:nvSpPr>
          <p:spPr bwMode="auto">
            <a:xfrm>
              <a:off x="2854" y="2710"/>
              <a:ext cx="0" cy="42"/>
            </a:xfrm>
            <a:prstGeom prst="line">
              <a:avLst/>
            </a:prstGeom>
            <a:noFill/>
            <a:ln w="9525">
              <a:solidFill>
                <a:srgbClr val="0033CC"/>
              </a:solidFill>
              <a:round/>
              <a:headEnd/>
              <a:tailEnd/>
            </a:ln>
          </p:spPr>
          <p:txBody>
            <a:bodyPr/>
            <a:lstStyle/>
            <a:p>
              <a:endParaRPr lang="en-US"/>
            </a:p>
          </p:txBody>
        </p:sp>
      </p:grpSp>
      <p:sp>
        <p:nvSpPr>
          <p:cNvPr id="30788" name="Text Box 69"/>
          <p:cNvSpPr txBox="1">
            <a:spLocks noChangeArrowheads="1"/>
          </p:cNvSpPr>
          <p:nvPr/>
        </p:nvSpPr>
        <p:spPr bwMode="auto">
          <a:xfrm>
            <a:off x="2166546" y="2730104"/>
            <a:ext cx="992579" cy="210314"/>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30789" name="Text Box 70"/>
          <p:cNvSpPr txBox="1">
            <a:spLocks noChangeArrowheads="1"/>
          </p:cNvSpPr>
          <p:nvPr/>
        </p:nvSpPr>
        <p:spPr bwMode="auto">
          <a:xfrm>
            <a:off x="3573071" y="2730104"/>
            <a:ext cx="992579" cy="210314"/>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30790" name="Text Box 71"/>
          <p:cNvSpPr txBox="1">
            <a:spLocks noChangeArrowheads="1"/>
          </p:cNvSpPr>
          <p:nvPr/>
        </p:nvSpPr>
        <p:spPr bwMode="auto">
          <a:xfrm>
            <a:off x="4976421" y="2730104"/>
            <a:ext cx="992579" cy="210314"/>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111714" name="Text Box 98"/>
          <p:cNvSpPr txBox="1">
            <a:spLocks noChangeArrowheads="1"/>
          </p:cNvSpPr>
          <p:nvPr/>
        </p:nvSpPr>
        <p:spPr bwMode="auto">
          <a:xfrm>
            <a:off x="6999722" y="1853804"/>
            <a:ext cx="1288183" cy="269304"/>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chemeClr val="tx1"/>
                </a:solidFill>
              </a:rPr>
              <a:t>Partitioned Data</a:t>
            </a:r>
          </a:p>
        </p:txBody>
      </p:sp>
      <p:sp>
        <p:nvSpPr>
          <p:cNvPr id="111715" name="Text Box 99"/>
          <p:cNvSpPr txBox="1">
            <a:spLocks noChangeArrowheads="1"/>
          </p:cNvSpPr>
          <p:nvPr/>
        </p:nvSpPr>
        <p:spPr bwMode="auto">
          <a:xfrm>
            <a:off x="5916614" y="2143125"/>
            <a:ext cx="2846387" cy="884088"/>
          </a:xfrm>
          <a:prstGeom prst="rect">
            <a:avLst/>
          </a:prstGeom>
          <a:noFill/>
          <a:ln w="9525" algn="ctr">
            <a:noFill/>
            <a:miter lim="800000"/>
            <a:headEnd/>
            <a:tailEnd/>
          </a:ln>
        </p:spPr>
        <p:txBody>
          <a:bodyPr>
            <a:spAutoFit/>
          </a:bodyPr>
          <a:lstStyle/>
          <a:p>
            <a:pPr marL="171450" indent="-171450"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chemeClr val="tx1"/>
                </a:solidFill>
              </a:rPr>
              <a:t>   Partitioned Regions model One-to-Many and Many-to-One</a:t>
            </a:r>
          </a:p>
        </p:txBody>
      </p:sp>
      <p:sp>
        <p:nvSpPr>
          <p:cNvPr id="111716" name="AutoShape 100"/>
          <p:cNvSpPr>
            <a:spLocks noChangeArrowheads="1"/>
          </p:cNvSpPr>
          <p:nvPr/>
        </p:nvSpPr>
        <p:spPr bwMode="auto">
          <a:xfrm>
            <a:off x="6672264" y="704851"/>
            <a:ext cx="2009775" cy="183356"/>
          </a:xfrm>
          <a:prstGeom prst="roundRect">
            <a:avLst>
              <a:gd name="adj" fmla="val 16667"/>
            </a:avLst>
          </a:prstGeom>
          <a:solidFill>
            <a:srgbClr val="FF6600"/>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17" name="Text Box 101"/>
          <p:cNvSpPr txBox="1">
            <a:spLocks noChangeArrowheads="1"/>
          </p:cNvSpPr>
          <p:nvPr/>
        </p:nvSpPr>
        <p:spPr bwMode="auto">
          <a:xfrm>
            <a:off x="7254642" y="708423"/>
            <a:ext cx="854546" cy="239809"/>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smtClean="0">
                <a:solidFill>
                  <a:srgbClr val="FFFFFF"/>
                </a:solidFill>
              </a:rPr>
              <a:t>Customers</a:t>
            </a:r>
            <a:endParaRPr lang="en-US" sz="1000" b="1" dirty="0">
              <a:solidFill>
                <a:srgbClr val="FFFFFF"/>
              </a:solidFill>
            </a:endParaRPr>
          </a:p>
        </p:txBody>
      </p:sp>
      <p:sp>
        <p:nvSpPr>
          <p:cNvPr id="111718" name="AutoShape 102"/>
          <p:cNvSpPr>
            <a:spLocks noChangeArrowheads="1"/>
          </p:cNvSpPr>
          <p:nvPr/>
        </p:nvSpPr>
        <p:spPr bwMode="auto">
          <a:xfrm>
            <a:off x="6672264" y="940594"/>
            <a:ext cx="2009775" cy="183356"/>
          </a:xfrm>
          <a:prstGeom prst="roundRect">
            <a:avLst>
              <a:gd name="adj" fmla="val 16667"/>
            </a:avLst>
          </a:prstGeom>
          <a:solidFill>
            <a:srgbClr val="00FF00"/>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19" name="Text Box 103"/>
          <p:cNvSpPr txBox="1">
            <a:spLocks noChangeArrowheads="1"/>
          </p:cNvSpPr>
          <p:nvPr/>
        </p:nvSpPr>
        <p:spPr bwMode="auto">
          <a:xfrm>
            <a:off x="7380899" y="944166"/>
            <a:ext cx="605204" cy="239809"/>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smtClean="0">
                <a:solidFill>
                  <a:srgbClr val="FFFFFF"/>
                </a:solidFill>
              </a:rPr>
              <a:t>Orders</a:t>
            </a:r>
            <a:endParaRPr lang="en-US" sz="1000" b="1" dirty="0">
              <a:solidFill>
                <a:srgbClr val="FFFFFF"/>
              </a:solidFill>
            </a:endParaRPr>
          </a:p>
        </p:txBody>
      </p:sp>
      <p:sp>
        <p:nvSpPr>
          <p:cNvPr id="111720" name="AutoShape 104"/>
          <p:cNvSpPr>
            <a:spLocks noChangeArrowheads="1"/>
          </p:cNvSpPr>
          <p:nvPr/>
        </p:nvSpPr>
        <p:spPr bwMode="auto">
          <a:xfrm>
            <a:off x="6672264" y="1176338"/>
            <a:ext cx="2009775" cy="183356"/>
          </a:xfrm>
          <a:prstGeom prst="roundRect">
            <a:avLst>
              <a:gd name="adj" fmla="val 16667"/>
            </a:avLst>
          </a:prstGeom>
          <a:solidFill>
            <a:srgbClr val="CC3399"/>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1" name="Text Box 105"/>
          <p:cNvSpPr txBox="1">
            <a:spLocks noChangeArrowheads="1"/>
          </p:cNvSpPr>
          <p:nvPr/>
        </p:nvSpPr>
        <p:spPr bwMode="auto">
          <a:xfrm>
            <a:off x="7263398" y="1179910"/>
            <a:ext cx="840206" cy="239809"/>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smtClean="0">
                <a:solidFill>
                  <a:srgbClr val="FFFFFF"/>
                </a:solidFill>
              </a:rPr>
              <a:t>Shipments</a:t>
            </a:r>
            <a:endParaRPr lang="en-US" sz="1000" b="1" dirty="0">
              <a:solidFill>
                <a:srgbClr val="FFFFFF"/>
              </a:solidFill>
            </a:endParaRPr>
          </a:p>
        </p:txBody>
      </p:sp>
      <p:sp>
        <p:nvSpPr>
          <p:cNvPr id="30730" name="Rectangle 4"/>
          <p:cNvSpPr>
            <a:spLocks noChangeArrowheads="1"/>
          </p:cNvSpPr>
          <p:nvPr/>
        </p:nvSpPr>
        <p:spPr bwMode="auto">
          <a:xfrm>
            <a:off x="357188" y="74475"/>
            <a:ext cx="6781800" cy="430887"/>
          </a:xfrm>
          <a:prstGeom prst="rect">
            <a:avLst/>
          </a:prstGeom>
          <a:noFill/>
          <a:ln w="9525">
            <a:noFill/>
            <a:miter lim="800000"/>
            <a:headEnd/>
            <a:tailEnd/>
          </a:ln>
        </p:spPr>
        <p:txBody>
          <a:bodyPr lIns="0" tIns="0" rIns="0" bIns="0" anchor="ctr">
            <a:spAutoFit/>
          </a:bodyPr>
          <a:lstStyle/>
          <a:p>
            <a:pPr eaLnBrk="0" hangingPunct="0"/>
            <a:r>
              <a:rPr lang="en-US" sz="2800" dirty="0"/>
              <a:t>Partitioning and Co-location Example</a:t>
            </a:r>
          </a:p>
        </p:txBody>
      </p:sp>
      <p:grpSp>
        <p:nvGrpSpPr>
          <p:cNvPr id="107597" name="Group 77"/>
          <p:cNvGrpSpPr>
            <a:grpSpLocks/>
          </p:cNvGrpSpPr>
          <p:nvPr/>
        </p:nvGrpSpPr>
        <p:grpSpPr bwMode="auto">
          <a:xfrm>
            <a:off x="6672264" y="1404936"/>
            <a:ext cx="2009775" cy="239315"/>
            <a:chOff x="4223" y="1546"/>
            <a:chExt cx="1266" cy="201"/>
          </a:xfrm>
        </p:grpSpPr>
        <p:sp>
          <p:nvSpPr>
            <p:cNvPr id="107598" name="AutoShape 78"/>
            <p:cNvSpPr>
              <a:spLocks noChangeArrowheads="1"/>
            </p:cNvSpPr>
            <p:nvPr/>
          </p:nvSpPr>
          <p:spPr bwMode="auto">
            <a:xfrm>
              <a:off x="4223" y="1546"/>
              <a:ext cx="1266" cy="154"/>
            </a:xfrm>
            <a:prstGeom prst="roundRect">
              <a:avLst>
                <a:gd name="adj" fmla="val 16667"/>
              </a:avLst>
            </a:prstGeom>
            <a:solidFill>
              <a:srgbClr val="FF3300"/>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779" name="Text Box 79"/>
            <p:cNvSpPr txBox="1">
              <a:spLocks noChangeArrowheads="1"/>
            </p:cNvSpPr>
            <p:nvPr/>
          </p:nvSpPr>
          <p:spPr bwMode="auto">
            <a:xfrm>
              <a:off x="4607" y="1546"/>
              <a:ext cx="498" cy="201"/>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smtClean="0">
                  <a:solidFill>
                    <a:srgbClr val="FFFFFF"/>
                  </a:solidFill>
                </a:rPr>
                <a:t>Payments</a:t>
              </a:r>
              <a:endParaRPr lang="en-US" sz="1000" b="1" dirty="0">
                <a:solidFill>
                  <a:srgbClr val="FFFFFF"/>
                </a:solidFill>
              </a:endParaRPr>
            </a:p>
          </p:txBody>
        </p:sp>
      </p:grpSp>
      <p:grpSp>
        <p:nvGrpSpPr>
          <p:cNvPr id="107600" name="Group 80"/>
          <p:cNvGrpSpPr>
            <a:grpSpLocks/>
          </p:cNvGrpSpPr>
          <p:nvPr/>
        </p:nvGrpSpPr>
        <p:grpSpPr bwMode="auto">
          <a:xfrm>
            <a:off x="6672264" y="1629966"/>
            <a:ext cx="2009775" cy="242887"/>
            <a:chOff x="4223" y="1735"/>
            <a:chExt cx="1266" cy="204"/>
          </a:xfrm>
        </p:grpSpPr>
        <p:sp>
          <p:nvSpPr>
            <p:cNvPr id="107601" name="AutoShape 81"/>
            <p:cNvSpPr>
              <a:spLocks noChangeArrowheads="1"/>
            </p:cNvSpPr>
            <p:nvPr/>
          </p:nvSpPr>
          <p:spPr bwMode="auto">
            <a:xfrm>
              <a:off x="4223" y="1735"/>
              <a:ext cx="1266" cy="154"/>
            </a:xfrm>
            <a:prstGeom prst="roundRect">
              <a:avLst>
                <a:gd name="adj" fmla="val 16667"/>
              </a:avLst>
            </a:prstGeom>
            <a:solidFill>
              <a:srgbClr val="6600FF"/>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777" name="Text Box 82"/>
            <p:cNvSpPr txBox="1">
              <a:spLocks noChangeArrowheads="1"/>
            </p:cNvSpPr>
            <p:nvPr/>
          </p:nvSpPr>
          <p:spPr bwMode="auto">
            <a:xfrm>
              <a:off x="4346" y="1738"/>
              <a:ext cx="1019" cy="201"/>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smtClean="0">
                  <a:solidFill>
                    <a:srgbClr val="FFFFFF"/>
                  </a:solidFill>
                </a:rPr>
                <a:t>Other Customer related</a:t>
              </a:r>
            </a:p>
          </p:txBody>
        </p:sp>
      </p:grpSp>
      <p:grpSp>
        <p:nvGrpSpPr>
          <p:cNvPr id="34978" name="Group 162"/>
          <p:cNvGrpSpPr>
            <a:grpSpLocks/>
          </p:cNvGrpSpPr>
          <p:nvPr/>
        </p:nvGrpSpPr>
        <p:grpSpPr bwMode="auto">
          <a:xfrm>
            <a:off x="700088" y="2190750"/>
            <a:ext cx="5086350" cy="442913"/>
            <a:chOff x="461" y="2227"/>
            <a:chExt cx="3204" cy="372"/>
          </a:xfrm>
        </p:grpSpPr>
        <p:sp>
          <p:nvSpPr>
            <p:cNvPr id="111723" name="AutoShape 107"/>
            <p:cNvSpPr>
              <a:spLocks noChangeArrowheads="1"/>
            </p:cNvSpPr>
            <p:nvPr/>
          </p:nvSpPr>
          <p:spPr bwMode="auto">
            <a:xfrm>
              <a:off x="461" y="2227"/>
              <a:ext cx="570" cy="52"/>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4" name="AutoShape 108"/>
            <p:cNvSpPr>
              <a:spLocks noChangeArrowheads="1"/>
            </p:cNvSpPr>
            <p:nvPr/>
          </p:nvSpPr>
          <p:spPr bwMode="auto">
            <a:xfrm>
              <a:off x="461" y="2309"/>
              <a:ext cx="570" cy="52"/>
            </a:xfrm>
            <a:prstGeom prst="roundRect">
              <a:avLst>
                <a:gd name="adj" fmla="val 16667"/>
              </a:avLst>
            </a:prstGeom>
            <a:gradFill rotWithShape="1">
              <a:gsLst>
                <a:gs pos="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5" name="AutoShape 109"/>
            <p:cNvSpPr>
              <a:spLocks noChangeArrowheads="1"/>
            </p:cNvSpPr>
            <p:nvPr/>
          </p:nvSpPr>
          <p:spPr bwMode="auto">
            <a:xfrm>
              <a:off x="461" y="2391"/>
              <a:ext cx="570" cy="52"/>
            </a:xfrm>
            <a:prstGeom prst="roundRect">
              <a:avLst>
                <a:gd name="adj" fmla="val 16667"/>
              </a:avLst>
            </a:prstGeom>
            <a:gradFill rotWithShape="1">
              <a:gsLst>
                <a:gs pos="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6" name="AutoShape 110"/>
            <p:cNvSpPr>
              <a:spLocks noChangeArrowheads="1"/>
            </p:cNvSpPr>
            <p:nvPr/>
          </p:nvSpPr>
          <p:spPr bwMode="auto">
            <a:xfrm>
              <a:off x="1337" y="2227"/>
              <a:ext cx="570" cy="52"/>
            </a:xfrm>
            <a:prstGeom prst="roundRect">
              <a:avLst>
                <a:gd name="adj" fmla="val 16667"/>
              </a:avLst>
            </a:prstGeom>
            <a:gradFill rotWithShape="1">
              <a:gsLst>
                <a:gs pos="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7" name="AutoShape 111"/>
            <p:cNvSpPr>
              <a:spLocks noChangeArrowheads="1"/>
            </p:cNvSpPr>
            <p:nvPr/>
          </p:nvSpPr>
          <p:spPr bwMode="auto">
            <a:xfrm>
              <a:off x="1337" y="2309"/>
              <a:ext cx="570" cy="5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8" name="AutoShape 112"/>
            <p:cNvSpPr>
              <a:spLocks noChangeArrowheads="1"/>
            </p:cNvSpPr>
            <p:nvPr/>
          </p:nvSpPr>
          <p:spPr bwMode="auto">
            <a:xfrm>
              <a:off x="1337" y="2391"/>
              <a:ext cx="570" cy="52"/>
            </a:xfrm>
            <a:prstGeom prst="roundRect">
              <a:avLst>
                <a:gd name="adj" fmla="val 16667"/>
              </a:avLst>
            </a:prstGeom>
            <a:gradFill rotWithShape="1">
              <a:gsLst>
                <a:gs pos="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9" name="AutoShape 113"/>
            <p:cNvSpPr>
              <a:spLocks noChangeArrowheads="1"/>
            </p:cNvSpPr>
            <p:nvPr/>
          </p:nvSpPr>
          <p:spPr bwMode="auto">
            <a:xfrm>
              <a:off x="2225" y="2227"/>
              <a:ext cx="570" cy="52"/>
            </a:xfrm>
            <a:prstGeom prst="roundRect">
              <a:avLst>
                <a:gd name="adj" fmla="val 16667"/>
              </a:avLst>
            </a:prstGeom>
            <a:gradFill rotWithShape="1">
              <a:gsLst>
                <a:gs pos="0">
                  <a:schemeClr val="bg1"/>
                </a:gs>
                <a:gs pos="5000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0" name="AutoShape 114"/>
            <p:cNvSpPr>
              <a:spLocks noChangeArrowheads="1"/>
            </p:cNvSpPr>
            <p:nvPr/>
          </p:nvSpPr>
          <p:spPr bwMode="auto">
            <a:xfrm>
              <a:off x="2225" y="2309"/>
              <a:ext cx="570" cy="52"/>
            </a:xfrm>
            <a:prstGeom prst="roundRect">
              <a:avLst>
                <a:gd name="adj" fmla="val 16667"/>
              </a:avLst>
            </a:prstGeom>
            <a:gradFill rotWithShape="1">
              <a:gsLst>
                <a:gs pos="0">
                  <a:schemeClr val="bg1"/>
                </a:gs>
                <a:gs pos="5000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1" name="AutoShape 115"/>
            <p:cNvSpPr>
              <a:spLocks noChangeArrowheads="1"/>
            </p:cNvSpPr>
            <p:nvPr/>
          </p:nvSpPr>
          <p:spPr bwMode="auto">
            <a:xfrm>
              <a:off x="2225" y="2391"/>
              <a:ext cx="570" cy="52"/>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2" name="AutoShape 116"/>
            <p:cNvSpPr>
              <a:spLocks noChangeArrowheads="1"/>
            </p:cNvSpPr>
            <p:nvPr/>
          </p:nvSpPr>
          <p:spPr bwMode="auto">
            <a:xfrm>
              <a:off x="3095" y="2227"/>
              <a:ext cx="570" cy="52"/>
            </a:xfrm>
            <a:prstGeom prst="roundRect">
              <a:avLst>
                <a:gd name="adj" fmla="val 16667"/>
              </a:avLst>
            </a:prstGeom>
            <a:gradFill rotWithShape="1">
              <a:gsLst>
                <a:gs pos="0">
                  <a:srgbClr val="FF6600"/>
                </a:gs>
                <a:gs pos="5000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3" name="AutoShape 117"/>
            <p:cNvSpPr>
              <a:spLocks noChangeArrowheads="1"/>
            </p:cNvSpPr>
            <p:nvPr/>
          </p:nvSpPr>
          <p:spPr bwMode="auto">
            <a:xfrm>
              <a:off x="3095" y="2309"/>
              <a:ext cx="570" cy="52"/>
            </a:xfrm>
            <a:prstGeom prst="roundRect">
              <a:avLst>
                <a:gd name="adj" fmla="val 16667"/>
              </a:avLst>
            </a:prstGeom>
            <a:gradFill rotWithShape="1">
              <a:gsLst>
                <a:gs pos="0">
                  <a:srgbClr val="00FF00"/>
                </a:gs>
                <a:gs pos="5000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4" name="AutoShape 118"/>
            <p:cNvSpPr>
              <a:spLocks noChangeArrowheads="1"/>
            </p:cNvSpPr>
            <p:nvPr/>
          </p:nvSpPr>
          <p:spPr bwMode="auto">
            <a:xfrm>
              <a:off x="3095" y="2391"/>
              <a:ext cx="570" cy="52"/>
            </a:xfrm>
            <a:prstGeom prst="roundRect">
              <a:avLst>
                <a:gd name="adj" fmla="val 16667"/>
              </a:avLst>
            </a:prstGeom>
            <a:gradFill rotWithShape="1">
              <a:gsLst>
                <a:gs pos="0">
                  <a:srgbClr val="FF00FF"/>
                </a:gs>
                <a:gs pos="5000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 name="AutoShape 108"/>
            <p:cNvSpPr>
              <a:spLocks noChangeArrowheads="1"/>
            </p:cNvSpPr>
            <p:nvPr/>
          </p:nvSpPr>
          <p:spPr bwMode="auto">
            <a:xfrm>
              <a:off x="461" y="2465"/>
              <a:ext cx="570" cy="52"/>
            </a:xfrm>
            <a:prstGeom prst="roundRect">
              <a:avLst>
                <a:gd name="adj" fmla="val 16667"/>
              </a:avLst>
            </a:prstGeom>
            <a:gradFill rotWithShape="1">
              <a:gsLst>
                <a:gs pos="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 name="AutoShape 109"/>
            <p:cNvSpPr>
              <a:spLocks noChangeArrowheads="1"/>
            </p:cNvSpPr>
            <p:nvPr/>
          </p:nvSpPr>
          <p:spPr bwMode="auto">
            <a:xfrm>
              <a:off x="461" y="2547"/>
              <a:ext cx="570" cy="52"/>
            </a:xfrm>
            <a:prstGeom prst="roundRect">
              <a:avLst>
                <a:gd name="adj" fmla="val 16667"/>
              </a:avLst>
            </a:prstGeom>
            <a:gradFill rotWithShape="1">
              <a:gsLst>
                <a:gs pos="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8" name="AutoShape 111"/>
            <p:cNvSpPr>
              <a:spLocks noChangeArrowheads="1"/>
            </p:cNvSpPr>
            <p:nvPr/>
          </p:nvSpPr>
          <p:spPr bwMode="auto">
            <a:xfrm>
              <a:off x="1337" y="2465"/>
              <a:ext cx="570" cy="52"/>
            </a:xfrm>
            <a:prstGeom prst="roundRect">
              <a:avLst>
                <a:gd name="adj" fmla="val 16667"/>
              </a:avLst>
            </a:prstGeom>
            <a:gradFill rotWithShape="1">
              <a:gsLst>
                <a:gs pos="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9" name="AutoShape 112"/>
            <p:cNvSpPr>
              <a:spLocks noChangeArrowheads="1"/>
            </p:cNvSpPr>
            <p:nvPr/>
          </p:nvSpPr>
          <p:spPr bwMode="auto">
            <a:xfrm>
              <a:off x="1337" y="2547"/>
              <a:ext cx="570" cy="52"/>
            </a:xfrm>
            <a:prstGeom prst="roundRect">
              <a:avLst>
                <a:gd name="adj" fmla="val 16667"/>
              </a:avLst>
            </a:prstGeom>
            <a:gradFill rotWithShape="1">
              <a:gsLst>
                <a:gs pos="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0" name="AutoShape 114"/>
            <p:cNvSpPr>
              <a:spLocks noChangeArrowheads="1"/>
            </p:cNvSpPr>
            <p:nvPr/>
          </p:nvSpPr>
          <p:spPr bwMode="auto">
            <a:xfrm>
              <a:off x="2225" y="2465"/>
              <a:ext cx="570" cy="52"/>
            </a:xfrm>
            <a:prstGeom prst="roundRect">
              <a:avLst>
                <a:gd name="adj" fmla="val 16667"/>
              </a:avLst>
            </a:prstGeom>
            <a:gradFill rotWithShape="1">
              <a:gsLst>
                <a:gs pos="0">
                  <a:schemeClr val="bg1"/>
                </a:gs>
                <a:gs pos="5000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 name="AutoShape 115"/>
            <p:cNvSpPr>
              <a:spLocks noChangeArrowheads="1"/>
            </p:cNvSpPr>
            <p:nvPr/>
          </p:nvSpPr>
          <p:spPr bwMode="auto">
            <a:xfrm>
              <a:off x="2225" y="2547"/>
              <a:ext cx="570" cy="52"/>
            </a:xfrm>
            <a:prstGeom prst="roundRect">
              <a:avLst>
                <a:gd name="adj" fmla="val 16667"/>
              </a:avLst>
            </a:prstGeom>
            <a:gradFill rotWithShape="1">
              <a:gsLst>
                <a:gs pos="0">
                  <a:schemeClr val="bg1"/>
                </a:gs>
                <a:gs pos="5000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2" name="AutoShape 117"/>
            <p:cNvSpPr>
              <a:spLocks noChangeArrowheads="1"/>
            </p:cNvSpPr>
            <p:nvPr/>
          </p:nvSpPr>
          <p:spPr bwMode="auto">
            <a:xfrm>
              <a:off x="3095" y="2465"/>
              <a:ext cx="570" cy="52"/>
            </a:xfrm>
            <a:prstGeom prst="roundRect">
              <a:avLst>
                <a:gd name="adj" fmla="val 16667"/>
              </a:avLst>
            </a:prstGeom>
            <a:gradFill rotWithShape="1">
              <a:gsLst>
                <a:gs pos="0">
                  <a:srgbClr val="FF3300"/>
                </a:gs>
                <a:gs pos="5000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3" name="AutoShape 118"/>
            <p:cNvSpPr>
              <a:spLocks noChangeArrowheads="1"/>
            </p:cNvSpPr>
            <p:nvPr/>
          </p:nvSpPr>
          <p:spPr bwMode="auto">
            <a:xfrm>
              <a:off x="3095" y="2547"/>
              <a:ext cx="570" cy="52"/>
            </a:xfrm>
            <a:prstGeom prst="roundRect">
              <a:avLst>
                <a:gd name="adj" fmla="val 16667"/>
              </a:avLst>
            </a:prstGeom>
            <a:gradFill rotWithShape="1">
              <a:gsLst>
                <a:gs pos="0">
                  <a:srgbClr val="6600FF"/>
                </a:gs>
                <a:gs pos="5000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sp>
        <p:nvSpPr>
          <p:cNvPr id="30738" name="Text Box 79"/>
          <p:cNvSpPr txBox="1">
            <a:spLocks noChangeArrowheads="1"/>
          </p:cNvSpPr>
          <p:nvPr/>
        </p:nvSpPr>
        <p:spPr bwMode="auto">
          <a:xfrm>
            <a:off x="514351" y="3389710"/>
            <a:ext cx="8212505" cy="1038746"/>
          </a:xfrm>
          <a:prstGeom prst="rect">
            <a:avLst/>
          </a:prstGeom>
          <a:noFill/>
          <a:ln w="9525" algn="ctr">
            <a:noFill/>
            <a:miter lim="800000"/>
            <a:headEnd/>
            <a:tailEnd/>
          </a:ln>
        </p:spPr>
        <p:txBody>
          <a:bodyPr wrap="none">
            <a:spAutoFit/>
          </a:bodyPr>
          <a:lstStyle/>
          <a:p>
            <a:pPr marL="171450" indent="-171450" eaLnBrk="0" hangingPunct="0">
              <a:lnSpc>
                <a:spcPct val="150000"/>
              </a:lnSpc>
              <a:spcBef>
                <a:spcPct val="50000"/>
              </a:spcBef>
              <a:buClr>
                <a:srgbClr val="000000"/>
              </a:buClr>
              <a:buSzPct val="100000"/>
              <a:buFont typeface="Wingdings" pitchFamily="2" charset="2"/>
              <a:buChar char="Ø"/>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chemeClr val="tx1"/>
                </a:solidFill>
              </a:rPr>
              <a:t>Many-to-Many, Many-to-One and One-to-Many relationships can be </a:t>
            </a:r>
            <a:r>
              <a:rPr lang="en-US" sz="1800" dirty="0" smtClean="0">
                <a:solidFill>
                  <a:schemeClr val="tx1"/>
                </a:solidFill>
              </a:rPr>
              <a:t>modeled</a:t>
            </a:r>
            <a:endParaRPr lang="en-US" sz="1800" dirty="0">
              <a:solidFill>
                <a:schemeClr val="tx1"/>
              </a:solidFill>
            </a:endParaRPr>
          </a:p>
          <a:p>
            <a:pPr marL="171450" indent="-171450" eaLnBrk="0" hangingPunct="0">
              <a:lnSpc>
                <a:spcPct val="150000"/>
              </a:lnSpc>
              <a:spcBef>
                <a:spcPct val="50000"/>
              </a:spcBef>
              <a:buClr>
                <a:srgbClr val="000000"/>
              </a:buClr>
              <a:buSzPct val="100000"/>
              <a:buFont typeface="Wingdings" pitchFamily="2" charset="2"/>
              <a:buChar char="Ø"/>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chemeClr val="tx1"/>
                </a:solidFill>
              </a:rPr>
              <a:t>Co-location of related data eliminates distributed </a:t>
            </a:r>
            <a:r>
              <a:rPr lang="en-US" sz="1800" dirty="0" smtClean="0">
                <a:solidFill>
                  <a:schemeClr val="tx1"/>
                </a:solidFill>
              </a:rPr>
              <a:t>transactions</a:t>
            </a:r>
            <a:endParaRPr lang="en-US" sz="1800" dirty="0">
              <a:solidFill>
                <a:schemeClr val="tx1"/>
              </a:solidFill>
            </a:endParaRPr>
          </a:p>
        </p:txBody>
      </p:sp>
      <p:pic>
        <p:nvPicPr>
          <p:cNvPr id="30739" name="Picture 3" descr="gemfire only"/>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6263" y="1707356"/>
            <a:ext cx="1155700" cy="242888"/>
          </a:xfrm>
          <a:prstGeom prst="rect">
            <a:avLst/>
          </a:prstGeom>
          <a:noFill/>
          <a:ln w="9525">
            <a:noFill/>
            <a:miter lim="800000"/>
            <a:headEnd/>
            <a:tailEnd/>
          </a:ln>
        </p:spPr>
      </p:pic>
      <p:pic>
        <p:nvPicPr>
          <p:cNvPr id="30740" name="Picture 98" descr="HP DL385 Image"/>
          <p:cNvPicPr>
            <a:picLocks noChangeAspect="1" noChangeArrowheads="1"/>
          </p:cNvPicPr>
          <p:nvPr/>
        </p:nvPicPr>
        <p:blipFill>
          <a:blip r:embed="rId4"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1984375" y="1944291"/>
            <a:ext cx="1220788" cy="235744"/>
          </a:xfrm>
          <a:prstGeom prst="rect">
            <a:avLst/>
          </a:prstGeom>
          <a:noFill/>
          <a:ln w="9525">
            <a:noFill/>
            <a:miter lim="800000"/>
            <a:headEnd/>
            <a:tailEnd/>
          </a:ln>
        </p:spPr>
      </p:pic>
      <p:pic>
        <p:nvPicPr>
          <p:cNvPr id="30741" name="Picture 99" descr="HP DL385 Image"/>
          <p:cNvPicPr>
            <a:picLocks noChangeAspect="1" noChangeArrowheads="1"/>
          </p:cNvPicPr>
          <p:nvPr/>
        </p:nvPicPr>
        <p:blipFill>
          <a:blip r:embed="rId4"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539750" y="1944291"/>
            <a:ext cx="1220788" cy="235744"/>
          </a:xfrm>
          <a:prstGeom prst="rect">
            <a:avLst/>
          </a:prstGeom>
          <a:noFill/>
          <a:ln w="9525">
            <a:noFill/>
            <a:miter lim="800000"/>
            <a:headEnd/>
            <a:tailEnd/>
          </a:ln>
        </p:spPr>
      </p:pic>
      <p:pic>
        <p:nvPicPr>
          <p:cNvPr id="30742" name="Picture 100" descr="HP DL385 Image"/>
          <p:cNvPicPr>
            <a:picLocks noChangeAspect="1" noChangeArrowheads="1"/>
          </p:cNvPicPr>
          <p:nvPr/>
        </p:nvPicPr>
        <p:blipFill>
          <a:blip r:embed="rId4"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3336925" y="1944291"/>
            <a:ext cx="1220788" cy="235744"/>
          </a:xfrm>
          <a:prstGeom prst="rect">
            <a:avLst/>
          </a:prstGeom>
          <a:noFill/>
          <a:ln w="9525">
            <a:noFill/>
            <a:miter lim="800000"/>
            <a:headEnd/>
            <a:tailEnd/>
          </a:ln>
        </p:spPr>
      </p:pic>
      <p:pic>
        <p:nvPicPr>
          <p:cNvPr id="30743" name="Picture 101" descr="HP DL385 Image"/>
          <p:cNvPicPr>
            <a:picLocks noChangeAspect="1" noChangeArrowheads="1"/>
          </p:cNvPicPr>
          <p:nvPr/>
        </p:nvPicPr>
        <p:blipFill>
          <a:blip r:embed="rId4"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4743450" y="1939529"/>
            <a:ext cx="1220788" cy="235744"/>
          </a:xfrm>
          <a:prstGeom prst="rect">
            <a:avLst/>
          </a:prstGeom>
          <a:noFill/>
          <a:ln w="9525">
            <a:noFill/>
            <a:miter lim="800000"/>
            <a:headEnd/>
            <a:tailEnd/>
          </a:ln>
        </p:spPr>
      </p:pic>
    </p:spTree>
    <p:extLst>
      <p:ext uri="{BB962C8B-B14F-4D97-AF65-F5344CB8AC3E}">
        <p14:creationId xmlns:p14="http://schemas.microsoft.com/office/powerpoint/2010/main" val="1541237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78"/>
                                        </p:tgtEl>
                                        <p:attrNameLst>
                                          <p:attrName>style.visibility</p:attrName>
                                        </p:attrNameLst>
                                      </p:cBhvr>
                                      <p:to>
                                        <p:strVal val="visible"/>
                                      </p:to>
                                    </p:set>
                                    <p:animEffect transition="in" filter="fade">
                                      <p:cBhvr>
                                        <p:cTn id="7" dur="500"/>
                                        <p:tgtEl>
                                          <p:spTgt spid="3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8"/>
          <p:cNvGrpSpPr>
            <a:grpSpLocks/>
          </p:cNvGrpSpPr>
          <p:nvPr/>
        </p:nvGrpSpPr>
        <p:grpSpPr bwMode="auto">
          <a:xfrm>
            <a:off x="623723" y="1917850"/>
            <a:ext cx="5372100" cy="1157288"/>
            <a:chOff x="396" y="1998"/>
            <a:chExt cx="3384" cy="972"/>
          </a:xfrm>
        </p:grpSpPr>
        <p:sp>
          <p:nvSpPr>
            <p:cNvPr id="107559" name="Rectangle 39"/>
            <p:cNvSpPr>
              <a:spLocks noChangeArrowheads="1"/>
            </p:cNvSpPr>
            <p:nvPr/>
          </p:nvSpPr>
          <p:spPr bwMode="auto">
            <a:xfrm>
              <a:off x="396"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07560" name="Rectangle 40"/>
            <p:cNvSpPr>
              <a:spLocks noChangeArrowheads="1"/>
            </p:cNvSpPr>
            <p:nvPr/>
          </p:nvSpPr>
          <p:spPr bwMode="auto">
            <a:xfrm>
              <a:off x="1280"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07561" name="Rectangle 41"/>
            <p:cNvSpPr>
              <a:spLocks noChangeArrowheads="1"/>
            </p:cNvSpPr>
            <p:nvPr/>
          </p:nvSpPr>
          <p:spPr bwMode="auto">
            <a:xfrm>
              <a:off x="2164"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07562" name="Rectangle 42"/>
            <p:cNvSpPr>
              <a:spLocks noChangeArrowheads="1"/>
            </p:cNvSpPr>
            <p:nvPr/>
          </p:nvSpPr>
          <p:spPr bwMode="auto">
            <a:xfrm>
              <a:off x="3046"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grpSp>
          <p:nvGrpSpPr>
            <p:cNvPr id="28711" name="Group 43"/>
            <p:cNvGrpSpPr>
              <a:grpSpLocks/>
            </p:cNvGrpSpPr>
            <p:nvPr/>
          </p:nvGrpSpPr>
          <p:grpSpPr bwMode="auto">
            <a:xfrm>
              <a:off x="934" y="1998"/>
              <a:ext cx="528" cy="972"/>
              <a:chOff x="934" y="1998"/>
              <a:chExt cx="528" cy="972"/>
            </a:xfrm>
          </p:grpSpPr>
          <p:sp>
            <p:nvSpPr>
              <p:cNvPr id="107564" name="AutoShape 44"/>
              <p:cNvSpPr>
                <a:spLocks noChangeArrowheads="1"/>
              </p:cNvSpPr>
              <p:nvPr/>
            </p:nvSpPr>
            <p:spPr bwMode="auto">
              <a:xfrm>
                <a:off x="952"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8731" name="AutoShape 45"/>
              <p:cNvSpPr>
                <a:spLocks noChangeArrowheads="1"/>
              </p:cNvSpPr>
              <p:nvPr/>
            </p:nvSpPr>
            <p:spPr bwMode="auto">
              <a:xfrm flipV="1">
                <a:off x="952"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28732" name="Rectangle 46"/>
              <p:cNvSpPr>
                <a:spLocks noChangeArrowheads="1"/>
              </p:cNvSpPr>
              <p:nvPr/>
            </p:nvSpPr>
            <p:spPr bwMode="auto">
              <a:xfrm>
                <a:off x="1284"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28733" name="Rectangle 47"/>
              <p:cNvSpPr>
                <a:spLocks noChangeArrowheads="1"/>
              </p:cNvSpPr>
              <p:nvPr/>
            </p:nvSpPr>
            <p:spPr bwMode="auto">
              <a:xfrm>
                <a:off x="934"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28734" name="Rectangle 48"/>
              <p:cNvSpPr>
                <a:spLocks noChangeArrowheads="1"/>
              </p:cNvSpPr>
              <p:nvPr/>
            </p:nvSpPr>
            <p:spPr bwMode="auto">
              <a:xfrm rot="-5400000">
                <a:off x="1112"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28735" name="Line 49"/>
              <p:cNvSpPr>
                <a:spLocks noChangeShapeType="1"/>
              </p:cNvSpPr>
              <p:nvPr/>
            </p:nvSpPr>
            <p:spPr bwMode="auto">
              <a:xfrm>
                <a:off x="1086" y="2710"/>
                <a:ext cx="0" cy="42"/>
              </a:xfrm>
              <a:prstGeom prst="line">
                <a:avLst/>
              </a:prstGeom>
              <a:noFill/>
              <a:ln w="9525">
                <a:solidFill>
                  <a:srgbClr val="0033CC"/>
                </a:solidFill>
                <a:round/>
                <a:headEnd/>
                <a:tailEnd/>
              </a:ln>
            </p:spPr>
            <p:txBody>
              <a:bodyPr/>
              <a:lstStyle/>
              <a:p>
                <a:endParaRPr lang="en-US"/>
              </a:p>
            </p:txBody>
          </p:sp>
        </p:grpSp>
        <p:grpSp>
          <p:nvGrpSpPr>
            <p:cNvPr id="28712" name="Group 50"/>
            <p:cNvGrpSpPr>
              <a:grpSpLocks/>
            </p:cNvGrpSpPr>
            <p:nvPr/>
          </p:nvGrpSpPr>
          <p:grpSpPr bwMode="auto">
            <a:xfrm>
              <a:off x="1818" y="1998"/>
              <a:ext cx="528" cy="972"/>
              <a:chOff x="1818" y="1998"/>
              <a:chExt cx="528" cy="972"/>
            </a:xfrm>
          </p:grpSpPr>
          <p:sp>
            <p:nvSpPr>
              <p:cNvPr id="107571" name="AutoShape 51"/>
              <p:cNvSpPr>
                <a:spLocks noChangeArrowheads="1"/>
              </p:cNvSpPr>
              <p:nvPr/>
            </p:nvSpPr>
            <p:spPr bwMode="auto">
              <a:xfrm>
                <a:off x="1836"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8725" name="AutoShape 52"/>
              <p:cNvSpPr>
                <a:spLocks noChangeArrowheads="1"/>
              </p:cNvSpPr>
              <p:nvPr/>
            </p:nvSpPr>
            <p:spPr bwMode="auto">
              <a:xfrm flipV="1">
                <a:off x="1836"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28726" name="Rectangle 53"/>
              <p:cNvSpPr>
                <a:spLocks noChangeArrowheads="1"/>
              </p:cNvSpPr>
              <p:nvPr/>
            </p:nvSpPr>
            <p:spPr bwMode="auto">
              <a:xfrm>
                <a:off x="2168"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28727" name="Rectangle 54"/>
              <p:cNvSpPr>
                <a:spLocks noChangeArrowheads="1"/>
              </p:cNvSpPr>
              <p:nvPr/>
            </p:nvSpPr>
            <p:spPr bwMode="auto">
              <a:xfrm>
                <a:off x="1818"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28728" name="Rectangle 55"/>
              <p:cNvSpPr>
                <a:spLocks noChangeArrowheads="1"/>
              </p:cNvSpPr>
              <p:nvPr/>
            </p:nvSpPr>
            <p:spPr bwMode="auto">
              <a:xfrm rot="-5400000">
                <a:off x="1996"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28729" name="Line 56"/>
              <p:cNvSpPr>
                <a:spLocks noChangeShapeType="1"/>
              </p:cNvSpPr>
              <p:nvPr/>
            </p:nvSpPr>
            <p:spPr bwMode="auto">
              <a:xfrm>
                <a:off x="1970" y="2710"/>
                <a:ext cx="0" cy="42"/>
              </a:xfrm>
              <a:prstGeom prst="line">
                <a:avLst/>
              </a:prstGeom>
              <a:noFill/>
              <a:ln w="9525">
                <a:solidFill>
                  <a:srgbClr val="0033CC"/>
                </a:solidFill>
                <a:round/>
                <a:headEnd/>
                <a:tailEnd/>
              </a:ln>
            </p:spPr>
            <p:txBody>
              <a:bodyPr/>
              <a:lstStyle/>
              <a:p>
                <a:endParaRPr lang="en-US"/>
              </a:p>
            </p:txBody>
          </p:sp>
        </p:grpSp>
        <p:sp>
          <p:nvSpPr>
            <p:cNvPr id="28713" name="Text Box 57"/>
            <p:cNvSpPr txBox="1">
              <a:spLocks noChangeArrowheads="1"/>
            </p:cNvSpPr>
            <p:nvPr/>
          </p:nvSpPr>
          <p:spPr bwMode="auto">
            <a:xfrm>
              <a:off x="507"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nvGrpSpPr>
            <p:cNvPr id="28714" name="Group 58"/>
            <p:cNvGrpSpPr>
              <a:grpSpLocks/>
            </p:cNvGrpSpPr>
            <p:nvPr/>
          </p:nvGrpSpPr>
          <p:grpSpPr bwMode="auto">
            <a:xfrm>
              <a:off x="2700" y="1998"/>
              <a:ext cx="530" cy="972"/>
              <a:chOff x="2700" y="1998"/>
              <a:chExt cx="530" cy="972"/>
            </a:xfrm>
          </p:grpSpPr>
          <p:sp>
            <p:nvSpPr>
              <p:cNvPr id="107579" name="AutoShape 59"/>
              <p:cNvSpPr>
                <a:spLocks noChangeArrowheads="1"/>
              </p:cNvSpPr>
              <p:nvPr/>
            </p:nvSpPr>
            <p:spPr bwMode="auto">
              <a:xfrm>
                <a:off x="2718"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8719" name="AutoShape 60"/>
              <p:cNvSpPr>
                <a:spLocks noChangeArrowheads="1"/>
              </p:cNvSpPr>
              <p:nvPr/>
            </p:nvSpPr>
            <p:spPr bwMode="auto">
              <a:xfrm flipV="1">
                <a:off x="2718"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28720" name="Rectangle 61"/>
              <p:cNvSpPr>
                <a:spLocks noChangeArrowheads="1"/>
              </p:cNvSpPr>
              <p:nvPr/>
            </p:nvSpPr>
            <p:spPr bwMode="auto">
              <a:xfrm>
                <a:off x="3050" y="2216"/>
                <a:ext cx="180" cy="538"/>
              </a:xfrm>
              <a:prstGeom prst="rect">
                <a:avLst/>
              </a:prstGeom>
              <a:solidFill>
                <a:schemeClr val="bg1"/>
              </a:solidFill>
              <a:ln w="9525" algn="ctr">
                <a:noFill/>
                <a:miter lim="800000"/>
                <a:headEnd/>
                <a:tailEnd/>
              </a:ln>
            </p:spPr>
            <p:txBody>
              <a:bodyPr wrap="none" anchor="ctr"/>
              <a:lstStyle/>
              <a:p>
                <a:endParaRPr lang="en-US" sz="2400"/>
              </a:p>
            </p:txBody>
          </p:sp>
          <p:sp>
            <p:nvSpPr>
              <p:cNvPr id="28721" name="Rectangle 62"/>
              <p:cNvSpPr>
                <a:spLocks noChangeArrowheads="1"/>
              </p:cNvSpPr>
              <p:nvPr/>
            </p:nvSpPr>
            <p:spPr bwMode="auto">
              <a:xfrm>
                <a:off x="2700"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28722" name="Rectangle 63"/>
              <p:cNvSpPr>
                <a:spLocks noChangeArrowheads="1"/>
              </p:cNvSpPr>
              <p:nvPr/>
            </p:nvSpPr>
            <p:spPr bwMode="auto">
              <a:xfrm rot="-5400000">
                <a:off x="2878"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28723" name="Line 64"/>
              <p:cNvSpPr>
                <a:spLocks noChangeShapeType="1"/>
              </p:cNvSpPr>
              <p:nvPr/>
            </p:nvSpPr>
            <p:spPr bwMode="auto">
              <a:xfrm>
                <a:off x="2854" y="2710"/>
                <a:ext cx="0" cy="42"/>
              </a:xfrm>
              <a:prstGeom prst="line">
                <a:avLst/>
              </a:prstGeom>
              <a:noFill/>
              <a:ln w="9525">
                <a:solidFill>
                  <a:srgbClr val="0033CC"/>
                </a:solidFill>
                <a:round/>
                <a:headEnd/>
                <a:tailEnd/>
              </a:ln>
            </p:spPr>
            <p:txBody>
              <a:bodyPr/>
              <a:lstStyle/>
              <a:p>
                <a:endParaRPr lang="en-US"/>
              </a:p>
            </p:txBody>
          </p:sp>
        </p:grpSp>
        <p:sp>
          <p:nvSpPr>
            <p:cNvPr id="28715" name="Text Box 65"/>
            <p:cNvSpPr txBox="1">
              <a:spLocks noChangeArrowheads="1"/>
            </p:cNvSpPr>
            <p:nvPr/>
          </p:nvSpPr>
          <p:spPr bwMode="auto">
            <a:xfrm>
              <a:off x="1385"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28716" name="Text Box 66"/>
            <p:cNvSpPr txBox="1">
              <a:spLocks noChangeArrowheads="1"/>
            </p:cNvSpPr>
            <p:nvPr/>
          </p:nvSpPr>
          <p:spPr bwMode="auto">
            <a:xfrm>
              <a:off x="2271"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28717" name="Text Box 67"/>
            <p:cNvSpPr txBox="1">
              <a:spLocks noChangeArrowheads="1"/>
            </p:cNvSpPr>
            <p:nvPr/>
          </p:nvSpPr>
          <p:spPr bwMode="auto">
            <a:xfrm>
              <a:off x="3155"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grpSp>
        <p:nvGrpSpPr>
          <p:cNvPr id="107588" name="Group 68"/>
          <p:cNvGrpSpPr>
            <a:grpSpLocks/>
          </p:cNvGrpSpPr>
          <p:nvPr/>
        </p:nvGrpSpPr>
        <p:grpSpPr bwMode="auto">
          <a:xfrm>
            <a:off x="6765926" y="804862"/>
            <a:ext cx="2009775" cy="242887"/>
            <a:chOff x="4223" y="979"/>
            <a:chExt cx="1266" cy="204"/>
          </a:xfrm>
        </p:grpSpPr>
        <p:sp>
          <p:nvSpPr>
            <p:cNvPr id="107589" name="AutoShape 69"/>
            <p:cNvSpPr>
              <a:spLocks noChangeArrowheads="1"/>
            </p:cNvSpPr>
            <p:nvPr/>
          </p:nvSpPr>
          <p:spPr bwMode="auto">
            <a:xfrm>
              <a:off x="4223" y="979"/>
              <a:ext cx="1266" cy="154"/>
            </a:xfrm>
            <a:prstGeom prst="roundRect">
              <a:avLst>
                <a:gd name="adj" fmla="val 16667"/>
              </a:avLst>
            </a:prstGeom>
            <a:solidFill>
              <a:srgbClr val="CC0000"/>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8706" name="Text Box 70"/>
            <p:cNvSpPr txBox="1">
              <a:spLocks noChangeArrowheads="1"/>
            </p:cNvSpPr>
            <p:nvPr/>
          </p:nvSpPr>
          <p:spPr bwMode="auto">
            <a:xfrm>
              <a:off x="4392" y="982"/>
              <a:ext cx="933" cy="201"/>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smtClean="0">
                  <a:solidFill>
                    <a:srgbClr val="FFFFFF"/>
                  </a:solidFill>
                </a:rPr>
                <a:t>Product Descriptions</a:t>
              </a:r>
              <a:endParaRPr lang="en-US" sz="1000" b="1" dirty="0">
                <a:solidFill>
                  <a:srgbClr val="FFFFFF"/>
                </a:solidFill>
              </a:endParaRPr>
            </a:p>
          </p:txBody>
        </p:sp>
      </p:grpSp>
      <p:grpSp>
        <p:nvGrpSpPr>
          <p:cNvPr id="107591" name="Group 71"/>
          <p:cNvGrpSpPr>
            <a:grpSpLocks/>
          </p:cNvGrpSpPr>
          <p:nvPr/>
        </p:nvGrpSpPr>
        <p:grpSpPr bwMode="auto">
          <a:xfrm>
            <a:off x="6765926" y="1029890"/>
            <a:ext cx="2009775" cy="239315"/>
            <a:chOff x="4223" y="1168"/>
            <a:chExt cx="1266" cy="201"/>
          </a:xfrm>
        </p:grpSpPr>
        <p:sp>
          <p:nvSpPr>
            <p:cNvPr id="107592" name="AutoShape 72"/>
            <p:cNvSpPr>
              <a:spLocks noChangeArrowheads="1"/>
            </p:cNvSpPr>
            <p:nvPr/>
          </p:nvSpPr>
          <p:spPr bwMode="auto">
            <a:xfrm>
              <a:off x="4223" y="1168"/>
              <a:ext cx="1266" cy="154"/>
            </a:xfrm>
            <a:prstGeom prst="roundRect">
              <a:avLst>
                <a:gd name="adj" fmla="val 16667"/>
              </a:avLst>
            </a:prstGeom>
            <a:solidFill>
              <a:srgbClr val="0066FF"/>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8704" name="Text Box 73"/>
            <p:cNvSpPr txBox="1">
              <a:spLocks noChangeArrowheads="1"/>
            </p:cNvSpPr>
            <p:nvPr/>
          </p:nvSpPr>
          <p:spPr bwMode="auto">
            <a:xfrm>
              <a:off x="4565" y="1168"/>
              <a:ext cx="588" cy="201"/>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smtClean="0">
                  <a:solidFill>
                    <a:srgbClr val="FFFFFF"/>
                  </a:solidFill>
                </a:rPr>
                <a:t>Pricing Data</a:t>
              </a:r>
              <a:endParaRPr lang="en-US" sz="1000" b="1" dirty="0">
                <a:solidFill>
                  <a:srgbClr val="FFFFFF"/>
                </a:solidFill>
              </a:endParaRPr>
            </a:p>
          </p:txBody>
        </p:sp>
      </p:grpSp>
      <p:grpSp>
        <p:nvGrpSpPr>
          <p:cNvPr id="107594" name="Group 74"/>
          <p:cNvGrpSpPr>
            <a:grpSpLocks/>
          </p:cNvGrpSpPr>
          <p:nvPr/>
        </p:nvGrpSpPr>
        <p:grpSpPr bwMode="auto">
          <a:xfrm>
            <a:off x="6765926" y="1254920"/>
            <a:ext cx="2009775" cy="240506"/>
            <a:chOff x="4223" y="1357"/>
            <a:chExt cx="1266" cy="202"/>
          </a:xfrm>
        </p:grpSpPr>
        <p:sp>
          <p:nvSpPr>
            <p:cNvPr id="107595" name="AutoShape 75"/>
            <p:cNvSpPr>
              <a:spLocks noChangeArrowheads="1"/>
            </p:cNvSpPr>
            <p:nvPr/>
          </p:nvSpPr>
          <p:spPr bwMode="auto">
            <a:xfrm>
              <a:off x="4223" y="1357"/>
              <a:ext cx="1266" cy="154"/>
            </a:xfrm>
            <a:prstGeom prst="roundRect">
              <a:avLst>
                <a:gd name="adj" fmla="val 16667"/>
              </a:avLst>
            </a:prstGeom>
            <a:solidFill>
              <a:srgbClr val="009900"/>
            </a:solid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8702" name="Text Box 76"/>
            <p:cNvSpPr txBox="1">
              <a:spLocks noChangeArrowheads="1"/>
            </p:cNvSpPr>
            <p:nvPr/>
          </p:nvSpPr>
          <p:spPr bwMode="auto">
            <a:xfrm>
              <a:off x="4616" y="1358"/>
              <a:ext cx="480" cy="201"/>
            </a:xfrm>
            <a:prstGeom prst="rect">
              <a:avLst/>
            </a:prstGeom>
            <a:noFill/>
            <a:ln w="9525" algn="ctr">
              <a:noFill/>
              <a:miter lim="800000"/>
              <a:headEnd/>
              <a:tailEnd/>
            </a:ln>
          </p:spPr>
          <p:txBody>
            <a:bodyPr wrap="none">
              <a:spAutoFit/>
            </a:bodyP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smtClean="0">
                  <a:solidFill>
                    <a:srgbClr val="FFFFFF"/>
                  </a:solidFill>
                </a:rPr>
                <a:t>Inventory</a:t>
              </a:r>
              <a:endParaRPr lang="en-US" sz="1000" b="1" dirty="0">
                <a:solidFill>
                  <a:srgbClr val="FFFFFF"/>
                </a:solidFill>
              </a:endParaRPr>
            </a:p>
          </p:txBody>
        </p:sp>
      </p:grpSp>
      <p:sp>
        <p:nvSpPr>
          <p:cNvPr id="107627" name="Text Box 107"/>
          <p:cNvSpPr txBox="1">
            <a:spLocks noChangeArrowheads="1"/>
          </p:cNvSpPr>
          <p:nvPr/>
        </p:nvSpPr>
        <p:spPr bwMode="auto">
          <a:xfrm>
            <a:off x="6010276" y="2221707"/>
            <a:ext cx="2798763" cy="884088"/>
          </a:xfrm>
          <a:prstGeom prst="rect">
            <a:avLst/>
          </a:prstGeom>
          <a:noFill/>
          <a:ln w="9525" algn="ctr">
            <a:noFill/>
            <a:miter lim="800000"/>
            <a:headEnd/>
            <a:tailEnd/>
          </a:ln>
        </p:spPr>
        <p:txBody>
          <a:bodyPr>
            <a:spAutoFit/>
          </a:bodyPr>
          <a:lstStyle/>
          <a:p>
            <a:pPr marL="171450" indent="-171450"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chemeClr val="tx1"/>
                </a:solidFill>
              </a:rPr>
              <a:t>   Replicated Regions model Many-to-Many Relationships</a:t>
            </a:r>
          </a:p>
        </p:txBody>
      </p:sp>
      <p:sp>
        <p:nvSpPr>
          <p:cNvPr id="28678" name="Rectangle 4"/>
          <p:cNvSpPr>
            <a:spLocks noChangeArrowheads="1"/>
          </p:cNvSpPr>
          <p:nvPr/>
        </p:nvSpPr>
        <p:spPr bwMode="auto">
          <a:xfrm>
            <a:off x="357188" y="74475"/>
            <a:ext cx="6781800" cy="430887"/>
          </a:xfrm>
          <a:prstGeom prst="rect">
            <a:avLst/>
          </a:prstGeom>
          <a:noFill/>
          <a:ln w="9525">
            <a:noFill/>
            <a:miter lim="800000"/>
            <a:headEnd/>
            <a:tailEnd/>
          </a:ln>
        </p:spPr>
        <p:txBody>
          <a:bodyPr lIns="0" tIns="0" rIns="0" bIns="0" anchor="ctr">
            <a:spAutoFit/>
          </a:bodyPr>
          <a:lstStyle/>
          <a:p>
            <a:pPr eaLnBrk="0" hangingPunct="0"/>
            <a:r>
              <a:rPr lang="en-US" sz="2800" dirty="0">
                <a:solidFill>
                  <a:srgbClr val="00685D"/>
                </a:solidFill>
              </a:rPr>
              <a:t>Partitioning and Co-location Example</a:t>
            </a:r>
          </a:p>
        </p:txBody>
      </p:sp>
      <p:grpSp>
        <p:nvGrpSpPr>
          <p:cNvPr id="30845" name="Group 125"/>
          <p:cNvGrpSpPr>
            <a:grpSpLocks/>
          </p:cNvGrpSpPr>
          <p:nvPr/>
        </p:nvGrpSpPr>
        <p:grpSpPr bwMode="auto">
          <a:xfrm>
            <a:off x="4857585" y="2667944"/>
            <a:ext cx="1035050" cy="57150"/>
            <a:chOff x="3063" y="2628"/>
            <a:chExt cx="652" cy="48"/>
          </a:xfrm>
        </p:grpSpPr>
        <p:sp>
          <p:nvSpPr>
            <p:cNvPr id="2" name="AutoShape 84"/>
            <p:cNvSpPr>
              <a:spLocks noChangeArrowheads="1"/>
            </p:cNvSpPr>
            <p:nvPr/>
          </p:nvSpPr>
          <p:spPr bwMode="auto">
            <a:xfrm>
              <a:off x="3501"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 name="AutoShape 85"/>
            <p:cNvSpPr>
              <a:spLocks noChangeArrowheads="1"/>
            </p:cNvSpPr>
            <p:nvPr/>
          </p:nvSpPr>
          <p:spPr bwMode="auto">
            <a:xfrm>
              <a:off x="3063"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4" name="AutoShape 86"/>
            <p:cNvSpPr>
              <a:spLocks noChangeArrowheads="1"/>
            </p:cNvSpPr>
            <p:nvPr/>
          </p:nvSpPr>
          <p:spPr bwMode="auto">
            <a:xfrm>
              <a:off x="3282"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0833" name="Group 113"/>
          <p:cNvGrpSpPr>
            <a:grpSpLocks/>
          </p:cNvGrpSpPr>
          <p:nvPr/>
        </p:nvGrpSpPr>
        <p:grpSpPr bwMode="auto">
          <a:xfrm>
            <a:off x="3460585" y="2667944"/>
            <a:ext cx="1035050" cy="57150"/>
            <a:chOff x="3065" y="2628"/>
            <a:chExt cx="652" cy="48"/>
          </a:xfrm>
        </p:grpSpPr>
        <p:sp>
          <p:nvSpPr>
            <p:cNvPr id="5"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0841" name="Group 121"/>
          <p:cNvGrpSpPr>
            <a:grpSpLocks/>
          </p:cNvGrpSpPr>
          <p:nvPr/>
        </p:nvGrpSpPr>
        <p:grpSpPr bwMode="auto">
          <a:xfrm>
            <a:off x="2056764" y="2663181"/>
            <a:ext cx="1035050" cy="57150"/>
            <a:chOff x="3065" y="2628"/>
            <a:chExt cx="652" cy="48"/>
          </a:xfrm>
        </p:grpSpPr>
        <p:sp>
          <p:nvSpPr>
            <p:cNvPr id="109652"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09653"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09654"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sp>
        <p:nvSpPr>
          <p:cNvPr id="28683" name="Text Box 79"/>
          <p:cNvSpPr txBox="1">
            <a:spLocks noChangeArrowheads="1"/>
          </p:cNvSpPr>
          <p:nvPr/>
        </p:nvSpPr>
        <p:spPr bwMode="auto">
          <a:xfrm>
            <a:off x="514351" y="3408759"/>
            <a:ext cx="8212505" cy="1038746"/>
          </a:xfrm>
          <a:prstGeom prst="rect">
            <a:avLst/>
          </a:prstGeom>
          <a:noFill/>
          <a:ln w="9525" algn="ctr">
            <a:noFill/>
            <a:miter lim="800000"/>
            <a:headEnd/>
            <a:tailEnd/>
          </a:ln>
        </p:spPr>
        <p:txBody>
          <a:bodyPr wrap="none">
            <a:spAutoFit/>
          </a:bodyPr>
          <a:lstStyle/>
          <a:p>
            <a:pPr marL="171450" indent="-171450" eaLnBrk="0" hangingPunct="0">
              <a:lnSpc>
                <a:spcPct val="150000"/>
              </a:lnSpc>
              <a:spcBef>
                <a:spcPct val="50000"/>
              </a:spcBef>
              <a:buClr>
                <a:srgbClr val="000000"/>
              </a:buClr>
              <a:buSzPct val="100000"/>
              <a:buFont typeface="Wingdings" pitchFamily="2" charset="2"/>
              <a:buChar char="Ø"/>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chemeClr val="tx1"/>
                </a:solidFill>
              </a:rPr>
              <a:t>Many-to-Many, Many-to-One and One-to-Many relationships can be </a:t>
            </a:r>
            <a:r>
              <a:rPr lang="en-US" sz="1800" dirty="0" smtClean="0">
                <a:solidFill>
                  <a:schemeClr val="tx1"/>
                </a:solidFill>
              </a:rPr>
              <a:t>modeled</a:t>
            </a:r>
            <a:endParaRPr lang="en-US" sz="1800" dirty="0">
              <a:solidFill>
                <a:schemeClr val="tx1"/>
              </a:solidFill>
            </a:endParaRPr>
          </a:p>
          <a:p>
            <a:pPr marL="171450" indent="-171450" eaLnBrk="0" hangingPunct="0">
              <a:lnSpc>
                <a:spcPct val="150000"/>
              </a:lnSpc>
              <a:spcBef>
                <a:spcPct val="50000"/>
              </a:spcBef>
              <a:buClr>
                <a:srgbClr val="000000"/>
              </a:buClr>
              <a:buSzPct val="100000"/>
              <a:buFont typeface="Wingdings" pitchFamily="2" charset="2"/>
              <a:buChar char="Ø"/>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chemeClr val="tx1"/>
                </a:solidFill>
              </a:rPr>
              <a:t>Co-location of related data eliminates distributed </a:t>
            </a:r>
            <a:r>
              <a:rPr lang="en-US" sz="1800" dirty="0" smtClean="0">
                <a:solidFill>
                  <a:schemeClr val="tx1"/>
                </a:solidFill>
              </a:rPr>
              <a:t>transactions</a:t>
            </a:r>
            <a:endParaRPr lang="en-US" sz="1800" dirty="0">
              <a:solidFill>
                <a:schemeClr val="tx1"/>
              </a:solidFill>
            </a:endParaRPr>
          </a:p>
        </p:txBody>
      </p:sp>
      <p:pic>
        <p:nvPicPr>
          <p:cNvPr id="28684" name="Picture 98"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2012785" y="1951188"/>
            <a:ext cx="1220788" cy="235744"/>
          </a:xfrm>
          <a:prstGeom prst="rect">
            <a:avLst/>
          </a:prstGeom>
          <a:noFill/>
          <a:ln w="9525">
            <a:noFill/>
            <a:miter lim="800000"/>
            <a:headEnd/>
            <a:tailEnd/>
          </a:ln>
        </p:spPr>
      </p:pic>
      <p:pic>
        <p:nvPicPr>
          <p:cNvPr id="28685" name="Picture 99"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568160" y="1951188"/>
            <a:ext cx="1220788" cy="235744"/>
          </a:xfrm>
          <a:prstGeom prst="rect">
            <a:avLst/>
          </a:prstGeom>
          <a:noFill/>
          <a:ln w="9525">
            <a:noFill/>
            <a:miter lim="800000"/>
            <a:headEnd/>
            <a:tailEnd/>
          </a:ln>
        </p:spPr>
      </p:pic>
      <p:pic>
        <p:nvPicPr>
          <p:cNvPr id="28686" name="Picture 100"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3365335" y="1951188"/>
            <a:ext cx="1220788" cy="235744"/>
          </a:xfrm>
          <a:prstGeom prst="rect">
            <a:avLst/>
          </a:prstGeom>
          <a:noFill/>
          <a:ln w="9525">
            <a:noFill/>
            <a:miter lim="800000"/>
            <a:headEnd/>
            <a:tailEnd/>
          </a:ln>
        </p:spPr>
      </p:pic>
      <p:pic>
        <p:nvPicPr>
          <p:cNvPr id="28687" name="Picture 101"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4771860" y="1946425"/>
            <a:ext cx="1220788" cy="235744"/>
          </a:xfrm>
          <a:prstGeom prst="rect">
            <a:avLst/>
          </a:prstGeom>
          <a:noFill/>
          <a:ln w="9525">
            <a:noFill/>
            <a:miter lim="800000"/>
            <a:headEnd/>
            <a:tailEnd/>
          </a:ln>
        </p:spPr>
      </p:pic>
      <p:pic>
        <p:nvPicPr>
          <p:cNvPr id="28688" name="Picture 3" descr="gemfire only"/>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23723" y="1690440"/>
            <a:ext cx="1155700" cy="242888"/>
          </a:xfrm>
          <a:prstGeom prst="rect">
            <a:avLst/>
          </a:prstGeom>
          <a:noFill/>
          <a:ln w="9525">
            <a:noFill/>
            <a:miter lim="800000"/>
            <a:headEnd/>
            <a:tailEnd/>
          </a:ln>
        </p:spPr>
      </p:pic>
      <p:grpSp>
        <p:nvGrpSpPr>
          <p:cNvPr id="65" name="Group 121"/>
          <p:cNvGrpSpPr>
            <a:grpSpLocks/>
          </p:cNvGrpSpPr>
          <p:nvPr/>
        </p:nvGrpSpPr>
        <p:grpSpPr bwMode="auto">
          <a:xfrm>
            <a:off x="645108" y="2667195"/>
            <a:ext cx="1035050" cy="57150"/>
            <a:chOff x="3065" y="2628"/>
            <a:chExt cx="652" cy="48"/>
          </a:xfrm>
        </p:grpSpPr>
        <p:sp>
          <p:nvSpPr>
            <p:cNvPr id="66"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7"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132" name="Group 162"/>
          <p:cNvGrpSpPr>
            <a:grpSpLocks/>
          </p:cNvGrpSpPr>
          <p:nvPr/>
        </p:nvGrpSpPr>
        <p:grpSpPr bwMode="auto">
          <a:xfrm>
            <a:off x="700088" y="2190750"/>
            <a:ext cx="5086350" cy="442913"/>
            <a:chOff x="461" y="2227"/>
            <a:chExt cx="3204" cy="372"/>
          </a:xfrm>
        </p:grpSpPr>
        <p:sp>
          <p:nvSpPr>
            <p:cNvPr id="133" name="AutoShape 107"/>
            <p:cNvSpPr>
              <a:spLocks noChangeArrowheads="1"/>
            </p:cNvSpPr>
            <p:nvPr/>
          </p:nvSpPr>
          <p:spPr bwMode="auto">
            <a:xfrm>
              <a:off x="461" y="2227"/>
              <a:ext cx="570" cy="52"/>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34" name="AutoShape 108"/>
            <p:cNvSpPr>
              <a:spLocks noChangeArrowheads="1"/>
            </p:cNvSpPr>
            <p:nvPr/>
          </p:nvSpPr>
          <p:spPr bwMode="auto">
            <a:xfrm>
              <a:off x="461" y="2309"/>
              <a:ext cx="570" cy="52"/>
            </a:xfrm>
            <a:prstGeom prst="roundRect">
              <a:avLst>
                <a:gd name="adj" fmla="val 16667"/>
              </a:avLst>
            </a:prstGeom>
            <a:gradFill rotWithShape="1">
              <a:gsLst>
                <a:gs pos="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35" name="AutoShape 109"/>
            <p:cNvSpPr>
              <a:spLocks noChangeArrowheads="1"/>
            </p:cNvSpPr>
            <p:nvPr/>
          </p:nvSpPr>
          <p:spPr bwMode="auto">
            <a:xfrm>
              <a:off x="461" y="2391"/>
              <a:ext cx="570" cy="52"/>
            </a:xfrm>
            <a:prstGeom prst="roundRect">
              <a:avLst>
                <a:gd name="adj" fmla="val 16667"/>
              </a:avLst>
            </a:prstGeom>
            <a:gradFill rotWithShape="1">
              <a:gsLst>
                <a:gs pos="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36" name="AutoShape 110"/>
            <p:cNvSpPr>
              <a:spLocks noChangeArrowheads="1"/>
            </p:cNvSpPr>
            <p:nvPr/>
          </p:nvSpPr>
          <p:spPr bwMode="auto">
            <a:xfrm>
              <a:off x="1337" y="2227"/>
              <a:ext cx="570" cy="52"/>
            </a:xfrm>
            <a:prstGeom prst="roundRect">
              <a:avLst>
                <a:gd name="adj" fmla="val 16667"/>
              </a:avLst>
            </a:prstGeom>
            <a:gradFill rotWithShape="1">
              <a:gsLst>
                <a:gs pos="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37" name="AutoShape 111"/>
            <p:cNvSpPr>
              <a:spLocks noChangeArrowheads="1"/>
            </p:cNvSpPr>
            <p:nvPr/>
          </p:nvSpPr>
          <p:spPr bwMode="auto">
            <a:xfrm>
              <a:off x="1337" y="2309"/>
              <a:ext cx="570" cy="5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38" name="AutoShape 112"/>
            <p:cNvSpPr>
              <a:spLocks noChangeArrowheads="1"/>
            </p:cNvSpPr>
            <p:nvPr/>
          </p:nvSpPr>
          <p:spPr bwMode="auto">
            <a:xfrm>
              <a:off x="1337" y="2391"/>
              <a:ext cx="570" cy="52"/>
            </a:xfrm>
            <a:prstGeom prst="roundRect">
              <a:avLst>
                <a:gd name="adj" fmla="val 16667"/>
              </a:avLst>
            </a:prstGeom>
            <a:gradFill rotWithShape="1">
              <a:gsLst>
                <a:gs pos="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39" name="AutoShape 113"/>
            <p:cNvSpPr>
              <a:spLocks noChangeArrowheads="1"/>
            </p:cNvSpPr>
            <p:nvPr/>
          </p:nvSpPr>
          <p:spPr bwMode="auto">
            <a:xfrm>
              <a:off x="2225" y="2227"/>
              <a:ext cx="570" cy="52"/>
            </a:xfrm>
            <a:prstGeom prst="roundRect">
              <a:avLst>
                <a:gd name="adj" fmla="val 16667"/>
              </a:avLst>
            </a:prstGeom>
            <a:gradFill rotWithShape="1">
              <a:gsLst>
                <a:gs pos="0">
                  <a:schemeClr val="bg1"/>
                </a:gs>
                <a:gs pos="5000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0" name="AutoShape 114"/>
            <p:cNvSpPr>
              <a:spLocks noChangeArrowheads="1"/>
            </p:cNvSpPr>
            <p:nvPr/>
          </p:nvSpPr>
          <p:spPr bwMode="auto">
            <a:xfrm>
              <a:off x="2225" y="2309"/>
              <a:ext cx="570" cy="52"/>
            </a:xfrm>
            <a:prstGeom prst="roundRect">
              <a:avLst>
                <a:gd name="adj" fmla="val 16667"/>
              </a:avLst>
            </a:prstGeom>
            <a:gradFill rotWithShape="1">
              <a:gsLst>
                <a:gs pos="0">
                  <a:schemeClr val="bg1"/>
                </a:gs>
                <a:gs pos="5000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1" name="AutoShape 115"/>
            <p:cNvSpPr>
              <a:spLocks noChangeArrowheads="1"/>
            </p:cNvSpPr>
            <p:nvPr/>
          </p:nvSpPr>
          <p:spPr bwMode="auto">
            <a:xfrm>
              <a:off x="2225" y="2391"/>
              <a:ext cx="570" cy="52"/>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2" name="AutoShape 116"/>
            <p:cNvSpPr>
              <a:spLocks noChangeArrowheads="1"/>
            </p:cNvSpPr>
            <p:nvPr/>
          </p:nvSpPr>
          <p:spPr bwMode="auto">
            <a:xfrm>
              <a:off x="3095" y="2227"/>
              <a:ext cx="570" cy="52"/>
            </a:xfrm>
            <a:prstGeom prst="roundRect">
              <a:avLst>
                <a:gd name="adj" fmla="val 16667"/>
              </a:avLst>
            </a:prstGeom>
            <a:gradFill rotWithShape="1">
              <a:gsLst>
                <a:gs pos="0">
                  <a:srgbClr val="FF6600"/>
                </a:gs>
                <a:gs pos="5000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3" name="AutoShape 117"/>
            <p:cNvSpPr>
              <a:spLocks noChangeArrowheads="1"/>
            </p:cNvSpPr>
            <p:nvPr/>
          </p:nvSpPr>
          <p:spPr bwMode="auto">
            <a:xfrm>
              <a:off x="3095" y="2309"/>
              <a:ext cx="570" cy="52"/>
            </a:xfrm>
            <a:prstGeom prst="roundRect">
              <a:avLst>
                <a:gd name="adj" fmla="val 16667"/>
              </a:avLst>
            </a:prstGeom>
            <a:gradFill rotWithShape="1">
              <a:gsLst>
                <a:gs pos="0">
                  <a:srgbClr val="00FF00"/>
                </a:gs>
                <a:gs pos="5000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4" name="AutoShape 118"/>
            <p:cNvSpPr>
              <a:spLocks noChangeArrowheads="1"/>
            </p:cNvSpPr>
            <p:nvPr/>
          </p:nvSpPr>
          <p:spPr bwMode="auto">
            <a:xfrm>
              <a:off x="3095" y="2391"/>
              <a:ext cx="570" cy="52"/>
            </a:xfrm>
            <a:prstGeom prst="roundRect">
              <a:avLst>
                <a:gd name="adj" fmla="val 16667"/>
              </a:avLst>
            </a:prstGeom>
            <a:gradFill rotWithShape="1">
              <a:gsLst>
                <a:gs pos="0">
                  <a:srgbClr val="FF00FF"/>
                </a:gs>
                <a:gs pos="5000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5" name="AutoShape 108"/>
            <p:cNvSpPr>
              <a:spLocks noChangeArrowheads="1"/>
            </p:cNvSpPr>
            <p:nvPr/>
          </p:nvSpPr>
          <p:spPr bwMode="auto">
            <a:xfrm>
              <a:off x="461" y="2465"/>
              <a:ext cx="570" cy="52"/>
            </a:xfrm>
            <a:prstGeom prst="roundRect">
              <a:avLst>
                <a:gd name="adj" fmla="val 16667"/>
              </a:avLst>
            </a:prstGeom>
            <a:gradFill rotWithShape="1">
              <a:gsLst>
                <a:gs pos="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6" name="AutoShape 109"/>
            <p:cNvSpPr>
              <a:spLocks noChangeArrowheads="1"/>
            </p:cNvSpPr>
            <p:nvPr/>
          </p:nvSpPr>
          <p:spPr bwMode="auto">
            <a:xfrm>
              <a:off x="461" y="2547"/>
              <a:ext cx="570" cy="52"/>
            </a:xfrm>
            <a:prstGeom prst="roundRect">
              <a:avLst>
                <a:gd name="adj" fmla="val 16667"/>
              </a:avLst>
            </a:prstGeom>
            <a:gradFill rotWithShape="1">
              <a:gsLst>
                <a:gs pos="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7" name="AutoShape 111"/>
            <p:cNvSpPr>
              <a:spLocks noChangeArrowheads="1"/>
            </p:cNvSpPr>
            <p:nvPr/>
          </p:nvSpPr>
          <p:spPr bwMode="auto">
            <a:xfrm>
              <a:off x="1337" y="2465"/>
              <a:ext cx="570" cy="52"/>
            </a:xfrm>
            <a:prstGeom prst="roundRect">
              <a:avLst>
                <a:gd name="adj" fmla="val 16667"/>
              </a:avLst>
            </a:prstGeom>
            <a:gradFill rotWithShape="1">
              <a:gsLst>
                <a:gs pos="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8" name="AutoShape 112"/>
            <p:cNvSpPr>
              <a:spLocks noChangeArrowheads="1"/>
            </p:cNvSpPr>
            <p:nvPr/>
          </p:nvSpPr>
          <p:spPr bwMode="auto">
            <a:xfrm>
              <a:off x="1337" y="2547"/>
              <a:ext cx="570" cy="52"/>
            </a:xfrm>
            <a:prstGeom prst="roundRect">
              <a:avLst>
                <a:gd name="adj" fmla="val 16667"/>
              </a:avLst>
            </a:prstGeom>
            <a:gradFill rotWithShape="1">
              <a:gsLst>
                <a:gs pos="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9" name="AutoShape 114"/>
            <p:cNvSpPr>
              <a:spLocks noChangeArrowheads="1"/>
            </p:cNvSpPr>
            <p:nvPr/>
          </p:nvSpPr>
          <p:spPr bwMode="auto">
            <a:xfrm>
              <a:off x="2225" y="2465"/>
              <a:ext cx="570" cy="52"/>
            </a:xfrm>
            <a:prstGeom prst="roundRect">
              <a:avLst>
                <a:gd name="adj" fmla="val 16667"/>
              </a:avLst>
            </a:prstGeom>
            <a:gradFill rotWithShape="1">
              <a:gsLst>
                <a:gs pos="0">
                  <a:schemeClr val="bg1"/>
                </a:gs>
                <a:gs pos="5000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50" name="AutoShape 115"/>
            <p:cNvSpPr>
              <a:spLocks noChangeArrowheads="1"/>
            </p:cNvSpPr>
            <p:nvPr/>
          </p:nvSpPr>
          <p:spPr bwMode="auto">
            <a:xfrm>
              <a:off x="2225" y="2547"/>
              <a:ext cx="570" cy="52"/>
            </a:xfrm>
            <a:prstGeom prst="roundRect">
              <a:avLst>
                <a:gd name="adj" fmla="val 16667"/>
              </a:avLst>
            </a:prstGeom>
            <a:gradFill rotWithShape="1">
              <a:gsLst>
                <a:gs pos="0">
                  <a:schemeClr val="bg1"/>
                </a:gs>
                <a:gs pos="5000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51" name="AutoShape 117"/>
            <p:cNvSpPr>
              <a:spLocks noChangeArrowheads="1"/>
            </p:cNvSpPr>
            <p:nvPr/>
          </p:nvSpPr>
          <p:spPr bwMode="auto">
            <a:xfrm>
              <a:off x="3095" y="2465"/>
              <a:ext cx="570" cy="52"/>
            </a:xfrm>
            <a:prstGeom prst="roundRect">
              <a:avLst>
                <a:gd name="adj" fmla="val 16667"/>
              </a:avLst>
            </a:prstGeom>
            <a:gradFill rotWithShape="1">
              <a:gsLst>
                <a:gs pos="0">
                  <a:srgbClr val="FF3300"/>
                </a:gs>
                <a:gs pos="5000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52" name="AutoShape 118"/>
            <p:cNvSpPr>
              <a:spLocks noChangeArrowheads="1"/>
            </p:cNvSpPr>
            <p:nvPr/>
          </p:nvSpPr>
          <p:spPr bwMode="auto">
            <a:xfrm>
              <a:off x="3095" y="2547"/>
              <a:ext cx="570" cy="52"/>
            </a:xfrm>
            <a:prstGeom prst="roundRect">
              <a:avLst>
                <a:gd name="adj" fmla="val 16667"/>
              </a:avLst>
            </a:prstGeom>
            <a:gradFill rotWithShape="1">
              <a:gsLst>
                <a:gs pos="0">
                  <a:srgbClr val="6600FF"/>
                </a:gs>
                <a:gs pos="5000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spTree>
    <p:extLst>
      <p:ext uri="{BB962C8B-B14F-4D97-AF65-F5344CB8AC3E}">
        <p14:creationId xmlns:p14="http://schemas.microsoft.com/office/powerpoint/2010/main" val="38246262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33"/>
                                        </p:tgtEl>
                                        <p:attrNameLst>
                                          <p:attrName>style.visibility</p:attrName>
                                        </p:attrNameLst>
                                      </p:cBhvr>
                                      <p:to>
                                        <p:strVal val="visible"/>
                                      </p:to>
                                    </p:set>
                                    <p:animEffect transition="in" filter="fade">
                                      <p:cBhvr>
                                        <p:cTn id="7" dur="500"/>
                                        <p:tgtEl>
                                          <p:spTgt spid="30833"/>
                                        </p:tgtEl>
                                      </p:cBhvr>
                                    </p:animEffect>
                                  </p:childTnLst>
                                </p:cTn>
                              </p:par>
                              <p:par>
                                <p:cTn id="8" presetID="10" presetClass="entr" presetSubtype="0" fill="hold" nodeType="withEffect">
                                  <p:stCondLst>
                                    <p:cond delay="0"/>
                                  </p:stCondLst>
                                  <p:childTnLst>
                                    <p:set>
                                      <p:cBhvr>
                                        <p:cTn id="9" dur="1" fill="hold">
                                          <p:stCondLst>
                                            <p:cond delay="0"/>
                                          </p:stCondLst>
                                        </p:cTn>
                                        <p:tgtEl>
                                          <p:spTgt spid="30841"/>
                                        </p:tgtEl>
                                        <p:attrNameLst>
                                          <p:attrName>style.visibility</p:attrName>
                                        </p:attrNameLst>
                                      </p:cBhvr>
                                      <p:to>
                                        <p:strVal val="visible"/>
                                      </p:to>
                                    </p:set>
                                    <p:animEffect transition="in" filter="fade">
                                      <p:cBhvr>
                                        <p:cTn id="10" dur="500"/>
                                        <p:tgtEl>
                                          <p:spTgt spid="30841"/>
                                        </p:tgtEl>
                                      </p:cBhvr>
                                    </p:animEffect>
                                  </p:childTnLst>
                                </p:cTn>
                              </p:par>
                              <p:par>
                                <p:cTn id="11" presetID="10"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nodeType="withEffect">
                                  <p:stCondLst>
                                    <p:cond delay="0"/>
                                  </p:stCondLst>
                                  <p:childTnLst>
                                    <p:set>
                                      <p:cBhvr>
                                        <p:cTn id="15" dur="1" fill="hold">
                                          <p:stCondLst>
                                            <p:cond delay="0"/>
                                          </p:stCondLst>
                                        </p:cTn>
                                        <p:tgtEl>
                                          <p:spTgt spid="30845"/>
                                        </p:tgtEl>
                                        <p:attrNameLst>
                                          <p:attrName>style.visibility</p:attrName>
                                        </p:attrNameLst>
                                      </p:cBhvr>
                                      <p:to>
                                        <p:strVal val="visible"/>
                                      </p:to>
                                    </p:set>
                                    <p:animEffect transition="in" filter="fade">
                                      <p:cBhvr>
                                        <p:cTn id="16" dur="500"/>
                                        <p:tgtEl>
                                          <p:spTgt spid="3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sz="2800" dirty="0" smtClean="0"/>
              <a:t>Data-Aware Function Routing</a:t>
            </a:r>
          </a:p>
        </p:txBody>
      </p:sp>
      <p:pic>
        <p:nvPicPr>
          <p:cNvPr id="34818" name="Picture 3" descr="gemfire only"/>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3588" y="2300287"/>
            <a:ext cx="1155700" cy="242888"/>
          </a:xfrm>
          <a:prstGeom prst="rect">
            <a:avLst/>
          </a:prstGeom>
          <a:noFill/>
          <a:ln w="9525">
            <a:noFill/>
            <a:miter lim="800000"/>
            <a:headEnd/>
            <a:tailEnd/>
          </a:ln>
        </p:spPr>
      </p:pic>
      <p:pic>
        <p:nvPicPr>
          <p:cNvPr id="34819" name="Picture 4"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203701" y="2718197"/>
            <a:ext cx="746125" cy="485775"/>
          </a:xfrm>
          <a:prstGeom prst="rect">
            <a:avLst/>
          </a:prstGeom>
          <a:noFill/>
          <a:ln w="9525">
            <a:noFill/>
            <a:miter lim="800000"/>
            <a:headEnd/>
            <a:tailEnd/>
          </a:ln>
        </p:spPr>
      </p:pic>
      <p:pic>
        <p:nvPicPr>
          <p:cNvPr id="34820" name="Picture 5"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489201" y="2703910"/>
            <a:ext cx="746125" cy="485775"/>
          </a:xfrm>
          <a:prstGeom prst="rect">
            <a:avLst/>
          </a:prstGeom>
          <a:noFill/>
          <a:ln w="9525">
            <a:noFill/>
            <a:miter lim="800000"/>
            <a:headEnd/>
            <a:tailEnd/>
          </a:ln>
        </p:spPr>
      </p:pic>
      <p:pic>
        <p:nvPicPr>
          <p:cNvPr id="34821" name="Picture 6"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813426" y="2718197"/>
            <a:ext cx="746125" cy="485775"/>
          </a:xfrm>
          <a:prstGeom prst="rect">
            <a:avLst/>
          </a:prstGeom>
          <a:noFill/>
          <a:ln w="9525">
            <a:noFill/>
            <a:miter lim="800000"/>
            <a:headEnd/>
            <a:tailEnd/>
          </a:ln>
        </p:spPr>
      </p:pic>
      <p:sp>
        <p:nvSpPr>
          <p:cNvPr id="34822" name="Rectangle 7"/>
          <p:cNvSpPr>
            <a:spLocks/>
          </p:cNvSpPr>
          <p:nvPr/>
        </p:nvSpPr>
        <p:spPr bwMode="auto">
          <a:xfrm>
            <a:off x="682625" y="762000"/>
            <a:ext cx="1752600" cy="407194"/>
          </a:xfrm>
          <a:prstGeom prst="rect">
            <a:avLst/>
          </a:prstGeom>
          <a:noFill/>
          <a:ln w="9525">
            <a:noFill/>
            <a:miter lim="800000"/>
            <a:headEnd/>
            <a:tailEnd/>
          </a:ln>
        </p:spPr>
        <p:txBody>
          <a:bodyPr lIns="10587" tIns="10587" rIns="10587" bIns="10587" anchor="ctr"/>
          <a:lstStyle/>
          <a:p>
            <a:pPr>
              <a:spcBef>
                <a:spcPts val="213"/>
              </a:spcBef>
              <a:spcAft>
                <a:spcPct val="40000"/>
              </a:spcAft>
            </a:pPr>
            <a:r>
              <a:rPr lang="en-US" sz="2800" b="1">
                <a:solidFill>
                  <a:srgbClr val="797979"/>
                </a:solidFill>
                <a:cs typeface="Arial" charset="0"/>
              </a:rPr>
              <a:t>Targeted</a:t>
            </a:r>
          </a:p>
        </p:txBody>
      </p:sp>
      <p:sp>
        <p:nvSpPr>
          <p:cNvPr id="70667" name="Text Box 11"/>
          <p:cNvSpPr txBox="1">
            <a:spLocks noChangeArrowheads="1"/>
          </p:cNvSpPr>
          <p:nvPr/>
        </p:nvSpPr>
        <p:spPr bwMode="auto">
          <a:xfrm>
            <a:off x="3508375" y="651272"/>
            <a:ext cx="184666"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endParaRPr lang="en-US" sz="2400">
              <a:ea typeface="ＭＳ Ｐゴシック"/>
              <a:cs typeface="ＭＳ Ｐゴシック"/>
            </a:endParaRPr>
          </a:p>
        </p:txBody>
      </p:sp>
      <p:sp>
        <p:nvSpPr>
          <p:cNvPr id="70668" name="Text Box 12"/>
          <p:cNvSpPr txBox="1">
            <a:spLocks noChangeArrowheads="1"/>
          </p:cNvSpPr>
          <p:nvPr/>
        </p:nvSpPr>
        <p:spPr bwMode="auto">
          <a:xfrm>
            <a:off x="1041400" y="3672496"/>
            <a:ext cx="6796088"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defRPr/>
            </a:pPr>
            <a:r>
              <a:rPr lang="en-US" sz="1800" dirty="0" smtClean="0">
                <a:solidFill>
                  <a:schemeClr val="tx1"/>
                </a:solidFill>
                <a:ea typeface="ＭＳ Ｐゴシック"/>
                <a:cs typeface="ＭＳ Ｐゴシック"/>
              </a:rPr>
              <a:t>Execute your Java code right where the data lives.</a:t>
            </a:r>
            <a:endParaRPr lang="en-US" sz="1800" dirty="0">
              <a:solidFill>
                <a:schemeClr val="tx1"/>
              </a:solidFill>
              <a:ea typeface="ＭＳ Ｐゴシック"/>
              <a:cs typeface="ＭＳ Ｐゴシック"/>
            </a:endParaRPr>
          </a:p>
        </p:txBody>
      </p:sp>
      <p:pic>
        <p:nvPicPr>
          <p:cNvPr id="34825" name="Picture 13"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3738564" y="2128838"/>
            <a:ext cx="1220787" cy="235744"/>
          </a:xfrm>
          <a:prstGeom prst="rect">
            <a:avLst/>
          </a:prstGeom>
          <a:noFill/>
          <a:ln w="9525">
            <a:noFill/>
            <a:miter lim="800000"/>
            <a:headEnd/>
            <a:tailEnd/>
          </a:ln>
        </p:spPr>
      </p:pic>
      <p:pic>
        <p:nvPicPr>
          <p:cNvPr id="34826" name="Picture 14"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2071689" y="2128838"/>
            <a:ext cx="1220787" cy="235744"/>
          </a:xfrm>
          <a:prstGeom prst="rect">
            <a:avLst/>
          </a:prstGeom>
          <a:noFill/>
          <a:ln w="9525">
            <a:noFill/>
            <a:miter lim="800000"/>
            <a:headEnd/>
            <a:tailEnd/>
          </a:ln>
        </p:spPr>
      </p:pic>
      <p:pic>
        <p:nvPicPr>
          <p:cNvPr id="34827" name="Picture 15"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5376864" y="2128838"/>
            <a:ext cx="1220787" cy="235744"/>
          </a:xfrm>
          <a:prstGeom prst="rect">
            <a:avLst/>
          </a:prstGeom>
          <a:noFill/>
          <a:ln w="9525">
            <a:noFill/>
            <a:miter lim="800000"/>
            <a:headEnd/>
            <a:tailEnd/>
          </a:ln>
        </p:spPr>
      </p:pic>
      <p:pic>
        <p:nvPicPr>
          <p:cNvPr id="34828" name="Picture 16" descr="Computer terminal"/>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46826" y="746523"/>
            <a:ext cx="930275" cy="807244"/>
          </a:xfrm>
          <a:prstGeom prst="rect">
            <a:avLst/>
          </a:prstGeom>
          <a:noFill/>
          <a:ln w="9525">
            <a:noFill/>
            <a:miter lim="800000"/>
            <a:headEnd/>
            <a:tailEnd/>
          </a:ln>
        </p:spPr>
      </p:pic>
      <p:sp>
        <p:nvSpPr>
          <p:cNvPr id="70673" name="Text Box 17"/>
          <p:cNvSpPr txBox="1">
            <a:spLocks noChangeArrowheads="1"/>
          </p:cNvSpPr>
          <p:nvPr/>
        </p:nvSpPr>
        <p:spPr bwMode="auto">
          <a:xfrm>
            <a:off x="7281864" y="872729"/>
            <a:ext cx="1628775" cy="52322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defRPr/>
            </a:pPr>
            <a:r>
              <a:rPr lang="en-US" sz="1400">
                <a:solidFill>
                  <a:schemeClr val="tx1"/>
                </a:solidFill>
                <a:ea typeface="ＭＳ Ｐゴシック"/>
                <a:cs typeface="ＭＳ Ｐゴシック"/>
              </a:rPr>
              <a:t>Batch Controller or Client</a:t>
            </a:r>
          </a:p>
        </p:txBody>
      </p:sp>
      <p:grpSp>
        <p:nvGrpSpPr>
          <p:cNvPr id="34830" name="Group 18"/>
          <p:cNvGrpSpPr>
            <a:grpSpLocks/>
          </p:cNvGrpSpPr>
          <p:nvPr/>
        </p:nvGrpSpPr>
        <p:grpSpPr bwMode="auto">
          <a:xfrm>
            <a:off x="2244726" y="2133600"/>
            <a:ext cx="4238625" cy="789385"/>
            <a:chOff x="1414" y="1727"/>
            <a:chExt cx="2670" cy="663"/>
          </a:xfrm>
        </p:grpSpPr>
        <p:grpSp>
          <p:nvGrpSpPr>
            <p:cNvPr id="34834" name="Group 19"/>
            <p:cNvGrpSpPr>
              <a:grpSpLocks/>
            </p:cNvGrpSpPr>
            <p:nvPr/>
          </p:nvGrpSpPr>
          <p:grpSpPr bwMode="auto">
            <a:xfrm>
              <a:off x="1632" y="1727"/>
              <a:ext cx="1156" cy="663"/>
              <a:chOff x="1632" y="1727"/>
              <a:chExt cx="1156" cy="663"/>
            </a:xfrm>
          </p:grpSpPr>
          <p:sp>
            <p:nvSpPr>
              <p:cNvPr id="70676" name="AutoShape 20"/>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34887" name="AutoShape 21"/>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4888" name="Rectangle 22"/>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vert="eaVert" wrap="none" anchor="ctr"/>
              <a:lstStyle/>
              <a:p>
                <a:endParaRPr lang="en-US"/>
              </a:p>
            </p:txBody>
          </p:sp>
          <p:sp>
            <p:nvSpPr>
              <p:cNvPr id="34889" name="Line 23"/>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34835" name="Rectangle 24"/>
            <p:cNvSpPr>
              <a:spLocks noChangeArrowheads="1"/>
            </p:cNvSpPr>
            <p:nvPr/>
          </p:nvSpPr>
          <p:spPr bwMode="auto">
            <a:xfrm>
              <a:off x="1414"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70681" name="AutoShape 25"/>
            <p:cNvSpPr>
              <a:spLocks noChangeArrowheads="1"/>
            </p:cNvSpPr>
            <p:nvPr/>
          </p:nvSpPr>
          <p:spPr bwMode="auto">
            <a:xfrm>
              <a:off x="1458"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682" name="AutoShape 26"/>
            <p:cNvSpPr>
              <a:spLocks noChangeArrowheads="1"/>
            </p:cNvSpPr>
            <p:nvPr/>
          </p:nvSpPr>
          <p:spPr bwMode="auto">
            <a:xfrm>
              <a:off x="1458"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683" name="AutoShape 27"/>
            <p:cNvSpPr>
              <a:spLocks noChangeArrowheads="1"/>
            </p:cNvSpPr>
            <p:nvPr/>
          </p:nvSpPr>
          <p:spPr bwMode="auto">
            <a:xfrm>
              <a:off x="1458"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684" name="AutoShape 28"/>
            <p:cNvSpPr>
              <a:spLocks noChangeArrowheads="1"/>
            </p:cNvSpPr>
            <p:nvPr/>
          </p:nvSpPr>
          <p:spPr bwMode="auto">
            <a:xfrm>
              <a:off x="1458"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685" name="AutoShape 29"/>
            <p:cNvSpPr>
              <a:spLocks noChangeArrowheads="1"/>
            </p:cNvSpPr>
            <p:nvPr/>
          </p:nvSpPr>
          <p:spPr bwMode="auto">
            <a:xfrm>
              <a:off x="1458"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686" name="AutoShape 30"/>
            <p:cNvSpPr>
              <a:spLocks noChangeArrowheads="1"/>
            </p:cNvSpPr>
            <p:nvPr/>
          </p:nvSpPr>
          <p:spPr bwMode="auto">
            <a:xfrm>
              <a:off x="1700"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687" name="AutoShape 31"/>
            <p:cNvSpPr>
              <a:spLocks noChangeArrowheads="1"/>
            </p:cNvSpPr>
            <p:nvPr/>
          </p:nvSpPr>
          <p:spPr bwMode="auto">
            <a:xfrm>
              <a:off x="1700"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843" name="Rectangle 32"/>
            <p:cNvSpPr>
              <a:spLocks noChangeArrowheads="1"/>
            </p:cNvSpPr>
            <p:nvPr/>
          </p:nvSpPr>
          <p:spPr bwMode="auto">
            <a:xfrm>
              <a:off x="1436"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4844" name="Line 33"/>
            <p:cNvSpPr>
              <a:spLocks noChangeShapeType="1"/>
            </p:cNvSpPr>
            <p:nvPr/>
          </p:nvSpPr>
          <p:spPr bwMode="auto">
            <a:xfrm>
              <a:off x="1418" y="2232"/>
              <a:ext cx="548" cy="0"/>
            </a:xfrm>
            <a:prstGeom prst="line">
              <a:avLst/>
            </a:prstGeom>
            <a:noFill/>
            <a:ln w="9525">
              <a:solidFill>
                <a:srgbClr val="3333CC"/>
              </a:solidFill>
              <a:round/>
              <a:headEnd/>
              <a:tailEnd/>
            </a:ln>
          </p:spPr>
          <p:txBody>
            <a:bodyPr/>
            <a:lstStyle/>
            <a:p>
              <a:endParaRPr lang="en-US"/>
            </a:p>
          </p:txBody>
        </p:sp>
        <p:sp>
          <p:nvSpPr>
            <p:cNvPr id="34845" name="Line 34"/>
            <p:cNvSpPr>
              <a:spLocks noChangeShapeType="1"/>
            </p:cNvSpPr>
            <p:nvPr/>
          </p:nvSpPr>
          <p:spPr bwMode="auto">
            <a:xfrm>
              <a:off x="1418" y="1874"/>
              <a:ext cx="548" cy="0"/>
            </a:xfrm>
            <a:prstGeom prst="line">
              <a:avLst/>
            </a:prstGeom>
            <a:noFill/>
            <a:ln w="9525">
              <a:solidFill>
                <a:srgbClr val="3333CC"/>
              </a:solidFill>
              <a:round/>
              <a:headEnd/>
              <a:tailEnd/>
            </a:ln>
          </p:spPr>
          <p:txBody>
            <a:bodyPr/>
            <a:lstStyle/>
            <a:p>
              <a:endParaRPr lang="en-US"/>
            </a:p>
          </p:txBody>
        </p:sp>
        <p:sp>
          <p:nvSpPr>
            <p:cNvPr id="34846" name="Line 35"/>
            <p:cNvSpPr>
              <a:spLocks noChangeShapeType="1"/>
            </p:cNvSpPr>
            <p:nvPr/>
          </p:nvSpPr>
          <p:spPr bwMode="auto">
            <a:xfrm>
              <a:off x="1416" y="1872"/>
              <a:ext cx="0" cy="360"/>
            </a:xfrm>
            <a:prstGeom prst="line">
              <a:avLst/>
            </a:prstGeom>
            <a:noFill/>
            <a:ln w="9525">
              <a:solidFill>
                <a:srgbClr val="3333CC"/>
              </a:solidFill>
              <a:round/>
              <a:headEnd/>
              <a:tailEnd/>
            </a:ln>
          </p:spPr>
          <p:txBody>
            <a:bodyPr/>
            <a:lstStyle/>
            <a:p>
              <a:endParaRPr lang="en-US"/>
            </a:p>
          </p:txBody>
        </p:sp>
        <p:sp>
          <p:nvSpPr>
            <p:cNvPr id="34847" name="Line 36"/>
            <p:cNvSpPr>
              <a:spLocks noChangeShapeType="1"/>
            </p:cNvSpPr>
            <p:nvPr/>
          </p:nvSpPr>
          <p:spPr bwMode="auto">
            <a:xfrm>
              <a:off x="1965" y="1872"/>
              <a:ext cx="0" cy="34"/>
            </a:xfrm>
            <a:prstGeom prst="line">
              <a:avLst/>
            </a:prstGeom>
            <a:noFill/>
            <a:ln w="9525">
              <a:solidFill>
                <a:srgbClr val="3333CC"/>
              </a:solidFill>
              <a:round/>
              <a:headEnd/>
              <a:tailEnd/>
            </a:ln>
          </p:spPr>
          <p:txBody>
            <a:bodyPr/>
            <a:lstStyle/>
            <a:p>
              <a:endParaRPr lang="en-US"/>
            </a:p>
          </p:txBody>
        </p:sp>
        <p:grpSp>
          <p:nvGrpSpPr>
            <p:cNvPr id="34848" name="Group 37"/>
            <p:cNvGrpSpPr>
              <a:grpSpLocks/>
            </p:cNvGrpSpPr>
            <p:nvPr/>
          </p:nvGrpSpPr>
          <p:grpSpPr bwMode="auto">
            <a:xfrm>
              <a:off x="2672" y="1727"/>
              <a:ext cx="1156" cy="663"/>
              <a:chOff x="1632" y="1727"/>
              <a:chExt cx="1156" cy="663"/>
            </a:xfrm>
          </p:grpSpPr>
          <p:sp>
            <p:nvSpPr>
              <p:cNvPr id="70694" name="AutoShape 38"/>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34883" name="AutoShape 39"/>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4884" name="Rectangle 40"/>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vert="eaVert" wrap="none" anchor="ctr"/>
              <a:lstStyle/>
              <a:p>
                <a:endParaRPr lang="en-US"/>
              </a:p>
            </p:txBody>
          </p:sp>
          <p:sp>
            <p:nvSpPr>
              <p:cNvPr id="34885" name="Line 41"/>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34849" name="Rectangle 42"/>
            <p:cNvSpPr>
              <a:spLocks noChangeArrowheads="1"/>
            </p:cNvSpPr>
            <p:nvPr/>
          </p:nvSpPr>
          <p:spPr bwMode="auto">
            <a:xfrm>
              <a:off x="245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34850" name="Rectangle 43"/>
            <p:cNvSpPr>
              <a:spLocks noChangeArrowheads="1"/>
            </p:cNvSpPr>
            <p:nvPr/>
          </p:nvSpPr>
          <p:spPr bwMode="auto">
            <a:xfrm>
              <a:off x="248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4851" name="Rectangle 44"/>
            <p:cNvSpPr>
              <a:spLocks noChangeArrowheads="1"/>
            </p:cNvSpPr>
            <p:nvPr/>
          </p:nvSpPr>
          <p:spPr bwMode="auto">
            <a:xfrm>
              <a:off x="245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70701" name="AutoShape 45"/>
            <p:cNvSpPr>
              <a:spLocks noChangeArrowheads="1"/>
            </p:cNvSpPr>
            <p:nvPr/>
          </p:nvSpPr>
          <p:spPr bwMode="auto">
            <a:xfrm>
              <a:off x="249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02" name="AutoShape 46"/>
            <p:cNvSpPr>
              <a:spLocks noChangeArrowheads="1"/>
            </p:cNvSpPr>
            <p:nvPr/>
          </p:nvSpPr>
          <p:spPr bwMode="auto">
            <a:xfrm>
              <a:off x="249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03" name="AutoShape 47"/>
            <p:cNvSpPr>
              <a:spLocks noChangeArrowheads="1"/>
            </p:cNvSpPr>
            <p:nvPr/>
          </p:nvSpPr>
          <p:spPr bwMode="auto">
            <a:xfrm>
              <a:off x="2497"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04" name="AutoShape 48"/>
            <p:cNvSpPr>
              <a:spLocks noChangeArrowheads="1"/>
            </p:cNvSpPr>
            <p:nvPr/>
          </p:nvSpPr>
          <p:spPr bwMode="auto">
            <a:xfrm>
              <a:off x="249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05" name="AutoShape 49"/>
            <p:cNvSpPr>
              <a:spLocks noChangeArrowheads="1"/>
            </p:cNvSpPr>
            <p:nvPr/>
          </p:nvSpPr>
          <p:spPr bwMode="auto">
            <a:xfrm>
              <a:off x="249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06" name="AutoShape 50"/>
            <p:cNvSpPr>
              <a:spLocks noChangeArrowheads="1"/>
            </p:cNvSpPr>
            <p:nvPr/>
          </p:nvSpPr>
          <p:spPr bwMode="auto">
            <a:xfrm>
              <a:off x="273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07" name="AutoShape 51"/>
            <p:cNvSpPr>
              <a:spLocks noChangeArrowheads="1"/>
            </p:cNvSpPr>
            <p:nvPr/>
          </p:nvSpPr>
          <p:spPr bwMode="auto">
            <a:xfrm>
              <a:off x="273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859" name="Rectangle 52"/>
            <p:cNvSpPr>
              <a:spLocks noChangeArrowheads="1"/>
            </p:cNvSpPr>
            <p:nvPr/>
          </p:nvSpPr>
          <p:spPr bwMode="auto">
            <a:xfrm>
              <a:off x="247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4860" name="Line 53"/>
            <p:cNvSpPr>
              <a:spLocks noChangeShapeType="1"/>
            </p:cNvSpPr>
            <p:nvPr/>
          </p:nvSpPr>
          <p:spPr bwMode="auto">
            <a:xfrm>
              <a:off x="2457" y="2232"/>
              <a:ext cx="548" cy="0"/>
            </a:xfrm>
            <a:prstGeom prst="line">
              <a:avLst/>
            </a:prstGeom>
            <a:noFill/>
            <a:ln w="9525">
              <a:solidFill>
                <a:srgbClr val="3333CC"/>
              </a:solidFill>
              <a:round/>
              <a:headEnd/>
              <a:tailEnd/>
            </a:ln>
          </p:spPr>
          <p:txBody>
            <a:bodyPr/>
            <a:lstStyle/>
            <a:p>
              <a:endParaRPr lang="en-US"/>
            </a:p>
          </p:txBody>
        </p:sp>
        <p:sp>
          <p:nvSpPr>
            <p:cNvPr id="34861" name="Line 54"/>
            <p:cNvSpPr>
              <a:spLocks noChangeShapeType="1"/>
            </p:cNvSpPr>
            <p:nvPr/>
          </p:nvSpPr>
          <p:spPr bwMode="auto">
            <a:xfrm>
              <a:off x="2457" y="1874"/>
              <a:ext cx="548" cy="0"/>
            </a:xfrm>
            <a:prstGeom prst="line">
              <a:avLst/>
            </a:prstGeom>
            <a:noFill/>
            <a:ln w="9525">
              <a:solidFill>
                <a:srgbClr val="3333CC"/>
              </a:solidFill>
              <a:round/>
              <a:headEnd/>
              <a:tailEnd/>
            </a:ln>
          </p:spPr>
          <p:txBody>
            <a:bodyPr/>
            <a:lstStyle/>
            <a:p>
              <a:endParaRPr lang="en-US"/>
            </a:p>
          </p:txBody>
        </p:sp>
        <p:sp>
          <p:nvSpPr>
            <p:cNvPr id="34862" name="Line 55"/>
            <p:cNvSpPr>
              <a:spLocks noChangeShapeType="1"/>
            </p:cNvSpPr>
            <p:nvPr/>
          </p:nvSpPr>
          <p:spPr bwMode="auto">
            <a:xfrm>
              <a:off x="2453" y="1872"/>
              <a:ext cx="0" cy="38"/>
            </a:xfrm>
            <a:prstGeom prst="line">
              <a:avLst/>
            </a:prstGeom>
            <a:noFill/>
            <a:ln w="9525">
              <a:solidFill>
                <a:srgbClr val="3333CC"/>
              </a:solidFill>
              <a:round/>
              <a:headEnd/>
              <a:tailEnd/>
            </a:ln>
          </p:spPr>
          <p:txBody>
            <a:bodyPr/>
            <a:lstStyle/>
            <a:p>
              <a:endParaRPr lang="en-US"/>
            </a:p>
          </p:txBody>
        </p:sp>
        <p:sp>
          <p:nvSpPr>
            <p:cNvPr id="34863" name="Line 56"/>
            <p:cNvSpPr>
              <a:spLocks noChangeShapeType="1"/>
            </p:cNvSpPr>
            <p:nvPr/>
          </p:nvSpPr>
          <p:spPr bwMode="auto">
            <a:xfrm>
              <a:off x="2453" y="2206"/>
              <a:ext cx="0" cy="25"/>
            </a:xfrm>
            <a:prstGeom prst="line">
              <a:avLst/>
            </a:prstGeom>
            <a:noFill/>
            <a:ln w="9525">
              <a:solidFill>
                <a:srgbClr val="3333CC"/>
              </a:solidFill>
              <a:round/>
              <a:headEnd/>
              <a:tailEnd/>
            </a:ln>
          </p:spPr>
          <p:txBody>
            <a:bodyPr/>
            <a:lstStyle/>
            <a:p>
              <a:endParaRPr lang="en-US"/>
            </a:p>
          </p:txBody>
        </p:sp>
        <p:sp>
          <p:nvSpPr>
            <p:cNvPr id="34864" name="Line 57"/>
            <p:cNvSpPr>
              <a:spLocks noChangeShapeType="1"/>
            </p:cNvSpPr>
            <p:nvPr/>
          </p:nvSpPr>
          <p:spPr bwMode="auto">
            <a:xfrm>
              <a:off x="3005" y="1872"/>
              <a:ext cx="0" cy="34"/>
            </a:xfrm>
            <a:prstGeom prst="line">
              <a:avLst/>
            </a:prstGeom>
            <a:noFill/>
            <a:ln w="9525">
              <a:solidFill>
                <a:srgbClr val="3333CC"/>
              </a:solidFill>
              <a:round/>
              <a:headEnd/>
              <a:tailEnd/>
            </a:ln>
          </p:spPr>
          <p:txBody>
            <a:bodyPr/>
            <a:lstStyle/>
            <a:p>
              <a:endParaRPr lang="en-US"/>
            </a:p>
          </p:txBody>
        </p:sp>
        <p:sp>
          <p:nvSpPr>
            <p:cNvPr id="34865" name="Rectangle 58"/>
            <p:cNvSpPr>
              <a:spLocks noChangeArrowheads="1"/>
            </p:cNvSpPr>
            <p:nvPr/>
          </p:nvSpPr>
          <p:spPr bwMode="auto">
            <a:xfrm>
              <a:off x="349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34866" name="Rectangle 59"/>
            <p:cNvSpPr>
              <a:spLocks noChangeArrowheads="1"/>
            </p:cNvSpPr>
            <p:nvPr/>
          </p:nvSpPr>
          <p:spPr bwMode="auto">
            <a:xfrm>
              <a:off x="352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4867" name="Rectangle 60"/>
            <p:cNvSpPr>
              <a:spLocks noChangeArrowheads="1"/>
            </p:cNvSpPr>
            <p:nvPr/>
          </p:nvSpPr>
          <p:spPr bwMode="auto">
            <a:xfrm>
              <a:off x="349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70717" name="AutoShape 61"/>
            <p:cNvSpPr>
              <a:spLocks noChangeArrowheads="1"/>
            </p:cNvSpPr>
            <p:nvPr/>
          </p:nvSpPr>
          <p:spPr bwMode="auto">
            <a:xfrm>
              <a:off x="353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18" name="AutoShape 62"/>
            <p:cNvSpPr>
              <a:spLocks noChangeArrowheads="1"/>
            </p:cNvSpPr>
            <p:nvPr/>
          </p:nvSpPr>
          <p:spPr bwMode="auto">
            <a:xfrm>
              <a:off x="353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19" name="AutoShape 63"/>
            <p:cNvSpPr>
              <a:spLocks noChangeArrowheads="1"/>
            </p:cNvSpPr>
            <p:nvPr/>
          </p:nvSpPr>
          <p:spPr bwMode="auto">
            <a:xfrm>
              <a:off x="3537"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20" name="AutoShape 64"/>
            <p:cNvSpPr>
              <a:spLocks noChangeArrowheads="1"/>
            </p:cNvSpPr>
            <p:nvPr/>
          </p:nvSpPr>
          <p:spPr bwMode="auto">
            <a:xfrm>
              <a:off x="353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21" name="AutoShape 65"/>
            <p:cNvSpPr>
              <a:spLocks noChangeArrowheads="1"/>
            </p:cNvSpPr>
            <p:nvPr/>
          </p:nvSpPr>
          <p:spPr bwMode="auto">
            <a:xfrm>
              <a:off x="353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22" name="AutoShape 66"/>
            <p:cNvSpPr>
              <a:spLocks noChangeArrowheads="1"/>
            </p:cNvSpPr>
            <p:nvPr/>
          </p:nvSpPr>
          <p:spPr bwMode="auto">
            <a:xfrm>
              <a:off x="377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0723" name="AutoShape 67"/>
            <p:cNvSpPr>
              <a:spLocks noChangeArrowheads="1"/>
            </p:cNvSpPr>
            <p:nvPr/>
          </p:nvSpPr>
          <p:spPr bwMode="auto">
            <a:xfrm>
              <a:off x="377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875" name="Rectangle 68"/>
            <p:cNvSpPr>
              <a:spLocks noChangeArrowheads="1"/>
            </p:cNvSpPr>
            <p:nvPr/>
          </p:nvSpPr>
          <p:spPr bwMode="auto">
            <a:xfrm>
              <a:off x="351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4876" name="Line 69"/>
            <p:cNvSpPr>
              <a:spLocks noChangeShapeType="1"/>
            </p:cNvSpPr>
            <p:nvPr/>
          </p:nvSpPr>
          <p:spPr bwMode="auto">
            <a:xfrm>
              <a:off x="3497" y="2232"/>
              <a:ext cx="548" cy="0"/>
            </a:xfrm>
            <a:prstGeom prst="line">
              <a:avLst/>
            </a:prstGeom>
            <a:noFill/>
            <a:ln w="9525">
              <a:solidFill>
                <a:srgbClr val="3333CC"/>
              </a:solidFill>
              <a:round/>
              <a:headEnd/>
              <a:tailEnd/>
            </a:ln>
          </p:spPr>
          <p:txBody>
            <a:bodyPr/>
            <a:lstStyle/>
            <a:p>
              <a:endParaRPr lang="en-US"/>
            </a:p>
          </p:txBody>
        </p:sp>
        <p:sp>
          <p:nvSpPr>
            <p:cNvPr id="34877" name="Line 70"/>
            <p:cNvSpPr>
              <a:spLocks noChangeShapeType="1"/>
            </p:cNvSpPr>
            <p:nvPr/>
          </p:nvSpPr>
          <p:spPr bwMode="auto">
            <a:xfrm>
              <a:off x="3497" y="1874"/>
              <a:ext cx="548" cy="0"/>
            </a:xfrm>
            <a:prstGeom prst="line">
              <a:avLst/>
            </a:prstGeom>
            <a:noFill/>
            <a:ln w="9525">
              <a:solidFill>
                <a:srgbClr val="3333CC"/>
              </a:solidFill>
              <a:round/>
              <a:headEnd/>
              <a:tailEnd/>
            </a:ln>
          </p:spPr>
          <p:txBody>
            <a:bodyPr/>
            <a:lstStyle/>
            <a:p>
              <a:endParaRPr lang="en-US"/>
            </a:p>
          </p:txBody>
        </p:sp>
        <p:sp>
          <p:nvSpPr>
            <p:cNvPr id="34878" name="Line 71"/>
            <p:cNvSpPr>
              <a:spLocks noChangeShapeType="1"/>
            </p:cNvSpPr>
            <p:nvPr/>
          </p:nvSpPr>
          <p:spPr bwMode="auto">
            <a:xfrm>
              <a:off x="3493" y="1872"/>
              <a:ext cx="0" cy="38"/>
            </a:xfrm>
            <a:prstGeom prst="line">
              <a:avLst/>
            </a:prstGeom>
            <a:noFill/>
            <a:ln w="9525">
              <a:solidFill>
                <a:srgbClr val="3333CC"/>
              </a:solidFill>
              <a:round/>
              <a:headEnd/>
              <a:tailEnd/>
            </a:ln>
          </p:spPr>
          <p:txBody>
            <a:bodyPr/>
            <a:lstStyle/>
            <a:p>
              <a:endParaRPr lang="en-US"/>
            </a:p>
          </p:txBody>
        </p:sp>
        <p:sp>
          <p:nvSpPr>
            <p:cNvPr id="34879" name="Line 72"/>
            <p:cNvSpPr>
              <a:spLocks noChangeShapeType="1"/>
            </p:cNvSpPr>
            <p:nvPr/>
          </p:nvSpPr>
          <p:spPr bwMode="auto">
            <a:xfrm>
              <a:off x="3493" y="2206"/>
              <a:ext cx="0" cy="25"/>
            </a:xfrm>
            <a:prstGeom prst="line">
              <a:avLst/>
            </a:prstGeom>
            <a:noFill/>
            <a:ln w="9525">
              <a:solidFill>
                <a:srgbClr val="3333CC"/>
              </a:solidFill>
              <a:round/>
              <a:headEnd/>
              <a:tailEnd/>
            </a:ln>
          </p:spPr>
          <p:txBody>
            <a:bodyPr/>
            <a:lstStyle/>
            <a:p>
              <a:endParaRPr lang="en-US"/>
            </a:p>
          </p:txBody>
        </p:sp>
        <p:sp>
          <p:nvSpPr>
            <p:cNvPr id="34880" name="Line 73"/>
            <p:cNvSpPr>
              <a:spLocks noChangeShapeType="1"/>
            </p:cNvSpPr>
            <p:nvPr/>
          </p:nvSpPr>
          <p:spPr bwMode="auto">
            <a:xfrm>
              <a:off x="4044" y="1872"/>
              <a:ext cx="0" cy="360"/>
            </a:xfrm>
            <a:prstGeom prst="line">
              <a:avLst/>
            </a:prstGeom>
            <a:noFill/>
            <a:ln w="9525">
              <a:solidFill>
                <a:srgbClr val="3333CC"/>
              </a:solidFill>
              <a:round/>
              <a:headEnd/>
              <a:tailEnd/>
            </a:ln>
          </p:spPr>
          <p:txBody>
            <a:bodyPr/>
            <a:lstStyle/>
            <a:p>
              <a:endParaRPr lang="en-US"/>
            </a:p>
          </p:txBody>
        </p:sp>
        <p:sp>
          <p:nvSpPr>
            <p:cNvPr id="34881" name="Rectangle 74"/>
            <p:cNvSpPr>
              <a:spLocks noChangeArrowheads="1"/>
            </p:cNvSpPr>
            <p:nvPr/>
          </p:nvSpPr>
          <p:spPr bwMode="auto">
            <a:xfrm rot="-5400000">
              <a:off x="3890" y="2078"/>
              <a:ext cx="352" cy="36"/>
            </a:xfrm>
            <a:prstGeom prst="rect">
              <a:avLst/>
            </a:prstGeom>
            <a:solidFill>
              <a:srgbClr val="C0C0C0"/>
            </a:solidFill>
            <a:ln w="9525" algn="ctr">
              <a:noFill/>
              <a:miter lim="800000"/>
              <a:headEnd/>
              <a:tailEnd/>
            </a:ln>
          </p:spPr>
          <p:txBody>
            <a:bodyPr vert="eaVert" wrap="none" anchor="ctr"/>
            <a:lstStyle/>
            <a:p>
              <a:endParaRPr lang="en-US"/>
            </a:p>
          </p:txBody>
        </p:sp>
      </p:grpSp>
      <p:cxnSp>
        <p:nvCxnSpPr>
          <p:cNvPr id="36882" name="AutoShape 75"/>
          <p:cNvCxnSpPr>
            <a:cxnSpLocks noChangeShapeType="1"/>
          </p:cNvCxnSpPr>
          <p:nvPr/>
        </p:nvCxnSpPr>
        <p:spPr bwMode="auto">
          <a:xfrm rot="10800000" flipV="1">
            <a:off x="2682875" y="900113"/>
            <a:ext cx="3587750" cy="1228725"/>
          </a:xfrm>
          <a:prstGeom prst="curvedConnector2">
            <a:avLst/>
          </a:prstGeom>
          <a:noFill/>
          <a:ln w="38100">
            <a:solidFill>
              <a:srgbClr val="008000"/>
            </a:solidFill>
            <a:round/>
            <a:headEnd/>
            <a:tailEnd type="triangle" w="med" len="med"/>
          </a:ln>
        </p:spPr>
      </p:cxnSp>
      <p:sp>
        <p:nvSpPr>
          <p:cNvPr id="70732" name="Text Box 76"/>
          <p:cNvSpPr txBox="1">
            <a:spLocks noChangeArrowheads="1"/>
          </p:cNvSpPr>
          <p:nvPr/>
        </p:nvSpPr>
        <p:spPr bwMode="auto">
          <a:xfrm>
            <a:off x="3527425" y="716756"/>
            <a:ext cx="1892300" cy="27699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en-US" sz="1200">
                <a:solidFill>
                  <a:schemeClr val="tx1"/>
                </a:solidFill>
                <a:ea typeface="ＭＳ Ｐゴシック"/>
                <a:cs typeface="ＭＳ Ｐゴシック"/>
              </a:rPr>
              <a:t>Data Aware Function</a:t>
            </a:r>
          </a:p>
        </p:txBody>
      </p:sp>
      <p:cxnSp>
        <p:nvCxnSpPr>
          <p:cNvPr id="36941" name="AutoShape 75"/>
          <p:cNvCxnSpPr>
            <a:cxnSpLocks noChangeShapeType="1"/>
          </p:cNvCxnSpPr>
          <p:nvPr/>
        </p:nvCxnSpPr>
        <p:spPr bwMode="auto">
          <a:xfrm rot="10800000" flipV="1">
            <a:off x="2682876" y="1115616"/>
            <a:ext cx="3571875" cy="1013222"/>
          </a:xfrm>
          <a:prstGeom prst="curvedConnector2">
            <a:avLst/>
          </a:prstGeom>
          <a:noFill/>
          <a:ln w="38100">
            <a:solidFill>
              <a:srgbClr val="008000"/>
            </a:solidFill>
            <a:round/>
            <a:headEnd type="triangle" w="med" len="med"/>
            <a:tailEnd/>
          </a:ln>
        </p:spPr>
      </p:cxnSp>
    </p:spTree>
    <p:extLst>
      <p:ext uri="{BB962C8B-B14F-4D97-AF65-F5344CB8AC3E}">
        <p14:creationId xmlns:p14="http://schemas.microsoft.com/office/powerpoint/2010/main" val="5503835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6882"/>
                                        </p:tgtEl>
                                        <p:attrNameLst>
                                          <p:attrName>style.visibility</p:attrName>
                                        </p:attrNameLst>
                                      </p:cBhvr>
                                      <p:to>
                                        <p:strVal val="visible"/>
                                      </p:to>
                                    </p:set>
                                    <p:animEffect transition="in" filter="wipe(right)">
                                      <p:cBhvr>
                                        <p:cTn id="7" dur="1000"/>
                                        <p:tgtEl>
                                          <p:spTgt spid="36882"/>
                                        </p:tgtEl>
                                      </p:cBhvr>
                                    </p:animEffect>
                                  </p:childTnLst>
                                </p:cTn>
                              </p:par>
                            </p:childTnLst>
                          </p:cTn>
                        </p:par>
                        <p:par>
                          <p:cTn id="8" fill="hold">
                            <p:stCondLst>
                              <p:cond delay="1000"/>
                            </p:stCondLst>
                            <p:childTnLst>
                              <p:par>
                                <p:cTn id="9" presetID="1" presetClass="exit" presetSubtype="0" fill="hold" nodeType="afterEffect">
                                  <p:stCondLst>
                                    <p:cond delay="1000"/>
                                  </p:stCondLst>
                                  <p:childTnLst>
                                    <p:set>
                                      <p:cBhvr>
                                        <p:cTn id="10" dur="1" fill="hold">
                                          <p:stCondLst>
                                            <p:cond delay="0"/>
                                          </p:stCondLst>
                                        </p:cTn>
                                        <p:tgtEl>
                                          <p:spTgt spid="36882"/>
                                        </p:tgtEl>
                                        <p:attrNameLst>
                                          <p:attrName>style.visibility</p:attrName>
                                        </p:attrNameLst>
                                      </p:cBhvr>
                                      <p:to>
                                        <p:strVal val="hidden"/>
                                      </p:to>
                                    </p:se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36941"/>
                                        </p:tgtEl>
                                        <p:attrNameLst>
                                          <p:attrName>style.visibility</p:attrName>
                                        </p:attrNameLst>
                                      </p:cBhvr>
                                      <p:to>
                                        <p:strVal val="visible"/>
                                      </p:to>
                                    </p:set>
                                    <p:animEffect transition="in" filter="wipe(down)">
                                      <p:cBhvr>
                                        <p:cTn id="14" dur="1000"/>
                                        <p:tgtEl>
                                          <p:spTgt spid="36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sz="2800" dirty="0" smtClean="0"/>
              <a:t>Parallel Function Execution and Queries</a:t>
            </a:r>
          </a:p>
        </p:txBody>
      </p:sp>
      <p:pic>
        <p:nvPicPr>
          <p:cNvPr id="32770" name="Picture 3" descr="gemfire only"/>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3588" y="2347912"/>
            <a:ext cx="1155700" cy="242888"/>
          </a:xfrm>
          <a:prstGeom prst="rect">
            <a:avLst/>
          </a:prstGeom>
          <a:noFill/>
          <a:ln w="9525">
            <a:noFill/>
            <a:miter lim="800000"/>
            <a:headEnd/>
            <a:tailEnd/>
          </a:ln>
        </p:spPr>
      </p:pic>
      <p:pic>
        <p:nvPicPr>
          <p:cNvPr id="32771" name="Picture 4"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187826" y="2771775"/>
            <a:ext cx="746125" cy="485775"/>
          </a:xfrm>
          <a:prstGeom prst="rect">
            <a:avLst/>
          </a:prstGeom>
          <a:noFill/>
          <a:ln w="9525">
            <a:noFill/>
            <a:miter lim="800000"/>
            <a:headEnd/>
            <a:tailEnd/>
          </a:ln>
        </p:spPr>
      </p:pic>
      <p:pic>
        <p:nvPicPr>
          <p:cNvPr id="32772" name="Picture 5"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473326" y="2757488"/>
            <a:ext cx="746125" cy="485775"/>
          </a:xfrm>
          <a:prstGeom prst="rect">
            <a:avLst/>
          </a:prstGeom>
          <a:noFill/>
          <a:ln w="9525">
            <a:noFill/>
            <a:miter lim="800000"/>
            <a:headEnd/>
            <a:tailEnd/>
          </a:ln>
        </p:spPr>
      </p:pic>
      <p:pic>
        <p:nvPicPr>
          <p:cNvPr id="32773" name="Picture 6"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797551" y="2771775"/>
            <a:ext cx="746125" cy="485775"/>
          </a:xfrm>
          <a:prstGeom prst="rect">
            <a:avLst/>
          </a:prstGeom>
          <a:noFill/>
          <a:ln w="9525">
            <a:noFill/>
            <a:miter lim="800000"/>
            <a:headEnd/>
            <a:tailEnd/>
          </a:ln>
        </p:spPr>
      </p:pic>
      <p:sp>
        <p:nvSpPr>
          <p:cNvPr id="68615" name="Text Box 7"/>
          <p:cNvSpPr txBox="1">
            <a:spLocks noChangeArrowheads="1"/>
          </p:cNvSpPr>
          <p:nvPr/>
        </p:nvSpPr>
        <p:spPr bwMode="auto">
          <a:xfrm>
            <a:off x="3508375" y="651272"/>
            <a:ext cx="184666"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endParaRPr lang="en-US" sz="2400">
              <a:ea typeface="ＭＳ Ｐゴシック"/>
              <a:cs typeface="ＭＳ Ｐゴシック"/>
            </a:endParaRPr>
          </a:p>
        </p:txBody>
      </p:sp>
      <p:pic>
        <p:nvPicPr>
          <p:cNvPr id="32775" name="Picture 8"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3738564" y="2128838"/>
            <a:ext cx="1220787" cy="235744"/>
          </a:xfrm>
          <a:prstGeom prst="rect">
            <a:avLst/>
          </a:prstGeom>
          <a:noFill/>
          <a:ln w="9525">
            <a:noFill/>
            <a:miter lim="800000"/>
            <a:headEnd/>
            <a:tailEnd/>
          </a:ln>
        </p:spPr>
      </p:pic>
      <p:pic>
        <p:nvPicPr>
          <p:cNvPr id="32776" name="Picture 9"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2071689" y="2128838"/>
            <a:ext cx="1220787" cy="235744"/>
          </a:xfrm>
          <a:prstGeom prst="rect">
            <a:avLst/>
          </a:prstGeom>
          <a:noFill/>
          <a:ln w="9525">
            <a:noFill/>
            <a:miter lim="800000"/>
            <a:headEnd/>
            <a:tailEnd/>
          </a:ln>
        </p:spPr>
      </p:pic>
      <p:pic>
        <p:nvPicPr>
          <p:cNvPr id="32777" name="Picture 10"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5376864" y="2128838"/>
            <a:ext cx="1220787" cy="235744"/>
          </a:xfrm>
          <a:prstGeom prst="rect">
            <a:avLst/>
          </a:prstGeom>
          <a:noFill/>
          <a:ln w="9525">
            <a:noFill/>
            <a:miter lim="800000"/>
            <a:headEnd/>
            <a:tailEnd/>
          </a:ln>
        </p:spPr>
      </p:pic>
      <p:pic>
        <p:nvPicPr>
          <p:cNvPr id="32778" name="Picture 11" descr="Computer terminal"/>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46826" y="746523"/>
            <a:ext cx="930275" cy="807244"/>
          </a:xfrm>
          <a:prstGeom prst="rect">
            <a:avLst/>
          </a:prstGeom>
          <a:noFill/>
          <a:ln w="9525">
            <a:noFill/>
            <a:miter lim="800000"/>
            <a:headEnd/>
            <a:tailEnd/>
          </a:ln>
        </p:spPr>
      </p:pic>
      <p:sp>
        <p:nvSpPr>
          <p:cNvPr id="68620" name="Text Box 12"/>
          <p:cNvSpPr txBox="1">
            <a:spLocks noChangeArrowheads="1"/>
          </p:cNvSpPr>
          <p:nvPr/>
        </p:nvSpPr>
        <p:spPr bwMode="auto">
          <a:xfrm>
            <a:off x="7281864" y="872729"/>
            <a:ext cx="1628775" cy="52322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defRPr/>
            </a:pPr>
            <a:r>
              <a:rPr lang="en-US" sz="1400">
                <a:solidFill>
                  <a:schemeClr val="tx1"/>
                </a:solidFill>
                <a:ea typeface="ＭＳ Ｐゴシック"/>
                <a:cs typeface="ＭＳ Ｐゴシック"/>
              </a:rPr>
              <a:t>Batch Controller or Client</a:t>
            </a:r>
          </a:p>
        </p:txBody>
      </p:sp>
      <p:cxnSp>
        <p:nvCxnSpPr>
          <p:cNvPr id="68621" name="AutoShape 13"/>
          <p:cNvCxnSpPr>
            <a:cxnSpLocks noChangeShapeType="1"/>
          </p:cNvCxnSpPr>
          <p:nvPr/>
        </p:nvCxnSpPr>
        <p:spPr bwMode="auto">
          <a:xfrm rot="10800000" flipV="1">
            <a:off x="5988051" y="1150144"/>
            <a:ext cx="358775" cy="978694"/>
          </a:xfrm>
          <a:prstGeom prst="curvedConnector2">
            <a:avLst/>
          </a:prstGeom>
          <a:noFill/>
          <a:ln w="38100">
            <a:solidFill>
              <a:srgbClr val="0033CC"/>
            </a:solidFill>
            <a:round/>
            <a:headEnd/>
            <a:tailEnd type="triangle" w="med" len="med"/>
          </a:ln>
        </p:spPr>
      </p:cxnSp>
      <p:grpSp>
        <p:nvGrpSpPr>
          <p:cNvPr id="32781" name="Group 14"/>
          <p:cNvGrpSpPr>
            <a:grpSpLocks/>
          </p:cNvGrpSpPr>
          <p:nvPr/>
        </p:nvGrpSpPr>
        <p:grpSpPr bwMode="auto">
          <a:xfrm>
            <a:off x="2244726" y="2139554"/>
            <a:ext cx="4238625" cy="789384"/>
            <a:chOff x="1414" y="1727"/>
            <a:chExt cx="2670" cy="663"/>
          </a:xfrm>
        </p:grpSpPr>
        <p:grpSp>
          <p:nvGrpSpPr>
            <p:cNvPr id="32791" name="Group 15"/>
            <p:cNvGrpSpPr>
              <a:grpSpLocks/>
            </p:cNvGrpSpPr>
            <p:nvPr/>
          </p:nvGrpSpPr>
          <p:grpSpPr bwMode="auto">
            <a:xfrm>
              <a:off x="1632" y="1727"/>
              <a:ext cx="1156" cy="663"/>
              <a:chOff x="1632" y="1727"/>
              <a:chExt cx="1156" cy="663"/>
            </a:xfrm>
          </p:grpSpPr>
          <p:sp>
            <p:nvSpPr>
              <p:cNvPr id="68624" name="AutoShape 16"/>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32844" name="AutoShape 17"/>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2845" name="Rectangle 18"/>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vert="eaVert" wrap="none" anchor="ctr"/>
              <a:lstStyle/>
              <a:p>
                <a:endParaRPr lang="en-US"/>
              </a:p>
            </p:txBody>
          </p:sp>
          <p:sp>
            <p:nvSpPr>
              <p:cNvPr id="32846" name="Line 19"/>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32792" name="Rectangle 20"/>
            <p:cNvSpPr>
              <a:spLocks noChangeArrowheads="1"/>
            </p:cNvSpPr>
            <p:nvPr/>
          </p:nvSpPr>
          <p:spPr bwMode="auto">
            <a:xfrm>
              <a:off x="1414"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68629" name="AutoShape 21"/>
            <p:cNvSpPr>
              <a:spLocks noChangeArrowheads="1"/>
            </p:cNvSpPr>
            <p:nvPr/>
          </p:nvSpPr>
          <p:spPr bwMode="auto">
            <a:xfrm>
              <a:off x="1458"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30" name="AutoShape 22"/>
            <p:cNvSpPr>
              <a:spLocks noChangeArrowheads="1"/>
            </p:cNvSpPr>
            <p:nvPr/>
          </p:nvSpPr>
          <p:spPr bwMode="auto">
            <a:xfrm>
              <a:off x="1458"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31" name="AutoShape 23"/>
            <p:cNvSpPr>
              <a:spLocks noChangeArrowheads="1"/>
            </p:cNvSpPr>
            <p:nvPr/>
          </p:nvSpPr>
          <p:spPr bwMode="auto">
            <a:xfrm>
              <a:off x="1458"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32" name="AutoShape 24"/>
            <p:cNvSpPr>
              <a:spLocks noChangeArrowheads="1"/>
            </p:cNvSpPr>
            <p:nvPr/>
          </p:nvSpPr>
          <p:spPr bwMode="auto">
            <a:xfrm>
              <a:off x="1458"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33" name="AutoShape 25"/>
            <p:cNvSpPr>
              <a:spLocks noChangeArrowheads="1"/>
            </p:cNvSpPr>
            <p:nvPr/>
          </p:nvSpPr>
          <p:spPr bwMode="auto">
            <a:xfrm>
              <a:off x="1458"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34" name="AutoShape 26"/>
            <p:cNvSpPr>
              <a:spLocks noChangeArrowheads="1"/>
            </p:cNvSpPr>
            <p:nvPr/>
          </p:nvSpPr>
          <p:spPr bwMode="auto">
            <a:xfrm>
              <a:off x="1700"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35" name="AutoShape 27"/>
            <p:cNvSpPr>
              <a:spLocks noChangeArrowheads="1"/>
            </p:cNvSpPr>
            <p:nvPr/>
          </p:nvSpPr>
          <p:spPr bwMode="auto">
            <a:xfrm>
              <a:off x="1700"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2800" name="Rectangle 28"/>
            <p:cNvSpPr>
              <a:spLocks noChangeArrowheads="1"/>
            </p:cNvSpPr>
            <p:nvPr/>
          </p:nvSpPr>
          <p:spPr bwMode="auto">
            <a:xfrm>
              <a:off x="1436"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2801" name="Line 29"/>
            <p:cNvSpPr>
              <a:spLocks noChangeShapeType="1"/>
            </p:cNvSpPr>
            <p:nvPr/>
          </p:nvSpPr>
          <p:spPr bwMode="auto">
            <a:xfrm>
              <a:off x="1418" y="2232"/>
              <a:ext cx="548" cy="0"/>
            </a:xfrm>
            <a:prstGeom prst="line">
              <a:avLst/>
            </a:prstGeom>
            <a:noFill/>
            <a:ln w="9525">
              <a:solidFill>
                <a:srgbClr val="3333CC"/>
              </a:solidFill>
              <a:round/>
              <a:headEnd/>
              <a:tailEnd/>
            </a:ln>
          </p:spPr>
          <p:txBody>
            <a:bodyPr/>
            <a:lstStyle/>
            <a:p>
              <a:endParaRPr lang="en-US"/>
            </a:p>
          </p:txBody>
        </p:sp>
        <p:sp>
          <p:nvSpPr>
            <p:cNvPr id="32802" name="Line 30"/>
            <p:cNvSpPr>
              <a:spLocks noChangeShapeType="1"/>
            </p:cNvSpPr>
            <p:nvPr/>
          </p:nvSpPr>
          <p:spPr bwMode="auto">
            <a:xfrm>
              <a:off x="1418" y="1874"/>
              <a:ext cx="548" cy="0"/>
            </a:xfrm>
            <a:prstGeom prst="line">
              <a:avLst/>
            </a:prstGeom>
            <a:noFill/>
            <a:ln w="9525">
              <a:solidFill>
                <a:srgbClr val="3333CC"/>
              </a:solidFill>
              <a:round/>
              <a:headEnd/>
              <a:tailEnd/>
            </a:ln>
          </p:spPr>
          <p:txBody>
            <a:bodyPr/>
            <a:lstStyle/>
            <a:p>
              <a:endParaRPr lang="en-US"/>
            </a:p>
          </p:txBody>
        </p:sp>
        <p:sp>
          <p:nvSpPr>
            <p:cNvPr id="32803" name="Line 31"/>
            <p:cNvSpPr>
              <a:spLocks noChangeShapeType="1"/>
            </p:cNvSpPr>
            <p:nvPr/>
          </p:nvSpPr>
          <p:spPr bwMode="auto">
            <a:xfrm>
              <a:off x="1416" y="1872"/>
              <a:ext cx="0" cy="360"/>
            </a:xfrm>
            <a:prstGeom prst="line">
              <a:avLst/>
            </a:prstGeom>
            <a:noFill/>
            <a:ln w="9525">
              <a:solidFill>
                <a:srgbClr val="3333CC"/>
              </a:solidFill>
              <a:round/>
              <a:headEnd/>
              <a:tailEnd/>
            </a:ln>
          </p:spPr>
          <p:txBody>
            <a:bodyPr/>
            <a:lstStyle/>
            <a:p>
              <a:endParaRPr lang="en-US"/>
            </a:p>
          </p:txBody>
        </p:sp>
        <p:sp>
          <p:nvSpPr>
            <p:cNvPr id="32804" name="Line 32"/>
            <p:cNvSpPr>
              <a:spLocks noChangeShapeType="1"/>
            </p:cNvSpPr>
            <p:nvPr/>
          </p:nvSpPr>
          <p:spPr bwMode="auto">
            <a:xfrm>
              <a:off x="1965" y="1872"/>
              <a:ext cx="0" cy="34"/>
            </a:xfrm>
            <a:prstGeom prst="line">
              <a:avLst/>
            </a:prstGeom>
            <a:noFill/>
            <a:ln w="9525">
              <a:solidFill>
                <a:srgbClr val="3333CC"/>
              </a:solidFill>
              <a:round/>
              <a:headEnd/>
              <a:tailEnd/>
            </a:ln>
          </p:spPr>
          <p:txBody>
            <a:bodyPr/>
            <a:lstStyle/>
            <a:p>
              <a:endParaRPr lang="en-US"/>
            </a:p>
          </p:txBody>
        </p:sp>
        <p:grpSp>
          <p:nvGrpSpPr>
            <p:cNvPr id="32805" name="Group 33"/>
            <p:cNvGrpSpPr>
              <a:grpSpLocks/>
            </p:cNvGrpSpPr>
            <p:nvPr/>
          </p:nvGrpSpPr>
          <p:grpSpPr bwMode="auto">
            <a:xfrm>
              <a:off x="2672" y="1727"/>
              <a:ext cx="1156" cy="663"/>
              <a:chOff x="1632" y="1727"/>
              <a:chExt cx="1156" cy="663"/>
            </a:xfrm>
          </p:grpSpPr>
          <p:sp>
            <p:nvSpPr>
              <p:cNvPr id="68642" name="AutoShape 34"/>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32840" name="AutoShape 35"/>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2841" name="Rectangle 36"/>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vert="eaVert" wrap="none" anchor="ctr"/>
              <a:lstStyle/>
              <a:p>
                <a:endParaRPr lang="en-US"/>
              </a:p>
            </p:txBody>
          </p:sp>
          <p:sp>
            <p:nvSpPr>
              <p:cNvPr id="32842" name="Line 37"/>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32806" name="Rectangle 38"/>
            <p:cNvSpPr>
              <a:spLocks noChangeArrowheads="1"/>
            </p:cNvSpPr>
            <p:nvPr/>
          </p:nvSpPr>
          <p:spPr bwMode="auto">
            <a:xfrm>
              <a:off x="245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32807" name="Rectangle 39"/>
            <p:cNvSpPr>
              <a:spLocks noChangeArrowheads="1"/>
            </p:cNvSpPr>
            <p:nvPr/>
          </p:nvSpPr>
          <p:spPr bwMode="auto">
            <a:xfrm>
              <a:off x="248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2808" name="Rectangle 40"/>
            <p:cNvSpPr>
              <a:spLocks noChangeArrowheads="1"/>
            </p:cNvSpPr>
            <p:nvPr/>
          </p:nvSpPr>
          <p:spPr bwMode="auto">
            <a:xfrm>
              <a:off x="245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68649" name="AutoShape 41"/>
            <p:cNvSpPr>
              <a:spLocks noChangeArrowheads="1"/>
            </p:cNvSpPr>
            <p:nvPr/>
          </p:nvSpPr>
          <p:spPr bwMode="auto">
            <a:xfrm>
              <a:off x="249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50" name="AutoShape 42"/>
            <p:cNvSpPr>
              <a:spLocks noChangeArrowheads="1"/>
            </p:cNvSpPr>
            <p:nvPr/>
          </p:nvSpPr>
          <p:spPr bwMode="auto">
            <a:xfrm>
              <a:off x="249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51" name="AutoShape 43"/>
            <p:cNvSpPr>
              <a:spLocks noChangeArrowheads="1"/>
            </p:cNvSpPr>
            <p:nvPr/>
          </p:nvSpPr>
          <p:spPr bwMode="auto">
            <a:xfrm>
              <a:off x="2497"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52" name="AutoShape 44"/>
            <p:cNvSpPr>
              <a:spLocks noChangeArrowheads="1"/>
            </p:cNvSpPr>
            <p:nvPr/>
          </p:nvSpPr>
          <p:spPr bwMode="auto">
            <a:xfrm>
              <a:off x="249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53" name="AutoShape 45"/>
            <p:cNvSpPr>
              <a:spLocks noChangeArrowheads="1"/>
            </p:cNvSpPr>
            <p:nvPr/>
          </p:nvSpPr>
          <p:spPr bwMode="auto">
            <a:xfrm>
              <a:off x="249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54" name="AutoShape 46"/>
            <p:cNvSpPr>
              <a:spLocks noChangeArrowheads="1"/>
            </p:cNvSpPr>
            <p:nvPr/>
          </p:nvSpPr>
          <p:spPr bwMode="auto">
            <a:xfrm>
              <a:off x="273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55" name="AutoShape 47"/>
            <p:cNvSpPr>
              <a:spLocks noChangeArrowheads="1"/>
            </p:cNvSpPr>
            <p:nvPr/>
          </p:nvSpPr>
          <p:spPr bwMode="auto">
            <a:xfrm>
              <a:off x="273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2816" name="Rectangle 48"/>
            <p:cNvSpPr>
              <a:spLocks noChangeArrowheads="1"/>
            </p:cNvSpPr>
            <p:nvPr/>
          </p:nvSpPr>
          <p:spPr bwMode="auto">
            <a:xfrm>
              <a:off x="247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2817" name="Line 49"/>
            <p:cNvSpPr>
              <a:spLocks noChangeShapeType="1"/>
            </p:cNvSpPr>
            <p:nvPr/>
          </p:nvSpPr>
          <p:spPr bwMode="auto">
            <a:xfrm>
              <a:off x="2457" y="2232"/>
              <a:ext cx="548" cy="0"/>
            </a:xfrm>
            <a:prstGeom prst="line">
              <a:avLst/>
            </a:prstGeom>
            <a:noFill/>
            <a:ln w="9525">
              <a:solidFill>
                <a:srgbClr val="3333CC"/>
              </a:solidFill>
              <a:round/>
              <a:headEnd/>
              <a:tailEnd/>
            </a:ln>
          </p:spPr>
          <p:txBody>
            <a:bodyPr/>
            <a:lstStyle/>
            <a:p>
              <a:endParaRPr lang="en-US"/>
            </a:p>
          </p:txBody>
        </p:sp>
        <p:sp>
          <p:nvSpPr>
            <p:cNvPr id="32818" name="Line 50"/>
            <p:cNvSpPr>
              <a:spLocks noChangeShapeType="1"/>
            </p:cNvSpPr>
            <p:nvPr/>
          </p:nvSpPr>
          <p:spPr bwMode="auto">
            <a:xfrm>
              <a:off x="2457" y="1874"/>
              <a:ext cx="548" cy="0"/>
            </a:xfrm>
            <a:prstGeom prst="line">
              <a:avLst/>
            </a:prstGeom>
            <a:noFill/>
            <a:ln w="9525">
              <a:solidFill>
                <a:srgbClr val="3333CC"/>
              </a:solidFill>
              <a:round/>
              <a:headEnd/>
              <a:tailEnd/>
            </a:ln>
          </p:spPr>
          <p:txBody>
            <a:bodyPr/>
            <a:lstStyle/>
            <a:p>
              <a:endParaRPr lang="en-US"/>
            </a:p>
          </p:txBody>
        </p:sp>
        <p:sp>
          <p:nvSpPr>
            <p:cNvPr id="32819" name="Line 51"/>
            <p:cNvSpPr>
              <a:spLocks noChangeShapeType="1"/>
            </p:cNvSpPr>
            <p:nvPr/>
          </p:nvSpPr>
          <p:spPr bwMode="auto">
            <a:xfrm>
              <a:off x="2453" y="1872"/>
              <a:ext cx="0" cy="38"/>
            </a:xfrm>
            <a:prstGeom prst="line">
              <a:avLst/>
            </a:prstGeom>
            <a:noFill/>
            <a:ln w="9525">
              <a:solidFill>
                <a:srgbClr val="3333CC"/>
              </a:solidFill>
              <a:round/>
              <a:headEnd/>
              <a:tailEnd/>
            </a:ln>
          </p:spPr>
          <p:txBody>
            <a:bodyPr/>
            <a:lstStyle/>
            <a:p>
              <a:endParaRPr lang="en-US"/>
            </a:p>
          </p:txBody>
        </p:sp>
        <p:sp>
          <p:nvSpPr>
            <p:cNvPr id="32820" name="Line 52"/>
            <p:cNvSpPr>
              <a:spLocks noChangeShapeType="1"/>
            </p:cNvSpPr>
            <p:nvPr/>
          </p:nvSpPr>
          <p:spPr bwMode="auto">
            <a:xfrm>
              <a:off x="2453" y="2206"/>
              <a:ext cx="0" cy="25"/>
            </a:xfrm>
            <a:prstGeom prst="line">
              <a:avLst/>
            </a:prstGeom>
            <a:noFill/>
            <a:ln w="9525">
              <a:solidFill>
                <a:srgbClr val="3333CC"/>
              </a:solidFill>
              <a:round/>
              <a:headEnd/>
              <a:tailEnd/>
            </a:ln>
          </p:spPr>
          <p:txBody>
            <a:bodyPr/>
            <a:lstStyle/>
            <a:p>
              <a:endParaRPr lang="en-US"/>
            </a:p>
          </p:txBody>
        </p:sp>
        <p:sp>
          <p:nvSpPr>
            <p:cNvPr id="32821" name="Line 53"/>
            <p:cNvSpPr>
              <a:spLocks noChangeShapeType="1"/>
            </p:cNvSpPr>
            <p:nvPr/>
          </p:nvSpPr>
          <p:spPr bwMode="auto">
            <a:xfrm>
              <a:off x="3005" y="1872"/>
              <a:ext cx="0" cy="34"/>
            </a:xfrm>
            <a:prstGeom prst="line">
              <a:avLst/>
            </a:prstGeom>
            <a:noFill/>
            <a:ln w="9525">
              <a:solidFill>
                <a:srgbClr val="3333CC"/>
              </a:solidFill>
              <a:round/>
              <a:headEnd/>
              <a:tailEnd/>
            </a:ln>
          </p:spPr>
          <p:txBody>
            <a:bodyPr/>
            <a:lstStyle/>
            <a:p>
              <a:endParaRPr lang="en-US"/>
            </a:p>
          </p:txBody>
        </p:sp>
        <p:sp>
          <p:nvSpPr>
            <p:cNvPr id="32822" name="Rectangle 54"/>
            <p:cNvSpPr>
              <a:spLocks noChangeArrowheads="1"/>
            </p:cNvSpPr>
            <p:nvPr/>
          </p:nvSpPr>
          <p:spPr bwMode="auto">
            <a:xfrm>
              <a:off x="349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32823" name="Rectangle 55"/>
            <p:cNvSpPr>
              <a:spLocks noChangeArrowheads="1"/>
            </p:cNvSpPr>
            <p:nvPr/>
          </p:nvSpPr>
          <p:spPr bwMode="auto">
            <a:xfrm>
              <a:off x="352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2824" name="Rectangle 56"/>
            <p:cNvSpPr>
              <a:spLocks noChangeArrowheads="1"/>
            </p:cNvSpPr>
            <p:nvPr/>
          </p:nvSpPr>
          <p:spPr bwMode="auto">
            <a:xfrm>
              <a:off x="349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68665" name="AutoShape 57"/>
            <p:cNvSpPr>
              <a:spLocks noChangeArrowheads="1"/>
            </p:cNvSpPr>
            <p:nvPr/>
          </p:nvSpPr>
          <p:spPr bwMode="auto">
            <a:xfrm>
              <a:off x="353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66" name="AutoShape 58"/>
            <p:cNvSpPr>
              <a:spLocks noChangeArrowheads="1"/>
            </p:cNvSpPr>
            <p:nvPr/>
          </p:nvSpPr>
          <p:spPr bwMode="auto">
            <a:xfrm>
              <a:off x="353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67" name="AutoShape 59"/>
            <p:cNvSpPr>
              <a:spLocks noChangeArrowheads="1"/>
            </p:cNvSpPr>
            <p:nvPr/>
          </p:nvSpPr>
          <p:spPr bwMode="auto">
            <a:xfrm>
              <a:off x="3537"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68" name="AutoShape 60"/>
            <p:cNvSpPr>
              <a:spLocks noChangeArrowheads="1"/>
            </p:cNvSpPr>
            <p:nvPr/>
          </p:nvSpPr>
          <p:spPr bwMode="auto">
            <a:xfrm>
              <a:off x="353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69" name="AutoShape 61"/>
            <p:cNvSpPr>
              <a:spLocks noChangeArrowheads="1"/>
            </p:cNvSpPr>
            <p:nvPr/>
          </p:nvSpPr>
          <p:spPr bwMode="auto">
            <a:xfrm>
              <a:off x="353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70" name="AutoShape 62"/>
            <p:cNvSpPr>
              <a:spLocks noChangeArrowheads="1"/>
            </p:cNvSpPr>
            <p:nvPr/>
          </p:nvSpPr>
          <p:spPr bwMode="auto">
            <a:xfrm>
              <a:off x="377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8671" name="AutoShape 63"/>
            <p:cNvSpPr>
              <a:spLocks noChangeArrowheads="1"/>
            </p:cNvSpPr>
            <p:nvPr/>
          </p:nvSpPr>
          <p:spPr bwMode="auto">
            <a:xfrm>
              <a:off x="377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2832" name="Rectangle 64"/>
            <p:cNvSpPr>
              <a:spLocks noChangeArrowheads="1"/>
            </p:cNvSpPr>
            <p:nvPr/>
          </p:nvSpPr>
          <p:spPr bwMode="auto">
            <a:xfrm>
              <a:off x="351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2833" name="Line 65"/>
            <p:cNvSpPr>
              <a:spLocks noChangeShapeType="1"/>
            </p:cNvSpPr>
            <p:nvPr/>
          </p:nvSpPr>
          <p:spPr bwMode="auto">
            <a:xfrm>
              <a:off x="3497" y="2232"/>
              <a:ext cx="548" cy="0"/>
            </a:xfrm>
            <a:prstGeom prst="line">
              <a:avLst/>
            </a:prstGeom>
            <a:noFill/>
            <a:ln w="9525">
              <a:solidFill>
                <a:srgbClr val="3333CC"/>
              </a:solidFill>
              <a:round/>
              <a:headEnd/>
              <a:tailEnd/>
            </a:ln>
          </p:spPr>
          <p:txBody>
            <a:bodyPr/>
            <a:lstStyle/>
            <a:p>
              <a:endParaRPr lang="en-US"/>
            </a:p>
          </p:txBody>
        </p:sp>
        <p:sp>
          <p:nvSpPr>
            <p:cNvPr id="32834" name="Line 66"/>
            <p:cNvSpPr>
              <a:spLocks noChangeShapeType="1"/>
            </p:cNvSpPr>
            <p:nvPr/>
          </p:nvSpPr>
          <p:spPr bwMode="auto">
            <a:xfrm>
              <a:off x="3497" y="1874"/>
              <a:ext cx="548" cy="0"/>
            </a:xfrm>
            <a:prstGeom prst="line">
              <a:avLst/>
            </a:prstGeom>
            <a:noFill/>
            <a:ln w="9525">
              <a:solidFill>
                <a:srgbClr val="3333CC"/>
              </a:solidFill>
              <a:round/>
              <a:headEnd/>
              <a:tailEnd/>
            </a:ln>
          </p:spPr>
          <p:txBody>
            <a:bodyPr/>
            <a:lstStyle/>
            <a:p>
              <a:endParaRPr lang="en-US"/>
            </a:p>
          </p:txBody>
        </p:sp>
        <p:sp>
          <p:nvSpPr>
            <p:cNvPr id="32835" name="Line 67"/>
            <p:cNvSpPr>
              <a:spLocks noChangeShapeType="1"/>
            </p:cNvSpPr>
            <p:nvPr/>
          </p:nvSpPr>
          <p:spPr bwMode="auto">
            <a:xfrm>
              <a:off x="3493" y="1872"/>
              <a:ext cx="0" cy="38"/>
            </a:xfrm>
            <a:prstGeom prst="line">
              <a:avLst/>
            </a:prstGeom>
            <a:noFill/>
            <a:ln w="9525">
              <a:solidFill>
                <a:srgbClr val="3333CC"/>
              </a:solidFill>
              <a:round/>
              <a:headEnd/>
              <a:tailEnd/>
            </a:ln>
          </p:spPr>
          <p:txBody>
            <a:bodyPr/>
            <a:lstStyle/>
            <a:p>
              <a:endParaRPr lang="en-US"/>
            </a:p>
          </p:txBody>
        </p:sp>
        <p:sp>
          <p:nvSpPr>
            <p:cNvPr id="32836" name="Line 68"/>
            <p:cNvSpPr>
              <a:spLocks noChangeShapeType="1"/>
            </p:cNvSpPr>
            <p:nvPr/>
          </p:nvSpPr>
          <p:spPr bwMode="auto">
            <a:xfrm>
              <a:off x="3493" y="2206"/>
              <a:ext cx="0" cy="25"/>
            </a:xfrm>
            <a:prstGeom prst="line">
              <a:avLst/>
            </a:prstGeom>
            <a:noFill/>
            <a:ln w="9525">
              <a:solidFill>
                <a:srgbClr val="3333CC"/>
              </a:solidFill>
              <a:round/>
              <a:headEnd/>
              <a:tailEnd/>
            </a:ln>
          </p:spPr>
          <p:txBody>
            <a:bodyPr/>
            <a:lstStyle/>
            <a:p>
              <a:endParaRPr lang="en-US"/>
            </a:p>
          </p:txBody>
        </p:sp>
        <p:sp>
          <p:nvSpPr>
            <p:cNvPr id="32837" name="Line 69"/>
            <p:cNvSpPr>
              <a:spLocks noChangeShapeType="1"/>
            </p:cNvSpPr>
            <p:nvPr/>
          </p:nvSpPr>
          <p:spPr bwMode="auto">
            <a:xfrm>
              <a:off x="4044" y="1872"/>
              <a:ext cx="0" cy="360"/>
            </a:xfrm>
            <a:prstGeom prst="line">
              <a:avLst/>
            </a:prstGeom>
            <a:noFill/>
            <a:ln w="9525">
              <a:solidFill>
                <a:srgbClr val="3333CC"/>
              </a:solidFill>
              <a:round/>
              <a:headEnd/>
              <a:tailEnd/>
            </a:ln>
          </p:spPr>
          <p:txBody>
            <a:bodyPr/>
            <a:lstStyle/>
            <a:p>
              <a:endParaRPr lang="en-US"/>
            </a:p>
          </p:txBody>
        </p:sp>
        <p:sp>
          <p:nvSpPr>
            <p:cNvPr id="32838" name="Rectangle 70"/>
            <p:cNvSpPr>
              <a:spLocks noChangeArrowheads="1"/>
            </p:cNvSpPr>
            <p:nvPr/>
          </p:nvSpPr>
          <p:spPr bwMode="auto">
            <a:xfrm rot="-5400000">
              <a:off x="3890" y="2078"/>
              <a:ext cx="352" cy="36"/>
            </a:xfrm>
            <a:prstGeom prst="rect">
              <a:avLst/>
            </a:prstGeom>
            <a:solidFill>
              <a:srgbClr val="C0C0C0"/>
            </a:solidFill>
            <a:ln w="9525" algn="ctr">
              <a:noFill/>
              <a:miter lim="800000"/>
              <a:headEnd/>
              <a:tailEnd/>
            </a:ln>
          </p:spPr>
          <p:txBody>
            <a:bodyPr vert="eaVert" wrap="none" anchor="ctr"/>
            <a:lstStyle/>
            <a:p>
              <a:endParaRPr lang="en-US"/>
            </a:p>
          </p:txBody>
        </p:sp>
      </p:grpSp>
      <p:grpSp>
        <p:nvGrpSpPr>
          <p:cNvPr id="68679" name="Group 71"/>
          <p:cNvGrpSpPr>
            <a:grpSpLocks/>
          </p:cNvGrpSpPr>
          <p:nvPr/>
        </p:nvGrpSpPr>
        <p:grpSpPr bwMode="auto">
          <a:xfrm>
            <a:off x="2682876" y="2128838"/>
            <a:ext cx="3305175" cy="1191"/>
            <a:chOff x="1690" y="1788"/>
            <a:chExt cx="2082" cy="1"/>
          </a:xfrm>
        </p:grpSpPr>
        <p:cxnSp>
          <p:nvCxnSpPr>
            <p:cNvPr id="32789" name="AutoShape 72"/>
            <p:cNvCxnSpPr>
              <a:cxnSpLocks noChangeShapeType="1"/>
            </p:cNvCxnSpPr>
            <p:nvPr/>
          </p:nvCxnSpPr>
          <p:spPr bwMode="auto">
            <a:xfrm rot="-5400000" flipH="1" flipV="1">
              <a:off x="3255" y="1273"/>
              <a:ext cx="1" cy="1032"/>
            </a:xfrm>
            <a:prstGeom prst="curvedConnector3">
              <a:avLst>
                <a:gd name="adj1" fmla="val -27000009"/>
              </a:avLst>
            </a:prstGeom>
            <a:noFill/>
            <a:ln w="38100">
              <a:solidFill>
                <a:schemeClr val="accent2"/>
              </a:solidFill>
              <a:round/>
              <a:headEnd/>
              <a:tailEnd type="triangle" w="med" len="med"/>
            </a:ln>
          </p:spPr>
        </p:cxnSp>
        <p:cxnSp>
          <p:nvCxnSpPr>
            <p:cNvPr id="32790" name="AutoShape 73"/>
            <p:cNvCxnSpPr>
              <a:cxnSpLocks noChangeShapeType="1"/>
            </p:cNvCxnSpPr>
            <p:nvPr/>
          </p:nvCxnSpPr>
          <p:spPr bwMode="auto">
            <a:xfrm rot="-5400000" flipH="1" flipV="1">
              <a:off x="2730" y="748"/>
              <a:ext cx="1" cy="2082"/>
            </a:xfrm>
            <a:prstGeom prst="curvedConnector3">
              <a:avLst>
                <a:gd name="adj1" fmla="val -36600014"/>
              </a:avLst>
            </a:prstGeom>
            <a:noFill/>
            <a:ln w="38100">
              <a:solidFill>
                <a:schemeClr val="accent2"/>
              </a:solidFill>
              <a:round/>
              <a:headEnd/>
              <a:tailEnd type="triangle" w="med" len="med"/>
            </a:ln>
          </p:spPr>
        </p:cxnSp>
      </p:grpSp>
      <p:grpSp>
        <p:nvGrpSpPr>
          <p:cNvPr id="68682" name="Group 74"/>
          <p:cNvGrpSpPr>
            <a:grpSpLocks/>
          </p:cNvGrpSpPr>
          <p:nvPr/>
        </p:nvGrpSpPr>
        <p:grpSpPr bwMode="auto">
          <a:xfrm>
            <a:off x="2587626" y="2128838"/>
            <a:ext cx="3305175" cy="1191"/>
            <a:chOff x="1630" y="1788"/>
            <a:chExt cx="2082" cy="1"/>
          </a:xfrm>
        </p:grpSpPr>
        <p:cxnSp>
          <p:nvCxnSpPr>
            <p:cNvPr id="32787" name="AutoShape 75"/>
            <p:cNvCxnSpPr>
              <a:cxnSpLocks noChangeShapeType="1"/>
            </p:cNvCxnSpPr>
            <p:nvPr/>
          </p:nvCxnSpPr>
          <p:spPr bwMode="auto">
            <a:xfrm rot="5400000" flipV="1">
              <a:off x="2670" y="748"/>
              <a:ext cx="1" cy="2082"/>
            </a:xfrm>
            <a:prstGeom prst="curvedConnector3">
              <a:avLst>
                <a:gd name="adj1" fmla="val -64800014"/>
              </a:avLst>
            </a:prstGeom>
            <a:noFill/>
            <a:ln w="38100">
              <a:solidFill>
                <a:srgbClr val="FF6600"/>
              </a:solidFill>
              <a:round/>
              <a:headEnd/>
              <a:tailEnd type="triangle" w="med" len="med"/>
            </a:ln>
          </p:spPr>
        </p:cxnSp>
        <p:cxnSp>
          <p:nvCxnSpPr>
            <p:cNvPr id="32788" name="AutoShape 76"/>
            <p:cNvCxnSpPr>
              <a:cxnSpLocks noChangeShapeType="1"/>
            </p:cNvCxnSpPr>
            <p:nvPr/>
          </p:nvCxnSpPr>
          <p:spPr bwMode="auto">
            <a:xfrm rot="5400000" flipV="1">
              <a:off x="3195" y="1273"/>
              <a:ext cx="1" cy="1032"/>
            </a:xfrm>
            <a:prstGeom prst="curvedConnector3">
              <a:avLst>
                <a:gd name="adj1" fmla="val -43800014"/>
              </a:avLst>
            </a:prstGeom>
            <a:noFill/>
            <a:ln w="38100">
              <a:solidFill>
                <a:srgbClr val="FF6600"/>
              </a:solidFill>
              <a:round/>
              <a:headEnd/>
              <a:tailEnd type="triangle" w="med" len="med"/>
            </a:ln>
          </p:spPr>
        </p:cxnSp>
      </p:grpSp>
      <p:cxnSp>
        <p:nvCxnSpPr>
          <p:cNvPr id="68685" name="AutoShape 77"/>
          <p:cNvCxnSpPr>
            <a:cxnSpLocks noChangeShapeType="1"/>
          </p:cNvCxnSpPr>
          <p:nvPr/>
        </p:nvCxnSpPr>
        <p:spPr bwMode="auto">
          <a:xfrm rot="-5400000">
            <a:off x="5582841" y="1460104"/>
            <a:ext cx="978694" cy="358775"/>
          </a:xfrm>
          <a:prstGeom prst="curvedConnector2">
            <a:avLst/>
          </a:prstGeom>
          <a:noFill/>
          <a:ln w="38100">
            <a:solidFill>
              <a:srgbClr val="FF6600"/>
            </a:solidFill>
            <a:round/>
            <a:headEnd/>
            <a:tailEnd type="triangle" w="med" len="med"/>
          </a:ln>
        </p:spPr>
      </p:cxnSp>
      <p:sp>
        <p:nvSpPr>
          <p:cNvPr id="68686" name="Text Box 78"/>
          <p:cNvSpPr txBox="1">
            <a:spLocks noChangeArrowheads="1"/>
          </p:cNvSpPr>
          <p:nvPr/>
        </p:nvSpPr>
        <p:spPr bwMode="auto">
          <a:xfrm>
            <a:off x="1536700" y="3667125"/>
            <a:ext cx="5918200" cy="369332"/>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defRPr/>
            </a:pPr>
            <a:r>
              <a:rPr lang="en-US" sz="1800" dirty="0">
                <a:solidFill>
                  <a:schemeClr val="tx1"/>
                </a:solidFill>
                <a:ea typeface="ＭＳ Ｐゴシック"/>
                <a:cs typeface="ＭＳ Ｐゴシック"/>
              </a:rPr>
              <a:t>Scatter-Gather (Map-Reduce) Queries and Functions</a:t>
            </a:r>
          </a:p>
        </p:txBody>
      </p:sp>
      <p:sp>
        <p:nvSpPr>
          <p:cNvPr id="32786" name="Rectangle 7"/>
          <p:cNvSpPr>
            <a:spLocks/>
          </p:cNvSpPr>
          <p:nvPr/>
        </p:nvSpPr>
        <p:spPr bwMode="auto">
          <a:xfrm>
            <a:off x="682625" y="762000"/>
            <a:ext cx="1752600" cy="407194"/>
          </a:xfrm>
          <a:prstGeom prst="rect">
            <a:avLst/>
          </a:prstGeom>
          <a:noFill/>
          <a:ln w="9525">
            <a:noFill/>
            <a:miter lim="800000"/>
            <a:headEnd/>
            <a:tailEnd/>
          </a:ln>
        </p:spPr>
        <p:txBody>
          <a:bodyPr lIns="10587" tIns="10587" rIns="10587" bIns="10587" anchor="ctr"/>
          <a:lstStyle/>
          <a:p>
            <a:pPr>
              <a:spcBef>
                <a:spcPts val="213"/>
              </a:spcBef>
              <a:spcAft>
                <a:spcPct val="40000"/>
              </a:spcAft>
            </a:pPr>
            <a:r>
              <a:rPr lang="en-US" sz="2800" b="1">
                <a:solidFill>
                  <a:srgbClr val="797979"/>
                </a:solidFill>
                <a:cs typeface="Arial" charset="0"/>
              </a:rPr>
              <a:t>Parallel</a:t>
            </a:r>
          </a:p>
        </p:txBody>
      </p:sp>
    </p:spTree>
    <p:extLst>
      <p:ext uri="{BB962C8B-B14F-4D97-AF65-F5344CB8AC3E}">
        <p14:creationId xmlns:p14="http://schemas.microsoft.com/office/powerpoint/2010/main" val="32466371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8621"/>
                                        </p:tgtEl>
                                        <p:attrNameLst>
                                          <p:attrName>style.visibility</p:attrName>
                                        </p:attrNameLst>
                                      </p:cBhvr>
                                      <p:to>
                                        <p:strVal val="visible"/>
                                      </p:to>
                                    </p:set>
                                    <p:animEffect transition="in" filter="wipe(up)">
                                      <p:cBhvr>
                                        <p:cTn id="7" dur="1000"/>
                                        <p:tgtEl>
                                          <p:spTgt spid="68621"/>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68679"/>
                                        </p:tgtEl>
                                        <p:attrNameLst>
                                          <p:attrName>style.visibility</p:attrName>
                                        </p:attrNameLst>
                                      </p:cBhvr>
                                      <p:to>
                                        <p:strVal val="visible"/>
                                      </p:to>
                                    </p:set>
                                    <p:animEffect transition="in" filter="wipe(right)">
                                      <p:cBhvr>
                                        <p:cTn id="11" dur="1000"/>
                                        <p:tgtEl>
                                          <p:spTgt spid="68679"/>
                                        </p:tgtEl>
                                      </p:cBhvr>
                                    </p:animEffect>
                                  </p:childTnLst>
                                </p:cTn>
                              </p:par>
                              <p:par>
                                <p:cTn id="12" presetID="10" presetClass="exit" presetSubtype="0" fill="hold" nodeType="withEffect">
                                  <p:stCondLst>
                                    <p:cond delay="0"/>
                                  </p:stCondLst>
                                  <p:childTnLst>
                                    <p:animEffect transition="out" filter="fade">
                                      <p:cBhvr>
                                        <p:cTn id="13" dur="500"/>
                                        <p:tgtEl>
                                          <p:spTgt spid="68621"/>
                                        </p:tgtEl>
                                      </p:cBhvr>
                                    </p:animEffect>
                                    <p:set>
                                      <p:cBhvr>
                                        <p:cTn id="14" dur="1" fill="hold">
                                          <p:stCondLst>
                                            <p:cond delay="499"/>
                                          </p:stCondLst>
                                        </p:cTn>
                                        <p:tgtEl>
                                          <p:spTgt spid="68621"/>
                                        </p:tgtEl>
                                        <p:attrNameLst>
                                          <p:attrName>style.visibility</p:attrName>
                                        </p:attrNameLst>
                                      </p:cBhvr>
                                      <p:to>
                                        <p:strVal val="hidden"/>
                                      </p:to>
                                    </p:se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68682"/>
                                        </p:tgtEl>
                                        <p:attrNameLst>
                                          <p:attrName>style.visibility</p:attrName>
                                        </p:attrNameLst>
                                      </p:cBhvr>
                                      <p:to>
                                        <p:strVal val="visible"/>
                                      </p:to>
                                    </p:set>
                                    <p:animEffect transition="in" filter="wipe(left)">
                                      <p:cBhvr>
                                        <p:cTn id="18" dur="1000"/>
                                        <p:tgtEl>
                                          <p:spTgt spid="68682"/>
                                        </p:tgtEl>
                                      </p:cBhvr>
                                    </p:animEffect>
                                  </p:childTnLst>
                                </p:cTn>
                              </p:par>
                              <p:par>
                                <p:cTn id="19" presetID="10" presetClass="exit" presetSubtype="0" fill="hold" nodeType="withEffect">
                                  <p:stCondLst>
                                    <p:cond delay="0"/>
                                  </p:stCondLst>
                                  <p:childTnLst>
                                    <p:animEffect transition="out" filter="fade">
                                      <p:cBhvr>
                                        <p:cTn id="20" dur="500"/>
                                        <p:tgtEl>
                                          <p:spTgt spid="68679"/>
                                        </p:tgtEl>
                                      </p:cBhvr>
                                    </p:animEffect>
                                    <p:set>
                                      <p:cBhvr>
                                        <p:cTn id="21" dur="1" fill="hold">
                                          <p:stCondLst>
                                            <p:cond delay="499"/>
                                          </p:stCondLst>
                                        </p:cTn>
                                        <p:tgtEl>
                                          <p:spTgt spid="68679"/>
                                        </p:tgtEl>
                                        <p:attrNameLst>
                                          <p:attrName>style.visibility</p:attrName>
                                        </p:attrNameLst>
                                      </p:cBhvr>
                                      <p:to>
                                        <p:strVal val="hidden"/>
                                      </p:to>
                                    </p:set>
                                  </p:childTnLst>
                                </p:cTn>
                              </p:par>
                            </p:childTnLst>
                          </p:cTn>
                        </p:par>
                        <p:par>
                          <p:cTn id="22" fill="hold">
                            <p:stCondLst>
                              <p:cond delay="3000"/>
                            </p:stCondLst>
                            <p:childTnLst>
                              <p:par>
                                <p:cTn id="23" presetID="22" presetClass="entr" presetSubtype="4" fill="hold" nodeType="afterEffect">
                                  <p:stCondLst>
                                    <p:cond delay="0"/>
                                  </p:stCondLst>
                                  <p:childTnLst>
                                    <p:set>
                                      <p:cBhvr>
                                        <p:cTn id="24" dur="1" fill="hold">
                                          <p:stCondLst>
                                            <p:cond delay="0"/>
                                          </p:stCondLst>
                                        </p:cTn>
                                        <p:tgtEl>
                                          <p:spTgt spid="68685"/>
                                        </p:tgtEl>
                                        <p:attrNameLst>
                                          <p:attrName>style.visibility</p:attrName>
                                        </p:attrNameLst>
                                      </p:cBhvr>
                                      <p:to>
                                        <p:strVal val="visible"/>
                                      </p:to>
                                    </p:set>
                                    <p:animEffect transition="in" filter="wipe(down)">
                                      <p:cBhvr>
                                        <p:cTn id="25" dur="1000"/>
                                        <p:tgtEl>
                                          <p:spTgt spid="68685"/>
                                        </p:tgtEl>
                                      </p:cBhvr>
                                    </p:animEffect>
                                  </p:childTnLst>
                                </p:cTn>
                              </p:par>
                              <p:par>
                                <p:cTn id="26" presetID="10" presetClass="exit" presetSubtype="0" fill="hold" nodeType="withEffect">
                                  <p:stCondLst>
                                    <p:cond delay="0"/>
                                  </p:stCondLst>
                                  <p:childTnLst>
                                    <p:animEffect transition="out" filter="fade">
                                      <p:cBhvr>
                                        <p:cTn id="27" dur="500"/>
                                        <p:tgtEl>
                                          <p:spTgt spid="68682"/>
                                        </p:tgtEl>
                                      </p:cBhvr>
                                    </p:animEffect>
                                    <p:set>
                                      <p:cBhvr>
                                        <p:cTn id="28" dur="1" fill="hold">
                                          <p:stCondLst>
                                            <p:cond delay="499"/>
                                          </p:stCondLst>
                                        </p:cTn>
                                        <p:tgtEl>
                                          <p:spTgt spid="686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45" name="Text Box 129"/>
          <p:cNvSpPr txBox="1">
            <a:spLocks noChangeArrowheads="1"/>
          </p:cNvSpPr>
          <p:nvPr/>
        </p:nvSpPr>
        <p:spPr bwMode="auto">
          <a:xfrm>
            <a:off x="577851" y="4030266"/>
            <a:ext cx="4424809" cy="226985"/>
          </a:xfrm>
          <a:prstGeom prst="rect">
            <a:avLst/>
          </a:prstGeom>
          <a:noFill/>
          <a:ln w="9525" algn="ctr">
            <a:noFill/>
            <a:miter lim="800000"/>
            <a:headEnd/>
            <a:tailEnd/>
          </a:ln>
        </p:spPr>
        <p:txBody>
          <a:bodyPr wrap="none">
            <a:spAutoFit/>
          </a:bodyPr>
          <a:lstStyle/>
          <a:p>
            <a:pPr marL="171450" indent="-171450" eaLnBrk="0" hangingPunct="0">
              <a:lnSpc>
                <a:spcPct val="5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chemeClr val="tx1"/>
                </a:solidFill>
              </a:rPr>
              <a:t>Eventual Consistency with other Fabric instances</a:t>
            </a:r>
          </a:p>
        </p:txBody>
      </p:sp>
      <p:sp>
        <p:nvSpPr>
          <p:cNvPr id="26" name="Text Box 129"/>
          <p:cNvSpPr txBox="1">
            <a:spLocks noChangeArrowheads="1"/>
          </p:cNvSpPr>
          <p:nvPr/>
        </p:nvSpPr>
        <p:spPr bwMode="auto">
          <a:xfrm>
            <a:off x="577850" y="3708797"/>
            <a:ext cx="4059249" cy="226985"/>
          </a:xfrm>
          <a:prstGeom prst="rect">
            <a:avLst/>
          </a:prstGeom>
          <a:noFill/>
          <a:ln w="9525" algn="ctr">
            <a:noFill/>
            <a:miter lim="800000"/>
            <a:headEnd/>
            <a:tailEnd/>
          </a:ln>
        </p:spPr>
        <p:txBody>
          <a:bodyPr wrap="none">
            <a:spAutoFit/>
          </a:bodyPr>
          <a:lstStyle/>
          <a:p>
            <a:pPr marL="171450" indent="-171450" eaLnBrk="0" hangingPunct="0">
              <a:lnSpc>
                <a:spcPct val="5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chemeClr val="tx1"/>
                </a:solidFill>
              </a:rPr>
              <a:t>Eventual Consistency with Archival Database</a:t>
            </a:r>
          </a:p>
        </p:txBody>
      </p:sp>
      <p:pic>
        <p:nvPicPr>
          <p:cNvPr id="38913" name="Picture 13"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2044701" y="2082404"/>
            <a:ext cx="1063625" cy="235744"/>
          </a:xfrm>
          <a:prstGeom prst="rect">
            <a:avLst/>
          </a:prstGeom>
          <a:noFill/>
          <a:ln w="9525">
            <a:noFill/>
            <a:miter lim="800000"/>
            <a:headEnd/>
            <a:tailEnd/>
          </a:ln>
        </p:spPr>
      </p:pic>
      <p:pic>
        <p:nvPicPr>
          <p:cNvPr id="38914" name="Picture 14"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671514" y="2082404"/>
            <a:ext cx="1063625" cy="235744"/>
          </a:xfrm>
          <a:prstGeom prst="rect">
            <a:avLst/>
          </a:prstGeom>
          <a:noFill/>
          <a:ln w="9525">
            <a:noFill/>
            <a:miter lim="800000"/>
            <a:headEnd/>
            <a:tailEnd/>
          </a:ln>
        </p:spPr>
      </p:pic>
      <p:pic>
        <p:nvPicPr>
          <p:cNvPr id="38915" name="Picture 15"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3452814" y="2082404"/>
            <a:ext cx="1063625" cy="235744"/>
          </a:xfrm>
          <a:prstGeom prst="rect">
            <a:avLst/>
          </a:prstGeom>
          <a:noFill/>
          <a:ln w="9525">
            <a:noFill/>
            <a:miter lim="800000"/>
            <a:headEnd/>
            <a:tailEnd/>
          </a:ln>
        </p:spPr>
      </p:pic>
      <p:pic>
        <p:nvPicPr>
          <p:cNvPr id="38916" name="Picture 15"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4887914" y="2080023"/>
            <a:ext cx="1063625" cy="235744"/>
          </a:xfrm>
          <a:prstGeom prst="rect">
            <a:avLst/>
          </a:prstGeom>
          <a:noFill/>
          <a:ln w="9525">
            <a:noFill/>
            <a:miter lim="800000"/>
            <a:headEnd/>
            <a:tailEnd/>
          </a:ln>
        </p:spPr>
      </p:pic>
      <p:pic>
        <p:nvPicPr>
          <p:cNvPr id="111619" name="Picture 3" descr="emc_storage"/>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00800" y="3900487"/>
            <a:ext cx="933450" cy="700088"/>
          </a:xfrm>
          <a:prstGeom prst="rect">
            <a:avLst/>
          </a:prstGeom>
          <a:noFill/>
          <a:ln w="9525">
            <a:noFill/>
            <a:miter lim="800000"/>
            <a:headEnd/>
            <a:tailEnd/>
          </a:ln>
        </p:spPr>
      </p:pic>
      <p:pic>
        <p:nvPicPr>
          <p:cNvPr id="111620" name="Picture 4" descr="disk drive"/>
          <p:cNvPicPr>
            <a:picLocks noChangeAspect="1" noChangeArrowheads="1"/>
          </p:cNvPicPr>
          <p:nvPr/>
        </p:nvPicPr>
        <p:blipFill>
          <a:blip r:embed="rId5" cstate="email">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6700839" y="3996929"/>
            <a:ext cx="428625" cy="321469"/>
          </a:xfrm>
          <a:prstGeom prst="rect">
            <a:avLst/>
          </a:prstGeom>
          <a:noFill/>
          <a:ln w="9525">
            <a:noFill/>
            <a:miter lim="800000"/>
            <a:headEnd/>
            <a:tailEnd/>
          </a:ln>
        </p:spPr>
      </p:pic>
      <p:sp>
        <p:nvSpPr>
          <p:cNvPr id="111621" name="Text Box 5"/>
          <p:cNvSpPr txBox="1">
            <a:spLocks noChangeArrowheads="1"/>
          </p:cNvSpPr>
          <p:nvPr/>
        </p:nvSpPr>
        <p:spPr bwMode="auto">
          <a:xfrm>
            <a:off x="6851650" y="4524376"/>
            <a:ext cx="889987" cy="210314"/>
          </a:xfrm>
          <a:prstGeom prst="rect">
            <a:avLst/>
          </a:prstGeom>
          <a:noFill/>
          <a:ln w="9525" algn="ctr">
            <a:noFill/>
            <a:miter lim="800000"/>
            <a:headEnd/>
            <a:tailEnd/>
          </a:ln>
        </p:spPr>
        <p:txBody>
          <a:bodyPr wrap="none">
            <a:spAutoFit/>
          </a:bodyPr>
          <a:lstStyle/>
          <a:p>
            <a:pPr marL="171450" indent="-171450"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Storage Device</a:t>
            </a:r>
          </a:p>
        </p:txBody>
      </p:sp>
      <p:grpSp>
        <p:nvGrpSpPr>
          <p:cNvPr id="111622" name="Group 6"/>
          <p:cNvGrpSpPr>
            <a:grpSpLocks/>
          </p:cNvGrpSpPr>
          <p:nvPr/>
        </p:nvGrpSpPr>
        <p:grpSpPr bwMode="auto">
          <a:xfrm>
            <a:off x="6305552" y="3014664"/>
            <a:ext cx="1154113" cy="791766"/>
            <a:chOff x="1236" y="2622"/>
            <a:chExt cx="727" cy="665"/>
          </a:xfrm>
        </p:grpSpPr>
        <p:sp>
          <p:nvSpPr>
            <p:cNvPr id="111623" name="Rectangle 7"/>
            <p:cNvSpPr>
              <a:spLocks noChangeArrowheads="1"/>
            </p:cNvSpPr>
            <p:nvPr/>
          </p:nvSpPr>
          <p:spPr bwMode="auto">
            <a:xfrm>
              <a:off x="1236" y="262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9070" name="Text Box 8"/>
            <p:cNvSpPr txBox="1">
              <a:spLocks noChangeArrowheads="1"/>
            </p:cNvSpPr>
            <p:nvPr/>
          </p:nvSpPr>
          <p:spPr bwMode="auto">
            <a:xfrm>
              <a:off x="1394" y="3110"/>
              <a:ext cx="569" cy="177"/>
            </a:xfrm>
            <a:prstGeom prst="rect">
              <a:avLst/>
            </a:prstGeom>
            <a:noFill/>
            <a:ln w="9525" algn="ctr">
              <a:noFill/>
              <a:miter lim="800000"/>
              <a:headEnd/>
              <a:tailEnd/>
            </a:ln>
          </p:spPr>
          <p:txBody>
            <a:bodyPr wrap="none">
              <a:spAutoFit/>
            </a:bodyPr>
            <a:lstStyle/>
            <a:p>
              <a:pPr marL="171450" indent="-171450"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Database Node</a:t>
              </a:r>
            </a:p>
          </p:txBody>
        </p:sp>
        <p:pic>
          <p:nvPicPr>
            <p:cNvPr id="39071" name="Picture 9" descr="database icon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414" y="2698"/>
              <a:ext cx="340" cy="340"/>
            </a:xfrm>
            <a:prstGeom prst="rect">
              <a:avLst/>
            </a:prstGeom>
            <a:noFill/>
            <a:ln w="9525">
              <a:noFill/>
              <a:miter lim="800000"/>
              <a:headEnd/>
              <a:tailEnd/>
            </a:ln>
          </p:spPr>
        </p:pic>
      </p:grpSp>
      <p:sp>
        <p:nvSpPr>
          <p:cNvPr id="111657" name="Line 41"/>
          <p:cNvSpPr>
            <a:spLocks noChangeShapeType="1"/>
          </p:cNvSpPr>
          <p:nvPr/>
        </p:nvSpPr>
        <p:spPr bwMode="auto">
          <a:xfrm flipH="1">
            <a:off x="6878639" y="3750469"/>
            <a:ext cx="7937" cy="207169"/>
          </a:xfrm>
          <a:prstGeom prst="line">
            <a:avLst/>
          </a:prstGeom>
          <a:noFill/>
          <a:ln w="19050">
            <a:solidFill>
              <a:schemeClr val="tx1"/>
            </a:solidFill>
            <a:round/>
            <a:headEnd/>
            <a:tailEnd type="triangle" w="med" len="med"/>
          </a:ln>
        </p:spPr>
        <p:txBody>
          <a:bodyPr/>
          <a:lstStyle/>
          <a:p>
            <a:endParaRPr lang="en-US"/>
          </a:p>
        </p:txBody>
      </p:sp>
      <p:sp>
        <p:nvSpPr>
          <p:cNvPr id="111688" name="AutoShape 72"/>
          <p:cNvSpPr>
            <a:spLocks noChangeArrowheads="1"/>
          </p:cNvSpPr>
          <p:nvPr/>
        </p:nvSpPr>
        <p:spPr bwMode="auto">
          <a:xfrm flipV="1">
            <a:off x="5438775" y="3014663"/>
            <a:ext cx="857250" cy="635794"/>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6600"/>
          </a:solidFill>
          <a:ln w="9525" algn="ctr">
            <a:solidFill>
              <a:srgbClr val="CC0000"/>
            </a:solidFill>
            <a:miter lim="800000"/>
            <a:headEnd/>
            <a:tailEnd/>
          </a:ln>
        </p:spPr>
        <p:txBody>
          <a:bodyPr wrap="none" anchor="ctr"/>
          <a:lstStyle/>
          <a:p>
            <a:endParaRPr lang="en-US"/>
          </a:p>
        </p:txBody>
      </p:sp>
      <p:sp>
        <p:nvSpPr>
          <p:cNvPr id="111689" name="Text Box 73"/>
          <p:cNvSpPr txBox="1">
            <a:spLocks noChangeArrowheads="1"/>
          </p:cNvSpPr>
          <p:nvPr/>
        </p:nvSpPr>
        <p:spPr bwMode="auto">
          <a:xfrm>
            <a:off x="7508876" y="3174206"/>
            <a:ext cx="1357313" cy="327269"/>
          </a:xfrm>
          <a:prstGeom prst="rect">
            <a:avLst/>
          </a:prstGeom>
          <a:noFill/>
          <a:ln w="9525" algn="ctr">
            <a:noFill/>
            <a:miter lim="800000"/>
            <a:headEnd/>
            <a:tailEnd/>
          </a:ln>
        </p:spPr>
        <p:txBody>
          <a:bodyPr>
            <a:spAutoFit/>
          </a:bodyPr>
          <a:lstStyle/>
          <a:p>
            <a:pPr marL="171450" indent="-171450"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Archival, OLAP &amp; Regulatory RDBMS</a:t>
            </a:r>
          </a:p>
        </p:txBody>
      </p:sp>
      <p:sp>
        <p:nvSpPr>
          <p:cNvPr id="30912" name="Text Box 129"/>
          <p:cNvSpPr txBox="1">
            <a:spLocks noChangeArrowheads="1"/>
          </p:cNvSpPr>
          <p:nvPr/>
        </p:nvSpPr>
        <p:spPr bwMode="auto">
          <a:xfrm>
            <a:off x="577850" y="3373041"/>
            <a:ext cx="4338347" cy="226985"/>
          </a:xfrm>
          <a:prstGeom prst="rect">
            <a:avLst/>
          </a:prstGeom>
          <a:noFill/>
          <a:ln w="9525" algn="ctr">
            <a:noFill/>
            <a:miter lim="800000"/>
            <a:headEnd/>
            <a:tailEnd/>
          </a:ln>
        </p:spPr>
        <p:txBody>
          <a:bodyPr wrap="square">
            <a:spAutoFit/>
          </a:bodyPr>
          <a:lstStyle/>
          <a:p>
            <a:pPr marL="171450" indent="-171450" eaLnBrk="0" hangingPunct="0">
              <a:lnSpc>
                <a:spcPct val="5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chemeClr val="tx1"/>
                </a:solidFill>
              </a:rPr>
              <a:t>Synchronous Consistency </a:t>
            </a:r>
            <a:r>
              <a:rPr lang="en-US" sz="1400" b="1" u="sng" dirty="0">
                <a:solidFill>
                  <a:schemeClr val="tx1"/>
                </a:solidFill>
              </a:rPr>
              <a:t>within</a:t>
            </a:r>
            <a:r>
              <a:rPr lang="en-US" sz="1400" b="1" dirty="0">
                <a:solidFill>
                  <a:schemeClr val="tx1"/>
                </a:solidFill>
              </a:rPr>
              <a:t> the Fabric</a:t>
            </a:r>
          </a:p>
        </p:txBody>
      </p:sp>
      <p:sp>
        <p:nvSpPr>
          <p:cNvPr id="38925" name="Rectangle 4"/>
          <p:cNvSpPr>
            <a:spLocks noChangeArrowheads="1"/>
          </p:cNvSpPr>
          <p:nvPr/>
        </p:nvSpPr>
        <p:spPr bwMode="auto">
          <a:xfrm>
            <a:off x="357188" y="74475"/>
            <a:ext cx="6781800" cy="430887"/>
          </a:xfrm>
          <a:prstGeom prst="rect">
            <a:avLst/>
          </a:prstGeom>
          <a:noFill/>
          <a:ln w="9525">
            <a:noFill/>
            <a:miter lim="800000"/>
            <a:headEnd/>
            <a:tailEnd/>
          </a:ln>
        </p:spPr>
        <p:txBody>
          <a:bodyPr lIns="0" tIns="0" rIns="0" bIns="0" anchor="ctr">
            <a:spAutoFit/>
          </a:bodyPr>
          <a:lstStyle/>
          <a:p>
            <a:pPr eaLnBrk="0" hangingPunct="0"/>
            <a:r>
              <a:rPr lang="en-US" sz="2800" dirty="0">
                <a:solidFill>
                  <a:srgbClr val="00685D"/>
                </a:solidFill>
              </a:rPr>
              <a:t>Consistency Model</a:t>
            </a:r>
          </a:p>
        </p:txBody>
      </p:sp>
      <p:grpSp>
        <p:nvGrpSpPr>
          <p:cNvPr id="38926" name="Group 170"/>
          <p:cNvGrpSpPr>
            <a:grpSpLocks/>
          </p:cNvGrpSpPr>
          <p:nvPr/>
        </p:nvGrpSpPr>
        <p:grpSpPr bwMode="auto">
          <a:xfrm>
            <a:off x="628650" y="2057400"/>
            <a:ext cx="5372100" cy="1157288"/>
            <a:chOff x="396" y="1728"/>
            <a:chExt cx="3384" cy="972"/>
          </a:xfrm>
        </p:grpSpPr>
        <p:grpSp>
          <p:nvGrpSpPr>
            <p:cNvPr id="39002" name="Group 42"/>
            <p:cNvGrpSpPr>
              <a:grpSpLocks/>
            </p:cNvGrpSpPr>
            <p:nvPr/>
          </p:nvGrpSpPr>
          <p:grpSpPr bwMode="auto">
            <a:xfrm>
              <a:off x="396" y="1728"/>
              <a:ext cx="3384" cy="972"/>
              <a:chOff x="396" y="1998"/>
              <a:chExt cx="3384" cy="972"/>
            </a:xfrm>
          </p:grpSpPr>
          <p:sp>
            <p:nvSpPr>
              <p:cNvPr id="2" name="Rectangle 43"/>
              <p:cNvSpPr>
                <a:spLocks noChangeArrowheads="1"/>
              </p:cNvSpPr>
              <p:nvPr/>
            </p:nvSpPr>
            <p:spPr bwMode="auto">
              <a:xfrm>
                <a:off x="396"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 name="Rectangle 44"/>
              <p:cNvSpPr>
                <a:spLocks noChangeArrowheads="1"/>
              </p:cNvSpPr>
              <p:nvPr/>
            </p:nvSpPr>
            <p:spPr bwMode="auto">
              <a:xfrm>
                <a:off x="1280"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4" name="Rectangle 45"/>
              <p:cNvSpPr>
                <a:spLocks noChangeArrowheads="1"/>
              </p:cNvSpPr>
              <p:nvPr/>
            </p:nvSpPr>
            <p:spPr bwMode="auto">
              <a:xfrm>
                <a:off x="2164"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5" name="Rectangle 46"/>
              <p:cNvSpPr>
                <a:spLocks noChangeArrowheads="1"/>
              </p:cNvSpPr>
              <p:nvPr/>
            </p:nvSpPr>
            <p:spPr bwMode="auto">
              <a:xfrm>
                <a:off x="3046"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grpSp>
            <p:nvGrpSpPr>
              <p:cNvPr id="39044" name="Group 47"/>
              <p:cNvGrpSpPr>
                <a:grpSpLocks/>
              </p:cNvGrpSpPr>
              <p:nvPr/>
            </p:nvGrpSpPr>
            <p:grpSpPr bwMode="auto">
              <a:xfrm>
                <a:off x="934" y="1998"/>
                <a:ext cx="528" cy="972"/>
                <a:chOff x="934" y="1998"/>
                <a:chExt cx="528" cy="972"/>
              </a:xfrm>
            </p:grpSpPr>
            <p:sp>
              <p:nvSpPr>
                <p:cNvPr id="23" name="AutoShape 48"/>
                <p:cNvSpPr>
                  <a:spLocks noChangeArrowheads="1"/>
                </p:cNvSpPr>
                <p:nvPr/>
              </p:nvSpPr>
              <p:spPr bwMode="auto">
                <a:xfrm>
                  <a:off x="952"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9064" name="AutoShape 49"/>
                <p:cNvSpPr>
                  <a:spLocks noChangeArrowheads="1"/>
                </p:cNvSpPr>
                <p:nvPr/>
              </p:nvSpPr>
              <p:spPr bwMode="auto">
                <a:xfrm flipV="1">
                  <a:off x="952"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9065" name="Rectangle 50"/>
                <p:cNvSpPr>
                  <a:spLocks noChangeArrowheads="1"/>
                </p:cNvSpPr>
                <p:nvPr/>
              </p:nvSpPr>
              <p:spPr bwMode="auto">
                <a:xfrm>
                  <a:off x="1284"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39066" name="Rectangle 51"/>
                <p:cNvSpPr>
                  <a:spLocks noChangeArrowheads="1"/>
                </p:cNvSpPr>
                <p:nvPr/>
              </p:nvSpPr>
              <p:spPr bwMode="auto">
                <a:xfrm>
                  <a:off x="934"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9067" name="Rectangle 52"/>
                <p:cNvSpPr>
                  <a:spLocks noChangeArrowheads="1"/>
                </p:cNvSpPr>
                <p:nvPr/>
              </p:nvSpPr>
              <p:spPr bwMode="auto">
                <a:xfrm rot="-5400000">
                  <a:off x="1112"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39068" name="Line 53"/>
                <p:cNvSpPr>
                  <a:spLocks noChangeShapeType="1"/>
                </p:cNvSpPr>
                <p:nvPr/>
              </p:nvSpPr>
              <p:spPr bwMode="auto">
                <a:xfrm>
                  <a:off x="1086" y="2710"/>
                  <a:ext cx="0" cy="42"/>
                </a:xfrm>
                <a:prstGeom prst="line">
                  <a:avLst/>
                </a:prstGeom>
                <a:noFill/>
                <a:ln w="9525">
                  <a:solidFill>
                    <a:srgbClr val="0033CC"/>
                  </a:solidFill>
                  <a:round/>
                  <a:headEnd/>
                  <a:tailEnd/>
                </a:ln>
              </p:spPr>
              <p:txBody>
                <a:bodyPr/>
                <a:lstStyle/>
                <a:p>
                  <a:endParaRPr lang="en-US"/>
                </a:p>
              </p:txBody>
            </p:sp>
          </p:grpSp>
          <p:grpSp>
            <p:nvGrpSpPr>
              <p:cNvPr id="39045" name="Group 54"/>
              <p:cNvGrpSpPr>
                <a:grpSpLocks/>
              </p:cNvGrpSpPr>
              <p:nvPr/>
            </p:nvGrpSpPr>
            <p:grpSpPr bwMode="auto">
              <a:xfrm>
                <a:off x="1818" y="1998"/>
                <a:ext cx="528" cy="972"/>
                <a:chOff x="1818" y="1998"/>
                <a:chExt cx="528" cy="972"/>
              </a:xfrm>
            </p:grpSpPr>
            <p:sp>
              <p:nvSpPr>
                <p:cNvPr id="24" name="AutoShape 55"/>
                <p:cNvSpPr>
                  <a:spLocks noChangeArrowheads="1"/>
                </p:cNvSpPr>
                <p:nvPr/>
              </p:nvSpPr>
              <p:spPr bwMode="auto">
                <a:xfrm>
                  <a:off x="1836"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9058" name="AutoShape 56"/>
                <p:cNvSpPr>
                  <a:spLocks noChangeArrowheads="1"/>
                </p:cNvSpPr>
                <p:nvPr/>
              </p:nvSpPr>
              <p:spPr bwMode="auto">
                <a:xfrm flipV="1">
                  <a:off x="1836"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9059" name="Rectangle 57"/>
                <p:cNvSpPr>
                  <a:spLocks noChangeArrowheads="1"/>
                </p:cNvSpPr>
                <p:nvPr/>
              </p:nvSpPr>
              <p:spPr bwMode="auto">
                <a:xfrm>
                  <a:off x="2168"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39060" name="Rectangle 58"/>
                <p:cNvSpPr>
                  <a:spLocks noChangeArrowheads="1"/>
                </p:cNvSpPr>
                <p:nvPr/>
              </p:nvSpPr>
              <p:spPr bwMode="auto">
                <a:xfrm>
                  <a:off x="1818"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9061" name="Rectangle 59"/>
                <p:cNvSpPr>
                  <a:spLocks noChangeArrowheads="1"/>
                </p:cNvSpPr>
                <p:nvPr/>
              </p:nvSpPr>
              <p:spPr bwMode="auto">
                <a:xfrm rot="-5400000">
                  <a:off x="1996"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39062" name="Line 60"/>
                <p:cNvSpPr>
                  <a:spLocks noChangeShapeType="1"/>
                </p:cNvSpPr>
                <p:nvPr/>
              </p:nvSpPr>
              <p:spPr bwMode="auto">
                <a:xfrm>
                  <a:off x="1970" y="2710"/>
                  <a:ext cx="0" cy="42"/>
                </a:xfrm>
                <a:prstGeom prst="line">
                  <a:avLst/>
                </a:prstGeom>
                <a:noFill/>
                <a:ln w="9525">
                  <a:solidFill>
                    <a:srgbClr val="0033CC"/>
                  </a:solidFill>
                  <a:round/>
                  <a:headEnd/>
                  <a:tailEnd/>
                </a:ln>
              </p:spPr>
              <p:txBody>
                <a:bodyPr/>
                <a:lstStyle/>
                <a:p>
                  <a:endParaRPr lang="en-US"/>
                </a:p>
              </p:txBody>
            </p:sp>
          </p:grpSp>
          <p:sp>
            <p:nvSpPr>
              <p:cNvPr id="39046" name="Text Box 61"/>
              <p:cNvSpPr txBox="1">
                <a:spLocks noChangeArrowheads="1"/>
              </p:cNvSpPr>
              <p:nvPr/>
            </p:nvSpPr>
            <p:spPr bwMode="auto">
              <a:xfrm>
                <a:off x="507"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nvGrpSpPr>
              <p:cNvPr id="39047" name="Group 62"/>
              <p:cNvGrpSpPr>
                <a:grpSpLocks/>
              </p:cNvGrpSpPr>
              <p:nvPr/>
            </p:nvGrpSpPr>
            <p:grpSpPr bwMode="auto">
              <a:xfrm>
                <a:off x="2700" y="1998"/>
                <a:ext cx="530" cy="972"/>
                <a:chOff x="2700" y="1998"/>
                <a:chExt cx="530" cy="972"/>
              </a:xfrm>
            </p:grpSpPr>
            <p:sp>
              <p:nvSpPr>
                <p:cNvPr id="25" name="AutoShape 63"/>
                <p:cNvSpPr>
                  <a:spLocks noChangeArrowheads="1"/>
                </p:cNvSpPr>
                <p:nvPr/>
              </p:nvSpPr>
              <p:spPr bwMode="auto">
                <a:xfrm>
                  <a:off x="2718"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9052" name="AutoShape 64"/>
                <p:cNvSpPr>
                  <a:spLocks noChangeArrowheads="1"/>
                </p:cNvSpPr>
                <p:nvPr/>
              </p:nvSpPr>
              <p:spPr bwMode="auto">
                <a:xfrm flipV="1">
                  <a:off x="2718"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9053" name="Rectangle 65"/>
                <p:cNvSpPr>
                  <a:spLocks noChangeArrowheads="1"/>
                </p:cNvSpPr>
                <p:nvPr/>
              </p:nvSpPr>
              <p:spPr bwMode="auto">
                <a:xfrm>
                  <a:off x="3050" y="2216"/>
                  <a:ext cx="180" cy="538"/>
                </a:xfrm>
                <a:prstGeom prst="rect">
                  <a:avLst/>
                </a:prstGeom>
                <a:solidFill>
                  <a:schemeClr val="bg1"/>
                </a:solidFill>
                <a:ln w="9525" algn="ctr">
                  <a:noFill/>
                  <a:miter lim="800000"/>
                  <a:headEnd/>
                  <a:tailEnd/>
                </a:ln>
              </p:spPr>
              <p:txBody>
                <a:bodyPr wrap="none" anchor="ctr"/>
                <a:lstStyle/>
                <a:p>
                  <a:endParaRPr lang="en-US" sz="2400"/>
                </a:p>
              </p:txBody>
            </p:sp>
            <p:sp>
              <p:nvSpPr>
                <p:cNvPr id="39054" name="Rectangle 66"/>
                <p:cNvSpPr>
                  <a:spLocks noChangeArrowheads="1"/>
                </p:cNvSpPr>
                <p:nvPr/>
              </p:nvSpPr>
              <p:spPr bwMode="auto">
                <a:xfrm>
                  <a:off x="2700"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9055" name="Rectangle 67"/>
                <p:cNvSpPr>
                  <a:spLocks noChangeArrowheads="1"/>
                </p:cNvSpPr>
                <p:nvPr/>
              </p:nvSpPr>
              <p:spPr bwMode="auto">
                <a:xfrm rot="-5400000">
                  <a:off x="2878"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39056" name="Line 68"/>
                <p:cNvSpPr>
                  <a:spLocks noChangeShapeType="1"/>
                </p:cNvSpPr>
                <p:nvPr/>
              </p:nvSpPr>
              <p:spPr bwMode="auto">
                <a:xfrm>
                  <a:off x="2854" y="2710"/>
                  <a:ext cx="0" cy="42"/>
                </a:xfrm>
                <a:prstGeom prst="line">
                  <a:avLst/>
                </a:prstGeom>
                <a:noFill/>
                <a:ln w="9525">
                  <a:solidFill>
                    <a:srgbClr val="0033CC"/>
                  </a:solidFill>
                  <a:round/>
                  <a:headEnd/>
                  <a:tailEnd/>
                </a:ln>
              </p:spPr>
              <p:txBody>
                <a:bodyPr/>
                <a:lstStyle/>
                <a:p>
                  <a:endParaRPr lang="en-US"/>
                </a:p>
              </p:txBody>
            </p:sp>
          </p:grpSp>
          <p:sp>
            <p:nvSpPr>
              <p:cNvPr id="39048" name="Text Box 69"/>
              <p:cNvSpPr txBox="1">
                <a:spLocks noChangeArrowheads="1"/>
              </p:cNvSpPr>
              <p:nvPr/>
            </p:nvSpPr>
            <p:spPr bwMode="auto">
              <a:xfrm>
                <a:off x="1385"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39049" name="Text Box 70"/>
              <p:cNvSpPr txBox="1">
                <a:spLocks noChangeArrowheads="1"/>
              </p:cNvSpPr>
              <p:nvPr/>
            </p:nvSpPr>
            <p:spPr bwMode="auto">
              <a:xfrm>
                <a:off x="2271"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39050" name="Text Box 71"/>
              <p:cNvSpPr txBox="1">
                <a:spLocks noChangeArrowheads="1"/>
              </p:cNvSpPr>
              <p:nvPr/>
            </p:nvSpPr>
            <p:spPr bwMode="auto">
              <a:xfrm>
                <a:off x="3155"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grpSp>
          <p:nvGrpSpPr>
            <p:cNvPr id="39003" name="Group 162"/>
            <p:cNvGrpSpPr>
              <a:grpSpLocks/>
            </p:cNvGrpSpPr>
            <p:nvPr/>
          </p:nvGrpSpPr>
          <p:grpSpPr bwMode="auto">
            <a:xfrm>
              <a:off x="461" y="1957"/>
              <a:ext cx="3204" cy="372"/>
              <a:chOff x="461" y="2227"/>
              <a:chExt cx="3204" cy="372"/>
            </a:xfrm>
          </p:grpSpPr>
          <p:sp>
            <p:nvSpPr>
              <p:cNvPr id="27" name="AutoShape 107"/>
              <p:cNvSpPr>
                <a:spLocks noChangeArrowheads="1"/>
              </p:cNvSpPr>
              <p:nvPr/>
            </p:nvSpPr>
            <p:spPr bwMode="auto">
              <a:xfrm>
                <a:off x="461" y="2227"/>
                <a:ext cx="570" cy="52"/>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8" name="AutoShape 108"/>
              <p:cNvSpPr>
                <a:spLocks noChangeArrowheads="1"/>
              </p:cNvSpPr>
              <p:nvPr/>
            </p:nvSpPr>
            <p:spPr bwMode="auto">
              <a:xfrm>
                <a:off x="461" y="2309"/>
                <a:ext cx="570" cy="52"/>
              </a:xfrm>
              <a:prstGeom prst="roundRect">
                <a:avLst>
                  <a:gd name="adj" fmla="val 16667"/>
                </a:avLst>
              </a:prstGeom>
              <a:gradFill rotWithShape="1">
                <a:gsLst>
                  <a:gs pos="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9" name="AutoShape 109"/>
              <p:cNvSpPr>
                <a:spLocks noChangeArrowheads="1"/>
              </p:cNvSpPr>
              <p:nvPr/>
            </p:nvSpPr>
            <p:spPr bwMode="auto">
              <a:xfrm>
                <a:off x="461" y="2391"/>
                <a:ext cx="570" cy="52"/>
              </a:xfrm>
              <a:prstGeom prst="roundRect">
                <a:avLst>
                  <a:gd name="adj" fmla="val 16667"/>
                </a:avLst>
              </a:prstGeom>
              <a:gradFill rotWithShape="1">
                <a:gsLst>
                  <a:gs pos="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 name="AutoShape 110"/>
              <p:cNvSpPr>
                <a:spLocks noChangeArrowheads="1"/>
              </p:cNvSpPr>
              <p:nvPr/>
            </p:nvSpPr>
            <p:spPr bwMode="auto">
              <a:xfrm>
                <a:off x="1337" y="2227"/>
                <a:ext cx="570" cy="52"/>
              </a:xfrm>
              <a:prstGeom prst="roundRect">
                <a:avLst>
                  <a:gd name="adj" fmla="val 16667"/>
                </a:avLst>
              </a:prstGeom>
              <a:gradFill rotWithShape="1">
                <a:gsLst>
                  <a:gs pos="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1" name="AutoShape 111"/>
              <p:cNvSpPr>
                <a:spLocks noChangeArrowheads="1"/>
              </p:cNvSpPr>
              <p:nvPr/>
            </p:nvSpPr>
            <p:spPr bwMode="auto">
              <a:xfrm>
                <a:off x="1337" y="2309"/>
                <a:ext cx="570" cy="5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13" name="AutoShape 112"/>
              <p:cNvSpPr>
                <a:spLocks noChangeArrowheads="1"/>
              </p:cNvSpPr>
              <p:nvPr/>
            </p:nvSpPr>
            <p:spPr bwMode="auto">
              <a:xfrm>
                <a:off x="1337" y="2391"/>
                <a:ext cx="570" cy="52"/>
              </a:xfrm>
              <a:prstGeom prst="roundRect">
                <a:avLst>
                  <a:gd name="adj" fmla="val 16667"/>
                </a:avLst>
              </a:prstGeom>
              <a:gradFill rotWithShape="1">
                <a:gsLst>
                  <a:gs pos="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22" name="AutoShape 113"/>
              <p:cNvSpPr>
                <a:spLocks noChangeArrowheads="1"/>
              </p:cNvSpPr>
              <p:nvPr/>
            </p:nvSpPr>
            <p:spPr bwMode="auto">
              <a:xfrm>
                <a:off x="2225" y="2227"/>
                <a:ext cx="570" cy="52"/>
              </a:xfrm>
              <a:prstGeom prst="roundRect">
                <a:avLst>
                  <a:gd name="adj" fmla="val 16667"/>
                </a:avLst>
              </a:prstGeom>
              <a:gradFill rotWithShape="1">
                <a:gsLst>
                  <a:gs pos="0">
                    <a:schemeClr val="bg1"/>
                  </a:gs>
                  <a:gs pos="5000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23" name="AutoShape 114"/>
              <p:cNvSpPr>
                <a:spLocks noChangeArrowheads="1"/>
              </p:cNvSpPr>
              <p:nvPr/>
            </p:nvSpPr>
            <p:spPr bwMode="auto">
              <a:xfrm>
                <a:off x="2225" y="2309"/>
                <a:ext cx="570" cy="52"/>
              </a:xfrm>
              <a:prstGeom prst="roundRect">
                <a:avLst>
                  <a:gd name="adj" fmla="val 16667"/>
                </a:avLst>
              </a:prstGeom>
              <a:gradFill rotWithShape="1">
                <a:gsLst>
                  <a:gs pos="0">
                    <a:schemeClr val="bg1"/>
                  </a:gs>
                  <a:gs pos="5000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24" name="AutoShape 115"/>
              <p:cNvSpPr>
                <a:spLocks noChangeArrowheads="1"/>
              </p:cNvSpPr>
              <p:nvPr/>
            </p:nvSpPr>
            <p:spPr bwMode="auto">
              <a:xfrm>
                <a:off x="2225" y="2391"/>
                <a:ext cx="570" cy="52"/>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25" name="AutoShape 116"/>
              <p:cNvSpPr>
                <a:spLocks noChangeArrowheads="1"/>
              </p:cNvSpPr>
              <p:nvPr/>
            </p:nvSpPr>
            <p:spPr bwMode="auto">
              <a:xfrm>
                <a:off x="3095" y="2227"/>
                <a:ext cx="570" cy="52"/>
              </a:xfrm>
              <a:prstGeom prst="roundRect">
                <a:avLst>
                  <a:gd name="adj" fmla="val 16667"/>
                </a:avLst>
              </a:prstGeom>
              <a:gradFill rotWithShape="1">
                <a:gsLst>
                  <a:gs pos="0">
                    <a:srgbClr val="FF6600"/>
                  </a:gs>
                  <a:gs pos="5000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26" name="AutoShape 117"/>
              <p:cNvSpPr>
                <a:spLocks noChangeArrowheads="1"/>
              </p:cNvSpPr>
              <p:nvPr/>
            </p:nvSpPr>
            <p:spPr bwMode="auto">
              <a:xfrm>
                <a:off x="3095" y="2309"/>
                <a:ext cx="570" cy="52"/>
              </a:xfrm>
              <a:prstGeom prst="roundRect">
                <a:avLst>
                  <a:gd name="adj" fmla="val 16667"/>
                </a:avLst>
              </a:prstGeom>
              <a:gradFill rotWithShape="1">
                <a:gsLst>
                  <a:gs pos="0">
                    <a:srgbClr val="00FF00"/>
                  </a:gs>
                  <a:gs pos="5000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27" name="AutoShape 118"/>
              <p:cNvSpPr>
                <a:spLocks noChangeArrowheads="1"/>
              </p:cNvSpPr>
              <p:nvPr/>
            </p:nvSpPr>
            <p:spPr bwMode="auto">
              <a:xfrm>
                <a:off x="3095" y="2391"/>
                <a:ext cx="570" cy="52"/>
              </a:xfrm>
              <a:prstGeom prst="roundRect">
                <a:avLst>
                  <a:gd name="adj" fmla="val 16667"/>
                </a:avLst>
              </a:prstGeom>
              <a:gradFill rotWithShape="1">
                <a:gsLst>
                  <a:gs pos="0">
                    <a:srgbClr val="FF00FF"/>
                  </a:gs>
                  <a:gs pos="5000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28" name="AutoShape 108"/>
              <p:cNvSpPr>
                <a:spLocks noChangeArrowheads="1"/>
              </p:cNvSpPr>
              <p:nvPr/>
            </p:nvSpPr>
            <p:spPr bwMode="auto">
              <a:xfrm>
                <a:off x="461" y="2465"/>
                <a:ext cx="570" cy="52"/>
              </a:xfrm>
              <a:prstGeom prst="roundRect">
                <a:avLst>
                  <a:gd name="adj" fmla="val 16667"/>
                </a:avLst>
              </a:prstGeom>
              <a:gradFill rotWithShape="1">
                <a:gsLst>
                  <a:gs pos="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29" name="AutoShape 109"/>
              <p:cNvSpPr>
                <a:spLocks noChangeArrowheads="1"/>
              </p:cNvSpPr>
              <p:nvPr/>
            </p:nvSpPr>
            <p:spPr bwMode="auto">
              <a:xfrm>
                <a:off x="461" y="2547"/>
                <a:ext cx="570" cy="52"/>
              </a:xfrm>
              <a:prstGeom prst="roundRect">
                <a:avLst>
                  <a:gd name="adj" fmla="val 16667"/>
                </a:avLst>
              </a:prstGeom>
              <a:gradFill rotWithShape="1">
                <a:gsLst>
                  <a:gs pos="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30" name="AutoShape 111"/>
              <p:cNvSpPr>
                <a:spLocks noChangeArrowheads="1"/>
              </p:cNvSpPr>
              <p:nvPr/>
            </p:nvSpPr>
            <p:spPr bwMode="auto">
              <a:xfrm>
                <a:off x="1337" y="2465"/>
                <a:ext cx="570" cy="52"/>
              </a:xfrm>
              <a:prstGeom prst="roundRect">
                <a:avLst>
                  <a:gd name="adj" fmla="val 16667"/>
                </a:avLst>
              </a:prstGeom>
              <a:gradFill rotWithShape="1">
                <a:gsLst>
                  <a:gs pos="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31" name="AutoShape 112"/>
              <p:cNvSpPr>
                <a:spLocks noChangeArrowheads="1"/>
              </p:cNvSpPr>
              <p:nvPr/>
            </p:nvSpPr>
            <p:spPr bwMode="auto">
              <a:xfrm>
                <a:off x="1337" y="2547"/>
                <a:ext cx="570" cy="52"/>
              </a:xfrm>
              <a:prstGeom prst="roundRect">
                <a:avLst>
                  <a:gd name="adj" fmla="val 16667"/>
                </a:avLst>
              </a:prstGeom>
              <a:gradFill rotWithShape="1">
                <a:gsLst>
                  <a:gs pos="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32" name="AutoShape 114"/>
              <p:cNvSpPr>
                <a:spLocks noChangeArrowheads="1"/>
              </p:cNvSpPr>
              <p:nvPr/>
            </p:nvSpPr>
            <p:spPr bwMode="auto">
              <a:xfrm>
                <a:off x="2225" y="2465"/>
                <a:ext cx="570" cy="52"/>
              </a:xfrm>
              <a:prstGeom prst="roundRect">
                <a:avLst>
                  <a:gd name="adj" fmla="val 16667"/>
                </a:avLst>
              </a:prstGeom>
              <a:gradFill rotWithShape="1">
                <a:gsLst>
                  <a:gs pos="0">
                    <a:schemeClr val="bg1"/>
                  </a:gs>
                  <a:gs pos="5000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33" name="AutoShape 115"/>
              <p:cNvSpPr>
                <a:spLocks noChangeArrowheads="1"/>
              </p:cNvSpPr>
              <p:nvPr/>
            </p:nvSpPr>
            <p:spPr bwMode="auto">
              <a:xfrm>
                <a:off x="2225" y="2547"/>
                <a:ext cx="570" cy="52"/>
              </a:xfrm>
              <a:prstGeom prst="roundRect">
                <a:avLst>
                  <a:gd name="adj" fmla="val 16667"/>
                </a:avLst>
              </a:prstGeom>
              <a:gradFill rotWithShape="1">
                <a:gsLst>
                  <a:gs pos="0">
                    <a:schemeClr val="bg1"/>
                  </a:gs>
                  <a:gs pos="5000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34" name="AutoShape 117"/>
              <p:cNvSpPr>
                <a:spLocks noChangeArrowheads="1"/>
              </p:cNvSpPr>
              <p:nvPr/>
            </p:nvSpPr>
            <p:spPr bwMode="auto">
              <a:xfrm>
                <a:off x="3095" y="2465"/>
                <a:ext cx="570" cy="52"/>
              </a:xfrm>
              <a:prstGeom prst="roundRect">
                <a:avLst>
                  <a:gd name="adj" fmla="val 16667"/>
                </a:avLst>
              </a:prstGeom>
              <a:gradFill rotWithShape="1">
                <a:gsLst>
                  <a:gs pos="0">
                    <a:srgbClr val="FF3300"/>
                  </a:gs>
                  <a:gs pos="5000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35" name="AutoShape 118"/>
              <p:cNvSpPr>
                <a:spLocks noChangeArrowheads="1"/>
              </p:cNvSpPr>
              <p:nvPr/>
            </p:nvSpPr>
            <p:spPr bwMode="auto">
              <a:xfrm>
                <a:off x="3095" y="2547"/>
                <a:ext cx="570" cy="52"/>
              </a:xfrm>
              <a:prstGeom prst="roundRect">
                <a:avLst>
                  <a:gd name="adj" fmla="val 16667"/>
                </a:avLst>
              </a:prstGeom>
              <a:gradFill rotWithShape="1">
                <a:gsLst>
                  <a:gs pos="0">
                    <a:srgbClr val="6600FF"/>
                  </a:gs>
                  <a:gs pos="5000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9004" name="Group 138"/>
            <p:cNvGrpSpPr>
              <a:grpSpLocks/>
            </p:cNvGrpSpPr>
            <p:nvPr/>
          </p:nvGrpSpPr>
          <p:grpSpPr bwMode="auto">
            <a:xfrm>
              <a:off x="3063" y="2358"/>
              <a:ext cx="652" cy="48"/>
              <a:chOff x="3063" y="2628"/>
              <a:chExt cx="652" cy="48"/>
            </a:xfrm>
          </p:grpSpPr>
          <p:sp>
            <p:nvSpPr>
              <p:cNvPr id="30936" name="AutoShape 84"/>
              <p:cNvSpPr>
                <a:spLocks noChangeArrowheads="1"/>
              </p:cNvSpPr>
              <p:nvPr/>
            </p:nvSpPr>
            <p:spPr bwMode="auto">
              <a:xfrm>
                <a:off x="3501"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37" name="AutoShape 85"/>
              <p:cNvSpPr>
                <a:spLocks noChangeArrowheads="1"/>
              </p:cNvSpPr>
              <p:nvPr/>
            </p:nvSpPr>
            <p:spPr bwMode="auto">
              <a:xfrm>
                <a:off x="3063"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38" name="AutoShape 86"/>
              <p:cNvSpPr>
                <a:spLocks noChangeArrowheads="1"/>
              </p:cNvSpPr>
              <p:nvPr/>
            </p:nvSpPr>
            <p:spPr bwMode="auto">
              <a:xfrm>
                <a:off x="3282"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9005" name="Group 142"/>
            <p:cNvGrpSpPr>
              <a:grpSpLocks/>
            </p:cNvGrpSpPr>
            <p:nvPr/>
          </p:nvGrpSpPr>
          <p:grpSpPr bwMode="auto">
            <a:xfrm>
              <a:off x="2183" y="2358"/>
              <a:ext cx="652" cy="48"/>
              <a:chOff x="3065" y="2628"/>
              <a:chExt cx="652" cy="48"/>
            </a:xfrm>
          </p:grpSpPr>
          <p:sp>
            <p:nvSpPr>
              <p:cNvPr id="30939"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40"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41"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9006" name="Group 146"/>
            <p:cNvGrpSpPr>
              <a:grpSpLocks/>
            </p:cNvGrpSpPr>
            <p:nvPr/>
          </p:nvGrpSpPr>
          <p:grpSpPr bwMode="auto">
            <a:xfrm>
              <a:off x="1292" y="2356"/>
              <a:ext cx="652" cy="48"/>
              <a:chOff x="3065" y="2628"/>
              <a:chExt cx="652" cy="48"/>
            </a:xfrm>
          </p:grpSpPr>
          <p:sp>
            <p:nvSpPr>
              <p:cNvPr id="30942"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44"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45"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9007" name="Group 150"/>
            <p:cNvGrpSpPr>
              <a:grpSpLocks/>
            </p:cNvGrpSpPr>
            <p:nvPr/>
          </p:nvGrpSpPr>
          <p:grpSpPr bwMode="auto">
            <a:xfrm>
              <a:off x="415" y="2354"/>
              <a:ext cx="652" cy="48"/>
              <a:chOff x="3065" y="2628"/>
              <a:chExt cx="652" cy="48"/>
            </a:xfrm>
          </p:grpSpPr>
          <p:sp>
            <p:nvSpPr>
              <p:cNvPr id="30946"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48"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949"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grpSp>
        <p:nvGrpSpPr>
          <p:cNvPr id="30891" name="Group 171"/>
          <p:cNvGrpSpPr>
            <a:grpSpLocks/>
          </p:cNvGrpSpPr>
          <p:nvPr/>
        </p:nvGrpSpPr>
        <p:grpSpPr bwMode="auto">
          <a:xfrm>
            <a:off x="3271838" y="575072"/>
            <a:ext cx="5372100" cy="1157288"/>
            <a:chOff x="396" y="1728"/>
            <a:chExt cx="3384" cy="972"/>
          </a:xfrm>
        </p:grpSpPr>
        <p:grpSp>
          <p:nvGrpSpPr>
            <p:cNvPr id="38935" name="Group 42"/>
            <p:cNvGrpSpPr>
              <a:grpSpLocks/>
            </p:cNvGrpSpPr>
            <p:nvPr/>
          </p:nvGrpSpPr>
          <p:grpSpPr bwMode="auto">
            <a:xfrm>
              <a:off x="396" y="1728"/>
              <a:ext cx="3384" cy="972"/>
              <a:chOff x="396" y="1998"/>
              <a:chExt cx="3384" cy="972"/>
            </a:xfrm>
          </p:grpSpPr>
          <p:sp>
            <p:nvSpPr>
              <p:cNvPr id="111659" name="Rectangle 43"/>
              <p:cNvSpPr>
                <a:spLocks noChangeArrowheads="1"/>
              </p:cNvSpPr>
              <p:nvPr/>
            </p:nvSpPr>
            <p:spPr bwMode="auto">
              <a:xfrm>
                <a:off x="396"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11660" name="Rectangle 44"/>
              <p:cNvSpPr>
                <a:spLocks noChangeArrowheads="1"/>
              </p:cNvSpPr>
              <p:nvPr/>
            </p:nvSpPr>
            <p:spPr bwMode="auto">
              <a:xfrm>
                <a:off x="1280"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11661" name="Rectangle 45"/>
              <p:cNvSpPr>
                <a:spLocks noChangeArrowheads="1"/>
              </p:cNvSpPr>
              <p:nvPr/>
            </p:nvSpPr>
            <p:spPr bwMode="auto">
              <a:xfrm>
                <a:off x="2164"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11662" name="Rectangle 46"/>
              <p:cNvSpPr>
                <a:spLocks noChangeArrowheads="1"/>
              </p:cNvSpPr>
              <p:nvPr/>
            </p:nvSpPr>
            <p:spPr bwMode="auto">
              <a:xfrm>
                <a:off x="3046"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grpSp>
            <p:nvGrpSpPr>
              <p:cNvPr id="38977" name="Group 47"/>
              <p:cNvGrpSpPr>
                <a:grpSpLocks/>
              </p:cNvGrpSpPr>
              <p:nvPr/>
            </p:nvGrpSpPr>
            <p:grpSpPr bwMode="auto">
              <a:xfrm>
                <a:off x="934" y="1998"/>
                <a:ext cx="528" cy="972"/>
                <a:chOff x="934" y="1998"/>
                <a:chExt cx="528" cy="972"/>
              </a:xfrm>
            </p:grpSpPr>
            <p:sp>
              <p:nvSpPr>
                <p:cNvPr id="111664" name="AutoShape 48"/>
                <p:cNvSpPr>
                  <a:spLocks noChangeArrowheads="1"/>
                </p:cNvSpPr>
                <p:nvPr/>
              </p:nvSpPr>
              <p:spPr bwMode="auto">
                <a:xfrm>
                  <a:off x="952"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8997" name="AutoShape 49"/>
                <p:cNvSpPr>
                  <a:spLocks noChangeArrowheads="1"/>
                </p:cNvSpPr>
                <p:nvPr/>
              </p:nvSpPr>
              <p:spPr bwMode="auto">
                <a:xfrm flipV="1">
                  <a:off x="952"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8998" name="Rectangle 50"/>
                <p:cNvSpPr>
                  <a:spLocks noChangeArrowheads="1"/>
                </p:cNvSpPr>
                <p:nvPr/>
              </p:nvSpPr>
              <p:spPr bwMode="auto">
                <a:xfrm>
                  <a:off x="1284"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38999" name="Rectangle 51"/>
                <p:cNvSpPr>
                  <a:spLocks noChangeArrowheads="1"/>
                </p:cNvSpPr>
                <p:nvPr/>
              </p:nvSpPr>
              <p:spPr bwMode="auto">
                <a:xfrm>
                  <a:off x="934"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9000" name="Rectangle 52"/>
                <p:cNvSpPr>
                  <a:spLocks noChangeArrowheads="1"/>
                </p:cNvSpPr>
                <p:nvPr/>
              </p:nvSpPr>
              <p:spPr bwMode="auto">
                <a:xfrm rot="-5400000">
                  <a:off x="1112"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39001" name="Line 53"/>
                <p:cNvSpPr>
                  <a:spLocks noChangeShapeType="1"/>
                </p:cNvSpPr>
                <p:nvPr/>
              </p:nvSpPr>
              <p:spPr bwMode="auto">
                <a:xfrm>
                  <a:off x="1086" y="2710"/>
                  <a:ext cx="0" cy="42"/>
                </a:xfrm>
                <a:prstGeom prst="line">
                  <a:avLst/>
                </a:prstGeom>
                <a:noFill/>
                <a:ln w="9525">
                  <a:solidFill>
                    <a:srgbClr val="0033CC"/>
                  </a:solidFill>
                  <a:round/>
                  <a:headEnd/>
                  <a:tailEnd/>
                </a:ln>
              </p:spPr>
              <p:txBody>
                <a:bodyPr/>
                <a:lstStyle/>
                <a:p>
                  <a:endParaRPr lang="en-US"/>
                </a:p>
              </p:txBody>
            </p:sp>
          </p:grpSp>
          <p:grpSp>
            <p:nvGrpSpPr>
              <p:cNvPr id="38978" name="Group 54"/>
              <p:cNvGrpSpPr>
                <a:grpSpLocks/>
              </p:cNvGrpSpPr>
              <p:nvPr/>
            </p:nvGrpSpPr>
            <p:grpSpPr bwMode="auto">
              <a:xfrm>
                <a:off x="1818" y="1998"/>
                <a:ext cx="528" cy="972"/>
                <a:chOff x="1818" y="1998"/>
                <a:chExt cx="528" cy="972"/>
              </a:xfrm>
            </p:grpSpPr>
            <p:sp>
              <p:nvSpPr>
                <p:cNvPr id="111671" name="AutoShape 55"/>
                <p:cNvSpPr>
                  <a:spLocks noChangeArrowheads="1"/>
                </p:cNvSpPr>
                <p:nvPr/>
              </p:nvSpPr>
              <p:spPr bwMode="auto">
                <a:xfrm>
                  <a:off x="1836"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8991" name="AutoShape 56"/>
                <p:cNvSpPr>
                  <a:spLocks noChangeArrowheads="1"/>
                </p:cNvSpPr>
                <p:nvPr/>
              </p:nvSpPr>
              <p:spPr bwMode="auto">
                <a:xfrm flipV="1">
                  <a:off x="1836"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8992" name="Rectangle 57"/>
                <p:cNvSpPr>
                  <a:spLocks noChangeArrowheads="1"/>
                </p:cNvSpPr>
                <p:nvPr/>
              </p:nvSpPr>
              <p:spPr bwMode="auto">
                <a:xfrm>
                  <a:off x="2168"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38993" name="Rectangle 58"/>
                <p:cNvSpPr>
                  <a:spLocks noChangeArrowheads="1"/>
                </p:cNvSpPr>
                <p:nvPr/>
              </p:nvSpPr>
              <p:spPr bwMode="auto">
                <a:xfrm>
                  <a:off x="1818"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8994" name="Rectangle 59"/>
                <p:cNvSpPr>
                  <a:spLocks noChangeArrowheads="1"/>
                </p:cNvSpPr>
                <p:nvPr/>
              </p:nvSpPr>
              <p:spPr bwMode="auto">
                <a:xfrm rot="-5400000">
                  <a:off x="1996"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38995" name="Line 60"/>
                <p:cNvSpPr>
                  <a:spLocks noChangeShapeType="1"/>
                </p:cNvSpPr>
                <p:nvPr/>
              </p:nvSpPr>
              <p:spPr bwMode="auto">
                <a:xfrm>
                  <a:off x="1970" y="2710"/>
                  <a:ext cx="0" cy="42"/>
                </a:xfrm>
                <a:prstGeom prst="line">
                  <a:avLst/>
                </a:prstGeom>
                <a:noFill/>
                <a:ln w="9525">
                  <a:solidFill>
                    <a:srgbClr val="0033CC"/>
                  </a:solidFill>
                  <a:round/>
                  <a:headEnd/>
                  <a:tailEnd/>
                </a:ln>
              </p:spPr>
              <p:txBody>
                <a:bodyPr/>
                <a:lstStyle/>
                <a:p>
                  <a:endParaRPr lang="en-US"/>
                </a:p>
              </p:txBody>
            </p:sp>
          </p:grpSp>
          <p:sp>
            <p:nvSpPr>
              <p:cNvPr id="38979" name="Text Box 61"/>
              <p:cNvSpPr txBox="1">
                <a:spLocks noChangeArrowheads="1"/>
              </p:cNvSpPr>
              <p:nvPr/>
            </p:nvSpPr>
            <p:spPr bwMode="auto">
              <a:xfrm>
                <a:off x="507"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nvGrpSpPr>
              <p:cNvPr id="38980" name="Group 62"/>
              <p:cNvGrpSpPr>
                <a:grpSpLocks/>
              </p:cNvGrpSpPr>
              <p:nvPr/>
            </p:nvGrpSpPr>
            <p:grpSpPr bwMode="auto">
              <a:xfrm>
                <a:off x="2700" y="1998"/>
                <a:ext cx="530" cy="972"/>
                <a:chOff x="2700" y="1998"/>
                <a:chExt cx="530" cy="972"/>
              </a:xfrm>
            </p:grpSpPr>
            <p:sp>
              <p:nvSpPr>
                <p:cNvPr id="111679" name="AutoShape 63"/>
                <p:cNvSpPr>
                  <a:spLocks noChangeArrowheads="1"/>
                </p:cNvSpPr>
                <p:nvPr/>
              </p:nvSpPr>
              <p:spPr bwMode="auto">
                <a:xfrm>
                  <a:off x="2718"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38985" name="AutoShape 64"/>
                <p:cNvSpPr>
                  <a:spLocks noChangeArrowheads="1"/>
                </p:cNvSpPr>
                <p:nvPr/>
              </p:nvSpPr>
              <p:spPr bwMode="auto">
                <a:xfrm flipV="1">
                  <a:off x="2718"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8986" name="Rectangle 65"/>
                <p:cNvSpPr>
                  <a:spLocks noChangeArrowheads="1"/>
                </p:cNvSpPr>
                <p:nvPr/>
              </p:nvSpPr>
              <p:spPr bwMode="auto">
                <a:xfrm>
                  <a:off x="3050" y="2216"/>
                  <a:ext cx="180" cy="538"/>
                </a:xfrm>
                <a:prstGeom prst="rect">
                  <a:avLst/>
                </a:prstGeom>
                <a:solidFill>
                  <a:schemeClr val="bg1"/>
                </a:solidFill>
                <a:ln w="9525" algn="ctr">
                  <a:noFill/>
                  <a:miter lim="800000"/>
                  <a:headEnd/>
                  <a:tailEnd/>
                </a:ln>
              </p:spPr>
              <p:txBody>
                <a:bodyPr wrap="none" anchor="ctr"/>
                <a:lstStyle/>
                <a:p>
                  <a:endParaRPr lang="en-US" sz="2400"/>
                </a:p>
              </p:txBody>
            </p:sp>
            <p:sp>
              <p:nvSpPr>
                <p:cNvPr id="38987" name="Rectangle 66"/>
                <p:cNvSpPr>
                  <a:spLocks noChangeArrowheads="1"/>
                </p:cNvSpPr>
                <p:nvPr/>
              </p:nvSpPr>
              <p:spPr bwMode="auto">
                <a:xfrm>
                  <a:off x="2700"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38988" name="Rectangle 67"/>
                <p:cNvSpPr>
                  <a:spLocks noChangeArrowheads="1"/>
                </p:cNvSpPr>
                <p:nvPr/>
              </p:nvSpPr>
              <p:spPr bwMode="auto">
                <a:xfrm rot="-5400000">
                  <a:off x="2878"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38989" name="Line 68"/>
                <p:cNvSpPr>
                  <a:spLocks noChangeShapeType="1"/>
                </p:cNvSpPr>
                <p:nvPr/>
              </p:nvSpPr>
              <p:spPr bwMode="auto">
                <a:xfrm>
                  <a:off x="2854" y="2710"/>
                  <a:ext cx="0" cy="42"/>
                </a:xfrm>
                <a:prstGeom prst="line">
                  <a:avLst/>
                </a:prstGeom>
                <a:noFill/>
                <a:ln w="9525">
                  <a:solidFill>
                    <a:srgbClr val="0033CC"/>
                  </a:solidFill>
                  <a:round/>
                  <a:headEnd/>
                  <a:tailEnd/>
                </a:ln>
              </p:spPr>
              <p:txBody>
                <a:bodyPr/>
                <a:lstStyle/>
                <a:p>
                  <a:endParaRPr lang="en-US"/>
                </a:p>
              </p:txBody>
            </p:sp>
          </p:grpSp>
          <p:sp>
            <p:nvSpPr>
              <p:cNvPr id="38981" name="Text Box 69"/>
              <p:cNvSpPr txBox="1">
                <a:spLocks noChangeArrowheads="1"/>
              </p:cNvSpPr>
              <p:nvPr/>
            </p:nvSpPr>
            <p:spPr bwMode="auto">
              <a:xfrm>
                <a:off x="1385"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38982" name="Text Box 70"/>
              <p:cNvSpPr txBox="1">
                <a:spLocks noChangeArrowheads="1"/>
              </p:cNvSpPr>
              <p:nvPr/>
            </p:nvSpPr>
            <p:spPr bwMode="auto">
              <a:xfrm>
                <a:off x="2271"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38983" name="Text Box 71"/>
              <p:cNvSpPr txBox="1">
                <a:spLocks noChangeArrowheads="1"/>
              </p:cNvSpPr>
              <p:nvPr/>
            </p:nvSpPr>
            <p:spPr bwMode="auto">
              <a:xfrm>
                <a:off x="3155"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grpSp>
          <p:nvGrpSpPr>
            <p:cNvPr id="38936" name="Group 162"/>
            <p:cNvGrpSpPr>
              <a:grpSpLocks/>
            </p:cNvGrpSpPr>
            <p:nvPr/>
          </p:nvGrpSpPr>
          <p:grpSpPr bwMode="auto">
            <a:xfrm>
              <a:off x="461" y="1957"/>
              <a:ext cx="3204" cy="372"/>
              <a:chOff x="461" y="2227"/>
              <a:chExt cx="3204" cy="372"/>
            </a:xfrm>
          </p:grpSpPr>
          <p:sp>
            <p:nvSpPr>
              <p:cNvPr id="111723" name="AutoShape 107"/>
              <p:cNvSpPr>
                <a:spLocks noChangeArrowheads="1"/>
              </p:cNvSpPr>
              <p:nvPr/>
            </p:nvSpPr>
            <p:spPr bwMode="auto">
              <a:xfrm>
                <a:off x="461" y="2227"/>
                <a:ext cx="570" cy="52"/>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4" name="AutoShape 108"/>
              <p:cNvSpPr>
                <a:spLocks noChangeArrowheads="1"/>
              </p:cNvSpPr>
              <p:nvPr/>
            </p:nvSpPr>
            <p:spPr bwMode="auto">
              <a:xfrm>
                <a:off x="461" y="2309"/>
                <a:ext cx="570" cy="52"/>
              </a:xfrm>
              <a:prstGeom prst="roundRect">
                <a:avLst>
                  <a:gd name="adj" fmla="val 16667"/>
                </a:avLst>
              </a:prstGeom>
              <a:gradFill rotWithShape="1">
                <a:gsLst>
                  <a:gs pos="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5" name="AutoShape 109"/>
              <p:cNvSpPr>
                <a:spLocks noChangeArrowheads="1"/>
              </p:cNvSpPr>
              <p:nvPr/>
            </p:nvSpPr>
            <p:spPr bwMode="auto">
              <a:xfrm>
                <a:off x="461" y="2391"/>
                <a:ext cx="570" cy="52"/>
              </a:xfrm>
              <a:prstGeom prst="roundRect">
                <a:avLst>
                  <a:gd name="adj" fmla="val 16667"/>
                </a:avLst>
              </a:prstGeom>
              <a:gradFill rotWithShape="1">
                <a:gsLst>
                  <a:gs pos="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6" name="AutoShape 110"/>
              <p:cNvSpPr>
                <a:spLocks noChangeArrowheads="1"/>
              </p:cNvSpPr>
              <p:nvPr/>
            </p:nvSpPr>
            <p:spPr bwMode="auto">
              <a:xfrm>
                <a:off x="1337" y="2227"/>
                <a:ext cx="570" cy="52"/>
              </a:xfrm>
              <a:prstGeom prst="roundRect">
                <a:avLst>
                  <a:gd name="adj" fmla="val 16667"/>
                </a:avLst>
              </a:prstGeom>
              <a:gradFill rotWithShape="1">
                <a:gsLst>
                  <a:gs pos="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7" name="AutoShape 111"/>
              <p:cNvSpPr>
                <a:spLocks noChangeArrowheads="1"/>
              </p:cNvSpPr>
              <p:nvPr/>
            </p:nvSpPr>
            <p:spPr bwMode="auto">
              <a:xfrm>
                <a:off x="1337" y="2309"/>
                <a:ext cx="570" cy="5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8" name="AutoShape 112"/>
              <p:cNvSpPr>
                <a:spLocks noChangeArrowheads="1"/>
              </p:cNvSpPr>
              <p:nvPr/>
            </p:nvSpPr>
            <p:spPr bwMode="auto">
              <a:xfrm>
                <a:off x="1337" y="2391"/>
                <a:ext cx="570" cy="52"/>
              </a:xfrm>
              <a:prstGeom prst="roundRect">
                <a:avLst>
                  <a:gd name="adj" fmla="val 16667"/>
                </a:avLst>
              </a:prstGeom>
              <a:gradFill rotWithShape="1">
                <a:gsLst>
                  <a:gs pos="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29" name="AutoShape 113"/>
              <p:cNvSpPr>
                <a:spLocks noChangeArrowheads="1"/>
              </p:cNvSpPr>
              <p:nvPr/>
            </p:nvSpPr>
            <p:spPr bwMode="auto">
              <a:xfrm>
                <a:off x="2225" y="2227"/>
                <a:ext cx="570" cy="52"/>
              </a:xfrm>
              <a:prstGeom prst="roundRect">
                <a:avLst>
                  <a:gd name="adj" fmla="val 16667"/>
                </a:avLst>
              </a:prstGeom>
              <a:gradFill rotWithShape="1">
                <a:gsLst>
                  <a:gs pos="0">
                    <a:schemeClr val="bg1"/>
                  </a:gs>
                  <a:gs pos="5000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0" name="AutoShape 114"/>
              <p:cNvSpPr>
                <a:spLocks noChangeArrowheads="1"/>
              </p:cNvSpPr>
              <p:nvPr/>
            </p:nvSpPr>
            <p:spPr bwMode="auto">
              <a:xfrm>
                <a:off x="2225" y="2309"/>
                <a:ext cx="570" cy="52"/>
              </a:xfrm>
              <a:prstGeom prst="roundRect">
                <a:avLst>
                  <a:gd name="adj" fmla="val 16667"/>
                </a:avLst>
              </a:prstGeom>
              <a:gradFill rotWithShape="1">
                <a:gsLst>
                  <a:gs pos="0">
                    <a:schemeClr val="bg1"/>
                  </a:gs>
                  <a:gs pos="5000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1" name="AutoShape 115"/>
              <p:cNvSpPr>
                <a:spLocks noChangeArrowheads="1"/>
              </p:cNvSpPr>
              <p:nvPr/>
            </p:nvSpPr>
            <p:spPr bwMode="auto">
              <a:xfrm>
                <a:off x="2225" y="2391"/>
                <a:ext cx="570" cy="52"/>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2" name="AutoShape 116"/>
              <p:cNvSpPr>
                <a:spLocks noChangeArrowheads="1"/>
              </p:cNvSpPr>
              <p:nvPr/>
            </p:nvSpPr>
            <p:spPr bwMode="auto">
              <a:xfrm>
                <a:off x="3095" y="2227"/>
                <a:ext cx="570" cy="52"/>
              </a:xfrm>
              <a:prstGeom prst="roundRect">
                <a:avLst>
                  <a:gd name="adj" fmla="val 16667"/>
                </a:avLst>
              </a:prstGeom>
              <a:gradFill rotWithShape="1">
                <a:gsLst>
                  <a:gs pos="0">
                    <a:srgbClr val="FF6600"/>
                  </a:gs>
                  <a:gs pos="5000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3" name="AutoShape 117"/>
              <p:cNvSpPr>
                <a:spLocks noChangeArrowheads="1"/>
              </p:cNvSpPr>
              <p:nvPr/>
            </p:nvSpPr>
            <p:spPr bwMode="auto">
              <a:xfrm>
                <a:off x="3095" y="2309"/>
                <a:ext cx="570" cy="52"/>
              </a:xfrm>
              <a:prstGeom prst="roundRect">
                <a:avLst>
                  <a:gd name="adj" fmla="val 16667"/>
                </a:avLst>
              </a:prstGeom>
              <a:gradFill rotWithShape="1">
                <a:gsLst>
                  <a:gs pos="0">
                    <a:srgbClr val="00FF00"/>
                  </a:gs>
                  <a:gs pos="5000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1734" name="AutoShape 118"/>
              <p:cNvSpPr>
                <a:spLocks noChangeArrowheads="1"/>
              </p:cNvSpPr>
              <p:nvPr/>
            </p:nvSpPr>
            <p:spPr bwMode="auto">
              <a:xfrm>
                <a:off x="3095" y="2391"/>
                <a:ext cx="570" cy="52"/>
              </a:xfrm>
              <a:prstGeom prst="roundRect">
                <a:avLst>
                  <a:gd name="adj" fmla="val 16667"/>
                </a:avLst>
              </a:prstGeom>
              <a:gradFill rotWithShape="1">
                <a:gsLst>
                  <a:gs pos="0">
                    <a:srgbClr val="FF00FF"/>
                  </a:gs>
                  <a:gs pos="5000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 name="AutoShape 108"/>
              <p:cNvSpPr>
                <a:spLocks noChangeArrowheads="1"/>
              </p:cNvSpPr>
              <p:nvPr/>
            </p:nvSpPr>
            <p:spPr bwMode="auto">
              <a:xfrm>
                <a:off x="461" y="2465"/>
                <a:ext cx="570" cy="52"/>
              </a:xfrm>
              <a:prstGeom prst="roundRect">
                <a:avLst>
                  <a:gd name="adj" fmla="val 16667"/>
                </a:avLst>
              </a:prstGeom>
              <a:gradFill rotWithShape="1">
                <a:gsLst>
                  <a:gs pos="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7" name="AutoShape 109"/>
              <p:cNvSpPr>
                <a:spLocks noChangeArrowheads="1"/>
              </p:cNvSpPr>
              <p:nvPr/>
            </p:nvSpPr>
            <p:spPr bwMode="auto">
              <a:xfrm>
                <a:off x="461" y="2547"/>
                <a:ext cx="570" cy="52"/>
              </a:xfrm>
              <a:prstGeom prst="roundRect">
                <a:avLst>
                  <a:gd name="adj" fmla="val 16667"/>
                </a:avLst>
              </a:prstGeom>
              <a:gradFill rotWithShape="1">
                <a:gsLst>
                  <a:gs pos="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8" name="AutoShape 111"/>
              <p:cNvSpPr>
                <a:spLocks noChangeArrowheads="1"/>
              </p:cNvSpPr>
              <p:nvPr/>
            </p:nvSpPr>
            <p:spPr bwMode="auto">
              <a:xfrm>
                <a:off x="1337" y="2465"/>
                <a:ext cx="570" cy="52"/>
              </a:xfrm>
              <a:prstGeom prst="roundRect">
                <a:avLst>
                  <a:gd name="adj" fmla="val 16667"/>
                </a:avLst>
              </a:prstGeom>
              <a:gradFill rotWithShape="1">
                <a:gsLst>
                  <a:gs pos="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9" name="AutoShape 112"/>
              <p:cNvSpPr>
                <a:spLocks noChangeArrowheads="1"/>
              </p:cNvSpPr>
              <p:nvPr/>
            </p:nvSpPr>
            <p:spPr bwMode="auto">
              <a:xfrm>
                <a:off x="1337" y="2547"/>
                <a:ext cx="570" cy="52"/>
              </a:xfrm>
              <a:prstGeom prst="roundRect">
                <a:avLst>
                  <a:gd name="adj" fmla="val 16667"/>
                </a:avLst>
              </a:prstGeom>
              <a:gradFill rotWithShape="1">
                <a:gsLst>
                  <a:gs pos="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0" name="AutoShape 114"/>
              <p:cNvSpPr>
                <a:spLocks noChangeArrowheads="1"/>
              </p:cNvSpPr>
              <p:nvPr/>
            </p:nvSpPr>
            <p:spPr bwMode="auto">
              <a:xfrm>
                <a:off x="2225" y="2465"/>
                <a:ext cx="570" cy="52"/>
              </a:xfrm>
              <a:prstGeom prst="roundRect">
                <a:avLst>
                  <a:gd name="adj" fmla="val 16667"/>
                </a:avLst>
              </a:prstGeom>
              <a:gradFill rotWithShape="1">
                <a:gsLst>
                  <a:gs pos="0">
                    <a:schemeClr val="bg1"/>
                  </a:gs>
                  <a:gs pos="5000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1" name="AutoShape 115"/>
              <p:cNvSpPr>
                <a:spLocks noChangeArrowheads="1"/>
              </p:cNvSpPr>
              <p:nvPr/>
            </p:nvSpPr>
            <p:spPr bwMode="auto">
              <a:xfrm>
                <a:off x="2225" y="2547"/>
                <a:ext cx="570" cy="52"/>
              </a:xfrm>
              <a:prstGeom prst="roundRect">
                <a:avLst>
                  <a:gd name="adj" fmla="val 16667"/>
                </a:avLst>
              </a:prstGeom>
              <a:gradFill rotWithShape="1">
                <a:gsLst>
                  <a:gs pos="0">
                    <a:schemeClr val="bg1"/>
                  </a:gs>
                  <a:gs pos="5000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2" name="AutoShape 117"/>
              <p:cNvSpPr>
                <a:spLocks noChangeArrowheads="1"/>
              </p:cNvSpPr>
              <p:nvPr/>
            </p:nvSpPr>
            <p:spPr bwMode="auto">
              <a:xfrm>
                <a:off x="3095" y="2465"/>
                <a:ext cx="570" cy="52"/>
              </a:xfrm>
              <a:prstGeom prst="roundRect">
                <a:avLst>
                  <a:gd name="adj" fmla="val 16667"/>
                </a:avLst>
              </a:prstGeom>
              <a:gradFill rotWithShape="1">
                <a:gsLst>
                  <a:gs pos="0">
                    <a:srgbClr val="FF3300"/>
                  </a:gs>
                  <a:gs pos="5000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3" name="AutoShape 118"/>
              <p:cNvSpPr>
                <a:spLocks noChangeArrowheads="1"/>
              </p:cNvSpPr>
              <p:nvPr/>
            </p:nvSpPr>
            <p:spPr bwMode="auto">
              <a:xfrm>
                <a:off x="3095" y="2547"/>
                <a:ext cx="570" cy="52"/>
              </a:xfrm>
              <a:prstGeom prst="roundRect">
                <a:avLst>
                  <a:gd name="adj" fmla="val 16667"/>
                </a:avLst>
              </a:prstGeom>
              <a:gradFill rotWithShape="1">
                <a:gsLst>
                  <a:gs pos="0">
                    <a:srgbClr val="6600FF"/>
                  </a:gs>
                  <a:gs pos="5000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8937" name="Group 138"/>
            <p:cNvGrpSpPr>
              <a:grpSpLocks/>
            </p:cNvGrpSpPr>
            <p:nvPr/>
          </p:nvGrpSpPr>
          <p:grpSpPr bwMode="auto">
            <a:xfrm>
              <a:off x="3063" y="2358"/>
              <a:ext cx="652" cy="48"/>
              <a:chOff x="3063" y="2628"/>
              <a:chExt cx="652" cy="48"/>
            </a:xfrm>
          </p:grpSpPr>
          <p:sp>
            <p:nvSpPr>
              <p:cNvPr id="14" name="AutoShape 84"/>
              <p:cNvSpPr>
                <a:spLocks noChangeArrowheads="1"/>
              </p:cNvSpPr>
              <p:nvPr/>
            </p:nvSpPr>
            <p:spPr bwMode="auto">
              <a:xfrm>
                <a:off x="3501"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5" name="AutoShape 85"/>
              <p:cNvSpPr>
                <a:spLocks noChangeArrowheads="1"/>
              </p:cNvSpPr>
              <p:nvPr/>
            </p:nvSpPr>
            <p:spPr bwMode="auto">
              <a:xfrm>
                <a:off x="3063"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6" name="AutoShape 86"/>
              <p:cNvSpPr>
                <a:spLocks noChangeArrowheads="1"/>
              </p:cNvSpPr>
              <p:nvPr/>
            </p:nvSpPr>
            <p:spPr bwMode="auto">
              <a:xfrm>
                <a:off x="3282"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8938" name="Group 142"/>
            <p:cNvGrpSpPr>
              <a:grpSpLocks/>
            </p:cNvGrpSpPr>
            <p:nvPr/>
          </p:nvGrpSpPr>
          <p:grpSpPr bwMode="auto">
            <a:xfrm>
              <a:off x="2183" y="2358"/>
              <a:ext cx="652" cy="48"/>
              <a:chOff x="3065" y="2628"/>
              <a:chExt cx="652" cy="48"/>
            </a:xfrm>
          </p:grpSpPr>
          <p:sp>
            <p:nvSpPr>
              <p:cNvPr id="17"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8"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9"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8939" name="Group 146"/>
            <p:cNvGrpSpPr>
              <a:grpSpLocks/>
            </p:cNvGrpSpPr>
            <p:nvPr/>
          </p:nvGrpSpPr>
          <p:grpSpPr bwMode="auto">
            <a:xfrm>
              <a:off x="1292" y="2356"/>
              <a:ext cx="652" cy="48"/>
              <a:chOff x="3065" y="2628"/>
              <a:chExt cx="652" cy="48"/>
            </a:xfrm>
          </p:grpSpPr>
          <p:sp>
            <p:nvSpPr>
              <p:cNvPr id="20"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38940" name="Group 150"/>
            <p:cNvGrpSpPr>
              <a:grpSpLocks/>
            </p:cNvGrpSpPr>
            <p:nvPr/>
          </p:nvGrpSpPr>
          <p:grpSpPr bwMode="auto">
            <a:xfrm>
              <a:off x="415" y="2354"/>
              <a:ext cx="652" cy="48"/>
              <a:chOff x="3065" y="2628"/>
              <a:chExt cx="652" cy="48"/>
            </a:xfrm>
          </p:grpSpPr>
          <p:sp>
            <p:nvSpPr>
              <p:cNvPr id="109652"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09653"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09654"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sp>
        <p:nvSpPr>
          <p:cNvPr id="30959" name="Line 239"/>
          <p:cNvSpPr>
            <a:spLocks noChangeShapeType="1"/>
          </p:cNvSpPr>
          <p:nvPr/>
        </p:nvSpPr>
        <p:spPr bwMode="auto">
          <a:xfrm flipV="1">
            <a:off x="2371726" y="1488281"/>
            <a:ext cx="2905125" cy="814388"/>
          </a:xfrm>
          <a:prstGeom prst="line">
            <a:avLst/>
          </a:prstGeom>
          <a:noFill/>
          <a:ln w="50800">
            <a:solidFill>
              <a:srgbClr val="FF6600"/>
            </a:solidFill>
            <a:round/>
            <a:headEnd/>
            <a:tailEnd type="triangle" w="med" len="med"/>
          </a:ln>
        </p:spPr>
        <p:txBody>
          <a:bodyPr/>
          <a:lstStyle/>
          <a:p>
            <a:endParaRPr lang="en-US"/>
          </a:p>
        </p:txBody>
      </p:sp>
      <p:sp>
        <p:nvSpPr>
          <p:cNvPr id="30960" name="Line 240"/>
          <p:cNvSpPr>
            <a:spLocks noChangeShapeType="1"/>
          </p:cNvSpPr>
          <p:nvPr/>
        </p:nvSpPr>
        <p:spPr bwMode="auto">
          <a:xfrm flipV="1">
            <a:off x="3554971" y="1488281"/>
            <a:ext cx="2905125" cy="814388"/>
          </a:xfrm>
          <a:prstGeom prst="line">
            <a:avLst/>
          </a:prstGeom>
          <a:noFill/>
          <a:ln w="50800">
            <a:solidFill>
              <a:srgbClr val="FF6600"/>
            </a:solidFill>
            <a:round/>
            <a:headEnd type="triangle" w="med" len="med"/>
            <a:tailEnd/>
          </a:ln>
        </p:spPr>
        <p:txBody>
          <a:bodyPr/>
          <a:lstStyle/>
          <a:p>
            <a:endParaRPr lang="en-US"/>
          </a:p>
        </p:txBody>
      </p:sp>
      <p:pic>
        <p:nvPicPr>
          <p:cNvPr id="38930" name="Picture 3" descr="gemfire only"/>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33413" y="1816893"/>
            <a:ext cx="1155700" cy="242888"/>
          </a:xfrm>
          <a:prstGeom prst="rect">
            <a:avLst/>
          </a:prstGeom>
          <a:noFill/>
          <a:ln w="9525">
            <a:noFill/>
            <a:miter lim="800000"/>
            <a:headEnd/>
            <a:tailEnd/>
          </a:ln>
        </p:spPr>
      </p:pic>
      <p:pic>
        <p:nvPicPr>
          <p:cNvPr id="38931" name="Picture 13"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4646614" y="604838"/>
            <a:ext cx="1063625" cy="235744"/>
          </a:xfrm>
          <a:prstGeom prst="rect">
            <a:avLst/>
          </a:prstGeom>
          <a:noFill/>
          <a:ln w="9525">
            <a:noFill/>
            <a:miter lim="800000"/>
            <a:headEnd/>
            <a:tailEnd/>
          </a:ln>
        </p:spPr>
      </p:pic>
      <p:pic>
        <p:nvPicPr>
          <p:cNvPr id="38932" name="Picture 14"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3273426" y="604838"/>
            <a:ext cx="1063625" cy="235744"/>
          </a:xfrm>
          <a:prstGeom prst="rect">
            <a:avLst/>
          </a:prstGeom>
          <a:noFill/>
          <a:ln w="9525">
            <a:noFill/>
            <a:miter lim="800000"/>
            <a:headEnd/>
            <a:tailEnd/>
          </a:ln>
        </p:spPr>
      </p:pic>
      <p:pic>
        <p:nvPicPr>
          <p:cNvPr id="38933" name="Picture 15"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6054726" y="604838"/>
            <a:ext cx="1063625" cy="235744"/>
          </a:xfrm>
          <a:prstGeom prst="rect">
            <a:avLst/>
          </a:prstGeom>
          <a:noFill/>
          <a:ln w="9525">
            <a:noFill/>
            <a:miter lim="800000"/>
            <a:headEnd/>
            <a:tailEnd/>
          </a:ln>
        </p:spPr>
      </p:pic>
      <p:pic>
        <p:nvPicPr>
          <p:cNvPr id="38934" name="Picture 15" descr="HP DL385 Image"/>
          <p:cNvPicPr>
            <a:picLocks noChangeAspect="1" noChangeArrowheads="1"/>
          </p:cNvPicPr>
          <p:nvPr/>
        </p:nvPicPr>
        <p:blipFill>
          <a:blip r:embed="rId3"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7489826" y="602457"/>
            <a:ext cx="1063625" cy="235744"/>
          </a:xfrm>
          <a:prstGeom prst="rect">
            <a:avLst/>
          </a:prstGeom>
          <a:noFill/>
          <a:ln w="9525">
            <a:noFill/>
            <a:miter lim="800000"/>
            <a:headEnd/>
            <a:tailEnd/>
          </a:ln>
        </p:spPr>
      </p:pic>
    </p:spTree>
    <p:extLst>
      <p:ext uri="{BB962C8B-B14F-4D97-AF65-F5344CB8AC3E}">
        <p14:creationId xmlns:p14="http://schemas.microsoft.com/office/powerpoint/2010/main" val="39776090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9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111619"/>
                                        </p:tgtEl>
                                        <p:attrNameLst>
                                          <p:attrName>style.visibility</p:attrName>
                                        </p:attrNameLst>
                                      </p:cBhvr>
                                      <p:to>
                                        <p:strVal val="visible"/>
                                      </p:to>
                                    </p:set>
                                    <p:animEffect transition="in" filter="fade">
                                      <p:cBhvr>
                                        <p:cTn id="14" dur="2000"/>
                                        <p:tgtEl>
                                          <p:spTgt spid="111619"/>
                                        </p:tgtEl>
                                      </p:cBhvr>
                                    </p:animEffect>
                                  </p:childTnLst>
                                </p:cTn>
                              </p:par>
                              <p:par>
                                <p:cTn id="15" presetID="10" presetClass="entr" presetSubtype="0" fill="hold" nodeType="withEffect">
                                  <p:stCondLst>
                                    <p:cond delay="0"/>
                                  </p:stCondLst>
                                  <p:childTnLst>
                                    <p:set>
                                      <p:cBhvr>
                                        <p:cTn id="16" dur="1" fill="hold">
                                          <p:stCondLst>
                                            <p:cond delay="0"/>
                                          </p:stCondLst>
                                        </p:cTn>
                                        <p:tgtEl>
                                          <p:spTgt spid="111620"/>
                                        </p:tgtEl>
                                        <p:attrNameLst>
                                          <p:attrName>style.visibility</p:attrName>
                                        </p:attrNameLst>
                                      </p:cBhvr>
                                      <p:to>
                                        <p:strVal val="visible"/>
                                      </p:to>
                                    </p:set>
                                    <p:animEffect transition="in" filter="fade">
                                      <p:cBhvr>
                                        <p:cTn id="17" dur="2000"/>
                                        <p:tgtEl>
                                          <p:spTgt spid="1116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1621"/>
                                        </p:tgtEl>
                                        <p:attrNameLst>
                                          <p:attrName>style.visibility</p:attrName>
                                        </p:attrNameLst>
                                      </p:cBhvr>
                                      <p:to>
                                        <p:strVal val="visible"/>
                                      </p:to>
                                    </p:set>
                                    <p:animEffect transition="in" filter="fade">
                                      <p:cBhvr>
                                        <p:cTn id="20" dur="2000"/>
                                        <p:tgtEl>
                                          <p:spTgt spid="111621"/>
                                        </p:tgtEl>
                                      </p:cBhvr>
                                    </p:animEffect>
                                  </p:childTnLst>
                                </p:cTn>
                              </p:par>
                              <p:par>
                                <p:cTn id="21" presetID="10" presetClass="entr" presetSubtype="0" fill="hold" nodeType="withEffect">
                                  <p:stCondLst>
                                    <p:cond delay="0"/>
                                  </p:stCondLst>
                                  <p:childTnLst>
                                    <p:set>
                                      <p:cBhvr>
                                        <p:cTn id="22" dur="1" fill="hold">
                                          <p:stCondLst>
                                            <p:cond delay="0"/>
                                          </p:stCondLst>
                                        </p:cTn>
                                        <p:tgtEl>
                                          <p:spTgt spid="111622"/>
                                        </p:tgtEl>
                                        <p:attrNameLst>
                                          <p:attrName>style.visibility</p:attrName>
                                        </p:attrNameLst>
                                      </p:cBhvr>
                                      <p:to>
                                        <p:strVal val="visible"/>
                                      </p:to>
                                    </p:set>
                                    <p:animEffect transition="in" filter="fade">
                                      <p:cBhvr>
                                        <p:cTn id="23" dur="2000"/>
                                        <p:tgtEl>
                                          <p:spTgt spid="1116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1657"/>
                                        </p:tgtEl>
                                        <p:attrNameLst>
                                          <p:attrName>style.visibility</p:attrName>
                                        </p:attrNameLst>
                                      </p:cBhvr>
                                      <p:to>
                                        <p:strVal val="visible"/>
                                      </p:to>
                                    </p:set>
                                    <p:animEffect transition="in" filter="fade">
                                      <p:cBhvr>
                                        <p:cTn id="26" dur="2000"/>
                                        <p:tgtEl>
                                          <p:spTgt spid="11165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1688"/>
                                        </p:tgtEl>
                                        <p:attrNameLst>
                                          <p:attrName>style.visibility</p:attrName>
                                        </p:attrNameLst>
                                      </p:cBhvr>
                                      <p:to>
                                        <p:strVal val="visible"/>
                                      </p:to>
                                    </p:set>
                                    <p:animEffect transition="in" filter="fade">
                                      <p:cBhvr>
                                        <p:cTn id="29" dur="2000"/>
                                        <p:tgtEl>
                                          <p:spTgt spid="11168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1689"/>
                                        </p:tgtEl>
                                        <p:attrNameLst>
                                          <p:attrName>style.visibility</p:attrName>
                                        </p:attrNameLst>
                                      </p:cBhvr>
                                      <p:to>
                                        <p:strVal val="visible"/>
                                      </p:to>
                                    </p:set>
                                    <p:animEffect transition="in" filter="fade">
                                      <p:cBhvr>
                                        <p:cTn id="32" dur="2000"/>
                                        <p:tgtEl>
                                          <p:spTgt spid="11168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1745"/>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38931"/>
                                        </p:tgtEl>
                                        <p:attrNameLst>
                                          <p:attrName>style.visibility</p:attrName>
                                        </p:attrNameLst>
                                      </p:cBhvr>
                                      <p:to>
                                        <p:strVal val="visible"/>
                                      </p:to>
                                    </p:set>
                                    <p:animEffect transition="in" filter="fade">
                                      <p:cBhvr>
                                        <p:cTn id="39" dur="2000"/>
                                        <p:tgtEl>
                                          <p:spTgt spid="38931"/>
                                        </p:tgtEl>
                                      </p:cBhvr>
                                    </p:animEffect>
                                  </p:childTnLst>
                                </p:cTn>
                              </p:par>
                              <p:par>
                                <p:cTn id="40" presetID="10" presetClass="entr" presetSubtype="0" fill="hold" nodeType="withEffect">
                                  <p:stCondLst>
                                    <p:cond delay="0"/>
                                  </p:stCondLst>
                                  <p:childTnLst>
                                    <p:set>
                                      <p:cBhvr>
                                        <p:cTn id="41" dur="1" fill="hold">
                                          <p:stCondLst>
                                            <p:cond delay="0"/>
                                          </p:stCondLst>
                                        </p:cTn>
                                        <p:tgtEl>
                                          <p:spTgt spid="38932"/>
                                        </p:tgtEl>
                                        <p:attrNameLst>
                                          <p:attrName>style.visibility</p:attrName>
                                        </p:attrNameLst>
                                      </p:cBhvr>
                                      <p:to>
                                        <p:strVal val="visible"/>
                                      </p:to>
                                    </p:set>
                                    <p:animEffect transition="in" filter="fade">
                                      <p:cBhvr>
                                        <p:cTn id="42" dur="2000"/>
                                        <p:tgtEl>
                                          <p:spTgt spid="38932"/>
                                        </p:tgtEl>
                                      </p:cBhvr>
                                    </p:animEffect>
                                  </p:childTnLst>
                                </p:cTn>
                              </p:par>
                              <p:par>
                                <p:cTn id="43" presetID="10" presetClass="entr" presetSubtype="0" fill="hold" nodeType="withEffect">
                                  <p:stCondLst>
                                    <p:cond delay="0"/>
                                  </p:stCondLst>
                                  <p:childTnLst>
                                    <p:set>
                                      <p:cBhvr>
                                        <p:cTn id="44" dur="1" fill="hold">
                                          <p:stCondLst>
                                            <p:cond delay="0"/>
                                          </p:stCondLst>
                                        </p:cTn>
                                        <p:tgtEl>
                                          <p:spTgt spid="38933"/>
                                        </p:tgtEl>
                                        <p:attrNameLst>
                                          <p:attrName>style.visibility</p:attrName>
                                        </p:attrNameLst>
                                      </p:cBhvr>
                                      <p:to>
                                        <p:strVal val="visible"/>
                                      </p:to>
                                    </p:set>
                                    <p:animEffect transition="in" filter="fade">
                                      <p:cBhvr>
                                        <p:cTn id="45" dur="2000"/>
                                        <p:tgtEl>
                                          <p:spTgt spid="38933"/>
                                        </p:tgtEl>
                                      </p:cBhvr>
                                    </p:animEffect>
                                  </p:childTnLst>
                                </p:cTn>
                              </p:par>
                              <p:par>
                                <p:cTn id="46" presetID="10" presetClass="entr" presetSubtype="0" fill="hold" nodeType="withEffect">
                                  <p:stCondLst>
                                    <p:cond delay="0"/>
                                  </p:stCondLst>
                                  <p:childTnLst>
                                    <p:set>
                                      <p:cBhvr>
                                        <p:cTn id="47" dur="1" fill="hold">
                                          <p:stCondLst>
                                            <p:cond delay="0"/>
                                          </p:stCondLst>
                                        </p:cTn>
                                        <p:tgtEl>
                                          <p:spTgt spid="38934"/>
                                        </p:tgtEl>
                                        <p:attrNameLst>
                                          <p:attrName>style.visibility</p:attrName>
                                        </p:attrNameLst>
                                      </p:cBhvr>
                                      <p:to>
                                        <p:strVal val="visible"/>
                                      </p:to>
                                    </p:set>
                                    <p:animEffect transition="in" filter="fade">
                                      <p:cBhvr>
                                        <p:cTn id="48" dur="2000"/>
                                        <p:tgtEl>
                                          <p:spTgt spid="38934"/>
                                        </p:tgtEl>
                                      </p:cBhvr>
                                    </p:animEffect>
                                  </p:childTnLst>
                                </p:cTn>
                              </p:par>
                              <p:par>
                                <p:cTn id="49" presetID="10" presetClass="entr" presetSubtype="0" fill="hold" nodeType="withEffect">
                                  <p:stCondLst>
                                    <p:cond delay="0"/>
                                  </p:stCondLst>
                                  <p:childTnLst>
                                    <p:set>
                                      <p:cBhvr>
                                        <p:cTn id="50" dur="1" fill="hold">
                                          <p:stCondLst>
                                            <p:cond delay="0"/>
                                          </p:stCondLst>
                                        </p:cTn>
                                        <p:tgtEl>
                                          <p:spTgt spid="30891"/>
                                        </p:tgtEl>
                                        <p:attrNameLst>
                                          <p:attrName>style.visibility</p:attrName>
                                        </p:attrNameLst>
                                      </p:cBhvr>
                                      <p:to>
                                        <p:strVal val="visible"/>
                                      </p:to>
                                    </p:set>
                                    <p:animEffect transition="in" filter="fade">
                                      <p:cBhvr>
                                        <p:cTn id="51" dur="2000"/>
                                        <p:tgtEl>
                                          <p:spTgt spid="308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959"/>
                                        </p:tgtEl>
                                        <p:attrNameLst>
                                          <p:attrName>style.visibility</p:attrName>
                                        </p:attrNameLst>
                                      </p:cBhvr>
                                      <p:to>
                                        <p:strVal val="visible"/>
                                      </p:to>
                                    </p:set>
                                    <p:animEffect transition="in" filter="fade">
                                      <p:cBhvr>
                                        <p:cTn id="54" dur="2000"/>
                                        <p:tgtEl>
                                          <p:spTgt spid="309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0960"/>
                                        </p:tgtEl>
                                        <p:attrNameLst>
                                          <p:attrName>style.visibility</p:attrName>
                                        </p:attrNameLst>
                                      </p:cBhvr>
                                      <p:to>
                                        <p:strVal val="visible"/>
                                      </p:to>
                                    </p:set>
                                    <p:animEffect transition="in" filter="fade">
                                      <p:cBhvr>
                                        <p:cTn id="57" dur="2000"/>
                                        <p:tgtEl>
                                          <p:spTgt spid="30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45" grpId="0"/>
      <p:bldP spid="26" grpId="0"/>
      <p:bldP spid="111621" grpId="0"/>
      <p:bldP spid="111657" grpId="0" animBg="1"/>
      <p:bldP spid="111688" grpId="0" animBg="1"/>
      <p:bldP spid="111689" grpId="0"/>
      <p:bldP spid="30912" grpId="0"/>
      <p:bldP spid="30959" grpId="0" animBg="1"/>
      <p:bldP spid="309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en_datacenter-ibm.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33400" y="1786588"/>
            <a:ext cx="3957024" cy="1490013"/>
          </a:xfrm>
          <a:prstGeom prst="rect">
            <a:avLst/>
          </a:prstGeom>
        </p:spPr>
      </p:pic>
      <p:pic>
        <p:nvPicPr>
          <p:cNvPr id="2" name="Picture 1" descr="DataCenter DesignBuild2.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928270" y="1754606"/>
            <a:ext cx="3717925" cy="1513968"/>
          </a:xfrm>
          <a:prstGeom prst="rect">
            <a:avLst/>
          </a:prstGeom>
        </p:spPr>
      </p:pic>
      <p:sp>
        <p:nvSpPr>
          <p:cNvPr id="36865" name="Title 102"/>
          <p:cNvSpPr>
            <a:spLocks noGrp="1"/>
          </p:cNvSpPr>
          <p:nvPr>
            <p:ph type="title" idx="4294967295"/>
          </p:nvPr>
        </p:nvSpPr>
        <p:spPr>
          <a:xfrm>
            <a:off x="374651" y="128588"/>
            <a:ext cx="8474075" cy="250031"/>
          </a:xfrm>
          <a:prstGeom prst="rect">
            <a:avLst/>
          </a:prstGeom>
        </p:spPr>
        <p:txBody>
          <a:bodyPr/>
          <a:lstStyle/>
          <a:p>
            <a:r>
              <a:rPr lang="en-US" sz="2800" dirty="0" smtClean="0">
                <a:solidFill>
                  <a:srgbClr val="00685D"/>
                </a:solidFill>
              </a:rPr>
              <a:t>Multi-Site Capability</a:t>
            </a:r>
          </a:p>
        </p:txBody>
      </p:sp>
      <p:sp>
        <p:nvSpPr>
          <p:cNvPr id="36871" name="Rectangle 7"/>
          <p:cNvSpPr>
            <a:spLocks/>
          </p:cNvSpPr>
          <p:nvPr/>
        </p:nvSpPr>
        <p:spPr bwMode="auto">
          <a:xfrm>
            <a:off x="682625" y="762000"/>
            <a:ext cx="4243388" cy="407194"/>
          </a:xfrm>
          <a:prstGeom prst="rect">
            <a:avLst/>
          </a:prstGeom>
          <a:noFill/>
          <a:ln w="9525">
            <a:noFill/>
            <a:miter lim="800000"/>
            <a:headEnd/>
            <a:tailEnd/>
          </a:ln>
        </p:spPr>
        <p:txBody>
          <a:bodyPr lIns="10587" tIns="10587" rIns="10587" bIns="10587" anchor="ctr"/>
          <a:lstStyle/>
          <a:p>
            <a:pPr>
              <a:spcBef>
                <a:spcPts val="213"/>
              </a:spcBef>
              <a:spcAft>
                <a:spcPct val="40000"/>
              </a:spcAft>
            </a:pPr>
            <a:r>
              <a:rPr lang="en-US" sz="2800" b="1">
                <a:solidFill>
                  <a:srgbClr val="797979"/>
                </a:solidFill>
                <a:cs typeface="Arial" charset="0"/>
              </a:rPr>
              <a:t>Active Everywhere</a:t>
            </a:r>
          </a:p>
        </p:txBody>
      </p:sp>
      <p:sp>
        <p:nvSpPr>
          <p:cNvPr id="129" name="Text Box 78"/>
          <p:cNvSpPr txBox="1">
            <a:spLocks noChangeArrowheads="1"/>
          </p:cNvSpPr>
          <p:nvPr/>
        </p:nvSpPr>
        <p:spPr bwMode="auto">
          <a:xfrm>
            <a:off x="1638300" y="4076700"/>
            <a:ext cx="5918200" cy="369332"/>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defRPr/>
            </a:pPr>
            <a:r>
              <a:rPr lang="en-US" sz="1800" dirty="0" smtClean="0">
                <a:solidFill>
                  <a:schemeClr val="tx1"/>
                </a:solidFill>
                <a:ea typeface="ＭＳ Ｐゴシック"/>
                <a:cs typeface="ＭＳ Ｐゴシック"/>
              </a:rPr>
              <a:t>Single Cluster Spanning Data Centers</a:t>
            </a:r>
            <a:endParaRPr lang="en-US" sz="1800" dirty="0">
              <a:solidFill>
                <a:schemeClr val="tx1"/>
              </a:solidFill>
              <a:ea typeface="ＭＳ Ｐゴシック"/>
              <a:cs typeface="ＭＳ Ｐゴシック"/>
            </a:endParaRPr>
          </a:p>
        </p:txBody>
      </p:sp>
      <p:grpSp>
        <p:nvGrpSpPr>
          <p:cNvPr id="194" name="Group 171"/>
          <p:cNvGrpSpPr>
            <a:grpSpLocks/>
          </p:cNvGrpSpPr>
          <p:nvPr/>
        </p:nvGrpSpPr>
        <p:grpSpPr bwMode="auto">
          <a:xfrm>
            <a:off x="2055311" y="2249460"/>
            <a:ext cx="5372100" cy="1157288"/>
            <a:chOff x="396" y="1728"/>
            <a:chExt cx="3384" cy="972"/>
          </a:xfrm>
        </p:grpSpPr>
        <p:grpSp>
          <p:nvGrpSpPr>
            <p:cNvPr id="195" name="Group 42"/>
            <p:cNvGrpSpPr>
              <a:grpSpLocks/>
            </p:cNvGrpSpPr>
            <p:nvPr/>
          </p:nvGrpSpPr>
          <p:grpSpPr bwMode="auto">
            <a:xfrm>
              <a:off x="396" y="1728"/>
              <a:ext cx="3384" cy="972"/>
              <a:chOff x="396" y="1998"/>
              <a:chExt cx="3384" cy="972"/>
            </a:xfrm>
          </p:grpSpPr>
          <p:sp>
            <p:nvSpPr>
              <p:cNvPr id="233" name="Rectangle 43"/>
              <p:cNvSpPr>
                <a:spLocks noChangeArrowheads="1"/>
              </p:cNvSpPr>
              <p:nvPr/>
            </p:nvSpPr>
            <p:spPr bwMode="auto">
              <a:xfrm>
                <a:off x="396"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34" name="Rectangle 44"/>
              <p:cNvSpPr>
                <a:spLocks noChangeArrowheads="1"/>
              </p:cNvSpPr>
              <p:nvPr/>
            </p:nvSpPr>
            <p:spPr bwMode="auto">
              <a:xfrm>
                <a:off x="1280"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35" name="Rectangle 45"/>
              <p:cNvSpPr>
                <a:spLocks noChangeArrowheads="1"/>
              </p:cNvSpPr>
              <p:nvPr/>
            </p:nvSpPr>
            <p:spPr bwMode="auto">
              <a:xfrm>
                <a:off x="2164"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36" name="Rectangle 46"/>
              <p:cNvSpPr>
                <a:spLocks noChangeArrowheads="1"/>
              </p:cNvSpPr>
              <p:nvPr/>
            </p:nvSpPr>
            <p:spPr bwMode="auto">
              <a:xfrm>
                <a:off x="3046" y="2192"/>
                <a:ext cx="690" cy="606"/>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grpSp>
            <p:nvGrpSpPr>
              <p:cNvPr id="237" name="Group 47"/>
              <p:cNvGrpSpPr>
                <a:grpSpLocks/>
              </p:cNvGrpSpPr>
              <p:nvPr/>
            </p:nvGrpSpPr>
            <p:grpSpPr bwMode="auto">
              <a:xfrm>
                <a:off x="934" y="1998"/>
                <a:ext cx="528" cy="972"/>
                <a:chOff x="934" y="1998"/>
                <a:chExt cx="528" cy="972"/>
              </a:xfrm>
            </p:grpSpPr>
            <p:sp>
              <p:nvSpPr>
                <p:cNvPr id="256" name="AutoShape 48"/>
                <p:cNvSpPr>
                  <a:spLocks noChangeArrowheads="1"/>
                </p:cNvSpPr>
                <p:nvPr/>
              </p:nvSpPr>
              <p:spPr bwMode="auto">
                <a:xfrm>
                  <a:off x="952"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57" name="AutoShape 49"/>
                <p:cNvSpPr>
                  <a:spLocks noChangeArrowheads="1"/>
                </p:cNvSpPr>
                <p:nvPr/>
              </p:nvSpPr>
              <p:spPr bwMode="auto">
                <a:xfrm flipV="1">
                  <a:off x="952"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258" name="Rectangle 50"/>
                <p:cNvSpPr>
                  <a:spLocks noChangeArrowheads="1"/>
                </p:cNvSpPr>
                <p:nvPr/>
              </p:nvSpPr>
              <p:spPr bwMode="auto">
                <a:xfrm>
                  <a:off x="1284"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259" name="Rectangle 51"/>
                <p:cNvSpPr>
                  <a:spLocks noChangeArrowheads="1"/>
                </p:cNvSpPr>
                <p:nvPr/>
              </p:nvSpPr>
              <p:spPr bwMode="auto">
                <a:xfrm>
                  <a:off x="934"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260" name="Rectangle 52"/>
                <p:cNvSpPr>
                  <a:spLocks noChangeArrowheads="1"/>
                </p:cNvSpPr>
                <p:nvPr/>
              </p:nvSpPr>
              <p:spPr bwMode="auto">
                <a:xfrm rot="-5400000">
                  <a:off x="1112"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261" name="Line 53"/>
                <p:cNvSpPr>
                  <a:spLocks noChangeShapeType="1"/>
                </p:cNvSpPr>
                <p:nvPr/>
              </p:nvSpPr>
              <p:spPr bwMode="auto">
                <a:xfrm>
                  <a:off x="1086" y="2710"/>
                  <a:ext cx="0" cy="42"/>
                </a:xfrm>
                <a:prstGeom prst="line">
                  <a:avLst/>
                </a:prstGeom>
                <a:noFill/>
                <a:ln w="9525">
                  <a:solidFill>
                    <a:srgbClr val="0033CC"/>
                  </a:solidFill>
                  <a:round/>
                  <a:headEnd/>
                  <a:tailEnd/>
                </a:ln>
              </p:spPr>
              <p:txBody>
                <a:bodyPr/>
                <a:lstStyle/>
                <a:p>
                  <a:endParaRPr lang="en-US"/>
                </a:p>
              </p:txBody>
            </p:sp>
          </p:grpSp>
          <p:grpSp>
            <p:nvGrpSpPr>
              <p:cNvPr id="238" name="Group 54"/>
              <p:cNvGrpSpPr>
                <a:grpSpLocks/>
              </p:cNvGrpSpPr>
              <p:nvPr/>
            </p:nvGrpSpPr>
            <p:grpSpPr bwMode="auto">
              <a:xfrm>
                <a:off x="1818" y="1998"/>
                <a:ext cx="528" cy="972"/>
                <a:chOff x="1818" y="1998"/>
                <a:chExt cx="528" cy="972"/>
              </a:xfrm>
            </p:grpSpPr>
            <p:sp>
              <p:nvSpPr>
                <p:cNvPr id="250" name="AutoShape 55"/>
                <p:cNvSpPr>
                  <a:spLocks noChangeArrowheads="1"/>
                </p:cNvSpPr>
                <p:nvPr/>
              </p:nvSpPr>
              <p:spPr bwMode="auto">
                <a:xfrm>
                  <a:off x="1836"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51" name="AutoShape 56"/>
                <p:cNvSpPr>
                  <a:spLocks noChangeArrowheads="1"/>
                </p:cNvSpPr>
                <p:nvPr/>
              </p:nvSpPr>
              <p:spPr bwMode="auto">
                <a:xfrm flipV="1">
                  <a:off x="1836"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252" name="Rectangle 57"/>
                <p:cNvSpPr>
                  <a:spLocks noChangeArrowheads="1"/>
                </p:cNvSpPr>
                <p:nvPr/>
              </p:nvSpPr>
              <p:spPr bwMode="auto">
                <a:xfrm>
                  <a:off x="2168"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253" name="Rectangle 58"/>
                <p:cNvSpPr>
                  <a:spLocks noChangeArrowheads="1"/>
                </p:cNvSpPr>
                <p:nvPr/>
              </p:nvSpPr>
              <p:spPr bwMode="auto">
                <a:xfrm>
                  <a:off x="1818"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254" name="Rectangle 59"/>
                <p:cNvSpPr>
                  <a:spLocks noChangeArrowheads="1"/>
                </p:cNvSpPr>
                <p:nvPr/>
              </p:nvSpPr>
              <p:spPr bwMode="auto">
                <a:xfrm rot="-5400000">
                  <a:off x="1996"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255" name="Line 60"/>
                <p:cNvSpPr>
                  <a:spLocks noChangeShapeType="1"/>
                </p:cNvSpPr>
                <p:nvPr/>
              </p:nvSpPr>
              <p:spPr bwMode="auto">
                <a:xfrm>
                  <a:off x="1970" y="2710"/>
                  <a:ext cx="0" cy="42"/>
                </a:xfrm>
                <a:prstGeom prst="line">
                  <a:avLst/>
                </a:prstGeom>
                <a:noFill/>
                <a:ln w="9525">
                  <a:solidFill>
                    <a:srgbClr val="0033CC"/>
                  </a:solidFill>
                  <a:round/>
                  <a:headEnd/>
                  <a:tailEnd/>
                </a:ln>
              </p:spPr>
              <p:txBody>
                <a:bodyPr/>
                <a:lstStyle/>
                <a:p>
                  <a:endParaRPr lang="en-US"/>
                </a:p>
              </p:txBody>
            </p:sp>
          </p:grpSp>
          <p:sp>
            <p:nvSpPr>
              <p:cNvPr id="239" name="Text Box 61"/>
              <p:cNvSpPr txBox="1">
                <a:spLocks noChangeArrowheads="1"/>
              </p:cNvSpPr>
              <p:nvPr/>
            </p:nvSpPr>
            <p:spPr bwMode="auto">
              <a:xfrm>
                <a:off x="507"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nvGrpSpPr>
              <p:cNvPr id="240" name="Group 62"/>
              <p:cNvGrpSpPr>
                <a:grpSpLocks/>
              </p:cNvGrpSpPr>
              <p:nvPr/>
            </p:nvGrpSpPr>
            <p:grpSpPr bwMode="auto">
              <a:xfrm>
                <a:off x="2700" y="1998"/>
                <a:ext cx="530" cy="972"/>
                <a:chOff x="2700" y="1998"/>
                <a:chExt cx="530" cy="972"/>
              </a:xfrm>
            </p:grpSpPr>
            <p:sp>
              <p:nvSpPr>
                <p:cNvPr id="244" name="AutoShape 63"/>
                <p:cNvSpPr>
                  <a:spLocks noChangeArrowheads="1"/>
                </p:cNvSpPr>
                <p:nvPr/>
              </p:nvSpPr>
              <p:spPr bwMode="auto">
                <a:xfrm>
                  <a:off x="2718"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245" name="AutoShape 64"/>
                <p:cNvSpPr>
                  <a:spLocks noChangeArrowheads="1"/>
                </p:cNvSpPr>
                <p:nvPr/>
              </p:nvSpPr>
              <p:spPr bwMode="auto">
                <a:xfrm flipV="1">
                  <a:off x="2718"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246" name="Rectangle 65"/>
                <p:cNvSpPr>
                  <a:spLocks noChangeArrowheads="1"/>
                </p:cNvSpPr>
                <p:nvPr/>
              </p:nvSpPr>
              <p:spPr bwMode="auto">
                <a:xfrm>
                  <a:off x="3050" y="2216"/>
                  <a:ext cx="180" cy="538"/>
                </a:xfrm>
                <a:prstGeom prst="rect">
                  <a:avLst/>
                </a:prstGeom>
                <a:solidFill>
                  <a:schemeClr val="bg1"/>
                </a:solidFill>
                <a:ln w="9525" algn="ctr">
                  <a:noFill/>
                  <a:miter lim="800000"/>
                  <a:headEnd/>
                  <a:tailEnd/>
                </a:ln>
              </p:spPr>
              <p:txBody>
                <a:bodyPr wrap="none" anchor="ctr"/>
                <a:lstStyle/>
                <a:p>
                  <a:endParaRPr lang="en-US" sz="2400"/>
                </a:p>
              </p:txBody>
            </p:sp>
            <p:sp>
              <p:nvSpPr>
                <p:cNvPr id="247" name="Rectangle 66"/>
                <p:cNvSpPr>
                  <a:spLocks noChangeArrowheads="1"/>
                </p:cNvSpPr>
                <p:nvPr/>
              </p:nvSpPr>
              <p:spPr bwMode="auto">
                <a:xfrm>
                  <a:off x="2700"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248" name="Rectangle 67"/>
                <p:cNvSpPr>
                  <a:spLocks noChangeArrowheads="1"/>
                </p:cNvSpPr>
                <p:nvPr/>
              </p:nvSpPr>
              <p:spPr bwMode="auto">
                <a:xfrm rot="-5400000">
                  <a:off x="2878" y="2378"/>
                  <a:ext cx="150" cy="230"/>
                </a:xfrm>
                <a:prstGeom prst="rect">
                  <a:avLst/>
                </a:prstGeom>
                <a:solidFill>
                  <a:schemeClr val="bg1"/>
                </a:solidFill>
                <a:ln w="9525" algn="ctr">
                  <a:noFill/>
                  <a:miter lim="800000"/>
                  <a:headEnd/>
                  <a:tailEnd/>
                </a:ln>
              </p:spPr>
              <p:txBody>
                <a:bodyPr vert="eaVert" wrap="none" anchor="ctr"/>
                <a:lstStyle/>
                <a:p>
                  <a:endParaRPr lang="en-US" sz="2400"/>
                </a:p>
              </p:txBody>
            </p:sp>
            <p:sp>
              <p:nvSpPr>
                <p:cNvPr id="249" name="Line 68"/>
                <p:cNvSpPr>
                  <a:spLocks noChangeShapeType="1"/>
                </p:cNvSpPr>
                <p:nvPr/>
              </p:nvSpPr>
              <p:spPr bwMode="auto">
                <a:xfrm>
                  <a:off x="2854" y="2710"/>
                  <a:ext cx="0" cy="42"/>
                </a:xfrm>
                <a:prstGeom prst="line">
                  <a:avLst/>
                </a:prstGeom>
                <a:noFill/>
                <a:ln w="9525">
                  <a:solidFill>
                    <a:srgbClr val="0033CC"/>
                  </a:solidFill>
                  <a:round/>
                  <a:headEnd/>
                  <a:tailEnd/>
                </a:ln>
              </p:spPr>
              <p:txBody>
                <a:bodyPr/>
                <a:lstStyle/>
                <a:p>
                  <a:endParaRPr lang="en-US"/>
                </a:p>
              </p:txBody>
            </p:sp>
          </p:grpSp>
          <p:sp>
            <p:nvSpPr>
              <p:cNvPr id="241" name="Text Box 69"/>
              <p:cNvSpPr txBox="1">
                <a:spLocks noChangeArrowheads="1"/>
              </p:cNvSpPr>
              <p:nvPr/>
            </p:nvSpPr>
            <p:spPr bwMode="auto">
              <a:xfrm>
                <a:off x="1385"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242" name="Text Box 70"/>
              <p:cNvSpPr txBox="1">
                <a:spLocks noChangeArrowheads="1"/>
              </p:cNvSpPr>
              <p:nvPr/>
            </p:nvSpPr>
            <p:spPr bwMode="auto">
              <a:xfrm>
                <a:off x="2271"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sp>
            <p:nvSpPr>
              <p:cNvPr id="243" name="Text Box 71"/>
              <p:cNvSpPr txBox="1">
                <a:spLocks noChangeArrowheads="1"/>
              </p:cNvSpPr>
              <p:nvPr/>
            </p:nvSpPr>
            <p:spPr bwMode="auto">
              <a:xfrm>
                <a:off x="3155" y="2680"/>
                <a:ext cx="625" cy="177"/>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800">
                    <a:solidFill>
                      <a:schemeClr val="tx1"/>
                    </a:solidFill>
                  </a:rPr>
                  <a:t>Data Fabric Node</a:t>
                </a:r>
              </a:p>
            </p:txBody>
          </p:sp>
        </p:grpSp>
        <p:grpSp>
          <p:nvGrpSpPr>
            <p:cNvPr id="196" name="Group 162"/>
            <p:cNvGrpSpPr>
              <a:grpSpLocks/>
            </p:cNvGrpSpPr>
            <p:nvPr/>
          </p:nvGrpSpPr>
          <p:grpSpPr bwMode="auto">
            <a:xfrm>
              <a:off x="461" y="1957"/>
              <a:ext cx="3204" cy="372"/>
              <a:chOff x="461" y="2227"/>
              <a:chExt cx="3204" cy="372"/>
            </a:xfrm>
          </p:grpSpPr>
          <p:sp>
            <p:nvSpPr>
              <p:cNvPr id="213" name="AutoShape 107"/>
              <p:cNvSpPr>
                <a:spLocks noChangeArrowheads="1"/>
              </p:cNvSpPr>
              <p:nvPr/>
            </p:nvSpPr>
            <p:spPr bwMode="auto">
              <a:xfrm>
                <a:off x="461" y="2227"/>
                <a:ext cx="570" cy="52"/>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4" name="AutoShape 108"/>
              <p:cNvSpPr>
                <a:spLocks noChangeArrowheads="1"/>
              </p:cNvSpPr>
              <p:nvPr/>
            </p:nvSpPr>
            <p:spPr bwMode="auto">
              <a:xfrm>
                <a:off x="461" y="2309"/>
                <a:ext cx="570" cy="52"/>
              </a:xfrm>
              <a:prstGeom prst="roundRect">
                <a:avLst>
                  <a:gd name="adj" fmla="val 16667"/>
                </a:avLst>
              </a:prstGeom>
              <a:gradFill rotWithShape="1">
                <a:gsLst>
                  <a:gs pos="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5" name="AutoShape 109"/>
              <p:cNvSpPr>
                <a:spLocks noChangeArrowheads="1"/>
              </p:cNvSpPr>
              <p:nvPr/>
            </p:nvSpPr>
            <p:spPr bwMode="auto">
              <a:xfrm>
                <a:off x="461" y="2391"/>
                <a:ext cx="570" cy="52"/>
              </a:xfrm>
              <a:prstGeom prst="roundRect">
                <a:avLst>
                  <a:gd name="adj" fmla="val 16667"/>
                </a:avLst>
              </a:prstGeom>
              <a:gradFill rotWithShape="1">
                <a:gsLst>
                  <a:gs pos="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6" name="AutoShape 110"/>
              <p:cNvSpPr>
                <a:spLocks noChangeArrowheads="1"/>
              </p:cNvSpPr>
              <p:nvPr/>
            </p:nvSpPr>
            <p:spPr bwMode="auto">
              <a:xfrm>
                <a:off x="1337" y="2227"/>
                <a:ext cx="570" cy="52"/>
              </a:xfrm>
              <a:prstGeom prst="roundRect">
                <a:avLst>
                  <a:gd name="adj" fmla="val 16667"/>
                </a:avLst>
              </a:prstGeom>
              <a:gradFill rotWithShape="1">
                <a:gsLst>
                  <a:gs pos="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7" name="AutoShape 111"/>
              <p:cNvSpPr>
                <a:spLocks noChangeArrowheads="1"/>
              </p:cNvSpPr>
              <p:nvPr/>
            </p:nvSpPr>
            <p:spPr bwMode="auto">
              <a:xfrm>
                <a:off x="1337" y="2309"/>
                <a:ext cx="570" cy="5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8" name="AutoShape 112"/>
              <p:cNvSpPr>
                <a:spLocks noChangeArrowheads="1"/>
              </p:cNvSpPr>
              <p:nvPr/>
            </p:nvSpPr>
            <p:spPr bwMode="auto">
              <a:xfrm>
                <a:off x="1337" y="2391"/>
                <a:ext cx="570" cy="52"/>
              </a:xfrm>
              <a:prstGeom prst="roundRect">
                <a:avLst>
                  <a:gd name="adj" fmla="val 16667"/>
                </a:avLst>
              </a:prstGeom>
              <a:gradFill rotWithShape="1">
                <a:gsLst>
                  <a:gs pos="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9" name="AutoShape 113"/>
              <p:cNvSpPr>
                <a:spLocks noChangeArrowheads="1"/>
              </p:cNvSpPr>
              <p:nvPr/>
            </p:nvSpPr>
            <p:spPr bwMode="auto">
              <a:xfrm>
                <a:off x="2225" y="2227"/>
                <a:ext cx="570" cy="52"/>
              </a:xfrm>
              <a:prstGeom prst="roundRect">
                <a:avLst>
                  <a:gd name="adj" fmla="val 16667"/>
                </a:avLst>
              </a:prstGeom>
              <a:gradFill rotWithShape="1">
                <a:gsLst>
                  <a:gs pos="0">
                    <a:schemeClr val="bg1"/>
                  </a:gs>
                  <a:gs pos="5000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0" name="AutoShape 114"/>
              <p:cNvSpPr>
                <a:spLocks noChangeArrowheads="1"/>
              </p:cNvSpPr>
              <p:nvPr/>
            </p:nvSpPr>
            <p:spPr bwMode="auto">
              <a:xfrm>
                <a:off x="2225" y="2309"/>
                <a:ext cx="570" cy="52"/>
              </a:xfrm>
              <a:prstGeom prst="roundRect">
                <a:avLst>
                  <a:gd name="adj" fmla="val 16667"/>
                </a:avLst>
              </a:prstGeom>
              <a:gradFill rotWithShape="1">
                <a:gsLst>
                  <a:gs pos="0">
                    <a:schemeClr val="bg1"/>
                  </a:gs>
                  <a:gs pos="5000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1" name="AutoShape 115"/>
              <p:cNvSpPr>
                <a:spLocks noChangeArrowheads="1"/>
              </p:cNvSpPr>
              <p:nvPr/>
            </p:nvSpPr>
            <p:spPr bwMode="auto">
              <a:xfrm>
                <a:off x="2225" y="2391"/>
                <a:ext cx="570" cy="52"/>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2" name="AutoShape 116"/>
              <p:cNvSpPr>
                <a:spLocks noChangeArrowheads="1"/>
              </p:cNvSpPr>
              <p:nvPr/>
            </p:nvSpPr>
            <p:spPr bwMode="auto">
              <a:xfrm>
                <a:off x="3095" y="2227"/>
                <a:ext cx="570" cy="52"/>
              </a:xfrm>
              <a:prstGeom prst="roundRect">
                <a:avLst>
                  <a:gd name="adj" fmla="val 16667"/>
                </a:avLst>
              </a:prstGeom>
              <a:gradFill rotWithShape="1">
                <a:gsLst>
                  <a:gs pos="0">
                    <a:srgbClr val="FF6600"/>
                  </a:gs>
                  <a:gs pos="5000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3" name="AutoShape 117"/>
              <p:cNvSpPr>
                <a:spLocks noChangeArrowheads="1"/>
              </p:cNvSpPr>
              <p:nvPr/>
            </p:nvSpPr>
            <p:spPr bwMode="auto">
              <a:xfrm>
                <a:off x="3095" y="2309"/>
                <a:ext cx="570" cy="52"/>
              </a:xfrm>
              <a:prstGeom prst="roundRect">
                <a:avLst>
                  <a:gd name="adj" fmla="val 16667"/>
                </a:avLst>
              </a:prstGeom>
              <a:gradFill rotWithShape="1">
                <a:gsLst>
                  <a:gs pos="0">
                    <a:srgbClr val="00FF00"/>
                  </a:gs>
                  <a:gs pos="5000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4" name="AutoShape 118"/>
              <p:cNvSpPr>
                <a:spLocks noChangeArrowheads="1"/>
              </p:cNvSpPr>
              <p:nvPr/>
            </p:nvSpPr>
            <p:spPr bwMode="auto">
              <a:xfrm>
                <a:off x="3095" y="2391"/>
                <a:ext cx="570" cy="52"/>
              </a:xfrm>
              <a:prstGeom prst="roundRect">
                <a:avLst>
                  <a:gd name="adj" fmla="val 16667"/>
                </a:avLst>
              </a:prstGeom>
              <a:gradFill rotWithShape="1">
                <a:gsLst>
                  <a:gs pos="0">
                    <a:srgbClr val="FF00FF"/>
                  </a:gs>
                  <a:gs pos="5000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5" name="AutoShape 108"/>
              <p:cNvSpPr>
                <a:spLocks noChangeArrowheads="1"/>
              </p:cNvSpPr>
              <p:nvPr/>
            </p:nvSpPr>
            <p:spPr bwMode="auto">
              <a:xfrm>
                <a:off x="461" y="2465"/>
                <a:ext cx="570" cy="52"/>
              </a:xfrm>
              <a:prstGeom prst="roundRect">
                <a:avLst>
                  <a:gd name="adj" fmla="val 16667"/>
                </a:avLst>
              </a:prstGeom>
              <a:gradFill rotWithShape="1">
                <a:gsLst>
                  <a:gs pos="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6" name="AutoShape 109"/>
              <p:cNvSpPr>
                <a:spLocks noChangeArrowheads="1"/>
              </p:cNvSpPr>
              <p:nvPr/>
            </p:nvSpPr>
            <p:spPr bwMode="auto">
              <a:xfrm>
                <a:off x="461" y="2547"/>
                <a:ext cx="570" cy="52"/>
              </a:xfrm>
              <a:prstGeom prst="roundRect">
                <a:avLst>
                  <a:gd name="adj" fmla="val 16667"/>
                </a:avLst>
              </a:prstGeom>
              <a:gradFill rotWithShape="1">
                <a:gsLst>
                  <a:gs pos="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7" name="AutoShape 111"/>
              <p:cNvSpPr>
                <a:spLocks noChangeArrowheads="1"/>
              </p:cNvSpPr>
              <p:nvPr/>
            </p:nvSpPr>
            <p:spPr bwMode="auto">
              <a:xfrm>
                <a:off x="1337" y="2465"/>
                <a:ext cx="570" cy="52"/>
              </a:xfrm>
              <a:prstGeom prst="roundRect">
                <a:avLst>
                  <a:gd name="adj" fmla="val 16667"/>
                </a:avLst>
              </a:prstGeom>
              <a:gradFill rotWithShape="1">
                <a:gsLst>
                  <a:gs pos="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8" name="AutoShape 112"/>
              <p:cNvSpPr>
                <a:spLocks noChangeArrowheads="1"/>
              </p:cNvSpPr>
              <p:nvPr/>
            </p:nvSpPr>
            <p:spPr bwMode="auto">
              <a:xfrm>
                <a:off x="1337" y="2547"/>
                <a:ext cx="570" cy="52"/>
              </a:xfrm>
              <a:prstGeom prst="roundRect">
                <a:avLst>
                  <a:gd name="adj" fmla="val 16667"/>
                </a:avLst>
              </a:prstGeom>
              <a:gradFill rotWithShape="1">
                <a:gsLst>
                  <a:gs pos="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9" name="AutoShape 114"/>
              <p:cNvSpPr>
                <a:spLocks noChangeArrowheads="1"/>
              </p:cNvSpPr>
              <p:nvPr/>
            </p:nvSpPr>
            <p:spPr bwMode="auto">
              <a:xfrm>
                <a:off x="2225" y="2465"/>
                <a:ext cx="570" cy="52"/>
              </a:xfrm>
              <a:prstGeom prst="roundRect">
                <a:avLst>
                  <a:gd name="adj" fmla="val 16667"/>
                </a:avLst>
              </a:prstGeom>
              <a:gradFill rotWithShape="1">
                <a:gsLst>
                  <a:gs pos="0">
                    <a:schemeClr val="bg1"/>
                  </a:gs>
                  <a:gs pos="5000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30" name="AutoShape 115"/>
              <p:cNvSpPr>
                <a:spLocks noChangeArrowheads="1"/>
              </p:cNvSpPr>
              <p:nvPr/>
            </p:nvSpPr>
            <p:spPr bwMode="auto">
              <a:xfrm>
                <a:off x="2225" y="2547"/>
                <a:ext cx="570" cy="52"/>
              </a:xfrm>
              <a:prstGeom prst="roundRect">
                <a:avLst>
                  <a:gd name="adj" fmla="val 16667"/>
                </a:avLst>
              </a:prstGeom>
              <a:gradFill rotWithShape="1">
                <a:gsLst>
                  <a:gs pos="0">
                    <a:schemeClr val="bg1"/>
                  </a:gs>
                  <a:gs pos="5000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31" name="AutoShape 117"/>
              <p:cNvSpPr>
                <a:spLocks noChangeArrowheads="1"/>
              </p:cNvSpPr>
              <p:nvPr/>
            </p:nvSpPr>
            <p:spPr bwMode="auto">
              <a:xfrm>
                <a:off x="3095" y="2465"/>
                <a:ext cx="570" cy="52"/>
              </a:xfrm>
              <a:prstGeom prst="roundRect">
                <a:avLst>
                  <a:gd name="adj" fmla="val 16667"/>
                </a:avLst>
              </a:prstGeom>
              <a:gradFill rotWithShape="1">
                <a:gsLst>
                  <a:gs pos="0">
                    <a:srgbClr val="FF3300"/>
                  </a:gs>
                  <a:gs pos="5000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32" name="AutoShape 118"/>
              <p:cNvSpPr>
                <a:spLocks noChangeArrowheads="1"/>
              </p:cNvSpPr>
              <p:nvPr/>
            </p:nvSpPr>
            <p:spPr bwMode="auto">
              <a:xfrm>
                <a:off x="3095" y="2547"/>
                <a:ext cx="570" cy="52"/>
              </a:xfrm>
              <a:prstGeom prst="roundRect">
                <a:avLst>
                  <a:gd name="adj" fmla="val 16667"/>
                </a:avLst>
              </a:prstGeom>
              <a:gradFill rotWithShape="1">
                <a:gsLst>
                  <a:gs pos="0">
                    <a:srgbClr val="6600FF"/>
                  </a:gs>
                  <a:gs pos="5000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197" name="Group 138"/>
            <p:cNvGrpSpPr>
              <a:grpSpLocks/>
            </p:cNvGrpSpPr>
            <p:nvPr/>
          </p:nvGrpSpPr>
          <p:grpSpPr bwMode="auto">
            <a:xfrm>
              <a:off x="3063" y="2358"/>
              <a:ext cx="652" cy="48"/>
              <a:chOff x="3063" y="2628"/>
              <a:chExt cx="652" cy="48"/>
            </a:xfrm>
          </p:grpSpPr>
          <p:sp>
            <p:nvSpPr>
              <p:cNvPr id="210" name="AutoShape 84"/>
              <p:cNvSpPr>
                <a:spLocks noChangeArrowheads="1"/>
              </p:cNvSpPr>
              <p:nvPr/>
            </p:nvSpPr>
            <p:spPr bwMode="auto">
              <a:xfrm>
                <a:off x="3501"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1" name="AutoShape 85"/>
              <p:cNvSpPr>
                <a:spLocks noChangeArrowheads="1"/>
              </p:cNvSpPr>
              <p:nvPr/>
            </p:nvSpPr>
            <p:spPr bwMode="auto">
              <a:xfrm>
                <a:off x="3063"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2" name="AutoShape 86"/>
              <p:cNvSpPr>
                <a:spLocks noChangeArrowheads="1"/>
              </p:cNvSpPr>
              <p:nvPr/>
            </p:nvSpPr>
            <p:spPr bwMode="auto">
              <a:xfrm>
                <a:off x="3282"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198" name="Group 142"/>
            <p:cNvGrpSpPr>
              <a:grpSpLocks/>
            </p:cNvGrpSpPr>
            <p:nvPr/>
          </p:nvGrpSpPr>
          <p:grpSpPr bwMode="auto">
            <a:xfrm>
              <a:off x="2183" y="2358"/>
              <a:ext cx="652" cy="48"/>
              <a:chOff x="3065" y="2628"/>
              <a:chExt cx="652" cy="48"/>
            </a:xfrm>
          </p:grpSpPr>
          <p:sp>
            <p:nvSpPr>
              <p:cNvPr id="207"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08"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09"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199" name="Group 146"/>
            <p:cNvGrpSpPr>
              <a:grpSpLocks/>
            </p:cNvGrpSpPr>
            <p:nvPr/>
          </p:nvGrpSpPr>
          <p:grpSpPr bwMode="auto">
            <a:xfrm>
              <a:off x="1292" y="2356"/>
              <a:ext cx="652" cy="48"/>
              <a:chOff x="3065" y="2628"/>
              <a:chExt cx="652" cy="48"/>
            </a:xfrm>
          </p:grpSpPr>
          <p:sp>
            <p:nvSpPr>
              <p:cNvPr id="204"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05"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06"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nvGrpSpPr>
            <p:cNvPr id="200" name="Group 150"/>
            <p:cNvGrpSpPr>
              <a:grpSpLocks/>
            </p:cNvGrpSpPr>
            <p:nvPr/>
          </p:nvGrpSpPr>
          <p:grpSpPr bwMode="auto">
            <a:xfrm>
              <a:off x="415" y="2354"/>
              <a:ext cx="652" cy="48"/>
              <a:chOff x="3065" y="2628"/>
              <a:chExt cx="652" cy="48"/>
            </a:xfrm>
          </p:grpSpPr>
          <p:sp>
            <p:nvSpPr>
              <p:cNvPr id="201" name="AutoShape 84"/>
              <p:cNvSpPr>
                <a:spLocks noChangeArrowheads="1"/>
              </p:cNvSpPr>
              <p:nvPr/>
            </p:nvSpPr>
            <p:spPr bwMode="auto">
              <a:xfrm>
                <a:off x="3503" y="2628"/>
                <a:ext cx="214"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02" name="AutoShape 85"/>
              <p:cNvSpPr>
                <a:spLocks noChangeArrowheads="1"/>
              </p:cNvSpPr>
              <p:nvPr/>
            </p:nvSpPr>
            <p:spPr bwMode="auto">
              <a:xfrm>
                <a:off x="3065" y="2628"/>
                <a:ext cx="212" cy="45"/>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03" name="AutoShape 86"/>
              <p:cNvSpPr>
                <a:spLocks noChangeArrowheads="1"/>
              </p:cNvSpPr>
              <p:nvPr/>
            </p:nvSpPr>
            <p:spPr bwMode="auto">
              <a:xfrm>
                <a:off x="3284" y="2629"/>
                <a:ext cx="212" cy="44"/>
              </a:xfrm>
              <a:prstGeom prst="roundRect">
                <a:avLst>
                  <a:gd name="adj" fmla="val 16667"/>
                </a:avLst>
              </a:prstGeom>
              <a:solidFill>
                <a:srgbClr val="0099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grpSp>
    </p:spTree>
    <p:extLst>
      <p:ext uri="{BB962C8B-B14F-4D97-AF65-F5344CB8AC3E}">
        <p14:creationId xmlns:p14="http://schemas.microsoft.com/office/powerpoint/2010/main" val="7808907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2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en_datacenter-ibm.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33400" y="2275980"/>
            <a:ext cx="3957024" cy="1371600"/>
          </a:xfrm>
          <a:prstGeom prst="rect">
            <a:avLst/>
          </a:prstGeom>
        </p:spPr>
      </p:pic>
      <p:pic>
        <p:nvPicPr>
          <p:cNvPr id="2" name="Picture 1" descr="DataCenter DesignBuild2.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914901" y="721902"/>
            <a:ext cx="3717925" cy="1362773"/>
          </a:xfrm>
          <a:prstGeom prst="rect">
            <a:avLst/>
          </a:prstGeom>
        </p:spPr>
      </p:pic>
      <p:sp>
        <p:nvSpPr>
          <p:cNvPr id="36865" name="Title 102"/>
          <p:cNvSpPr>
            <a:spLocks noGrp="1"/>
          </p:cNvSpPr>
          <p:nvPr>
            <p:ph type="title" idx="4294967295"/>
          </p:nvPr>
        </p:nvSpPr>
        <p:spPr>
          <a:xfrm>
            <a:off x="374651" y="128588"/>
            <a:ext cx="8474075" cy="250031"/>
          </a:xfrm>
          <a:prstGeom prst="rect">
            <a:avLst/>
          </a:prstGeom>
        </p:spPr>
        <p:txBody>
          <a:bodyPr/>
          <a:lstStyle/>
          <a:p>
            <a:r>
              <a:rPr lang="en-US" sz="2800" dirty="0" smtClean="0">
                <a:solidFill>
                  <a:srgbClr val="00685D"/>
                </a:solidFill>
              </a:rPr>
              <a:t>Multi-Site Capability</a:t>
            </a:r>
          </a:p>
        </p:txBody>
      </p:sp>
      <p:sp>
        <p:nvSpPr>
          <p:cNvPr id="36871" name="Rectangle 7"/>
          <p:cNvSpPr>
            <a:spLocks/>
          </p:cNvSpPr>
          <p:nvPr/>
        </p:nvSpPr>
        <p:spPr bwMode="auto">
          <a:xfrm>
            <a:off x="682625" y="762000"/>
            <a:ext cx="4243388" cy="407194"/>
          </a:xfrm>
          <a:prstGeom prst="rect">
            <a:avLst/>
          </a:prstGeom>
          <a:noFill/>
          <a:ln w="9525">
            <a:noFill/>
            <a:miter lim="800000"/>
            <a:headEnd/>
            <a:tailEnd/>
          </a:ln>
        </p:spPr>
        <p:txBody>
          <a:bodyPr lIns="10587" tIns="10587" rIns="10587" bIns="10587" anchor="ctr"/>
          <a:lstStyle/>
          <a:p>
            <a:pPr>
              <a:spcBef>
                <a:spcPts val="213"/>
              </a:spcBef>
              <a:spcAft>
                <a:spcPct val="40000"/>
              </a:spcAft>
            </a:pPr>
            <a:r>
              <a:rPr lang="en-US" sz="2800" b="1">
                <a:solidFill>
                  <a:srgbClr val="797979"/>
                </a:solidFill>
                <a:cs typeface="Arial" charset="0"/>
              </a:rPr>
              <a:t>Active Everywhere</a:t>
            </a:r>
          </a:p>
        </p:txBody>
      </p:sp>
      <p:grpSp>
        <p:nvGrpSpPr>
          <p:cNvPr id="4" name="Group 3"/>
          <p:cNvGrpSpPr/>
          <p:nvPr/>
        </p:nvGrpSpPr>
        <p:grpSpPr>
          <a:xfrm>
            <a:off x="5613400" y="742766"/>
            <a:ext cx="2512632" cy="561688"/>
            <a:chOff x="2398332" y="1761742"/>
            <a:chExt cx="4432300" cy="1425575"/>
          </a:xfrm>
        </p:grpSpPr>
        <p:pic>
          <p:nvPicPr>
            <p:cNvPr id="36868" name="Picture 149" descr="gemfire only"/>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11032" y="1761742"/>
              <a:ext cx="1155700" cy="323850"/>
            </a:xfrm>
            <a:prstGeom prst="rect">
              <a:avLst/>
            </a:prstGeom>
            <a:noFill/>
            <a:ln w="9525">
              <a:noFill/>
              <a:miter lim="800000"/>
              <a:headEnd/>
              <a:tailEnd/>
            </a:ln>
          </p:spPr>
        </p:pic>
        <p:grpSp>
          <p:nvGrpSpPr>
            <p:cNvPr id="36869" name="Group 152"/>
            <p:cNvGrpSpPr>
              <a:grpSpLocks/>
            </p:cNvGrpSpPr>
            <p:nvPr/>
          </p:nvGrpSpPr>
          <p:grpSpPr bwMode="auto">
            <a:xfrm>
              <a:off x="2434844" y="2134804"/>
              <a:ext cx="4395788" cy="1052513"/>
              <a:chOff x="1414" y="1727"/>
              <a:chExt cx="2670" cy="663"/>
            </a:xfrm>
          </p:grpSpPr>
          <p:grpSp>
            <p:nvGrpSpPr>
              <p:cNvPr id="36936" name="Group 153"/>
              <p:cNvGrpSpPr>
                <a:grpSpLocks/>
              </p:cNvGrpSpPr>
              <p:nvPr/>
            </p:nvGrpSpPr>
            <p:grpSpPr bwMode="auto">
              <a:xfrm>
                <a:off x="1632" y="1727"/>
                <a:ext cx="1156" cy="663"/>
                <a:chOff x="1632" y="1727"/>
                <a:chExt cx="1156" cy="663"/>
              </a:xfrm>
            </p:grpSpPr>
            <p:sp>
              <p:nvSpPr>
                <p:cNvPr id="34970" name="AutoShape 154"/>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36989" name="AutoShape 155"/>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6990" name="Rectangle 156"/>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wrap="none" anchor="ctr"/>
                <a:lstStyle/>
                <a:p>
                  <a:endParaRPr lang="en-US"/>
                </a:p>
              </p:txBody>
            </p:sp>
            <p:sp>
              <p:nvSpPr>
                <p:cNvPr id="36991" name="Line 157"/>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36937" name="Rectangle 158"/>
              <p:cNvSpPr>
                <a:spLocks noChangeArrowheads="1"/>
              </p:cNvSpPr>
              <p:nvPr/>
            </p:nvSpPr>
            <p:spPr bwMode="auto">
              <a:xfrm>
                <a:off x="1414"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34975" name="AutoShape 159"/>
              <p:cNvSpPr>
                <a:spLocks noChangeArrowheads="1"/>
              </p:cNvSpPr>
              <p:nvPr/>
            </p:nvSpPr>
            <p:spPr bwMode="auto">
              <a:xfrm>
                <a:off x="1458"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76" name="AutoShape 160"/>
              <p:cNvSpPr>
                <a:spLocks noChangeArrowheads="1"/>
              </p:cNvSpPr>
              <p:nvPr/>
            </p:nvSpPr>
            <p:spPr bwMode="auto">
              <a:xfrm>
                <a:off x="1458"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77" name="AutoShape 161"/>
              <p:cNvSpPr>
                <a:spLocks noChangeArrowheads="1"/>
              </p:cNvSpPr>
              <p:nvPr/>
            </p:nvSpPr>
            <p:spPr bwMode="auto">
              <a:xfrm>
                <a:off x="1458"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78" name="AutoShape 162"/>
              <p:cNvSpPr>
                <a:spLocks noChangeArrowheads="1"/>
              </p:cNvSpPr>
              <p:nvPr/>
            </p:nvSpPr>
            <p:spPr bwMode="auto">
              <a:xfrm>
                <a:off x="1458" y="1963"/>
                <a:ext cx="455" cy="42"/>
              </a:xfrm>
              <a:prstGeom prst="roundRect">
                <a:avLst>
                  <a:gd name="adj" fmla="val 16667"/>
                </a:avLst>
              </a:prstGeom>
              <a:gradFill rotWithShape="1">
                <a:gsLst>
                  <a:gs pos="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79" name="AutoShape 163"/>
              <p:cNvSpPr>
                <a:spLocks noChangeArrowheads="1"/>
              </p:cNvSpPr>
              <p:nvPr/>
            </p:nvSpPr>
            <p:spPr bwMode="auto">
              <a:xfrm>
                <a:off x="1458" y="2029"/>
                <a:ext cx="455" cy="41"/>
              </a:xfrm>
              <a:prstGeom prst="roundRect">
                <a:avLst>
                  <a:gd name="adj" fmla="val 16667"/>
                </a:avLst>
              </a:prstGeom>
              <a:gradFill rotWithShape="1">
                <a:gsLst>
                  <a:gs pos="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80" name="AutoShape 164"/>
              <p:cNvSpPr>
                <a:spLocks noChangeArrowheads="1"/>
              </p:cNvSpPr>
              <p:nvPr/>
            </p:nvSpPr>
            <p:spPr bwMode="auto">
              <a:xfrm>
                <a:off x="1700"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81" name="AutoShape 165"/>
              <p:cNvSpPr>
                <a:spLocks noChangeArrowheads="1"/>
              </p:cNvSpPr>
              <p:nvPr/>
            </p:nvSpPr>
            <p:spPr bwMode="auto">
              <a:xfrm>
                <a:off x="1700"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6945" name="Rectangle 166"/>
              <p:cNvSpPr>
                <a:spLocks noChangeArrowheads="1"/>
              </p:cNvSpPr>
              <p:nvPr/>
            </p:nvSpPr>
            <p:spPr bwMode="auto">
              <a:xfrm>
                <a:off x="1436"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6946" name="Line 167"/>
              <p:cNvSpPr>
                <a:spLocks noChangeShapeType="1"/>
              </p:cNvSpPr>
              <p:nvPr/>
            </p:nvSpPr>
            <p:spPr bwMode="auto">
              <a:xfrm>
                <a:off x="1418" y="2232"/>
                <a:ext cx="548" cy="0"/>
              </a:xfrm>
              <a:prstGeom prst="line">
                <a:avLst/>
              </a:prstGeom>
              <a:noFill/>
              <a:ln w="9525">
                <a:solidFill>
                  <a:srgbClr val="3333CC"/>
                </a:solidFill>
                <a:round/>
                <a:headEnd/>
                <a:tailEnd/>
              </a:ln>
            </p:spPr>
            <p:txBody>
              <a:bodyPr/>
              <a:lstStyle/>
              <a:p>
                <a:endParaRPr lang="en-US"/>
              </a:p>
            </p:txBody>
          </p:sp>
          <p:sp>
            <p:nvSpPr>
              <p:cNvPr id="36947" name="Line 168"/>
              <p:cNvSpPr>
                <a:spLocks noChangeShapeType="1"/>
              </p:cNvSpPr>
              <p:nvPr/>
            </p:nvSpPr>
            <p:spPr bwMode="auto">
              <a:xfrm>
                <a:off x="1418" y="1874"/>
                <a:ext cx="548" cy="0"/>
              </a:xfrm>
              <a:prstGeom prst="line">
                <a:avLst/>
              </a:prstGeom>
              <a:noFill/>
              <a:ln w="9525">
                <a:solidFill>
                  <a:srgbClr val="3333CC"/>
                </a:solidFill>
                <a:round/>
                <a:headEnd/>
                <a:tailEnd/>
              </a:ln>
            </p:spPr>
            <p:txBody>
              <a:bodyPr/>
              <a:lstStyle/>
              <a:p>
                <a:endParaRPr lang="en-US"/>
              </a:p>
            </p:txBody>
          </p:sp>
          <p:sp>
            <p:nvSpPr>
              <p:cNvPr id="36948" name="Line 169"/>
              <p:cNvSpPr>
                <a:spLocks noChangeShapeType="1"/>
              </p:cNvSpPr>
              <p:nvPr/>
            </p:nvSpPr>
            <p:spPr bwMode="auto">
              <a:xfrm>
                <a:off x="1416" y="1872"/>
                <a:ext cx="0" cy="360"/>
              </a:xfrm>
              <a:prstGeom prst="line">
                <a:avLst/>
              </a:prstGeom>
              <a:noFill/>
              <a:ln w="9525">
                <a:solidFill>
                  <a:srgbClr val="3333CC"/>
                </a:solidFill>
                <a:round/>
                <a:headEnd/>
                <a:tailEnd/>
              </a:ln>
            </p:spPr>
            <p:txBody>
              <a:bodyPr/>
              <a:lstStyle/>
              <a:p>
                <a:endParaRPr lang="en-US"/>
              </a:p>
            </p:txBody>
          </p:sp>
          <p:sp>
            <p:nvSpPr>
              <p:cNvPr id="36949" name="Line 170"/>
              <p:cNvSpPr>
                <a:spLocks noChangeShapeType="1"/>
              </p:cNvSpPr>
              <p:nvPr/>
            </p:nvSpPr>
            <p:spPr bwMode="auto">
              <a:xfrm>
                <a:off x="1965" y="1872"/>
                <a:ext cx="0" cy="34"/>
              </a:xfrm>
              <a:prstGeom prst="line">
                <a:avLst/>
              </a:prstGeom>
              <a:noFill/>
              <a:ln w="9525">
                <a:solidFill>
                  <a:srgbClr val="3333CC"/>
                </a:solidFill>
                <a:round/>
                <a:headEnd/>
                <a:tailEnd/>
              </a:ln>
            </p:spPr>
            <p:txBody>
              <a:bodyPr/>
              <a:lstStyle/>
              <a:p>
                <a:endParaRPr lang="en-US"/>
              </a:p>
            </p:txBody>
          </p:sp>
          <p:grpSp>
            <p:nvGrpSpPr>
              <p:cNvPr id="36950" name="Group 171"/>
              <p:cNvGrpSpPr>
                <a:grpSpLocks/>
              </p:cNvGrpSpPr>
              <p:nvPr/>
            </p:nvGrpSpPr>
            <p:grpSpPr bwMode="auto">
              <a:xfrm>
                <a:off x="2672" y="1727"/>
                <a:ext cx="1156" cy="663"/>
                <a:chOff x="1632" y="1727"/>
                <a:chExt cx="1156" cy="663"/>
              </a:xfrm>
            </p:grpSpPr>
            <p:sp>
              <p:nvSpPr>
                <p:cNvPr id="34988" name="AutoShape 172"/>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36985" name="AutoShape 173"/>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36986" name="Rectangle 174"/>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wrap="none" anchor="ctr"/>
                <a:lstStyle/>
                <a:p>
                  <a:endParaRPr lang="en-US"/>
                </a:p>
              </p:txBody>
            </p:sp>
            <p:sp>
              <p:nvSpPr>
                <p:cNvPr id="36987" name="Line 175"/>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36951" name="Rectangle 176"/>
              <p:cNvSpPr>
                <a:spLocks noChangeArrowheads="1"/>
              </p:cNvSpPr>
              <p:nvPr/>
            </p:nvSpPr>
            <p:spPr bwMode="auto">
              <a:xfrm>
                <a:off x="245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36952" name="Rectangle 177"/>
              <p:cNvSpPr>
                <a:spLocks noChangeArrowheads="1"/>
              </p:cNvSpPr>
              <p:nvPr/>
            </p:nvSpPr>
            <p:spPr bwMode="auto">
              <a:xfrm>
                <a:off x="248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6953" name="Rectangle 178"/>
              <p:cNvSpPr>
                <a:spLocks noChangeArrowheads="1"/>
              </p:cNvSpPr>
              <p:nvPr/>
            </p:nvSpPr>
            <p:spPr bwMode="auto">
              <a:xfrm>
                <a:off x="245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34995" name="AutoShape 179"/>
              <p:cNvSpPr>
                <a:spLocks noChangeArrowheads="1"/>
              </p:cNvSpPr>
              <p:nvPr/>
            </p:nvSpPr>
            <p:spPr bwMode="auto">
              <a:xfrm>
                <a:off x="249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96" name="AutoShape 180"/>
              <p:cNvSpPr>
                <a:spLocks noChangeArrowheads="1"/>
              </p:cNvSpPr>
              <p:nvPr/>
            </p:nvSpPr>
            <p:spPr bwMode="auto">
              <a:xfrm>
                <a:off x="249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97" name="AutoShape 181"/>
              <p:cNvSpPr>
                <a:spLocks noChangeArrowheads="1"/>
              </p:cNvSpPr>
              <p:nvPr/>
            </p:nvSpPr>
            <p:spPr bwMode="auto">
              <a:xfrm>
                <a:off x="2497" y="1898"/>
                <a:ext cx="455" cy="41"/>
              </a:xfrm>
              <a:prstGeom prst="roundRect">
                <a:avLst>
                  <a:gd name="adj" fmla="val 16667"/>
                </a:avLst>
              </a:prstGeom>
              <a:gradFill rotWithShape="1">
                <a:gsLst>
                  <a:gs pos="0">
                    <a:schemeClr val="bg1"/>
                  </a:gs>
                  <a:gs pos="5000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98" name="AutoShape 182"/>
              <p:cNvSpPr>
                <a:spLocks noChangeArrowheads="1"/>
              </p:cNvSpPr>
              <p:nvPr/>
            </p:nvSpPr>
            <p:spPr bwMode="auto">
              <a:xfrm>
                <a:off x="2497" y="1963"/>
                <a:ext cx="455" cy="42"/>
              </a:xfrm>
              <a:prstGeom prst="roundRect">
                <a:avLst>
                  <a:gd name="adj" fmla="val 16667"/>
                </a:avLst>
              </a:prstGeom>
              <a:gradFill rotWithShape="1">
                <a:gsLst>
                  <a:gs pos="0">
                    <a:schemeClr val="bg1"/>
                  </a:gs>
                  <a:gs pos="5000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999" name="AutoShape 183"/>
              <p:cNvSpPr>
                <a:spLocks noChangeArrowheads="1"/>
              </p:cNvSpPr>
              <p:nvPr/>
            </p:nvSpPr>
            <p:spPr bwMode="auto">
              <a:xfrm>
                <a:off x="2497" y="2029"/>
                <a:ext cx="455" cy="41"/>
              </a:xfrm>
              <a:prstGeom prst="roundRect">
                <a:avLst>
                  <a:gd name="adj" fmla="val 16667"/>
                </a:avLst>
              </a:prstGeom>
              <a:gradFill rotWithShape="1">
                <a:gsLst>
                  <a:gs pos="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000" name="AutoShape 184"/>
              <p:cNvSpPr>
                <a:spLocks noChangeArrowheads="1"/>
              </p:cNvSpPr>
              <p:nvPr/>
            </p:nvSpPr>
            <p:spPr bwMode="auto">
              <a:xfrm>
                <a:off x="273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001" name="AutoShape 185"/>
              <p:cNvSpPr>
                <a:spLocks noChangeArrowheads="1"/>
              </p:cNvSpPr>
              <p:nvPr/>
            </p:nvSpPr>
            <p:spPr bwMode="auto">
              <a:xfrm>
                <a:off x="273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6961" name="Rectangle 186"/>
              <p:cNvSpPr>
                <a:spLocks noChangeArrowheads="1"/>
              </p:cNvSpPr>
              <p:nvPr/>
            </p:nvSpPr>
            <p:spPr bwMode="auto">
              <a:xfrm>
                <a:off x="247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6962" name="Line 187"/>
              <p:cNvSpPr>
                <a:spLocks noChangeShapeType="1"/>
              </p:cNvSpPr>
              <p:nvPr/>
            </p:nvSpPr>
            <p:spPr bwMode="auto">
              <a:xfrm>
                <a:off x="2457" y="2232"/>
                <a:ext cx="548" cy="0"/>
              </a:xfrm>
              <a:prstGeom prst="line">
                <a:avLst/>
              </a:prstGeom>
              <a:noFill/>
              <a:ln w="9525">
                <a:solidFill>
                  <a:srgbClr val="3333CC"/>
                </a:solidFill>
                <a:round/>
                <a:headEnd/>
                <a:tailEnd/>
              </a:ln>
            </p:spPr>
            <p:txBody>
              <a:bodyPr/>
              <a:lstStyle/>
              <a:p>
                <a:endParaRPr lang="en-US"/>
              </a:p>
            </p:txBody>
          </p:sp>
          <p:sp>
            <p:nvSpPr>
              <p:cNvPr id="36963" name="Line 188"/>
              <p:cNvSpPr>
                <a:spLocks noChangeShapeType="1"/>
              </p:cNvSpPr>
              <p:nvPr/>
            </p:nvSpPr>
            <p:spPr bwMode="auto">
              <a:xfrm>
                <a:off x="2457" y="1874"/>
                <a:ext cx="548" cy="0"/>
              </a:xfrm>
              <a:prstGeom prst="line">
                <a:avLst/>
              </a:prstGeom>
              <a:noFill/>
              <a:ln w="9525">
                <a:solidFill>
                  <a:srgbClr val="3333CC"/>
                </a:solidFill>
                <a:round/>
                <a:headEnd/>
                <a:tailEnd/>
              </a:ln>
            </p:spPr>
            <p:txBody>
              <a:bodyPr/>
              <a:lstStyle/>
              <a:p>
                <a:endParaRPr lang="en-US"/>
              </a:p>
            </p:txBody>
          </p:sp>
          <p:sp>
            <p:nvSpPr>
              <p:cNvPr id="36964" name="Line 189"/>
              <p:cNvSpPr>
                <a:spLocks noChangeShapeType="1"/>
              </p:cNvSpPr>
              <p:nvPr/>
            </p:nvSpPr>
            <p:spPr bwMode="auto">
              <a:xfrm>
                <a:off x="2453" y="1872"/>
                <a:ext cx="0" cy="38"/>
              </a:xfrm>
              <a:prstGeom prst="line">
                <a:avLst/>
              </a:prstGeom>
              <a:noFill/>
              <a:ln w="9525">
                <a:solidFill>
                  <a:srgbClr val="3333CC"/>
                </a:solidFill>
                <a:round/>
                <a:headEnd/>
                <a:tailEnd/>
              </a:ln>
            </p:spPr>
            <p:txBody>
              <a:bodyPr/>
              <a:lstStyle/>
              <a:p>
                <a:endParaRPr lang="en-US"/>
              </a:p>
            </p:txBody>
          </p:sp>
          <p:sp>
            <p:nvSpPr>
              <p:cNvPr id="36965" name="Line 190"/>
              <p:cNvSpPr>
                <a:spLocks noChangeShapeType="1"/>
              </p:cNvSpPr>
              <p:nvPr/>
            </p:nvSpPr>
            <p:spPr bwMode="auto">
              <a:xfrm>
                <a:off x="2453" y="2206"/>
                <a:ext cx="0" cy="25"/>
              </a:xfrm>
              <a:prstGeom prst="line">
                <a:avLst/>
              </a:prstGeom>
              <a:noFill/>
              <a:ln w="9525">
                <a:solidFill>
                  <a:srgbClr val="3333CC"/>
                </a:solidFill>
                <a:round/>
                <a:headEnd/>
                <a:tailEnd/>
              </a:ln>
            </p:spPr>
            <p:txBody>
              <a:bodyPr/>
              <a:lstStyle/>
              <a:p>
                <a:endParaRPr lang="en-US"/>
              </a:p>
            </p:txBody>
          </p:sp>
          <p:sp>
            <p:nvSpPr>
              <p:cNvPr id="36966" name="Line 191"/>
              <p:cNvSpPr>
                <a:spLocks noChangeShapeType="1"/>
              </p:cNvSpPr>
              <p:nvPr/>
            </p:nvSpPr>
            <p:spPr bwMode="auto">
              <a:xfrm>
                <a:off x="3005" y="1872"/>
                <a:ext cx="0" cy="34"/>
              </a:xfrm>
              <a:prstGeom prst="line">
                <a:avLst/>
              </a:prstGeom>
              <a:noFill/>
              <a:ln w="9525">
                <a:solidFill>
                  <a:srgbClr val="3333CC"/>
                </a:solidFill>
                <a:round/>
                <a:headEnd/>
                <a:tailEnd/>
              </a:ln>
            </p:spPr>
            <p:txBody>
              <a:bodyPr/>
              <a:lstStyle/>
              <a:p>
                <a:endParaRPr lang="en-US"/>
              </a:p>
            </p:txBody>
          </p:sp>
          <p:sp>
            <p:nvSpPr>
              <p:cNvPr id="36967" name="Rectangle 192"/>
              <p:cNvSpPr>
                <a:spLocks noChangeArrowheads="1"/>
              </p:cNvSpPr>
              <p:nvPr/>
            </p:nvSpPr>
            <p:spPr bwMode="auto">
              <a:xfrm>
                <a:off x="349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36968" name="Rectangle 193"/>
              <p:cNvSpPr>
                <a:spLocks noChangeArrowheads="1"/>
              </p:cNvSpPr>
              <p:nvPr/>
            </p:nvSpPr>
            <p:spPr bwMode="auto">
              <a:xfrm>
                <a:off x="352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6969" name="Rectangle 194"/>
              <p:cNvSpPr>
                <a:spLocks noChangeArrowheads="1"/>
              </p:cNvSpPr>
              <p:nvPr/>
            </p:nvSpPr>
            <p:spPr bwMode="auto">
              <a:xfrm>
                <a:off x="349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35011" name="AutoShape 195"/>
              <p:cNvSpPr>
                <a:spLocks noChangeArrowheads="1"/>
              </p:cNvSpPr>
              <p:nvPr/>
            </p:nvSpPr>
            <p:spPr bwMode="auto">
              <a:xfrm>
                <a:off x="353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012" name="AutoShape 196"/>
              <p:cNvSpPr>
                <a:spLocks noChangeArrowheads="1"/>
              </p:cNvSpPr>
              <p:nvPr/>
            </p:nvSpPr>
            <p:spPr bwMode="auto">
              <a:xfrm>
                <a:off x="353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013" name="AutoShape 197"/>
              <p:cNvSpPr>
                <a:spLocks noChangeArrowheads="1"/>
              </p:cNvSpPr>
              <p:nvPr/>
            </p:nvSpPr>
            <p:spPr bwMode="auto">
              <a:xfrm>
                <a:off x="3537" y="1898"/>
                <a:ext cx="455" cy="41"/>
              </a:xfrm>
              <a:prstGeom prst="roundRect">
                <a:avLst>
                  <a:gd name="adj" fmla="val 16667"/>
                </a:avLst>
              </a:prstGeom>
              <a:gradFill rotWithShape="1">
                <a:gsLst>
                  <a:gs pos="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014" name="AutoShape 198"/>
              <p:cNvSpPr>
                <a:spLocks noChangeArrowheads="1"/>
              </p:cNvSpPr>
              <p:nvPr/>
            </p:nvSpPr>
            <p:spPr bwMode="auto">
              <a:xfrm>
                <a:off x="353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015" name="AutoShape 199"/>
              <p:cNvSpPr>
                <a:spLocks noChangeArrowheads="1"/>
              </p:cNvSpPr>
              <p:nvPr/>
            </p:nvSpPr>
            <p:spPr bwMode="auto">
              <a:xfrm>
                <a:off x="353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016" name="AutoShape 200"/>
              <p:cNvSpPr>
                <a:spLocks noChangeArrowheads="1"/>
              </p:cNvSpPr>
              <p:nvPr/>
            </p:nvSpPr>
            <p:spPr bwMode="auto">
              <a:xfrm>
                <a:off x="377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017" name="AutoShape 201"/>
              <p:cNvSpPr>
                <a:spLocks noChangeArrowheads="1"/>
              </p:cNvSpPr>
              <p:nvPr/>
            </p:nvSpPr>
            <p:spPr bwMode="auto">
              <a:xfrm>
                <a:off x="377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6977" name="Rectangle 202"/>
              <p:cNvSpPr>
                <a:spLocks noChangeArrowheads="1"/>
              </p:cNvSpPr>
              <p:nvPr/>
            </p:nvSpPr>
            <p:spPr bwMode="auto">
              <a:xfrm>
                <a:off x="351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36978" name="Line 203"/>
              <p:cNvSpPr>
                <a:spLocks noChangeShapeType="1"/>
              </p:cNvSpPr>
              <p:nvPr/>
            </p:nvSpPr>
            <p:spPr bwMode="auto">
              <a:xfrm>
                <a:off x="3497" y="2232"/>
                <a:ext cx="548" cy="0"/>
              </a:xfrm>
              <a:prstGeom prst="line">
                <a:avLst/>
              </a:prstGeom>
              <a:noFill/>
              <a:ln w="9525">
                <a:solidFill>
                  <a:srgbClr val="3333CC"/>
                </a:solidFill>
                <a:round/>
                <a:headEnd/>
                <a:tailEnd/>
              </a:ln>
            </p:spPr>
            <p:txBody>
              <a:bodyPr/>
              <a:lstStyle/>
              <a:p>
                <a:endParaRPr lang="en-US"/>
              </a:p>
            </p:txBody>
          </p:sp>
          <p:sp>
            <p:nvSpPr>
              <p:cNvPr id="36979" name="Line 204"/>
              <p:cNvSpPr>
                <a:spLocks noChangeShapeType="1"/>
              </p:cNvSpPr>
              <p:nvPr/>
            </p:nvSpPr>
            <p:spPr bwMode="auto">
              <a:xfrm>
                <a:off x="3497" y="1874"/>
                <a:ext cx="548" cy="0"/>
              </a:xfrm>
              <a:prstGeom prst="line">
                <a:avLst/>
              </a:prstGeom>
              <a:noFill/>
              <a:ln w="9525">
                <a:solidFill>
                  <a:srgbClr val="3333CC"/>
                </a:solidFill>
                <a:round/>
                <a:headEnd/>
                <a:tailEnd/>
              </a:ln>
            </p:spPr>
            <p:txBody>
              <a:bodyPr/>
              <a:lstStyle/>
              <a:p>
                <a:endParaRPr lang="en-US"/>
              </a:p>
            </p:txBody>
          </p:sp>
          <p:sp>
            <p:nvSpPr>
              <p:cNvPr id="36980" name="Line 205"/>
              <p:cNvSpPr>
                <a:spLocks noChangeShapeType="1"/>
              </p:cNvSpPr>
              <p:nvPr/>
            </p:nvSpPr>
            <p:spPr bwMode="auto">
              <a:xfrm>
                <a:off x="3493" y="1872"/>
                <a:ext cx="0" cy="38"/>
              </a:xfrm>
              <a:prstGeom prst="line">
                <a:avLst/>
              </a:prstGeom>
              <a:noFill/>
              <a:ln w="9525">
                <a:solidFill>
                  <a:srgbClr val="3333CC"/>
                </a:solidFill>
                <a:round/>
                <a:headEnd/>
                <a:tailEnd/>
              </a:ln>
            </p:spPr>
            <p:txBody>
              <a:bodyPr/>
              <a:lstStyle/>
              <a:p>
                <a:endParaRPr lang="en-US"/>
              </a:p>
            </p:txBody>
          </p:sp>
          <p:sp>
            <p:nvSpPr>
              <p:cNvPr id="36981" name="Line 206"/>
              <p:cNvSpPr>
                <a:spLocks noChangeShapeType="1"/>
              </p:cNvSpPr>
              <p:nvPr/>
            </p:nvSpPr>
            <p:spPr bwMode="auto">
              <a:xfrm>
                <a:off x="3493" y="2206"/>
                <a:ext cx="0" cy="25"/>
              </a:xfrm>
              <a:prstGeom prst="line">
                <a:avLst/>
              </a:prstGeom>
              <a:noFill/>
              <a:ln w="9525">
                <a:solidFill>
                  <a:srgbClr val="3333CC"/>
                </a:solidFill>
                <a:round/>
                <a:headEnd/>
                <a:tailEnd/>
              </a:ln>
            </p:spPr>
            <p:txBody>
              <a:bodyPr/>
              <a:lstStyle/>
              <a:p>
                <a:endParaRPr lang="en-US"/>
              </a:p>
            </p:txBody>
          </p:sp>
          <p:sp>
            <p:nvSpPr>
              <p:cNvPr id="36982" name="Line 207"/>
              <p:cNvSpPr>
                <a:spLocks noChangeShapeType="1"/>
              </p:cNvSpPr>
              <p:nvPr/>
            </p:nvSpPr>
            <p:spPr bwMode="auto">
              <a:xfrm>
                <a:off x="4044" y="1872"/>
                <a:ext cx="0" cy="360"/>
              </a:xfrm>
              <a:prstGeom prst="line">
                <a:avLst/>
              </a:prstGeom>
              <a:noFill/>
              <a:ln w="9525">
                <a:solidFill>
                  <a:srgbClr val="3333CC"/>
                </a:solidFill>
                <a:round/>
                <a:headEnd/>
                <a:tailEnd/>
              </a:ln>
            </p:spPr>
            <p:txBody>
              <a:bodyPr/>
              <a:lstStyle/>
              <a:p>
                <a:endParaRPr lang="en-US"/>
              </a:p>
            </p:txBody>
          </p:sp>
          <p:sp>
            <p:nvSpPr>
              <p:cNvPr id="36983" name="Rectangle 208"/>
              <p:cNvSpPr>
                <a:spLocks noChangeArrowheads="1"/>
              </p:cNvSpPr>
              <p:nvPr/>
            </p:nvSpPr>
            <p:spPr bwMode="auto">
              <a:xfrm rot="-5400000">
                <a:off x="3890" y="2078"/>
                <a:ext cx="352" cy="36"/>
              </a:xfrm>
              <a:prstGeom prst="rect">
                <a:avLst/>
              </a:prstGeom>
              <a:solidFill>
                <a:srgbClr val="C0C0C0"/>
              </a:solidFill>
              <a:ln w="9525" algn="ctr">
                <a:noFill/>
                <a:miter lim="800000"/>
                <a:headEnd/>
                <a:tailEnd/>
              </a:ln>
            </p:spPr>
            <p:txBody>
              <a:bodyPr wrap="none" anchor="ctr"/>
              <a:lstStyle/>
              <a:p>
                <a:endParaRPr lang="en-US"/>
              </a:p>
            </p:txBody>
          </p:sp>
        </p:grpSp>
        <p:pic>
          <p:nvPicPr>
            <p:cNvPr id="36872" name="Picture 13" descr="HP DL385 Image"/>
            <p:cNvPicPr>
              <a:picLocks noChangeAspect="1" noChangeArrowheads="1"/>
            </p:cNvPicPr>
            <p:nvPr/>
          </p:nvPicPr>
          <p:blipFill>
            <a:blip r:embed="rId6"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4065207" y="2101467"/>
              <a:ext cx="1063625" cy="314325"/>
            </a:xfrm>
            <a:prstGeom prst="rect">
              <a:avLst/>
            </a:prstGeom>
            <a:noFill/>
            <a:ln w="9525">
              <a:noFill/>
              <a:miter lim="800000"/>
              <a:headEnd/>
              <a:tailEnd/>
            </a:ln>
          </p:spPr>
        </p:pic>
        <p:pic>
          <p:nvPicPr>
            <p:cNvPr id="36873" name="Picture 14" descr="HP DL385 Image"/>
            <p:cNvPicPr>
              <a:picLocks noChangeAspect="1" noChangeArrowheads="1"/>
            </p:cNvPicPr>
            <p:nvPr/>
          </p:nvPicPr>
          <p:blipFill>
            <a:blip r:embed="rId6"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2398332" y="2101467"/>
              <a:ext cx="1063625" cy="314325"/>
            </a:xfrm>
            <a:prstGeom prst="rect">
              <a:avLst/>
            </a:prstGeom>
            <a:noFill/>
            <a:ln w="9525">
              <a:noFill/>
              <a:miter lim="800000"/>
              <a:headEnd/>
              <a:tailEnd/>
            </a:ln>
          </p:spPr>
        </p:pic>
        <p:pic>
          <p:nvPicPr>
            <p:cNvPr id="36874" name="Picture 15" descr="HP DL385 Image"/>
            <p:cNvPicPr>
              <a:picLocks noChangeAspect="1" noChangeArrowheads="1"/>
            </p:cNvPicPr>
            <p:nvPr/>
          </p:nvPicPr>
          <p:blipFill>
            <a:blip r:embed="rId6"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5703507" y="2101467"/>
              <a:ext cx="1063625" cy="314325"/>
            </a:xfrm>
            <a:prstGeom prst="rect">
              <a:avLst/>
            </a:prstGeom>
            <a:noFill/>
            <a:ln w="9525">
              <a:noFill/>
              <a:miter lim="800000"/>
              <a:headEnd/>
              <a:tailEnd/>
            </a:ln>
          </p:spPr>
        </p:pic>
      </p:grpSp>
      <p:sp>
        <p:nvSpPr>
          <p:cNvPr id="36878" name="Line 150"/>
          <p:cNvSpPr>
            <a:spLocks noChangeShapeType="1"/>
          </p:cNvSpPr>
          <p:nvPr/>
        </p:nvSpPr>
        <p:spPr bwMode="auto">
          <a:xfrm flipV="1">
            <a:off x="2419681" y="1238065"/>
            <a:ext cx="3503195" cy="1235243"/>
          </a:xfrm>
          <a:prstGeom prst="line">
            <a:avLst/>
          </a:prstGeom>
          <a:noFill/>
          <a:ln w="73025">
            <a:solidFill>
              <a:srgbClr val="FF6600"/>
            </a:solidFill>
            <a:round/>
            <a:headEnd/>
            <a:tailEnd type="triangle" w="med" len="med"/>
          </a:ln>
        </p:spPr>
        <p:txBody>
          <a:bodyPr/>
          <a:lstStyle/>
          <a:p>
            <a:endParaRPr lang="en-US"/>
          </a:p>
        </p:txBody>
      </p:sp>
      <p:sp>
        <p:nvSpPr>
          <p:cNvPr id="36879" name="Line 151"/>
          <p:cNvSpPr>
            <a:spLocks noChangeShapeType="1"/>
          </p:cNvSpPr>
          <p:nvPr/>
        </p:nvSpPr>
        <p:spPr bwMode="auto">
          <a:xfrm flipV="1">
            <a:off x="3783263" y="1199964"/>
            <a:ext cx="3874836" cy="1393660"/>
          </a:xfrm>
          <a:prstGeom prst="line">
            <a:avLst/>
          </a:prstGeom>
          <a:noFill/>
          <a:ln w="73025">
            <a:solidFill>
              <a:srgbClr val="FF6600"/>
            </a:solidFill>
            <a:round/>
            <a:headEnd type="triangle" w="med" len="med"/>
            <a:tailEnd/>
          </a:ln>
        </p:spPr>
        <p:txBody>
          <a:bodyPr/>
          <a:lstStyle/>
          <a:p>
            <a:endParaRPr lang="en-US"/>
          </a:p>
        </p:txBody>
      </p:sp>
      <p:sp>
        <p:nvSpPr>
          <p:cNvPr id="129" name="Text Box 78"/>
          <p:cNvSpPr txBox="1">
            <a:spLocks noChangeArrowheads="1"/>
          </p:cNvSpPr>
          <p:nvPr/>
        </p:nvSpPr>
        <p:spPr bwMode="auto">
          <a:xfrm>
            <a:off x="1497263" y="4076700"/>
            <a:ext cx="6323263" cy="369332"/>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defRPr/>
            </a:pPr>
            <a:r>
              <a:rPr lang="en-US" sz="1800" dirty="0" smtClean="0">
                <a:solidFill>
                  <a:schemeClr val="tx1"/>
                </a:solidFill>
                <a:ea typeface="ＭＳ Ｐゴシック"/>
                <a:cs typeface="ＭＳ Ｐゴシック"/>
              </a:rPr>
              <a:t>Asynchronous, Fault Tolerant, Bi-Directional WAN Gateway</a:t>
            </a:r>
            <a:endParaRPr lang="en-US" sz="1800" dirty="0">
              <a:solidFill>
                <a:schemeClr val="tx1"/>
              </a:solidFill>
              <a:ea typeface="ＭＳ Ｐゴシック"/>
              <a:cs typeface="ＭＳ Ｐゴシック"/>
            </a:endParaRPr>
          </a:p>
        </p:txBody>
      </p:sp>
      <p:grpSp>
        <p:nvGrpSpPr>
          <p:cNvPr id="132" name="Group 131"/>
          <p:cNvGrpSpPr/>
          <p:nvPr/>
        </p:nvGrpSpPr>
        <p:grpSpPr>
          <a:xfrm>
            <a:off x="1362910" y="2366528"/>
            <a:ext cx="2512632" cy="561688"/>
            <a:chOff x="2398332" y="1761742"/>
            <a:chExt cx="4432300" cy="1425575"/>
          </a:xfrm>
        </p:grpSpPr>
        <p:pic>
          <p:nvPicPr>
            <p:cNvPr id="133" name="Picture 149" descr="gemfire only"/>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11032" y="1761742"/>
              <a:ext cx="1155700" cy="323850"/>
            </a:xfrm>
            <a:prstGeom prst="rect">
              <a:avLst/>
            </a:prstGeom>
            <a:noFill/>
            <a:ln w="9525">
              <a:noFill/>
              <a:miter lim="800000"/>
              <a:headEnd/>
              <a:tailEnd/>
            </a:ln>
          </p:spPr>
        </p:pic>
        <p:grpSp>
          <p:nvGrpSpPr>
            <p:cNvPr id="134" name="Group 152"/>
            <p:cNvGrpSpPr>
              <a:grpSpLocks/>
            </p:cNvGrpSpPr>
            <p:nvPr/>
          </p:nvGrpSpPr>
          <p:grpSpPr bwMode="auto">
            <a:xfrm>
              <a:off x="2434844" y="2134804"/>
              <a:ext cx="4395788" cy="1052513"/>
              <a:chOff x="1414" y="1727"/>
              <a:chExt cx="2670" cy="663"/>
            </a:xfrm>
          </p:grpSpPr>
          <p:grpSp>
            <p:nvGrpSpPr>
              <p:cNvPr id="138" name="Group 153"/>
              <p:cNvGrpSpPr>
                <a:grpSpLocks/>
              </p:cNvGrpSpPr>
              <p:nvPr/>
            </p:nvGrpSpPr>
            <p:grpSpPr bwMode="auto">
              <a:xfrm>
                <a:off x="1632" y="1727"/>
                <a:ext cx="1156" cy="663"/>
                <a:chOff x="1632" y="1727"/>
                <a:chExt cx="1156" cy="663"/>
              </a:xfrm>
            </p:grpSpPr>
            <p:sp>
              <p:nvSpPr>
                <p:cNvPr id="190" name="AutoShape 154"/>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191" name="AutoShape 155"/>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192" name="Rectangle 156"/>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wrap="none" anchor="ctr"/>
                <a:lstStyle/>
                <a:p>
                  <a:endParaRPr lang="en-US"/>
                </a:p>
              </p:txBody>
            </p:sp>
            <p:sp>
              <p:nvSpPr>
                <p:cNvPr id="193" name="Line 157"/>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139" name="Rectangle 158"/>
              <p:cNvSpPr>
                <a:spLocks noChangeArrowheads="1"/>
              </p:cNvSpPr>
              <p:nvPr/>
            </p:nvSpPr>
            <p:spPr bwMode="auto">
              <a:xfrm>
                <a:off x="1414"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140" name="AutoShape 159"/>
              <p:cNvSpPr>
                <a:spLocks noChangeArrowheads="1"/>
              </p:cNvSpPr>
              <p:nvPr/>
            </p:nvSpPr>
            <p:spPr bwMode="auto">
              <a:xfrm>
                <a:off x="1458"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1" name="AutoShape 160"/>
              <p:cNvSpPr>
                <a:spLocks noChangeArrowheads="1"/>
              </p:cNvSpPr>
              <p:nvPr/>
            </p:nvSpPr>
            <p:spPr bwMode="auto">
              <a:xfrm>
                <a:off x="1458"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2" name="AutoShape 161"/>
              <p:cNvSpPr>
                <a:spLocks noChangeArrowheads="1"/>
              </p:cNvSpPr>
              <p:nvPr/>
            </p:nvSpPr>
            <p:spPr bwMode="auto">
              <a:xfrm>
                <a:off x="1458"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3" name="AutoShape 162"/>
              <p:cNvSpPr>
                <a:spLocks noChangeArrowheads="1"/>
              </p:cNvSpPr>
              <p:nvPr/>
            </p:nvSpPr>
            <p:spPr bwMode="auto">
              <a:xfrm>
                <a:off x="1458" y="1963"/>
                <a:ext cx="455" cy="42"/>
              </a:xfrm>
              <a:prstGeom prst="roundRect">
                <a:avLst>
                  <a:gd name="adj" fmla="val 16667"/>
                </a:avLst>
              </a:prstGeom>
              <a:gradFill rotWithShape="1">
                <a:gsLst>
                  <a:gs pos="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4" name="AutoShape 163"/>
              <p:cNvSpPr>
                <a:spLocks noChangeArrowheads="1"/>
              </p:cNvSpPr>
              <p:nvPr/>
            </p:nvSpPr>
            <p:spPr bwMode="auto">
              <a:xfrm>
                <a:off x="1458" y="2029"/>
                <a:ext cx="455" cy="41"/>
              </a:xfrm>
              <a:prstGeom prst="roundRect">
                <a:avLst>
                  <a:gd name="adj" fmla="val 16667"/>
                </a:avLst>
              </a:prstGeom>
              <a:gradFill rotWithShape="1">
                <a:gsLst>
                  <a:gs pos="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5" name="AutoShape 164"/>
              <p:cNvSpPr>
                <a:spLocks noChangeArrowheads="1"/>
              </p:cNvSpPr>
              <p:nvPr/>
            </p:nvSpPr>
            <p:spPr bwMode="auto">
              <a:xfrm>
                <a:off x="1700"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6" name="AutoShape 165"/>
              <p:cNvSpPr>
                <a:spLocks noChangeArrowheads="1"/>
              </p:cNvSpPr>
              <p:nvPr/>
            </p:nvSpPr>
            <p:spPr bwMode="auto">
              <a:xfrm>
                <a:off x="1700"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47" name="Rectangle 166"/>
              <p:cNvSpPr>
                <a:spLocks noChangeArrowheads="1"/>
              </p:cNvSpPr>
              <p:nvPr/>
            </p:nvSpPr>
            <p:spPr bwMode="auto">
              <a:xfrm>
                <a:off x="1436"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148" name="Line 167"/>
              <p:cNvSpPr>
                <a:spLocks noChangeShapeType="1"/>
              </p:cNvSpPr>
              <p:nvPr/>
            </p:nvSpPr>
            <p:spPr bwMode="auto">
              <a:xfrm>
                <a:off x="1418" y="2232"/>
                <a:ext cx="548" cy="0"/>
              </a:xfrm>
              <a:prstGeom prst="line">
                <a:avLst/>
              </a:prstGeom>
              <a:noFill/>
              <a:ln w="9525">
                <a:solidFill>
                  <a:srgbClr val="3333CC"/>
                </a:solidFill>
                <a:round/>
                <a:headEnd/>
                <a:tailEnd/>
              </a:ln>
            </p:spPr>
            <p:txBody>
              <a:bodyPr/>
              <a:lstStyle/>
              <a:p>
                <a:endParaRPr lang="en-US"/>
              </a:p>
            </p:txBody>
          </p:sp>
          <p:sp>
            <p:nvSpPr>
              <p:cNvPr id="149" name="Line 168"/>
              <p:cNvSpPr>
                <a:spLocks noChangeShapeType="1"/>
              </p:cNvSpPr>
              <p:nvPr/>
            </p:nvSpPr>
            <p:spPr bwMode="auto">
              <a:xfrm>
                <a:off x="1418" y="1874"/>
                <a:ext cx="548" cy="0"/>
              </a:xfrm>
              <a:prstGeom prst="line">
                <a:avLst/>
              </a:prstGeom>
              <a:noFill/>
              <a:ln w="9525">
                <a:solidFill>
                  <a:srgbClr val="3333CC"/>
                </a:solidFill>
                <a:round/>
                <a:headEnd/>
                <a:tailEnd/>
              </a:ln>
            </p:spPr>
            <p:txBody>
              <a:bodyPr/>
              <a:lstStyle/>
              <a:p>
                <a:endParaRPr lang="en-US"/>
              </a:p>
            </p:txBody>
          </p:sp>
          <p:sp>
            <p:nvSpPr>
              <p:cNvPr id="150" name="Line 169"/>
              <p:cNvSpPr>
                <a:spLocks noChangeShapeType="1"/>
              </p:cNvSpPr>
              <p:nvPr/>
            </p:nvSpPr>
            <p:spPr bwMode="auto">
              <a:xfrm>
                <a:off x="1416" y="1872"/>
                <a:ext cx="0" cy="360"/>
              </a:xfrm>
              <a:prstGeom prst="line">
                <a:avLst/>
              </a:prstGeom>
              <a:noFill/>
              <a:ln w="9525">
                <a:solidFill>
                  <a:srgbClr val="3333CC"/>
                </a:solidFill>
                <a:round/>
                <a:headEnd/>
                <a:tailEnd/>
              </a:ln>
            </p:spPr>
            <p:txBody>
              <a:bodyPr/>
              <a:lstStyle/>
              <a:p>
                <a:endParaRPr lang="en-US"/>
              </a:p>
            </p:txBody>
          </p:sp>
          <p:sp>
            <p:nvSpPr>
              <p:cNvPr id="151" name="Line 170"/>
              <p:cNvSpPr>
                <a:spLocks noChangeShapeType="1"/>
              </p:cNvSpPr>
              <p:nvPr/>
            </p:nvSpPr>
            <p:spPr bwMode="auto">
              <a:xfrm>
                <a:off x="1965" y="1872"/>
                <a:ext cx="0" cy="34"/>
              </a:xfrm>
              <a:prstGeom prst="line">
                <a:avLst/>
              </a:prstGeom>
              <a:noFill/>
              <a:ln w="9525">
                <a:solidFill>
                  <a:srgbClr val="3333CC"/>
                </a:solidFill>
                <a:round/>
                <a:headEnd/>
                <a:tailEnd/>
              </a:ln>
            </p:spPr>
            <p:txBody>
              <a:bodyPr/>
              <a:lstStyle/>
              <a:p>
                <a:endParaRPr lang="en-US"/>
              </a:p>
            </p:txBody>
          </p:sp>
          <p:grpSp>
            <p:nvGrpSpPr>
              <p:cNvPr id="152" name="Group 171"/>
              <p:cNvGrpSpPr>
                <a:grpSpLocks/>
              </p:cNvGrpSpPr>
              <p:nvPr/>
            </p:nvGrpSpPr>
            <p:grpSpPr bwMode="auto">
              <a:xfrm>
                <a:off x="2672" y="1727"/>
                <a:ext cx="1156" cy="663"/>
                <a:chOff x="1632" y="1727"/>
                <a:chExt cx="1156" cy="663"/>
              </a:xfrm>
            </p:grpSpPr>
            <p:sp>
              <p:nvSpPr>
                <p:cNvPr id="186" name="AutoShape 172"/>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187" name="AutoShape 173"/>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188" name="Rectangle 174"/>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wrap="none" anchor="ctr"/>
                <a:lstStyle/>
                <a:p>
                  <a:endParaRPr lang="en-US"/>
                </a:p>
              </p:txBody>
            </p:sp>
            <p:sp>
              <p:nvSpPr>
                <p:cNvPr id="189" name="Line 175"/>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153" name="Rectangle 176"/>
              <p:cNvSpPr>
                <a:spLocks noChangeArrowheads="1"/>
              </p:cNvSpPr>
              <p:nvPr/>
            </p:nvSpPr>
            <p:spPr bwMode="auto">
              <a:xfrm>
                <a:off x="245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154" name="Rectangle 177"/>
              <p:cNvSpPr>
                <a:spLocks noChangeArrowheads="1"/>
              </p:cNvSpPr>
              <p:nvPr/>
            </p:nvSpPr>
            <p:spPr bwMode="auto">
              <a:xfrm>
                <a:off x="248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155" name="Rectangle 178"/>
              <p:cNvSpPr>
                <a:spLocks noChangeArrowheads="1"/>
              </p:cNvSpPr>
              <p:nvPr/>
            </p:nvSpPr>
            <p:spPr bwMode="auto">
              <a:xfrm>
                <a:off x="245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156" name="AutoShape 179"/>
              <p:cNvSpPr>
                <a:spLocks noChangeArrowheads="1"/>
              </p:cNvSpPr>
              <p:nvPr/>
            </p:nvSpPr>
            <p:spPr bwMode="auto">
              <a:xfrm>
                <a:off x="249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57" name="AutoShape 180"/>
              <p:cNvSpPr>
                <a:spLocks noChangeArrowheads="1"/>
              </p:cNvSpPr>
              <p:nvPr/>
            </p:nvSpPr>
            <p:spPr bwMode="auto">
              <a:xfrm>
                <a:off x="249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58" name="AutoShape 181"/>
              <p:cNvSpPr>
                <a:spLocks noChangeArrowheads="1"/>
              </p:cNvSpPr>
              <p:nvPr/>
            </p:nvSpPr>
            <p:spPr bwMode="auto">
              <a:xfrm>
                <a:off x="2497" y="1898"/>
                <a:ext cx="455" cy="41"/>
              </a:xfrm>
              <a:prstGeom prst="roundRect">
                <a:avLst>
                  <a:gd name="adj" fmla="val 16667"/>
                </a:avLst>
              </a:prstGeom>
              <a:gradFill rotWithShape="1">
                <a:gsLst>
                  <a:gs pos="0">
                    <a:schemeClr val="bg1"/>
                  </a:gs>
                  <a:gs pos="5000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59" name="AutoShape 182"/>
              <p:cNvSpPr>
                <a:spLocks noChangeArrowheads="1"/>
              </p:cNvSpPr>
              <p:nvPr/>
            </p:nvSpPr>
            <p:spPr bwMode="auto">
              <a:xfrm>
                <a:off x="2497" y="1963"/>
                <a:ext cx="455" cy="42"/>
              </a:xfrm>
              <a:prstGeom prst="roundRect">
                <a:avLst>
                  <a:gd name="adj" fmla="val 16667"/>
                </a:avLst>
              </a:prstGeom>
              <a:gradFill rotWithShape="1">
                <a:gsLst>
                  <a:gs pos="0">
                    <a:schemeClr val="bg1"/>
                  </a:gs>
                  <a:gs pos="5000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60" name="AutoShape 183"/>
              <p:cNvSpPr>
                <a:spLocks noChangeArrowheads="1"/>
              </p:cNvSpPr>
              <p:nvPr/>
            </p:nvSpPr>
            <p:spPr bwMode="auto">
              <a:xfrm>
                <a:off x="2497" y="2029"/>
                <a:ext cx="455" cy="41"/>
              </a:xfrm>
              <a:prstGeom prst="roundRect">
                <a:avLst>
                  <a:gd name="adj" fmla="val 16667"/>
                </a:avLst>
              </a:prstGeom>
              <a:gradFill rotWithShape="1">
                <a:gsLst>
                  <a:gs pos="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61" name="AutoShape 184"/>
              <p:cNvSpPr>
                <a:spLocks noChangeArrowheads="1"/>
              </p:cNvSpPr>
              <p:nvPr/>
            </p:nvSpPr>
            <p:spPr bwMode="auto">
              <a:xfrm>
                <a:off x="273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62" name="AutoShape 185"/>
              <p:cNvSpPr>
                <a:spLocks noChangeArrowheads="1"/>
              </p:cNvSpPr>
              <p:nvPr/>
            </p:nvSpPr>
            <p:spPr bwMode="auto">
              <a:xfrm>
                <a:off x="273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63" name="Rectangle 186"/>
              <p:cNvSpPr>
                <a:spLocks noChangeArrowheads="1"/>
              </p:cNvSpPr>
              <p:nvPr/>
            </p:nvSpPr>
            <p:spPr bwMode="auto">
              <a:xfrm>
                <a:off x="247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164" name="Line 187"/>
              <p:cNvSpPr>
                <a:spLocks noChangeShapeType="1"/>
              </p:cNvSpPr>
              <p:nvPr/>
            </p:nvSpPr>
            <p:spPr bwMode="auto">
              <a:xfrm>
                <a:off x="2457" y="2232"/>
                <a:ext cx="548" cy="0"/>
              </a:xfrm>
              <a:prstGeom prst="line">
                <a:avLst/>
              </a:prstGeom>
              <a:noFill/>
              <a:ln w="9525">
                <a:solidFill>
                  <a:srgbClr val="3333CC"/>
                </a:solidFill>
                <a:round/>
                <a:headEnd/>
                <a:tailEnd/>
              </a:ln>
            </p:spPr>
            <p:txBody>
              <a:bodyPr/>
              <a:lstStyle/>
              <a:p>
                <a:endParaRPr lang="en-US"/>
              </a:p>
            </p:txBody>
          </p:sp>
          <p:sp>
            <p:nvSpPr>
              <p:cNvPr id="165" name="Line 188"/>
              <p:cNvSpPr>
                <a:spLocks noChangeShapeType="1"/>
              </p:cNvSpPr>
              <p:nvPr/>
            </p:nvSpPr>
            <p:spPr bwMode="auto">
              <a:xfrm>
                <a:off x="2457" y="1874"/>
                <a:ext cx="548" cy="0"/>
              </a:xfrm>
              <a:prstGeom prst="line">
                <a:avLst/>
              </a:prstGeom>
              <a:noFill/>
              <a:ln w="9525">
                <a:solidFill>
                  <a:srgbClr val="3333CC"/>
                </a:solidFill>
                <a:round/>
                <a:headEnd/>
                <a:tailEnd/>
              </a:ln>
            </p:spPr>
            <p:txBody>
              <a:bodyPr/>
              <a:lstStyle/>
              <a:p>
                <a:endParaRPr lang="en-US"/>
              </a:p>
            </p:txBody>
          </p:sp>
          <p:sp>
            <p:nvSpPr>
              <p:cNvPr id="166" name="Line 189"/>
              <p:cNvSpPr>
                <a:spLocks noChangeShapeType="1"/>
              </p:cNvSpPr>
              <p:nvPr/>
            </p:nvSpPr>
            <p:spPr bwMode="auto">
              <a:xfrm>
                <a:off x="2453" y="1872"/>
                <a:ext cx="0" cy="38"/>
              </a:xfrm>
              <a:prstGeom prst="line">
                <a:avLst/>
              </a:prstGeom>
              <a:noFill/>
              <a:ln w="9525">
                <a:solidFill>
                  <a:srgbClr val="3333CC"/>
                </a:solidFill>
                <a:round/>
                <a:headEnd/>
                <a:tailEnd/>
              </a:ln>
            </p:spPr>
            <p:txBody>
              <a:bodyPr/>
              <a:lstStyle/>
              <a:p>
                <a:endParaRPr lang="en-US"/>
              </a:p>
            </p:txBody>
          </p:sp>
          <p:sp>
            <p:nvSpPr>
              <p:cNvPr id="167" name="Line 190"/>
              <p:cNvSpPr>
                <a:spLocks noChangeShapeType="1"/>
              </p:cNvSpPr>
              <p:nvPr/>
            </p:nvSpPr>
            <p:spPr bwMode="auto">
              <a:xfrm>
                <a:off x="2453" y="2206"/>
                <a:ext cx="0" cy="25"/>
              </a:xfrm>
              <a:prstGeom prst="line">
                <a:avLst/>
              </a:prstGeom>
              <a:noFill/>
              <a:ln w="9525">
                <a:solidFill>
                  <a:srgbClr val="3333CC"/>
                </a:solidFill>
                <a:round/>
                <a:headEnd/>
                <a:tailEnd/>
              </a:ln>
            </p:spPr>
            <p:txBody>
              <a:bodyPr/>
              <a:lstStyle/>
              <a:p>
                <a:endParaRPr lang="en-US"/>
              </a:p>
            </p:txBody>
          </p:sp>
          <p:sp>
            <p:nvSpPr>
              <p:cNvPr id="168" name="Line 191"/>
              <p:cNvSpPr>
                <a:spLocks noChangeShapeType="1"/>
              </p:cNvSpPr>
              <p:nvPr/>
            </p:nvSpPr>
            <p:spPr bwMode="auto">
              <a:xfrm>
                <a:off x="3005" y="1872"/>
                <a:ext cx="0" cy="34"/>
              </a:xfrm>
              <a:prstGeom prst="line">
                <a:avLst/>
              </a:prstGeom>
              <a:noFill/>
              <a:ln w="9525">
                <a:solidFill>
                  <a:srgbClr val="3333CC"/>
                </a:solidFill>
                <a:round/>
                <a:headEnd/>
                <a:tailEnd/>
              </a:ln>
            </p:spPr>
            <p:txBody>
              <a:bodyPr/>
              <a:lstStyle/>
              <a:p>
                <a:endParaRPr lang="en-US"/>
              </a:p>
            </p:txBody>
          </p:sp>
          <p:sp>
            <p:nvSpPr>
              <p:cNvPr id="169" name="Rectangle 192"/>
              <p:cNvSpPr>
                <a:spLocks noChangeArrowheads="1"/>
              </p:cNvSpPr>
              <p:nvPr/>
            </p:nvSpPr>
            <p:spPr bwMode="auto">
              <a:xfrm>
                <a:off x="349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170" name="Rectangle 193"/>
              <p:cNvSpPr>
                <a:spLocks noChangeArrowheads="1"/>
              </p:cNvSpPr>
              <p:nvPr/>
            </p:nvSpPr>
            <p:spPr bwMode="auto">
              <a:xfrm>
                <a:off x="352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171" name="Rectangle 194"/>
              <p:cNvSpPr>
                <a:spLocks noChangeArrowheads="1"/>
              </p:cNvSpPr>
              <p:nvPr/>
            </p:nvSpPr>
            <p:spPr bwMode="auto">
              <a:xfrm>
                <a:off x="349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172" name="AutoShape 195"/>
              <p:cNvSpPr>
                <a:spLocks noChangeArrowheads="1"/>
              </p:cNvSpPr>
              <p:nvPr/>
            </p:nvSpPr>
            <p:spPr bwMode="auto">
              <a:xfrm>
                <a:off x="353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73" name="AutoShape 196"/>
              <p:cNvSpPr>
                <a:spLocks noChangeArrowheads="1"/>
              </p:cNvSpPr>
              <p:nvPr/>
            </p:nvSpPr>
            <p:spPr bwMode="auto">
              <a:xfrm>
                <a:off x="353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74" name="AutoShape 197"/>
              <p:cNvSpPr>
                <a:spLocks noChangeArrowheads="1"/>
              </p:cNvSpPr>
              <p:nvPr/>
            </p:nvSpPr>
            <p:spPr bwMode="auto">
              <a:xfrm>
                <a:off x="3537" y="1898"/>
                <a:ext cx="455" cy="41"/>
              </a:xfrm>
              <a:prstGeom prst="roundRect">
                <a:avLst>
                  <a:gd name="adj" fmla="val 16667"/>
                </a:avLst>
              </a:prstGeom>
              <a:gradFill rotWithShape="1">
                <a:gsLst>
                  <a:gs pos="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75" name="AutoShape 198"/>
              <p:cNvSpPr>
                <a:spLocks noChangeArrowheads="1"/>
              </p:cNvSpPr>
              <p:nvPr/>
            </p:nvSpPr>
            <p:spPr bwMode="auto">
              <a:xfrm>
                <a:off x="353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76" name="AutoShape 199"/>
              <p:cNvSpPr>
                <a:spLocks noChangeArrowheads="1"/>
              </p:cNvSpPr>
              <p:nvPr/>
            </p:nvSpPr>
            <p:spPr bwMode="auto">
              <a:xfrm>
                <a:off x="353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77" name="AutoShape 200"/>
              <p:cNvSpPr>
                <a:spLocks noChangeArrowheads="1"/>
              </p:cNvSpPr>
              <p:nvPr/>
            </p:nvSpPr>
            <p:spPr bwMode="auto">
              <a:xfrm>
                <a:off x="377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78" name="AutoShape 201"/>
              <p:cNvSpPr>
                <a:spLocks noChangeArrowheads="1"/>
              </p:cNvSpPr>
              <p:nvPr/>
            </p:nvSpPr>
            <p:spPr bwMode="auto">
              <a:xfrm>
                <a:off x="377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179" name="Rectangle 202"/>
              <p:cNvSpPr>
                <a:spLocks noChangeArrowheads="1"/>
              </p:cNvSpPr>
              <p:nvPr/>
            </p:nvSpPr>
            <p:spPr bwMode="auto">
              <a:xfrm>
                <a:off x="351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180" name="Line 203"/>
              <p:cNvSpPr>
                <a:spLocks noChangeShapeType="1"/>
              </p:cNvSpPr>
              <p:nvPr/>
            </p:nvSpPr>
            <p:spPr bwMode="auto">
              <a:xfrm>
                <a:off x="3497" y="2232"/>
                <a:ext cx="548" cy="0"/>
              </a:xfrm>
              <a:prstGeom prst="line">
                <a:avLst/>
              </a:prstGeom>
              <a:noFill/>
              <a:ln w="9525">
                <a:solidFill>
                  <a:srgbClr val="3333CC"/>
                </a:solidFill>
                <a:round/>
                <a:headEnd/>
                <a:tailEnd/>
              </a:ln>
            </p:spPr>
            <p:txBody>
              <a:bodyPr/>
              <a:lstStyle/>
              <a:p>
                <a:endParaRPr lang="en-US"/>
              </a:p>
            </p:txBody>
          </p:sp>
          <p:sp>
            <p:nvSpPr>
              <p:cNvPr id="181" name="Line 204"/>
              <p:cNvSpPr>
                <a:spLocks noChangeShapeType="1"/>
              </p:cNvSpPr>
              <p:nvPr/>
            </p:nvSpPr>
            <p:spPr bwMode="auto">
              <a:xfrm>
                <a:off x="3497" y="1874"/>
                <a:ext cx="548" cy="0"/>
              </a:xfrm>
              <a:prstGeom prst="line">
                <a:avLst/>
              </a:prstGeom>
              <a:noFill/>
              <a:ln w="9525">
                <a:solidFill>
                  <a:srgbClr val="3333CC"/>
                </a:solidFill>
                <a:round/>
                <a:headEnd/>
                <a:tailEnd/>
              </a:ln>
            </p:spPr>
            <p:txBody>
              <a:bodyPr/>
              <a:lstStyle/>
              <a:p>
                <a:endParaRPr lang="en-US"/>
              </a:p>
            </p:txBody>
          </p:sp>
          <p:sp>
            <p:nvSpPr>
              <p:cNvPr id="182" name="Line 205"/>
              <p:cNvSpPr>
                <a:spLocks noChangeShapeType="1"/>
              </p:cNvSpPr>
              <p:nvPr/>
            </p:nvSpPr>
            <p:spPr bwMode="auto">
              <a:xfrm>
                <a:off x="3493" y="1872"/>
                <a:ext cx="0" cy="38"/>
              </a:xfrm>
              <a:prstGeom prst="line">
                <a:avLst/>
              </a:prstGeom>
              <a:noFill/>
              <a:ln w="9525">
                <a:solidFill>
                  <a:srgbClr val="3333CC"/>
                </a:solidFill>
                <a:round/>
                <a:headEnd/>
                <a:tailEnd/>
              </a:ln>
            </p:spPr>
            <p:txBody>
              <a:bodyPr/>
              <a:lstStyle/>
              <a:p>
                <a:endParaRPr lang="en-US"/>
              </a:p>
            </p:txBody>
          </p:sp>
          <p:sp>
            <p:nvSpPr>
              <p:cNvPr id="183" name="Line 206"/>
              <p:cNvSpPr>
                <a:spLocks noChangeShapeType="1"/>
              </p:cNvSpPr>
              <p:nvPr/>
            </p:nvSpPr>
            <p:spPr bwMode="auto">
              <a:xfrm>
                <a:off x="3493" y="2206"/>
                <a:ext cx="0" cy="25"/>
              </a:xfrm>
              <a:prstGeom prst="line">
                <a:avLst/>
              </a:prstGeom>
              <a:noFill/>
              <a:ln w="9525">
                <a:solidFill>
                  <a:srgbClr val="3333CC"/>
                </a:solidFill>
                <a:round/>
                <a:headEnd/>
                <a:tailEnd/>
              </a:ln>
            </p:spPr>
            <p:txBody>
              <a:bodyPr/>
              <a:lstStyle/>
              <a:p>
                <a:endParaRPr lang="en-US"/>
              </a:p>
            </p:txBody>
          </p:sp>
          <p:sp>
            <p:nvSpPr>
              <p:cNvPr id="184" name="Line 207"/>
              <p:cNvSpPr>
                <a:spLocks noChangeShapeType="1"/>
              </p:cNvSpPr>
              <p:nvPr/>
            </p:nvSpPr>
            <p:spPr bwMode="auto">
              <a:xfrm>
                <a:off x="4044" y="1872"/>
                <a:ext cx="0" cy="360"/>
              </a:xfrm>
              <a:prstGeom prst="line">
                <a:avLst/>
              </a:prstGeom>
              <a:noFill/>
              <a:ln w="9525">
                <a:solidFill>
                  <a:srgbClr val="3333CC"/>
                </a:solidFill>
                <a:round/>
                <a:headEnd/>
                <a:tailEnd/>
              </a:ln>
            </p:spPr>
            <p:txBody>
              <a:bodyPr/>
              <a:lstStyle/>
              <a:p>
                <a:endParaRPr lang="en-US"/>
              </a:p>
            </p:txBody>
          </p:sp>
          <p:sp>
            <p:nvSpPr>
              <p:cNvPr id="185" name="Rectangle 208"/>
              <p:cNvSpPr>
                <a:spLocks noChangeArrowheads="1"/>
              </p:cNvSpPr>
              <p:nvPr/>
            </p:nvSpPr>
            <p:spPr bwMode="auto">
              <a:xfrm rot="-5400000">
                <a:off x="3890" y="2078"/>
                <a:ext cx="352" cy="36"/>
              </a:xfrm>
              <a:prstGeom prst="rect">
                <a:avLst/>
              </a:prstGeom>
              <a:solidFill>
                <a:srgbClr val="C0C0C0"/>
              </a:solidFill>
              <a:ln w="9525" algn="ctr">
                <a:noFill/>
                <a:miter lim="800000"/>
                <a:headEnd/>
                <a:tailEnd/>
              </a:ln>
            </p:spPr>
            <p:txBody>
              <a:bodyPr wrap="none" anchor="ctr"/>
              <a:lstStyle/>
              <a:p>
                <a:endParaRPr lang="en-US"/>
              </a:p>
            </p:txBody>
          </p:sp>
        </p:grpSp>
        <p:pic>
          <p:nvPicPr>
            <p:cNvPr id="135" name="Picture 13" descr="HP DL385 Image"/>
            <p:cNvPicPr>
              <a:picLocks noChangeAspect="1" noChangeArrowheads="1"/>
            </p:cNvPicPr>
            <p:nvPr/>
          </p:nvPicPr>
          <p:blipFill>
            <a:blip r:embed="rId6"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4065207" y="2101467"/>
              <a:ext cx="1063625" cy="314325"/>
            </a:xfrm>
            <a:prstGeom prst="rect">
              <a:avLst/>
            </a:prstGeom>
            <a:noFill/>
            <a:ln w="9525">
              <a:noFill/>
              <a:miter lim="800000"/>
              <a:headEnd/>
              <a:tailEnd/>
            </a:ln>
          </p:spPr>
        </p:pic>
        <p:pic>
          <p:nvPicPr>
            <p:cNvPr id="136" name="Picture 14" descr="HP DL385 Image"/>
            <p:cNvPicPr>
              <a:picLocks noChangeAspect="1" noChangeArrowheads="1"/>
            </p:cNvPicPr>
            <p:nvPr/>
          </p:nvPicPr>
          <p:blipFill>
            <a:blip r:embed="rId6"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2398332" y="2101467"/>
              <a:ext cx="1063625" cy="314325"/>
            </a:xfrm>
            <a:prstGeom prst="rect">
              <a:avLst/>
            </a:prstGeom>
            <a:noFill/>
            <a:ln w="9525">
              <a:noFill/>
              <a:miter lim="800000"/>
              <a:headEnd/>
              <a:tailEnd/>
            </a:ln>
          </p:spPr>
        </p:pic>
        <p:pic>
          <p:nvPicPr>
            <p:cNvPr id="137" name="Picture 15" descr="HP DL385 Image"/>
            <p:cNvPicPr>
              <a:picLocks noChangeAspect="1" noChangeArrowheads="1"/>
            </p:cNvPicPr>
            <p:nvPr/>
          </p:nvPicPr>
          <p:blipFill>
            <a:blip r:embed="rId6"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5703507" y="2101467"/>
              <a:ext cx="1063625" cy="314325"/>
            </a:xfrm>
            <a:prstGeom prst="rect">
              <a:avLst/>
            </a:prstGeom>
            <a:noFill/>
            <a:ln w="9525">
              <a:noFill/>
              <a:miter lim="800000"/>
              <a:headEnd/>
              <a:tailEnd/>
            </a:ln>
          </p:spPr>
        </p:pic>
      </p:grpSp>
      <p:grpSp>
        <p:nvGrpSpPr>
          <p:cNvPr id="194" name="Group 193"/>
          <p:cNvGrpSpPr/>
          <p:nvPr/>
        </p:nvGrpSpPr>
        <p:grpSpPr>
          <a:xfrm>
            <a:off x="5713885" y="1428127"/>
            <a:ext cx="2756171" cy="863813"/>
            <a:chOff x="5467073" y="1800582"/>
            <a:chExt cx="2756171" cy="863813"/>
          </a:xfrm>
        </p:grpSpPr>
        <p:pic>
          <p:nvPicPr>
            <p:cNvPr id="195" name="Picture 194"/>
            <p:cNvPicPr>
              <a:picLocks noChangeAspect="1"/>
            </p:cNvPicPr>
            <p:nvPr/>
          </p:nvPicPr>
          <p:blipFill rotWithShape="1">
            <a:blip r:embed="rId7" cstate="email">
              <a:extLst>
                <a:ext uri="{28A0092B-C50C-407E-A947-70E740481C1C}">
                  <a14:useLocalDpi xmlns:a14="http://schemas.microsoft.com/office/drawing/2010/main"/>
                </a:ext>
              </a:extLst>
            </a:blip>
            <a:srcRect r="-26237"/>
            <a:stretch/>
          </p:blipFill>
          <p:spPr>
            <a:xfrm>
              <a:off x="5835968" y="1800582"/>
              <a:ext cx="2387276" cy="612648"/>
            </a:xfrm>
            <a:prstGeom prst="rect">
              <a:avLst/>
            </a:prstGeom>
          </p:spPr>
        </p:pic>
        <p:pic>
          <p:nvPicPr>
            <p:cNvPr id="196" name="Picture 195"/>
            <p:cNvPicPr>
              <a:picLocks noChangeAspect="1"/>
            </p:cNvPicPr>
            <p:nvPr/>
          </p:nvPicPr>
          <p:blipFill rotWithShape="1">
            <a:blip r:embed="rId8" cstate="email">
              <a:extLst>
                <a:ext uri="{28A0092B-C50C-407E-A947-70E740481C1C}">
                  <a14:useLocalDpi xmlns:a14="http://schemas.microsoft.com/office/drawing/2010/main"/>
                </a:ext>
              </a:extLst>
            </a:blip>
            <a:srcRect b="-248"/>
            <a:stretch/>
          </p:blipFill>
          <p:spPr>
            <a:xfrm>
              <a:off x="5467073" y="1841435"/>
              <a:ext cx="365760" cy="822960"/>
            </a:xfrm>
            <a:prstGeom prst="rect">
              <a:avLst/>
            </a:prstGeom>
          </p:spPr>
        </p:pic>
      </p:grpSp>
      <p:grpSp>
        <p:nvGrpSpPr>
          <p:cNvPr id="197" name="Group 196"/>
          <p:cNvGrpSpPr/>
          <p:nvPr/>
        </p:nvGrpSpPr>
        <p:grpSpPr>
          <a:xfrm>
            <a:off x="1460862" y="2973871"/>
            <a:ext cx="2756171" cy="863813"/>
            <a:chOff x="5467073" y="1800582"/>
            <a:chExt cx="2756171" cy="863813"/>
          </a:xfrm>
        </p:grpSpPr>
        <p:pic>
          <p:nvPicPr>
            <p:cNvPr id="198" name="Picture 197"/>
            <p:cNvPicPr>
              <a:picLocks noChangeAspect="1"/>
            </p:cNvPicPr>
            <p:nvPr/>
          </p:nvPicPr>
          <p:blipFill rotWithShape="1">
            <a:blip r:embed="rId7" cstate="email">
              <a:extLst>
                <a:ext uri="{28A0092B-C50C-407E-A947-70E740481C1C}">
                  <a14:useLocalDpi xmlns:a14="http://schemas.microsoft.com/office/drawing/2010/main"/>
                </a:ext>
              </a:extLst>
            </a:blip>
            <a:srcRect r="-26237"/>
            <a:stretch/>
          </p:blipFill>
          <p:spPr>
            <a:xfrm>
              <a:off x="5835968" y="1800582"/>
              <a:ext cx="2387276" cy="612648"/>
            </a:xfrm>
            <a:prstGeom prst="rect">
              <a:avLst/>
            </a:prstGeom>
          </p:spPr>
        </p:pic>
        <p:pic>
          <p:nvPicPr>
            <p:cNvPr id="199" name="Picture 198"/>
            <p:cNvPicPr>
              <a:picLocks noChangeAspect="1"/>
            </p:cNvPicPr>
            <p:nvPr/>
          </p:nvPicPr>
          <p:blipFill rotWithShape="1">
            <a:blip r:embed="rId8" cstate="email">
              <a:extLst>
                <a:ext uri="{28A0092B-C50C-407E-A947-70E740481C1C}">
                  <a14:useLocalDpi xmlns:a14="http://schemas.microsoft.com/office/drawing/2010/main"/>
                </a:ext>
              </a:extLst>
            </a:blip>
            <a:srcRect b="-248"/>
            <a:stretch/>
          </p:blipFill>
          <p:spPr>
            <a:xfrm>
              <a:off x="5467073" y="1841435"/>
              <a:ext cx="365760" cy="822960"/>
            </a:xfrm>
            <a:prstGeom prst="rect">
              <a:avLst/>
            </a:prstGeom>
          </p:spPr>
        </p:pic>
      </p:grpSp>
      <p:sp>
        <p:nvSpPr>
          <p:cNvPr id="5" name="Down Arrow 4"/>
          <p:cNvSpPr/>
          <p:nvPr/>
        </p:nvSpPr>
        <p:spPr>
          <a:xfrm>
            <a:off x="6505329" y="1354025"/>
            <a:ext cx="790703" cy="263615"/>
          </a:xfrm>
          <a:prstGeom prst="downArrow">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Down Arrow 199"/>
          <p:cNvSpPr/>
          <p:nvPr/>
        </p:nvSpPr>
        <p:spPr>
          <a:xfrm>
            <a:off x="2260941" y="2956311"/>
            <a:ext cx="790703" cy="263615"/>
          </a:xfrm>
          <a:prstGeom prst="downArrow">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131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2"/>
          <p:cNvSpPr txBox="1">
            <a:spLocks/>
          </p:cNvSpPr>
          <p:nvPr/>
        </p:nvSpPr>
        <p:spPr>
          <a:xfrm>
            <a:off x="374651" y="128588"/>
            <a:ext cx="8474075" cy="517429"/>
          </a:xfrm>
          <a:prstGeom prst="rect">
            <a:avLst/>
          </a:prstGeom>
        </p:spPr>
        <p:txBody>
          <a:bodyPr/>
          <a:lst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a:lstStyle>
          <a:p>
            <a:r>
              <a:rPr lang="en-US" sz="2800" dirty="0" smtClean="0">
                <a:solidFill>
                  <a:srgbClr val="00685D"/>
                </a:solidFill>
              </a:rPr>
              <a:t>Which to use?</a:t>
            </a:r>
            <a:endParaRPr lang="en-US" sz="2800" dirty="0" smtClean="0">
              <a:solidFill>
                <a:srgbClr val="00685D"/>
              </a:solidFill>
            </a:endParaRPr>
          </a:p>
        </p:txBody>
      </p:sp>
      <p:sp>
        <p:nvSpPr>
          <p:cNvPr id="3" name="Rectangle 7"/>
          <p:cNvSpPr>
            <a:spLocks/>
          </p:cNvSpPr>
          <p:nvPr/>
        </p:nvSpPr>
        <p:spPr bwMode="auto">
          <a:xfrm>
            <a:off x="682625" y="762000"/>
            <a:ext cx="5984476" cy="407194"/>
          </a:xfrm>
          <a:prstGeom prst="rect">
            <a:avLst/>
          </a:prstGeom>
          <a:noFill/>
          <a:ln w="9525">
            <a:noFill/>
            <a:miter lim="800000"/>
            <a:headEnd/>
            <a:tailEnd/>
          </a:ln>
        </p:spPr>
        <p:txBody>
          <a:bodyPr lIns="10587" tIns="10587" rIns="10587" bIns="10587" anchor="ctr"/>
          <a:lstStyle/>
          <a:p>
            <a:pPr>
              <a:spcBef>
                <a:spcPts val="213"/>
              </a:spcBef>
              <a:spcAft>
                <a:spcPct val="40000"/>
              </a:spcAft>
            </a:pPr>
            <a:r>
              <a:rPr lang="en-US" sz="2800" b="1" dirty="0" smtClean="0">
                <a:solidFill>
                  <a:srgbClr val="797979"/>
                </a:solidFill>
                <a:cs typeface="Arial" charset="0"/>
              </a:rPr>
              <a:t>It depends what you need…</a:t>
            </a:r>
            <a:endParaRPr lang="en-US" sz="2800" b="1" dirty="0">
              <a:solidFill>
                <a:srgbClr val="797979"/>
              </a:solidFill>
              <a:cs typeface="Arial" charset="0"/>
            </a:endParaRPr>
          </a:p>
        </p:txBody>
      </p:sp>
      <p:sp>
        <p:nvSpPr>
          <p:cNvPr id="5" name="Rectangle 4"/>
          <p:cNvSpPr/>
          <p:nvPr/>
        </p:nvSpPr>
        <p:spPr>
          <a:xfrm>
            <a:off x="353237" y="1405869"/>
            <a:ext cx="8239760" cy="3020314"/>
          </a:xfrm>
          <a:prstGeom prst="rect">
            <a:avLst/>
          </a:prstGeom>
        </p:spPr>
        <p:txBody>
          <a:bodyPr wrap="square">
            <a:spAutoFit/>
          </a:bodyPr>
          <a:lstStyle/>
          <a:p>
            <a:r>
              <a:rPr lang="en-US" dirty="0" smtClean="0"/>
              <a:t>You need </a:t>
            </a:r>
            <a:r>
              <a:rPr lang="en-US" dirty="0" err="1" smtClean="0"/>
              <a:t>Redis</a:t>
            </a:r>
            <a:r>
              <a:rPr lang="en-US" dirty="0" smtClean="0"/>
              <a:t> if you need…</a:t>
            </a:r>
          </a:p>
          <a:p>
            <a:pPr marL="285750" indent="-285750">
              <a:lnSpc>
                <a:spcPct val="120000"/>
              </a:lnSpc>
              <a:buFont typeface="Arial"/>
              <a:buChar char="•"/>
            </a:pPr>
            <a:r>
              <a:rPr lang="en-US" sz="1600" dirty="0">
                <a:solidFill>
                  <a:srgbClr val="000000"/>
                </a:solidFill>
              </a:rPr>
              <a:t>Lists: collections of string elements sorted according to the order of insertion</a:t>
            </a:r>
            <a:r>
              <a:rPr lang="en-US" sz="1600" dirty="0" smtClean="0">
                <a:solidFill>
                  <a:srgbClr val="000000"/>
                </a:solidFill>
              </a:rPr>
              <a:t>.</a:t>
            </a:r>
            <a:endParaRPr lang="en-US" sz="1600" dirty="0">
              <a:solidFill>
                <a:srgbClr val="000000"/>
              </a:solidFill>
            </a:endParaRPr>
          </a:p>
          <a:p>
            <a:pPr marL="285750" indent="-285750">
              <a:lnSpc>
                <a:spcPct val="120000"/>
              </a:lnSpc>
              <a:buFont typeface="Arial"/>
              <a:buChar char="•"/>
            </a:pPr>
            <a:r>
              <a:rPr lang="en-US" sz="1600" dirty="0">
                <a:solidFill>
                  <a:srgbClr val="000000"/>
                </a:solidFill>
              </a:rPr>
              <a:t>Sets: collections of unique, unsorted string elements.</a:t>
            </a:r>
          </a:p>
          <a:p>
            <a:pPr marL="285750" indent="-285750">
              <a:lnSpc>
                <a:spcPct val="120000"/>
              </a:lnSpc>
              <a:buFont typeface="Arial"/>
              <a:buChar char="•"/>
            </a:pPr>
            <a:r>
              <a:rPr lang="en-US" sz="1600" dirty="0">
                <a:solidFill>
                  <a:srgbClr val="000000"/>
                </a:solidFill>
              </a:rPr>
              <a:t>Sorted sets, similar to Sets but where every string element is associated to a floating number value, called score</a:t>
            </a:r>
            <a:r>
              <a:rPr lang="en-US" sz="1600" dirty="0" smtClean="0">
                <a:solidFill>
                  <a:srgbClr val="000000"/>
                </a:solidFill>
              </a:rPr>
              <a:t>.</a:t>
            </a:r>
            <a:endParaRPr lang="en-US" sz="1600" dirty="0">
              <a:solidFill>
                <a:srgbClr val="000000"/>
              </a:solidFill>
            </a:endParaRPr>
          </a:p>
          <a:p>
            <a:pPr marL="285750" indent="-285750">
              <a:lnSpc>
                <a:spcPct val="120000"/>
              </a:lnSpc>
              <a:buFont typeface="Arial"/>
              <a:buChar char="•"/>
            </a:pPr>
            <a:r>
              <a:rPr lang="en-US" sz="1600" dirty="0">
                <a:solidFill>
                  <a:srgbClr val="000000"/>
                </a:solidFill>
              </a:rPr>
              <a:t>Hashes, which are maps composed of fields associated with values. Both the field and the value are strings. </a:t>
            </a:r>
            <a:endParaRPr lang="en-US" sz="1600" dirty="0" smtClean="0">
              <a:solidFill>
                <a:srgbClr val="000000"/>
              </a:solidFill>
            </a:endParaRPr>
          </a:p>
          <a:p>
            <a:pPr marL="285750" indent="-285750">
              <a:lnSpc>
                <a:spcPct val="120000"/>
              </a:lnSpc>
              <a:buFont typeface="Arial"/>
              <a:buChar char="•"/>
            </a:pPr>
            <a:r>
              <a:rPr lang="en-US" sz="1600" dirty="0" smtClean="0">
                <a:solidFill>
                  <a:srgbClr val="000000"/>
                </a:solidFill>
              </a:rPr>
              <a:t>Bit </a:t>
            </a:r>
            <a:r>
              <a:rPr lang="en-US" sz="1600" dirty="0">
                <a:solidFill>
                  <a:srgbClr val="000000"/>
                </a:solidFill>
              </a:rPr>
              <a:t>arrays (or simply bitmaps): it is possible, using special commands, to handle String values like an array of bits: you can set and clear individual bits, count all the bits set to 1, find the first set or unset bit, and so forth.</a:t>
            </a:r>
            <a:endParaRPr lang="en-US" dirty="0">
              <a:solidFill>
                <a:srgbClr val="000000"/>
              </a:solidFill>
            </a:endParaRPr>
          </a:p>
        </p:txBody>
      </p:sp>
    </p:spTree>
    <p:extLst>
      <p:ext uri="{BB962C8B-B14F-4D97-AF65-F5344CB8AC3E}">
        <p14:creationId xmlns:p14="http://schemas.microsoft.com/office/powerpoint/2010/main" val="35263537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2"/>
          <p:cNvSpPr txBox="1">
            <a:spLocks/>
          </p:cNvSpPr>
          <p:nvPr/>
        </p:nvSpPr>
        <p:spPr>
          <a:xfrm>
            <a:off x="374651" y="128588"/>
            <a:ext cx="8474075" cy="517429"/>
          </a:xfrm>
          <a:prstGeom prst="rect">
            <a:avLst/>
          </a:prstGeom>
        </p:spPr>
        <p:txBody>
          <a:bodyPr/>
          <a:lst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a:lstStyle>
          <a:p>
            <a:r>
              <a:rPr lang="en-US" sz="2800" dirty="0" smtClean="0">
                <a:solidFill>
                  <a:srgbClr val="00685D"/>
                </a:solidFill>
              </a:rPr>
              <a:t>Which to use?</a:t>
            </a:r>
            <a:endParaRPr lang="en-US" sz="2800" dirty="0" smtClean="0">
              <a:solidFill>
                <a:srgbClr val="00685D"/>
              </a:solidFill>
            </a:endParaRPr>
          </a:p>
        </p:txBody>
      </p:sp>
      <p:sp>
        <p:nvSpPr>
          <p:cNvPr id="3" name="Rectangle 7"/>
          <p:cNvSpPr>
            <a:spLocks/>
          </p:cNvSpPr>
          <p:nvPr/>
        </p:nvSpPr>
        <p:spPr bwMode="auto">
          <a:xfrm>
            <a:off x="682624" y="762000"/>
            <a:ext cx="6520909" cy="407194"/>
          </a:xfrm>
          <a:prstGeom prst="rect">
            <a:avLst/>
          </a:prstGeom>
          <a:noFill/>
          <a:ln w="9525">
            <a:noFill/>
            <a:miter lim="800000"/>
            <a:headEnd/>
            <a:tailEnd/>
          </a:ln>
        </p:spPr>
        <p:txBody>
          <a:bodyPr lIns="10587" tIns="10587" rIns="10587" bIns="10587" anchor="ctr"/>
          <a:lstStyle/>
          <a:p>
            <a:pPr>
              <a:spcBef>
                <a:spcPts val="213"/>
              </a:spcBef>
              <a:spcAft>
                <a:spcPct val="40000"/>
              </a:spcAft>
            </a:pPr>
            <a:r>
              <a:rPr lang="en-US" sz="2800" b="1" dirty="0" smtClean="0">
                <a:solidFill>
                  <a:srgbClr val="797979"/>
                </a:solidFill>
                <a:cs typeface="Arial" charset="0"/>
              </a:rPr>
              <a:t>It depends what you need…</a:t>
            </a:r>
            <a:endParaRPr lang="en-US" sz="2800" b="1" dirty="0">
              <a:solidFill>
                <a:srgbClr val="797979"/>
              </a:solidFill>
              <a:cs typeface="Arial" charset="0"/>
            </a:endParaRPr>
          </a:p>
        </p:txBody>
      </p:sp>
      <p:sp>
        <p:nvSpPr>
          <p:cNvPr id="6" name="Rectangle 5"/>
          <p:cNvSpPr/>
          <p:nvPr/>
        </p:nvSpPr>
        <p:spPr>
          <a:xfrm>
            <a:off x="341423" y="1448723"/>
            <a:ext cx="8239760" cy="2369880"/>
          </a:xfrm>
          <a:prstGeom prst="rect">
            <a:avLst/>
          </a:prstGeom>
        </p:spPr>
        <p:txBody>
          <a:bodyPr wrap="square">
            <a:spAutoFit/>
          </a:bodyPr>
          <a:lstStyle/>
          <a:p>
            <a:r>
              <a:rPr lang="en-US" dirty="0" smtClean="0"/>
              <a:t>You need </a:t>
            </a:r>
            <a:r>
              <a:rPr lang="en-US" dirty="0" err="1" smtClean="0"/>
              <a:t>GemFire</a:t>
            </a:r>
            <a:r>
              <a:rPr lang="en-US" dirty="0" smtClean="0"/>
              <a:t> if you need…</a:t>
            </a:r>
          </a:p>
          <a:p>
            <a:endParaRPr lang="en-US" dirty="0" smtClean="0"/>
          </a:p>
          <a:p>
            <a:pPr marL="285750" indent="-285750">
              <a:buFont typeface="Arial"/>
              <a:buChar char="•"/>
            </a:pPr>
            <a:r>
              <a:rPr lang="en-US" sz="1600" dirty="0" smtClean="0">
                <a:solidFill>
                  <a:srgbClr val="000000"/>
                </a:solidFill>
              </a:rPr>
              <a:t>Synchronous consistency within the cluster (zero data loss)</a:t>
            </a:r>
          </a:p>
          <a:p>
            <a:pPr marL="285750" indent="-285750">
              <a:buFont typeface="Arial"/>
              <a:buChar char="•"/>
            </a:pPr>
            <a:r>
              <a:rPr lang="en-US" sz="1600" dirty="0" smtClean="0">
                <a:solidFill>
                  <a:srgbClr val="000000"/>
                </a:solidFill>
              </a:rPr>
              <a:t>Fault-tolerant write-behind to backing database</a:t>
            </a:r>
          </a:p>
          <a:p>
            <a:pPr marL="285750" indent="-285750">
              <a:buFont typeface="Arial"/>
              <a:buChar char="•"/>
            </a:pPr>
            <a:r>
              <a:rPr lang="en-US" sz="1600" dirty="0" smtClean="0">
                <a:solidFill>
                  <a:srgbClr val="000000"/>
                </a:solidFill>
              </a:rPr>
              <a:t>Multi-site Active/Active capability</a:t>
            </a:r>
          </a:p>
          <a:p>
            <a:pPr marL="285750" indent="-285750">
              <a:buFont typeface="Arial"/>
              <a:buChar char="•"/>
            </a:pPr>
            <a:r>
              <a:rPr lang="en-US" sz="1600" dirty="0" smtClean="0">
                <a:solidFill>
                  <a:srgbClr val="000000"/>
                </a:solidFill>
              </a:rPr>
              <a:t>Data aware function execution</a:t>
            </a:r>
          </a:p>
          <a:p>
            <a:pPr marL="285750" indent="-285750">
              <a:buFont typeface="Arial"/>
              <a:buChar char="•"/>
            </a:pPr>
            <a:r>
              <a:rPr lang="en-US" sz="1600" dirty="0" smtClean="0">
                <a:solidFill>
                  <a:srgbClr val="000000"/>
                </a:solidFill>
              </a:rPr>
              <a:t>Map-reduce style function execution</a:t>
            </a:r>
          </a:p>
          <a:p>
            <a:pPr marL="285750" indent="-285750">
              <a:buFont typeface="Arial"/>
              <a:buChar char="•"/>
            </a:pPr>
            <a:r>
              <a:rPr lang="en-US" sz="1600" dirty="0" smtClean="0">
                <a:solidFill>
                  <a:srgbClr val="000000"/>
                </a:solidFill>
              </a:rPr>
              <a:t>Arbitrarily complex domain object graphs</a:t>
            </a:r>
          </a:p>
          <a:p>
            <a:pPr marL="285750" indent="-285750">
              <a:buFont typeface="Arial"/>
              <a:buChar char="•"/>
            </a:pPr>
            <a:r>
              <a:rPr lang="en-US" sz="1600" dirty="0" smtClean="0">
                <a:solidFill>
                  <a:srgbClr val="000000"/>
                </a:solidFill>
              </a:rPr>
              <a:t>SQL-like queries (ODMG Object Query Language standard)</a:t>
            </a:r>
          </a:p>
        </p:txBody>
      </p:sp>
    </p:spTree>
    <p:extLst>
      <p:ext uri="{BB962C8B-B14F-4D97-AF65-F5344CB8AC3E}">
        <p14:creationId xmlns:p14="http://schemas.microsoft.com/office/powerpoint/2010/main" val="38376436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67200" y="857932"/>
            <a:ext cx="5099331" cy="1571876"/>
            <a:chOff x="1934374" y="3012661"/>
            <a:chExt cx="3267242" cy="913206"/>
          </a:xfrm>
        </p:grpSpPr>
        <p:grpSp>
          <p:nvGrpSpPr>
            <p:cNvPr id="4" name="Group 47"/>
            <p:cNvGrpSpPr>
              <a:grpSpLocks/>
            </p:cNvGrpSpPr>
            <p:nvPr/>
          </p:nvGrpSpPr>
          <p:grpSpPr bwMode="auto">
            <a:xfrm>
              <a:off x="2462816" y="3012661"/>
              <a:ext cx="509782" cy="913206"/>
              <a:chOff x="934" y="1998"/>
              <a:chExt cx="528" cy="972"/>
            </a:xfrm>
          </p:grpSpPr>
          <p:sp>
            <p:nvSpPr>
              <p:cNvPr id="52" name="AutoShape 48"/>
              <p:cNvSpPr>
                <a:spLocks noChangeArrowheads="1"/>
              </p:cNvSpPr>
              <p:nvPr/>
            </p:nvSpPr>
            <p:spPr bwMode="auto">
              <a:xfrm>
                <a:off x="952"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53" name="AutoShape 49"/>
              <p:cNvSpPr>
                <a:spLocks noChangeArrowheads="1"/>
              </p:cNvSpPr>
              <p:nvPr/>
            </p:nvSpPr>
            <p:spPr bwMode="auto">
              <a:xfrm flipV="1">
                <a:off x="952"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54" name="Rectangle 50"/>
              <p:cNvSpPr>
                <a:spLocks noChangeArrowheads="1"/>
              </p:cNvSpPr>
              <p:nvPr/>
            </p:nvSpPr>
            <p:spPr bwMode="auto">
              <a:xfrm>
                <a:off x="1284"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55" name="Rectangle 51"/>
              <p:cNvSpPr>
                <a:spLocks noChangeArrowheads="1"/>
              </p:cNvSpPr>
              <p:nvPr/>
            </p:nvSpPr>
            <p:spPr bwMode="auto">
              <a:xfrm>
                <a:off x="934"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56" name="Rectangle 52"/>
              <p:cNvSpPr>
                <a:spLocks noChangeArrowheads="1"/>
              </p:cNvSpPr>
              <p:nvPr/>
            </p:nvSpPr>
            <p:spPr bwMode="auto">
              <a:xfrm rot="-5400000">
                <a:off x="1112" y="2378"/>
                <a:ext cx="150" cy="230"/>
              </a:xfrm>
              <a:prstGeom prst="rect">
                <a:avLst/>
              </a:prstGeom>
              <a:solidFill>
                <a:schemeClr val="bg1"/>
              </a:solidFill>
              <a:ln w="9525" algn="ctr">
                <a:noFill/>
                <a:miter lim="800000"/>
                <a:headEnd/>
                <a:tailEnd/>
              </a:ln>
            </p:spPr>
            <p:txBody>
              <a:bodyPr rot="10800000" wrap="none" anchor="ctr"/>
              <a:lstStyle/>
              <a:p>
                <a:endParaRPr lang="en-US" sz="2400"/>
              </a:p>
            </p:txBody>
          </p:sp>
          <p:sp>
            <p:nvSpPr>
              <p:cNvPr id="57" name="Line 53"/>
              <p:cNvSpPr>
                <a:spLocks noChangeShapeType="1"/>
              </p:cNvSpPr>
              <p:nvPr/>
            </p:nvSpPr>
            <p:spPr bwMode="auto">
              <a:xfrm>
                <a:off x="1086" y="2710"/>
                <a:ext cx="0" cy="42"/>
              </a:xfrm>
              <a:prstGeom prst="line">
                <a:avLst/>
              </a:prstGeom>
              <a:noFill/>
              <a:ln w="9525">
                <a:solidFill>
                  <a:srgbClr val="0033CC"/>
                </a:solidFill>
                <a:round/>
                <a:headEnd/>
                <a:tailEnd/>
              </a:ln>
            </p:spPr>
            <p:txBody>
              <a:bodyPr/>
              <a:lstStyle/>
              <a:p>
                <a:endParaRPr lang="en-US"/>
              </a:p>
            </p:txBody>
          </p:sp>
        </p:grpSp>
        <p:grpSp>
          <p:nvGrpSpPr>
            <p:cNvPr id="5" name="Group 54"/>
            <p:cNvGrpSpPr>
              <a:grpSpLocks/>
            </p:cNvGrpSpPr>
            <p:nvPr/>
          </p:nvGrpSpPr>
          <p:grpSpPr bwMode="auto">
            <a:xfrm>
              <a:off x="3316316" y="3012661"/>
              <a:ext cx="509782" cy="913206"/>
              <a:chOff x="1818" y="1998"/>
              <a:chExt cx="528" cy="972"/>
            </a:xfrm>
          </p:grpSpPr>
          <p:sp>
            <p:nvSpPr>
              <p:cNvPr id="46" name="AutoShape 55"/>
              <p:cNvSpPr>
                <a:spLocks noChangeArrowheads="1"/>
              </p:cNvSpPr>
              <p:nvPr/>
            </p:nvSpPr>
            <p:spPr bwMode="auto">
              <a:xfrm>
                <a:off x="1836"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47" name="AutoShape 56"/>
              <p:cNvSpPr>
                <a:spLocks noChangeArrowheads="1"/>
              </p:cNvSpPr>
              <p:nvPr/>
            </p:nvSpPr>
            <p:spPr bwMode="auto">
              <a:xfrm flipV="1">
                <a:off x="1836"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48" name="Rectangle 57"/>
              <p:cNvSpPr>
                <a:spLocks noChangeArrowheads="1"/>
              </p:cNvSpPr>
              <p:nvPr/>
            </p:nvSpPr>
            <p:spPr bwMode="auto">
              <a:xfrm>
                <a:off x="2168" y="2216"/>
                <a:ext cx="178" cy="538"/>
              </a:xfrm>
              <a:prstGeom prst="rect">
                <a:avLst/>
              </a:prstGeom>
              <a:solidFill>
                <a:schemeClr val="bg1"/>
              </a:solidFill>
              <a:ln w="9525" algn="ctr">
                <a:noFill/>
                <a:miter lim="800000"/>
                <a:headEnd/>
                <a:tailEnd/>
              </a:ln>
            </p:spPr>
            <p:txBody>
              <a:bodyPr wrap="none" anchor="ctr"/>
              <a:lstStyle/>
              <a:p>
                <a:endParaRPr lang="en-US" sz="2400"/>
              </a:p>
            </p:txBody>
          </p:sp>
          <p:sp>
            <p:nvSpPr>
              <p:cNvPr id="49" name="Rectangle 58"/>
              <p:cNvSpPr>
                <a:spLocks noChangeArrowheads="1"/>
              </p:cNvSpPr>
              <p:nvPr/>
            </p:nvSpPr>
            <p:spPr bwMode="auto">
              <a:xfrm>
                <a:off x="1818"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50" name="Rectangle 59"/>
              <p:cNvSpPr>
                <a:spLocks noChangeArrowheads="1"/>
              </p:cNvSpPr>
              <p:nvPr/>
            </p:nvSpPr>
            <p:spPr bwMode="auto">
              <a:xfrm rot="-5400000">
                <a:off x="1996" y="2378"/>
                <a:ext cx="150" cy="230"/>
              </a:xfrm>
              <a:prstGeom prst="rect">
                <a:avLst/>
              </a:prstGeom>
              <a:solidFill>
                <a:schemeClr val="bg1"/>
              </a:solidFill>
              <a:ln w="9525" algn="ctr">
                <a:noFill/>
                <a:miter lim="800000"/>
                <a:headEnd/>
                <a:tailEnd/>
              </a:ln>
            </p:spPr>
            <p:txBody>
              <a:bodyPr rot="10800000" wrap="none" anchor="ctr"/>
              <a:lstStyle/>
              <a:p>
                <a:endParaRPr lang="en-US" sz="2400"/>
              </a:p>
            </p:txBody>
          </p:sp>
          <p:sp>
            <p:nvSpPr>
              <p:cNvPr id="51" name="Line 60"/>
              <p:cNvSpPr>
                <a:spLocks noChangeShapeType="1"/>
              </p:cNvSpPr>
              <p:nvPr/>
            </p:nvSpPr>
            <p:spPr bwMode="auto">
              <a:xfrm>
                <a:off x="1970" y="2710"/>
                <a:ext cx="0" cy="42"/>
              </a:xfrm>
              <a:prstGeom prst="line">
                <a:avLst/>
              </a:prstGeom>
              <a:noFill/>
              <a:ln w="9525">
                <a:solidFill>
                  <a:srgbClr val="0033CC"/>
                </a:solidFill>
                <a:round/>
                <a:headEnd/>
                <a:tailEnd/>
              </a:ln>
            </p:spPr>
            <p:txBody>
              <a:bodyPr/>
              <a:lstStyle/>
              <a:p>
                <a:endParaRPr lang="en-US"/>
              </a:p>
            </p:txBody>
          </p:sp>
        </p:grpSp>
        <p:grpSp>
          <p:nvGrpSpPr>
            <p:cNvPr id="6" name="Group 62"/>
            <p:cNvGrpSpPr>
              <a:grpSpLocks/>
            </p:cNvGrpSpPr>
            <p:nvPr/>
          </p:nvGrpSpPr>
          <p:grpSpPr bwMode="auto">
            <a:xfrm>
              <a:off x="4167884" y="3012661"/>
              <a:ext cx="511713" cy="913206"/>
              <a:chOff x="2700" y="1998"/>
              <a:chExt cx="530" cy="972"/>
            </a:xfrm>
          </p:grpSpPr>
          <p:sp>
            <p:nvSpPr>
              <p:cNvPr id="40" name="AutoShape 63"/>
              <p:cNvSpPr>
                <a:spLocks noChangeArrowheads="1"/>
              </p:cNvSpPr>
              <p:nvPr/>
            </p:nvSpPr>
            <p:spPr bwMode="auto">
              <a:xfrm>
                <a:off x="2718" y="2454"/>
                <a:ext cx="462" cy="516"/>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41" name="AutoShape 64"/>
              <p:cNvSpPr>
                <a:spLocks noChangeArrowheads="1"/>
              </p:cNvSpPr>
              <p:nvPr/>
            </p:nvSpPr>
            <p:spPr bwMode="auto">
              <a:xfrm flipV="1">
                <a:off x="2718" y="1998"/>
                <a:ext cx="462" cy="5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14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42" name="Rectangle 65"/>
              <p:cNvSpPr>
                <a:spLocks noChangeArrowheads="1"/>
              </p:cNvSpPr>
              <p:nvPr/>
            </p:nvSpPr>
            <p:spPr bwMode="auto">
              <a:xfrm>
                <a:off x="3050" y="2216"/>
                <a:ext cx="180" cy="538"/>
              </a:xfrm>
              <a:prstGeom prst="rect">
                <a:avLst/>
              </a:prstGeom>
              <a:solidFill>
                <a:schemeClr val="bg1"/>
              </a:solidFill>
              <a:ln w="9525" algn="ctr">
                <a:noFill/>
                <a:miter lim="800000"/>
                <a:headEnd/>
                <a:tailEnd/>
              </a:ln>
            </p:spPr>
            <p:txBody>
              <a:bodyPr wrap="none" anchor="ctr"/>
              <a:lstStyle/>
              <a:p>
                <a:endParaRPr lang="en-US" sz="2400"/>
              </a:p>
            </p:txBody>
          </p:sp>
          <p:sp>
            <p:nvSpPr>
              <p:cNvPr id="43" name="Rectangle 66"/>
              <p:cNvSpPr>
                <a:spLocks noChangeArrowheads="1"/>
              </p:cNvSpPr>
              <p:nvPr/>
            </p:nvSpPr>
            <p:spPr bwMode="auto">
              <a:xfrm>
                <a:off x="2700" y="2216"/>
                <a:ext cx="150" cy="538"/>
              </a:xfrm>
              <a:prstGeom prst="rect">
                <a:avLst/>
              </a:prstGeom>
              <a:solidFill>
                <a:schemeClr val="bg1"/>
              </a:solidFill>
              <a:ln w="9525" algn="ctr">
                <a:noFill/>
                <a:miter lim="800000"/>
                <a:headEnd/>
                <a:tailEnd/>
              </a:ln>
            </p:spPr>
            <p:txBody>
              <a:bodyPr wrap="none" anchor="ctr"/>
              <a:lstStyle/>
              <a:p>
                <a:endParaRPr lang="en-US" sz="2400"/>
              </a:p>
            </p:txBody>
          </p:sp>
          <p:sp>
            <p:nvSpPr>
              <p:cNvPr id="44" name="Rectangle 67"/>
              <p:cNvSpPr>
                <a:spLocks noChangeArrowheads="1"/>
              </p:cNvSpPr>
              <p:nvPr/>
            </p:nvSpPr>
            <p:spPr bwMode="auto">
              <a:xfrm rot="-5400000">
                <a:off x="2878" y="2378"/>
                <a:ext cx="150" cy="230"/>
              </a:xfrm>
              <a:prstGeom prst="rect">
                <a:avLst/>
              </a:prstGeom>
              <a:solidFill>
                <a:schemeClr val="bg1"/>
              </a:solidFill>
              <a:ln w="9525" algn="ctr">
                <a:noFill/>
                <a:miter lim="800000"/>
                <a:headEnd/>
                <a:tailEnd/>
              </a:ln>
            </p:spPr>
            <p:txBody>
              <a:bodyPr rot="10800000" wrap="none" anchor="ctr"/>
              <a:lstStyle/>
              <a:p>
                <a:endParaRPr lang="en-US" sz="2400"/>
              </a:p>
            </p:txBody>
          </p:sp>
          <p:sp>
            <p:nvSpPr>
              <p:cNvPr id="45" name="Line 68"/>
              <p:cNvSpPr>
                <a:spLocks noChangeShapeType="1"/>
              </p:cNvSpPr>
              <p:nvPr/>
            </p:nvSpPr>
            <p:spPr bwMode="auto">
              <a:xfrm>
                <a:off x="2854" y="2710"/>
                <a:ext cx="0" cy="42"/>
              </a:xfrm>
              <a:prstGeom prst="line">
                <a:avLst/>
              </a:prstGeom>
              <a:noFill/>
              <a:ln w="9525">
                <a:solidFill>
                  <a:srgbClr val="0033CC"/>
                </a:solidFill>
                <a:round/>
                <a:headEnd/>
                <a:tailEnd/>
              </a:ln>
            </p:spPr>
            <p:txBody>
              <a:bodyPr/>
              <a:lstStyle/>
              <a:p>
                <a:endParaRPr lang="en-US"/>
              </a:p>
            </p:txBody>
          </p:sp>
        </p:grpSp>
        <p:grpSp>
          <p:nvGrpSpPr>
            <p:cNvPr id="7" name="Group 6"/>
            <p:cNvGrpSpPr/>
            <p:nvPr/>
          </p:nvGrpSpPr>
          <p:grpSpPr>
            <a:xfrm>
              <a:off x="1934374" y="3167905"/>
              <a:ext cx="3267242" cy="738901"/>
              <a:chOff x="457282" y="798961"/>
              <a:chExt cx="3267242" cy="738901"/>
            </a:xfrm>
          </p:grpSpPr>
          <p:sp>
            <p:nvSpPr>
              <p:cNvPr id="8" name="Rectangle 43"/>
              <p:cNvSpPr>
                <a:spLocks noChangeArrowheads="1"/>
              </p:cNvSpPr>
              <p:nvPr/>
            </p:nvSpPr>
            <p:spPr bwMode="auto">
              <a:xfrm>
                <a:off x="457282" y="798961"/>
                <a:ext cx="666193" cy="569344"/>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9" name="Rectangle 44"/>
              <p:cNvSpPr>
                <a:spLocks noChangeArrowheads="1"/>
              </p:cNvSpPr>
              <p:nvPr/>
            </p:nvSpPr>
            <p:spPr bwMode="auto">
              <a:xfrm>
                <a:off x="1310781" y="798961"/>
                <a:ext cx="666193" cy="569344"/>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0" name="Rectangle 45"/>
              <p:cNvSpPr>
                <a:spLocks noChangeArrowheads="1"/>
              </p:cNvSpPr>
              <p:nvPr/>
            </p:nvSpPr>
            <p:spPr bwMode="auto">
              <a:xfrm>
                <a:off x="2164281" y="798961"/>
                <a:ext cx="666193" cy="569344"/>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1" name="Rectangle 46"/>
              <p:cNvSpPr>
                <a:spLocks noChangeArrowheads="1"/>
              </p:cNvSpPr>
              <p:nvPr/>
            </p:nvSpPr>
            <p:spPr bwMode="auto">
              <a:xfrm>
                <a:off x="3015849" y="798961"/>
                <a:ext cx="666193" cy="569344"/>
              </a:xfrm>
              <a:prstGeom prst="rect">
                <a:avLst/>
              </a:prstGeom>
              <a:solidFill>
                <a:schemeClr val="bg1"/>
              </a:solidFill>
              <a:ln w="9525" algn="ctr">
                <a:solidFill>
                  <a:srgbClr val="0000FF"/>
                </a:solidFill>
                <a:miter lim="800000"/>
                <a:headEnd/>
                <a:tailEnd/>
              </a:ln>
              <a:effectLst>
                <a:outerShdw dist="71842" dir="2700000" algn="ctr" rotWithShape="0">
                  <a:srgbClr val="C0C0C0"/>
                </a:outerShdw>
              </a:effectLst>
            </p:spPr>
            <p:txBody>
              <a:bodyPr wrap="none" anchor="ctr"/>
              <a:lstStyle/>
              <a:p>
                <a:pPr>
                  <a:defRPr/>
                </a:pPr>
                <a:endParaRPr lang="en-US" sz="2400">
                  <a:ea typeface="ＭＳ Ｐゴシック"/>
                  <a:cs typeface="ＭＳ Ｐゴシック"/>
                </a:endParaRPr>
              </a:p>
            </p:txBody>
          </p:sp>
          <p:sp>
            <p:nvSpPr>
              <p:cNvPr id="12" name="Text Box 61"/>
              <p:cNvSpPr txBox="1">
                <a:spLocks noChangeArrowheads="1"/>
              </p:cNvSpPr>
              <p:nvPr/>
            </p:nvSpPr>
            <p:spPr bwMode="auto">
              <a:xfrm>
                <a:off x="983222" y="1257443"/>
                <a:ext cx="184666" cy="280419"/>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800" dirty="0">
                  <a:solidFill>
                    <a:schemeClr val="tx1"/>
                  </a:solidFill>
                </a:endParaRPr>
              </a:p>
            </p:txBody>
          </p:sp>
          <p:sp>
            <p:nvSpPr>
              <p:cNvPr id="13" name="Text Box 69"/>
              <p:cNvSpPr txBox="1">
                <a:spLocks noChangeArrowheads="1"/>
              </p:cNvSpPr>
              <p:nvPr/>
            </p:nvSpPr>
            <p:spPr bwMode="auto">
              <a:xfrm>
                <a:off x="1830928" y="1257443"/>
                <a:ext cx="184666" cy="280419"/>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800" dirty="0">
                  <a:solidFill>
                    <a:schemeClr val="tx1"/>
                  </a:solidFill>
                </a:endParaRPr>
              </a:p>
            </p:txBody>
          </p:sp>
          <p:sp>
            <p:nvSpPr>
              <p:cNvPr id="14" name="Text Box 70"/>
              <p:cNvSpPr txBox="1">
                <a:spLocks noChangeArrowheads="1"/>
              </p:cNvSpPr>
              <p:nvPr/>
            </p:nvSpPr>
            <p:spPr bwMode="auto">
              <a:xfrm>
                <a:off x="2686359" y="1257443"/>
                <a:ext cx="184666" cy="280419"/>
              </a:xfrm>
              <a:prstGeom prst="rect">
                <a:avLst/>
              </a:prstGeom>
              <a:noFill/>
              <a:ln w="9525" algn="ctr">
                <a:noFill/>
                <a:miter lim="800000"/>
                <a:headEnd/>
                <a:tailEnd/>
              </a:ln>
            </p:spPr>
            <p:txBody>
              <a:bodyPr wrap="none">
                <a:spAutoFit/>
              </a:bodyPr>
              <a:lstStyle/>
              <a:p>
                <a:pPr marL="171450" indent="-171450" algn="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800" dirty="0">
                  <a:solidFill>
                    <a:schemeClr val="tx1"/>
                  </a:solidFill>
                </a:endParaRPr>
              </a:p>
            </p:txBody>
          </p:sp>
          <p:grpSp>
            <p:nvGrpSpPr>
              <p:cNvPr id="15" name="Group 162"/>
              <p:cNvGrpSpPr>
                <a:grpSpLocks/>
              </p:cNvGrpSpPr>
              <p:nvPr/>
            </p:nvGrpSpPr>
            <p:grpSpPr bwMode="auto">
              <a:xfrm>
                <a:off x="520040" y="831844"/>
                <a:ext cx="3093453" cy="349499"/>
                <a:chOff x="461" y="2227"/>
                <a:chExt cx="3204" cy="372"/>
              </a:xfrm>
            </p:grpSpPr>
            <p:sp>
              <p:nvSpPr>
                <p:cNvPr id="20" name="AutoShape 107"/>
                <p:cNvSpPr>
                  <a:spLocks noChangeArrowheads="1"/>
                </p:cNvSpPr>
                <p:nvPr/>
              </p:nvSpPr>
              <p:spPr bwMode="auto">
                <a:xfrm>
                  <a:off x="461" y="2227"/>
                  <a:ext cx="570" cy="52"/>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1" name="AutoShape 108"/>
                <p:cNvSpPr>
                  <a:spLocks noChangeArrowheads="1"/>
                </p:cNvSpPr>
                <p:nvPr/>
              </p:nvSpPr>
              <p:spPr bwMode="auto">
                <a:xfrm>
                  <a:off x="461" y="2309"/>
                  <a:ext cx="570" cy="52"/>
                </a:xfrm>
                <a:prstGeom prst="roundRect">
                  <a:avLst>
                    <a:gd name="adj" fmla="val 16667"/>
                  </a:avLst>
                </a:prstGeom>
                <a:gradFill rotWithShape="1">
                  <a:gsLst>
                    <a:gs pos="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2" name="AutoShape 109"/>
                <p:cNvSpPr>
                  <a:spLocks noChangeArrowheads="1"/>
                </p:cNvSpPr>
                <p:nvPr/>
              </p:nvSpPr>
              <p:spPr bwMode="auto">
                <a:xfrm>
                  <a:off x="461" y="2391"/>
                  <a:ext cx="570" cy="52"/>
                </a:xfrm>
                <a:prstGeom prst="roundRect">
                  <a:avLst>
                    <a:gd name="adj" fmla="val 16667"/>
                  </a:avLst>
                </a:prstGeom>
                <a:gradFill rotWithShape="1">
                  <a:gsLst>
                    <a:gs pos="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3" name="AutoShape 110"/>
                <p:cNvSpPr>
                  <a:spLocks noChangeArrowheads="1"/>
                </p:cNvSpPr>
                <p:nvPr/>
              </p:nvSpPr>
              <p:spPr bwMode="auto">
                <a:xfrm>
                  <a:off x="1337" y="2227"/>
                  <a:ext cx="570" cy="52"/>
                </a:xfrm>
                <a:prstGeom prst="roundRect">
                  <a:avLst>
                    <a:gd name="adj" fmla="val 16667"/>
                  </a:avLst>
                </a:prstGeom>
                <a:gradFill rotWithShape="1">
                  <a:gsLst>
                    <a:gs pos="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4" name="AutoShape 111"/>
                <p:cNvSpPr>
                  <a:spLocks noChangeArrowheads="1"/>
                </p:cNvSpPr>
                <p:nvPr/>
              </p:nvSpPr>
              <p:spPr bwMode="auto">
                <a:xfrm>
                  <a:off x="1337" y="2309"/>
                  <a:ext cx="570" cy="5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5" name="AutoShape 112"/>
                <p:cNvSpPr>
                  <a:spLocks noChangeArrowheads="1"/>
                </p:cNvSpPr>
                <p:nvPr/>
              </p:nvSpPr>
              <p:spPr bwMode="auto">
                <a:xfrm>
                  <a:off x="1337" y="2391"/>
                  <a:ext cx="570" cy="52"/>
                </a:xfrm>
                <a:prstGeom prst="roundRect">
                  <a:avLst>
                    <a:gd name="adj" fmla="val 16667"/>
                  </a:avLst>
                </a:prstGeom>
                <a:gradFill rotWithShape="1">
                  <a:gsLst>
                    <a:gs pos="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6" name="AutoShape 113"/>
                <p:cNvSpPr>
                  <a:spLocks noChangeArrowheads="1"/>
                </p:cNvSpPr>
                <p:nvPr/>
              </p:nvSpPr>
              <p:spPr bwMode="auto">
                <a:xfrm>
                  <a:off x="2225" y="2227"/>
                  <a:ext cx="570" cy="52"/>
                </a:xfrm>
                <a:prstGeom prst="roundRect">
                  <a:avLst>
                    <a:gd name="adj" fmla="val 16667"/>
                  </a:avLst>
                </a:prstGeom>
                <a:gradFill rotWithShape="1">
                  <a:gsLst>
                    <a:gs pos="0">
                      <a:schemeClr val="bg1"/>
                    </a:gs>
                    <a:gs pos="5000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7" name="AutoShape 114"/>
                <p:cNvSpPr>
                  <a:spLocks noChangeArrowheads="1"/>
                </p:cNvSpPr>
                <p:nvPr/>
              </p:nvSpPr>
              <p:spPr bwMode="auto">
                <a:xfrm>
                  <a:off x="2225" y="2309"/>
                  <a:ext cx="570" cy="52"/>
                </a:xfrm>
                <a:prstGeom prst="roundRect">
                  <a:avLst>
                    <a:gd name="adj" fmla="val 16667"/>
                  </a:avLst>
                </a:prstGeom>
                <a:gradFill rotWithShape="1">
                  <a:gsLst>
                    <a:gs pos="0">
                      <a:schemeClr val="bg1"/>
                    </a:gs>
                    <a:gs pos="50000">
                      <a:srgbClr val="00FF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8" name="AutoShape 115"/>
                <p:cNvSpPr>
                  <a:spLocks noChangeArrowheads="1"/>
                </p:cNvSpPr>
                <p:nvPr/>
              </p:nvSpPr>
              <p:spPr bwMode="auto">
                <a:xfrm>
                  <a:off x="2225" y="2391"/>
                  <a:ext cx="570" cy="52"/>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9" name="AutoShape 116"/>
                <p:cNvSpPr>
                  <a:spLocks noChangeArrowheads="1"/>
                </p:cNvSpPr>
                <p:nvPr/>
              </p:nvSpPr>
              <p:spPr bwMode="auto">
                <a:xfrm>
                  <a:off x="3095" y="2227"/>
                  <a:ext cx="570" cy="52"/>
                </a:xfrm>
                <a:prstGeom prst="roundRect">
                  <a:avLst>
                    <a:gd name="adj" fmla="val 16667"/>
                  </a:avLst>
                </a:prstGeom>
                <a:gradFill rotWithShape="1">
                  <a:gsLst>
                    <a:gs pos="0">
                      <a:srgbClr val="FF6600"/>
                    </a:gs>
                    <a:gs pos="50000">
                      <a:schemeClr val="bg1"/>
                    </a:gs>
                    <a:gs pos="100000">
                      <a:srgbClr val="FF66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0" name="AutoShape 117"/>
                <p:cNvSpPr>
                  <a:spLocks noChangeArrowheads="1"/>
                </p:cNvSpPr>
                <p:nvPr/>
              </p:nvSpPr>
              <p:spPr bwMode="auto">
                <a:xfrm>
                  <a:off x="3095" y="2309"/>
                  <a:ext cx="570" cy="52"/>
                </a:xfrm>
                <a:prstGeom prst="roundRect">
                  <a:avLst>
                    <a:gd name="adj" fmla="val 16667"/>
                  </a:avLst>
                </a:prstGeom>
                <a:gradFill rotWithShape="1">
                  <a:gsLst>
                    <a:gs pos="0">
                      <a:srgbClr val="00FF00"/>
                    </a:gs>
                    <a:gs pos="5000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1" name="AutoShape 118"/>
                <p:cNvSpPr>
                  <a:spLocks noChangeArrowheads="1"/>
                </p:cNvSpPr>
                <p:nvPr/>
              </p:nvSpPr>
              <p:spPr bwMode="auto">
                <a:xfrm>
                  <a:off x="3095" y="2391"/>
                  <a:ext cx="570" cy="52"/>
                </a:xfrm>
                <a:prstGeom prst="roundRect">
                  <a:avLst>
                    <a:gd name="adj" fmla="val 16667"/>
                  </a:avLst>
                </a:prstGeom>
                <a:gradFill rotWithShape="1">
                  <a:gsLst>
                    <a:gs pos="0">
                      <a:srgbClr val="FF00FF"/>
                    </a:gs>
                    <a:gs pos="50000">
                      <a:schemeClr val="bg1"/>
                    </a:gs>
                    <a:gs pos="100000">
                      <a:srgbClr val="FF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2" name="AutoShape 108"/>
                <p:cNvSpPr>
                  <a:spLocks noChangeArrowheads="1"/>
                </p:cNvSpPr>
                <p:nvPr/>
              </p:nvSpPr>
              <p:spPr bwMode="auto">
                <a:xfrm>
                  <a:off x="461" y="2465"/>
                  <a:ext cx="570" cy="52"/>
                </a:xfrm>
                <a:prstGeom prst="roundRect">
                  <a:avLst>
                    <a:gd name="adj" fmla="val 16667"/>
                  </a:avLst>
                </a:prstGeom>
                <a:gradFill rotWithShape="1">
                  <a:gsLst>
                    <a:gs pos="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3" name="AutoShape 109"/>
                <p:cNvSpPr>
                  <a:spLocks noChangeArrowheads="1"/>
                </p:cNvSpPr>
                <p:nvPr/>
              </p:nvSpPr>
              <p:spPr bwMode="auto">
                <a:xfrm>
                  <a:off x="461" y="2547"/>
                  <a:ext cx="570" cy="52"/>
                </a:xfrm>
                <a:prstGeom prst="roundRect">
                  <a:avLst>
                    <a:gd name="adj" fmla="val 16667"/>
                  </a:avLst>
                </a:prstGeom>
                <a:gradFill rotWithShape="1">
                  <a:gsLst>
                    <a:gs pos="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4" name="AutoShape 111"/>
                <p:cNvSpPr>
                  <a:spLocks noChangeArrowheads="1"/>
                </p:cNvSpPr>
                <p:nvPr/>
              </p:nvSpPr>
              <p:spPr bwMode="auto">
                <a:xfrm>
                  <a:off x="1337" y="2465"/>
                  <a:ext cx="570" cy="52"/>
                </a:xfrm>
                <a:prstGeom prst="roundRect">
                  <a:avLst>
                    <a:gd name="adj" fmla="val 16667"/>
                  </a:avLst>
                </a:prstGeom>
                <a:gradFill rotWithShape="1">
                  <a:gsLst>
                    <a:gs pos="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5" name="AutoShape 112"/>
                <p:cNvSpPr>
                  <a:spLocks noChangeArrowheads="1"/>
                </p:cNvSpPr>
                <p:nvPr/>
              </p:nvSpPr>
              <p:spPr bwMode="auto">
                <a:xfrm>
                  <a:off x="1337" y="2547"/>
                  <a:ext cx="570" cy="52"/>
                </a:xfrm>
                <a:prstGeom prst="roundRect">
                  <a:avLst>
                    <a:gd name="adj" fmla="val 16667"/>
                  </a:avLst>
                </a:prstGeom>
                <a:gradFill rotWithShape="1">
                  <a:gsLst>
                    <a:gs pos="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6" name="AutoShape 114"/>
                <p:cNvSpPr>
                  <a:spLocks noChangeArrowheads="1"/>
                </p:cNvSpPr>
                <p:nvPr/>
              </p:nvSpPr>
              <p:spPr bwMode="auto">
                <a:xfrm>
                  <a:off x="2225" y="2465"/>
                  <a:ext cx="570" cy="52"/>
                </a:xfrm>
                <a:prstGeom prst="roundRect">
                  <a:avLst>
                    <a:gd name="adj" fmla="val 16667"/>
                  </a:avLst>
                </a:prstGeom>
                <a:gradFill rotWithShape="1">
                  <a:gsLst>
                    <a:gs pos="0">
                      <a:schemeClr val="bg1"/>
                    </a:gs>
                    <a:gs pos="50000">
                      <a:srgbClr val="FF33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7" name="AutoShape 115"/>
                <p:cNvSpPr>
                  <a:spLocks noChangeArrowheads="1"/>
                </p:cNvSpPr>
                <p:nvPr/>
              </p:nvSpPr>
              <p:spPr bwMode="auto">
                <a:xfrm>
                  <a:off x="2225" y="2547"/>
                  <a:ext cx="570" cy="52"/>
                </a:xfrm>
                <a:prstGeom prst="roundRect">
                  <a:avLst>
                    <a:gd name="adj" fmla="val 16667"/>
                  </a:avLst>
                </a:prstGeom>
                <a:gradFill rotWithShape="1">
                  <a:gsLst>
                    <a:gs pos="0">
                      <a:schemeClr val="bg1"/>
                    </a:gs>
                    <a:gs pos="50000">
                      <a:srgbClr val="66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8" name="AutoShape 117"/>
                <p:cNvSpPr>
                  <a:spLocks noChangeArrowheads="1"/>
                </p:cNvSpPr>
                <p:nvPr/>
              </p:nvSpPr>
              <p:spPr bwMode="auto">
                <a:xfrm>
                  <a:off x="3095" y="2465"/>
                  <a:ext cx="570" cy="52"/>
                </a:xfrm>
                <a:prstGeom prst="roundRect">
                  <a:avLst>
                    <a:gd name="adj" fmla="val 16667"/>
                  </a:avLst>
                </a:prstGeom>
                <a:gradFill rotWithShape="1">
                  <a:gsLst>
                    <a:gs pos="0">
                      <a:srgbClr val="FF3300"/>
                    </a:gs>
                    <a:gs pos="50000">
                      <a:schemeClr val="bg1"/>
                    </a:gs>
                    <a:gs pos="100000">
                      <a:srgbClr val="FF33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39" name="AutoShape 118"/>
                <p:cNvSpPr>
                  <a:spLocks noChangeArrowheads="1"/>
                </p:cNvSpPr>
                <p:nvPr/>
              </p:nvSpPr>
              <p:spPr bwMode="auto">
                <a:xfrm>
                  <a:off x="3095" y="2547"/>
                  <a:ext cx="570" cy="52"/>
                </a:xfrm>
                <a:prstGeom prst="roundRect">
                  <a:avLst>
                    <a:gd name="adj" fmla="val 16667"/>
                  </a:avLst>
                </a:prstGeom>
                <a:gradFill rotWithShape="1">
                  <a:gsLst>
                    <a:gs pos="0">
                      <a:srgbClr val="6600FF"/>
                    </a:gs>
                    <a:gs pos="50000">
                      <a:schemeClr val="bg1"/>
                    </a:gs>
                    <a:gs pos="100000">
                      <a:srgbClr val="6600FF"/>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grpSp>
          <p:pic>
            <p:nvPicPr>
              <p:cNvPr id="16" name="Picture 15" descr="computer-ram.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61449" y="866827"/>
                <a:ext cx="663075" cy="663075"/>
              </a:xfrm>
              <a:prstGeom prst="rect">
                <a:avLst/>
              </a:prstGeom>
            </p:spPr>
          </p:pic>
          <p:pic>
            <p:nvPicPr>
              <p:cNvPr id="17" name="Picture 16" descr="computer-ram.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10549" y="866827"/>
                <a:ext cx="663075" cy="663075"/>
              </a:xfrm>
              <a:prstGeom prst="rect">
                <a:avLst/>
              </a:prstGeom>
            </p:spPr>
          </p:pic>
          <p:pic>
            <p:nvPicPr>
              <p:cNvPr id="18" name="Picture 17" descr="computer-ram.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59649" y="866827"/>
                <a:ext cx="663075" cy="663075"/>
              </a:xfrm>
              <a:prstGeom prst="rect">
                <a:avLst/>
              </a:prstGeom>
            </p:spPr>
          </p:pic>
          <p:pic>
            <p:nvPicPr>
              <p:cNvPr id="19" name="Picture 18" descr="computer-ram.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8749" y="866827"/>
                <a:ext cx="663075" cy="663075"/>
              </a:xfrm>
              <a:prstGeom prst="rect">
                <a:avLst/>
              </a:prstGeom>
            </p:spPr>
          </p:pic>
        </p:grpSp>
      </p:grpSp>
      <p:pic>
        <p:nvPicPr>
          <p:cNvPr id="2" name="Picture 7" descr="gemfire only"/>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5987107" y="1214819"/>
            <a:ext cx="2655504" cy="638288"/>
          </a:xfrm>
          <a:prstGeom prst="rect">
            <a:avLst/>
          </a:prstGeom>
          <a:noFill/>
        </p:spPr>
      </p:pic>
      <p:sp>
        <p:nvSpPr>
          <p:cNvPr id="58" name="TextBox 57"/>
          <p:cNvSpPr txBox="1"/>
          <p:nvPr/>
        </p:nvSpPr>
        <p:spPr>
          <a:xfrm>
            <a:off x="484724" y="2454228"/>
            <a:ext cx="4929555" cy="1852815"/>
          </a:xfrm>
          <a:prstGeom prst="rect">
            <a:avLst/>
          </a:prstGeom>
          <a:noFill/>
        </p:spPr>
        <p:txBody>
          <a:bodyPr wrap="none" rtlCol="0">
            <a:spAutoFit/>
          </a:bodyPr>
          <a:lstStyle/>
          <a:p>
            <a:pPr marL="285750" indent="-285750">
              <a:lnSpc>
                <a:spcPct val="120000"/>
              </a:lnSpc>
              <a:buFont typeface="Arial"/>
              <a:buChar char="•"/>
            </a:pPr>
            <a:r>
              <a:rPr lang="en-US" sz="2400" dirty="0" smtClean="0">
                <a:solidFill>
                  <a:schemeClr val="bg2"/>
                </a:solidFill>
              </a:rPr>
              <a:t>Horizontally Scalable and Elastic</a:t>
            </a:r>
          </a:p>
          <a:p>
            <a:pPr marL="285750" indent="-285750">
              <a:lnSpc>
                <a:spcPct val="120000"/>
              </a:lnSpc>
              <a:buFont typeface="Arial"/>
              <a:buChar char="•"/>
            </a:pPr>
            <a:r>
              <a:rPr lang="en-US" sz="2400" dirty="0" smtClean="0">
                <a:solidFill>
                  <a:schemeClr val="bg2"/>
                </a:solidFill>
              </a:rPr>
              <a:t>Memory </a:t>
            </a:r>
            <a:r>
              <a:rPr lang="en-US" sz="2400" dirty="0" smtClean="0">
                <a:solidFill>
                  <a:schemeClr val="bg2"/>
                </a:solidFill>
              </a:rPr>
              <a:t>Oriented + Durable</a:t>
            </a:r>
            <a:endParaRPr lang="en-US" sz="2400" dirty="0" smtClean="0">
              <a:solidFill>
                <a:schemeClr val="bg2"/>
              </a:solidFill>
            </a:endParaRPr>
          </a:p>
          <a:p>
            <a:pPr marL="285750" indent="-285750">
              <a:lnSpc>
                <a:spcPct val="120000"/>
              </a:lnSpc>
              <a:buFont typeface="Arial"/>
              <a:buChar char="•"/>
            </a:pPr>
            <a:r>
              <a:rPr lang="en-US" sz="2400" dirty="0" smtClean="0">
                <a:solidFill>
                  <a:schemeClr val="bg2"/>
                </a:solidFill>
              </a:rPr>
              <a:t>Active Everywhere – Multi-Site</a:t>
            </a:r>
          </a:p>
          <a:p>
            <a:pPr marL="285750" indent="-285750">
              <a:lnSpc>
                <a:spcPct val="120000"/>
              </a:lnSpc>
              <a:buFont typeface="Arial"/>
              <a:buChar char="•"/>
            </a:pPr>
            <a:r>
              <a:rPr lang="en-US" sz="2400" dirty="0" smtClean="0">
                <a:solidFill>
                  <a:schemeClr val="bg2"/>
                </a:solidFill>
              </a:rPr>
              <a:t>Key/Value Object Store</a:t>
            </a:r>
          </a:p>
        </p:txBody>
      </p:sp>
    </p:spTree>
    <p:extLst>
      <p:ext uri="{BB962C8B-B14F-4D97-AF65-F5344CB8AC3E}">
        <p14:creationId xmlns:p14="http://schemas.microsoft.com/office/powerpoint/2010/main" val="35472130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432250" y="491300"/>
            <a:ext cx="5434604" cy="3623500"/>
          </a:xfrm>
          <a:prstGeom prst="rect">
            <a:avLst/>
          </a:prstGeom>
          <a:noFill/>
        </p:spPr>
        <p:txBody>
          <a:bodyPr wrap="square" rtlCol="0">
            <a:noAutofit/>
          </a:bodyPr>
          <a:lstStyle/>
          <a:p>
            <a:pPr marL="285750" indent="-285750">
              <a:lnSpc>
                <a:spcPct val="120000"/>
              </a:lnSpc>
              <a:buFont typeface="Arial"/>
              <a:buChar char="•"/>
            </a:pPr>
            <a:r>
              <a:rPr lang="en-US" sz="2400" dirty="0" err="1">
                <a:solidFill>
                  <a:schemeClr val="bg2"/>
                </a:solidFill>
              </a:rPr>
              <a:t>Redis</a:t>
            </a:r>
            <a:r>
              <a:rPr lang="en-US" sz="2400" dirty="0">
                <a:solidFill>
                  <a:schemeClr val="bg2"/>
                </a:solidFill>
              </a:rPr>
              <a:t> is an </a:t>
            </a:r>
            <a:r>
              <a:rPr lang="en-US" sz="2400" dirty="0" smtClean="0">
                <a:solidFill>
                  <a:schemeClr val="bg2"/>
                </a:solidFill>
              </a:rPr>
              <a:t>in</a:t>
            </a:r>
            <a:r>
              <a:rPr lang="en-US" sz="2400" dirty="0">
                <a:solidFill>
                  <a:schemeClr val="bg2"/>
                </a:solidFill>
              </a:rPr>
              <a:t>-memory </a:t>
            </a:r>
            <a:r>
              <a:rPr lang="en-US" sz="2400" dirty="0" smtClean="0">
                <a:solidFill>
                  <a:schemeClr val="bg2"/>
                </a:solidFill>
              </a:rPr>
              <a:t>“data </a:t>
            </a:r>
            <a:r>
              <a:rPr lang="en-US" sz="2400" dirty="0">
                <a:solidFill>
                  <a:schemeClr val="bg2"/>
                </a:solidFill>
              </a:rPr>
              <a:t>structure </a:t>
            </a:r>
            <a:r>
              <a:rPr lang="en-US" sz="2400" dirty="0" smtClean="0">
                <a:solidFill>
                  <a:schemeClr val="bg2"/>
                </a:solidFill>
              </a:rPr>
              <a:t>store”, </a:t>
            </a:r>
            <a:r>
              <a:rPr lang="en-US" sz="2400" dirty="0">
                <a:solidFill>
                  <a:schemeClr val="bg2"/>
                </a:solidFill>
              </a:rPr>
              <a:t>used as database, cache and message broker. </a:t>
            </a:r>
            <a:endParaRPr lang="en-US" sz="2400" dirty="0" smtClean="0">
              <a:solidFill>
                <a:schemeClr val="bg2"/>
              </a:solidFill>
            </a:endParaRPr>
          </a:p>
          <a:p>
            <a:pPr marL="285750" indent="-285750">
              <a:lnSpc>
                <a:spcPct val="120000"/>
              </a:lnSpc>
              <a:buFont typeface="Arial"/>
              <a:buChar char="•"/>
            </a:pPr>
            <a:endParaRPr lang="en-US" sz="2400" dirty="0">
              <a:solidFill>
                <a:schemeClr val="bg2"/>
              </a:solidFill>
            </a:endParaRPr>
          </a:p>
        </p:txBody>
      </p:sp>
      <p:pic>
        <p:nvPicPr>
          <p:cNvPr id="59" name="Picture 58" descr="Redis logo.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583" y="545970"/>
            <a:ext cx="1727200" cy="749300"/>
          </a:xfrm>
          <a:prstGeom prst="rect">
            <a:avLst/>
          </a:prstGeom>
        </p:spPr>
      </p:pic>
      <p:sp>
        <p:nvSpPr>
          <p:cNvPr id="60" name="TextBox 59"/>
          <p:cNvSpPr txBox="1"/>
          <p:nvPr/>
        </p:nvSpPr>
        <p:spPr>
          <a:xfrm>
            <a:off x="437719" y="1808867"/>
            <a:ext cx="7885025" cy="3623500"/>
          </a:xfrm>
          <a:prstGeom prst="rect">
            <a:avLst/>
          </a:prstGeom>
          <a:noFill/>
        </p:spPr>
        <p:txBody>
          <a:bodyPr wrap="square" rtlCol="0">
            <a:noAutofit/>
          </a:bodyPr>
          <a:lstStyle/>
          <a:p>
            <a:pPr marL="285750" indent="-285750">
              <a:lnSpc>
                <a:spcPct val="120000"/>
              </a:lnSpc>
              <a:buFont typeface="Arial"/>
              <a:buChar char="•"/>
            </a:pPr>
            <a:endParaRPr lang="en-US" sz="2400" dirty="0">
              <a:solidFill>
                <a:schemeClr val="bg2"/>
              </a:solidFill>
            </a:endParaRPr>
          </a:p>
          <a:p>
            <a:pPr marL="285750" indent="-285750">
              <a:lnSpc>
                <a:spcPct val="120000"/>
              </a:lnSpc>
              <a:buFont typeface="Arial"/>
              <a:buChar char="•"/>
            </a:pPr>
            <a:r>
              <a:rPr lang="en-US" sz="2400" dirty="0" smtClean="0">
                <a:solidFill>
                  <a:schemeClr val="bg2"/>
                </a:solidFill>
              </a:rPr>
              <a:t>It </a:t>
            </a:r>
            <a:r>
              <a:rPr lang="en-US" sz="2400" dirty="0">
                <a:solidFill>
                  <a:schemeClr val="bg2"/>
                </a:solidFill>
              </a:rPr>
              <a:t>supports data structures such as strings, hashes, lists, sets, sorted sets with range queries, bitmaps, </a:t>
            </a:r>
            <a:r>
              <a:rPr lang="en-US" sz="2400" dirty="0" err="1">
                <a:solidFill>
                  <a:schemeClr val="bg2"/>
                </a:solidFill>
              </a:rPr>
              <a:t>hyperloglogs</a:t>
            </a:r>
            <a:r>
              <a:rPr lang="en-US" sz="2400" dirty="0">
                <a:solidFill>
                  <a:schemeClr val="bg2"/>
                </a:solidFill>
              </a:rPr>
              <a:t> and geospatial indexes with radius queries.</a:t>
            </a:r>
            <a:endParaRPr lang="en-US" sz="2400" dirty="0" smtClean="0">
              <a:solidFill>
                <a:schemeClr val="bg2"/>
              </a:solidFill>
            </a:endParaRPr>
          </a:p>
        </p:txBody>
      </p:sp>
    </p:spTree>
    <p:extLst>
      <p:ext uri="{BB962C8B-B14F-4D97-AF65-F5344CB8AC3E}">
        <p14:creationId xmlns:p14="http://schemas.microsoft.com/office/powerpoint/2010/main" val="42533244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 Triangle</a:t>
            </a:r>
            <a:endParaRPr lang="en-US" dirty="0"/>
          </a:p>
        </p:txBody>
      </p:sp>
      <p:pic>
        <p:nvPicPr>
          <p:cNvPr id="6" name="Picture 5" descr="CAP Triang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2999" y="-1"/>
            <a:ext cx="5461001" cy="5143501"/>
          </a:xfrm>
          <a:prstGeom prst="rect">
            <a:avLst/>
          </a:prstGeom>
        </p:spPr>
      </p:pic>
      <p:sp>
        <p:nvSpPr>
          <p:cNvPr id="8" name="Content Placeholder 2"/>
          <p:cNvSpPr>
            <a:spLocks noGrp="1"/>
          </p:cNvSpPr>
          <p:nvPr>
            <p:ph sz="quarter" idx="10"/>
          </p:nvPr>
        </p:nvSpPr>
        <p:spPr>
          <a:xfrm>
            <a:off x="367243" y="883331"/>
            <a:ext cx="2960686" cy="2708433"/>
          </a:xfrm>
        </p:spPr>
        <p:txBody>
          <a:bodyPr wrap="square">
            <a:spAutoFit/>
          </a:bodyPr>
          <a:lstStyle/>
          <a:p>
            <a:pPr marL="0" indent="0">
              <a:buNone/>
            </a:pPr>
            <a:r>
              <a:rPr lang="en-US" sz="1600" dirty="0" smtClean="0"/>
              <a:t>In a distributed system you MUST have Partition Tolerance. Therefore you have to trade between Availability and Consistency. You can’t have both. </a:t>
            </a:r>
            <a:endParaRPr lang="en-US" sz="1600" dirty="0" smtClean="0"/>
          </a:p>
          <a:p>
            <a:pPr marL="0" indent="0">
              <a:buNone/>
            </a:pPr>
            <a:r>
              <a:rPr lang="en-US" sz="1600" dirty="0" smtClean="0"/>
              <a:t>This </a:t>
            </a:r>
            <a:r>
              <a:rPr lang="en-US" sz="1600" dirty="0" smtClean="0"/>
              <a:t>was </a:t>
            </a:r>
            <a:r>
              <a:rPr lang="en-US" sz="1600" dirty="0"/>
              <a:t>mathematically proven by Seth Gilbert and Nancy Lynch of MIT </a:t>
            </a:r>
            <a:r>
              <a:rPr lang="en-US" sz="1600" dirty="0" smtClean="0"/>
              <a:t>in 2002.</a:t>
            </a:r>
          </a:p>
          <a:p>
            <a:pPr marL="0" indent="0">
              <a:buNone/>
            </a:pPr>
            <a:r>
              <a:rPr lang="en-US" sz="1200" u="sng" dirty="0" smtClean="0">
                <a:solidFill>
                  <a:srgbClr val="0000FF"/>
                </a:solidFill>
              </a:rPr>
              <a:t>http</a:t>
            </a:r>
            <a:r>
              <a:rPr lang="en-US" sz="1200" u="sng" dirty="0">
                <a:solidFill>
                  <a:srgbClr val="0000FF"/>
                </a:solidFill>
              </a:rPr>
              <a:t>://</a:t>
            </a:r>
            <a:r>
              <a:rPr lang="en-US" sz="1200" u="sng" dirty="0" err="1">
                <a:solidFill>
                  <a:srgbClr val="0000FF"/>
                </a:solidFill>
              </a:rPr>
              <a:t>en.wikipedia.org</a:t>
            </a:r>
            <a:r>
              <a:rPr lang="en-US" sz="1200" u="sng" dirty="0">
                <a:solidFill>
                  <a:srgbClr val="0000FF"/>
                </a:solidFill>
              </a:rPr>
              <a:t>/wiki/</a:t>
            </a:r>
            <a:r>
              <a:rPr lang="en-US" sz="1200" u="sng" dirty="0" err="1">
                <a:solidFill>
                  <a:srgbClr val="0000FF"/>
                </a:solidFill>
              </a:rPr>
              <a:t>CAP_theorem</a:t>
            </a:r>
            <a:endParaRPr lang="en-US" sz="1200" u="sng" dirty="0">
              <a:solidFill>
                <a:srgbClr val="0000FF"/>
              </a:solidFill>
            </a:endParaRPr>
          </a:p>
        </p:txBody>
      </p:sp>
      <p:pic>
        <p:nvPicPr>
          <p:cNvPr id="4" name="Picture 3" descr="gray.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325" y="4286250"/>
            <a:ext cx="377825" cy="123825"/>
          </a:xfrm>
          <a:prstGeom prst="rect">
            <a:avLst/>
          </a:prstGeom>
        </p:spPr>
      </p:pic>
      <p:sp>
        <p:nvSpPr>
          <p:cNvPr id="3" name="TextBox 2"/>
          <p:cNvSpPr txBox="1"/>
          <p:nvPr/>
        </p:nvSpPr>
        <p:spPr>
          <a:xfrm>
            <a:off x="6609739" y="4229100"/>
            <a:ext cx="611340" cy="246221"/>
          </a:xfrm>
          <a:prstGeom prst="rect">
            <a:avLst/>
          </a:prstGeom>
          <a:noFill/>
        </p:spPr>
        <p:txBody>
          <a:bodyPr wrap="none" rtlCol="0">
            <a:spAutoFit/>
          </a:bodyPr>
          <a:lstStyle/>
          <a:p>
            <a:pPr algn="ctr"/>
            <a:r>
              <a:rPr lang="en-US" sz="1000" dirty="0" err="1" smtClean="0">
                <a:solidFill>
                  <a:srgbClr val="5C2960"/>
                </a:solidFill>
                <a:latin typeface="Arial Narrow"/>
                <a:cs typeface="Arial Narrow"/>
              </a:rPr>
              <a:t>GemFire</a:t>
            </a:r>
            <a:endParaRPr lang="en-US" sz="1000" dirty="0" smtClean="0">
              <a:solidFill>
                <a:srgbClr val="5C2960"/>
              </a:solidFill>
              <a:latin typeface="Arial Narrow"/>
              <a:cs typeface="Arial Narrow"/>
            </a:endParaRPr>
          </a:p>
        </p:txBody>
      </p:sp>
    </p:spTree>
    <p:extLst>
      <p:ext uri="{BB962C8B-B14F-4D97-AF65-F5344CB8AC3E}">
        <p14:creationId xmlns:p14="http://schemas.microsoft.com/office/powerpoint/2010/main" val="3203815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80" y="321875"/>
            <a:ext cx="8239760" cy="3877984"/>
          </a:xfrm>
          <a:prstGeom prst="rect">
            <a:avLst/>
          </a:prstGeom>
        </p:spPr>
        <p:txBody>
          <a:bodyPr wrap="square">
            <a:spAutoFit/>
          </a:bodyPr>
          <a:lstStyle/>
          <a:p>
            <a:r>
              <a:rPr lang="en-US" dirty="0" err="1" smtClean="0"/>
              <a:t>Redis</a:t>
            </a:r>
            <a:r>
              <a:rPr lang="en-US" dirty="0" smtClean="0"/>
              <a:t> and CAP Theorem</a:t>
            </a:r>
          </a:p>
          <a:p>
            <a:endParaRPr lang="en-US" dirty="0"/>
          </a:p>
          <a:p>
            <a:r>
              <a:rPr lang="en-US" sz="1600" dirty="0" err="1" smtClean="0">
                <a:solidFill>
                  <a:srgbClr val="000000"/>
                </a:solidFill>
              </a:rPr>
              <a:t>Redis</a:t>
            </a:r>
            <a:r>
              <a:rPr lang="en-US" sz="1600" dirty="0" smtClean="0">
                <a:solidFill>
                  <a:srgbClr val="000000"/>
                </a:solidFill>
              </a:rPr>
              <a:t> </a:t>
            </a:r>
            <a:r>
              <a:rPr lang="en-US" sz="1600" dirty="0">
                <a:solidFill>
                  <a:srgbClr val="000000"/>
                </a:solidFill>
              </a:rPr>
              <a:t>was designed </a:t>
            </a:r>
            <a:r>
              <a:rPr lang="en-US" sz="1600" dirty="0" smtClean="0">
                <a:solidFill>
                  <a:srgbClr val="000000"/>
                </a:solidFill>
              </a:rPr>
              <a:t>originally as </a:t>
            </a:r>
            <a:r>
              <a:rPr lang="en-US" sz="1600" dirty="0">
                <a:solidFill>
                  <a:srgbClr val="000000"/>
                </a:solidFill>
              </a:rPr>
              <a:t>a single-server system. As a consequence it </a:t>
            </a:r>
            <a:r>
              <a:rPr lang="en-US" sz="1600" dirty="0" smtClean="0">
                <a:solidFill>
                  <a:srgbClr val="000000"/>
                </a:solidFill>
              </a:rPr>
              <a:t>was by definition of any single-server system, CP</a:t>
            </a:r>
            <a:r>
              <a:rPr lang="en-US" sz="1600" dirty="0">
                <a:solidFill>
                  <a:srgbClr val="000000"/>
                </a:solidFill>
              </a:rPr>
              <a:t>. </a:t>
            </a:r>
            <a:r>
              <a:rPr lang="en-US" sz="1600" dirty="0" smtClean="0">
                <a:solidFill>
                  <a:srgbClr val="000000"/>
                </a:solidFill>
              </a:rPr>
              <a:t>It </a:t>
            </a:r>
            <a:r>
              <a:rPr lang="en-US" sz="1600" dirty="0">
                <a:solidFill>
                  <a:srgbClr val="000000"/>
                </a:solidFill>
              </a:rPr>
              <a:t>can be distributed either by master-slave or </a:t>
            </a:r>
            <a:r>
              <a:rPr lang="en-US" sz="1600" dirty="0" smtClean="0">
                <a:solidFill>
                  <a:srgbClr val="000000"/>
                </a:solidFill>
              </a:rPr>
              <a:t>multi</a:t>
            </a:r>
            <a:r>
              <a:rPr lang="en-US" sz="1600" dirty="0">
                <a:solidFill>
                  <a:srgbClr val="000000"/>
                </a:solidFill>
              </a:rPr>
              <a:t>-</a:t>
            </a:r>
            <a:r>
              <a:rPr lang="en-US" sz="1600" dirty="0" smtClean="0">
                <a:solidFill>
                  <a:srgbClr val="000000"/>
                </a:solidFill>
              </a:rPr>
              <a:t>master </a:t>
            </a:r>
            <a:r>
              <a:rPr lang="en-US" sz="1600" dirty="0">
                <a:solidFill>
                  <a:srgbClr val="000000"/>
                </a:solidFill>
              </a:rPr>
              <a:t>with </a:t>
            </a:r>
            <a:r>
              <a:rPr lang="en-US" sz="1600" dirty="0" err="1">
                <a:solidFill>
                  <a:srgbClr val="000000"/>
                </a:solidFill>
              </a:rPr>
              <a:t>Redis</a:t>
            </a:r>
            <a:r>
              <a:rPr lang="en-US" sz="1600" dirty="0">
                <a:solidFill>
                  <a:srgbClr val="000000"/>
                </a:solidFill>
              </a:rPr>
              <a:t> Sentinel protocol.</a:t>
            </a:r>
          </a:p>
          <a:p>
            <a:endParaRPr lang="en-US" sz="1600" dirty="0">
              <a:solidFill>
                <a:srgbClr val="000000"/>
              </a:solidFill>
            </a:endParaRPr>
          </a:p>
          <a:p>
            <a:r>
              <a:rPr lang="en-US" sz="1600" dirty="0" err="1" smtClean="0">
                <a:solidFill>
                  <a:srgbClr val="000000"/>
                </a:solidFill>
              </a:rPr>
              <a:t>Jepsen</a:t>
            </a:r>
            <a:r>
              <a:rPr lang="en-US" sz="1600" dirty="0">
                <a:solidFill>
                  <a:srgbClr val="000000"/>
                </a:solidFill>
              </a:rPr>
              <a:t>: </a:t>
            </a:r>
            <a:r>
              <a:rPr lang="en-US" sz="1600" dirty="0" err="1">
                <a:solidFill>
                  <a:srgbClr val="000000"/>
                </a:solidFill>
              </a:rPr>
              <a:t>Redis</a:t>
            </a:r>
            <a:r>
              <a:rPr lang="en-US" sz="1600" dirty="0">
                <a:solidFill>
                  <a:srgbClr val="000000"/>
                </a:solidFill>
              </a:rPr>
              <a:t> (</a:t>
            </a:r>
            <a:r>
              <a:rPr lang="en-US" sz="1600" dirty="0">
                <a:solidFill>
                  <a:srgbClr val="000000"/>
                </a:solidFill>
                <a:hlinkClick r:id="rId2"/>
              </a:rPr>
              <a:t>https://aphyr.com/posts/283-jepsen-</a:t>
            </a:r>
            <a:r>
              <a:rPr lang="en-US" sz="1600" dirty="0" smtClean="0">
                <a:solidFill>
                  <a:srgbClr val="000000"/>
                </a:solidFill>
                <a:hlinkClick r:id="rId2"/>
              </a:rPr>
              <a:t>redis</a:t>
            </a:r>
            <a:r>
              <a:rPr lang="en-US" sz="1600" dirty="0" smtClean="0">
                <a:solidFill>
                  <a:srgbClr val="000000"/>
                </a:solidFill>
              </a:rPr>
              <a:t>) shows </a:t>
            </a:r>
            <a:r>
              <a:rPr lang="en-US" sz="1600" dirty="0">
                <a:solidFill>
                  <a:srgbClr val="000000"/>
                </a:solidFill>
              </a:rPr>
              <a:t>that both ways to distribute </a:t>
            </a:r>
            <a:r>
              <a:rPr lang="en-US" sz="1600" dirty="0" err="1">
                <a:solidFill>
                  <a:srgbClr val="000000"/>
                </a:solidFill>
              </a:rPr>
              <a:t>Redis</a:t>
            </a:r>
            <a:r>
              <a:rPr lang="en-US" sz="1600" dirty="0">
                <a:solidFill>
                  <a:srgbClr val="000000"/>
                </a:solidFill>
              </a:rPr>
              <a:t> </a:t>
            </a:r>
            <a:r>
              <a:rPr lang="en-US" sz="1600" dirty="0" smtClean="0">
                <a:solidFill>
                  <a:srgbClr val="000000"/>
                </a:solidFill>
              </a:rPr>
              <a:t>have the potential to lose </a:t>
            </a:r>
            <a:r>
              <a:rPr lang="en-US" sz="1600" dirty="0">
                <a:solidFill>
                  <a:srgbClr val="000000"/>
                </a:solidFill>
              </a:rPr>
              <a:t>both data consistency and also can </a:t>
            </a:r>
            <a:r>
              <a:rPr lang="en-US" sz="1600" dirty="0" smtClean="0">
                <a:solidFill>
                  <a:srgbClr val="000000"/>
                </a:solidFill>
              </a:rPr>
              <a:t>lose </a:t>
            </a:r>
            <a:r>
              <a:rPr lang="en-US" sz="1600" dirty="0">
                <a:solidFill>
                  <a:srgbClr val="000000"/>
                </a:solidFill>
              </a:rPr>
              <a:t>persistent data in the presence of network partitions. So not </a:t>
            </a:r>
            <a:r>
              <a:rPr lang="en-US" sz="1600" dirty="0" smtClean="0">
                <a:solidFill>
                  <a:srgbClr val="000000"/>
                </a:solidFill>
              </a:rPr>
              <a:t>only is </a:t>
            </a:r>
            <a:r>
              <a:rPr lang="en-US" sz="1600" dirty="0" err="1" smtClean="0">
                <a:solidFill>
                  <a:srgbClr val="000000"/>
                </a:solidFill>
              </a:rPr>
              <a:t>Redis</a:t>
            </a:r>
            <a:r>
              <a:rPr lang="en-US" sz="1600" dirty="0" smtClean="0">
                <a:solidFill>
                  <a:srgbClr val="000000"/>
                </a:solidFill>
              </a:rPr>
              <a:t> </a:t>
            </a:r>
            <a:r>
              <a:rPr lang="en-US" sz="1600" dirty="0">
                <a:solidFill>
                  <a:srgbClr val="000000"/>
                </a:solidFill>
              </a:rPr>
              <a:t>not CP, but </a:t>
            </a:r>
            <a:r>
              <a:rPr lang="en-US" sz="1600" dirty="0" smtClean="0">
                <a:solidFill>
                  <a:srgbClr val="000000"/>
                </a:solidFill>
              </a:rPr>
              <a:t>loses </a:t>
            </a:r>
            <a:r>
              <a:rPr lang="en-US" sz="1600" dirty="0">
                <a:solidFill>
                  <a:srgbClr val="000000"/>
                </a:solidFill>
              </a:rPr>
              <a:t>data forever (something which </a:t>
            </a:r>
            <a:r>
              <a:rPr lang="en-US" sz="1600" dirty="0" err="1" smtClean="0">
                <a:solidFill>
                  <a:srgbClr val="000000"/>
                </a:solidFill>
              </a:rPr>
              <a:t>GemFire</a:t>
            </a:r>
            <a:r>
              <a:rPr lang="en-US" sz="1600" dirty="0" smtClean="0">
                <a:solidFill>
                  <a:srgbClr val="000000"/>
                </a:solidFill>
              </a:rPr>
              <a:t> doesn't).</a:t>
            </a:r>
          </a:p>
          <a:p>
            <a:endParaRPr lang="en-US" sz="1600" dirty="0">
              <a:solidFill>
                <a:srgbClr val="000000"/>
              </a:solidFill>
            </a:endParaRPr>
          </a:p>
          <a:p>
            <a:r>
              <a:rPr lang="en-US" sz="1600" dirty="0" smtClean="0">
                <a:solidFill>
                  <a:srgbClr val="000000"/>
                </a:solidFill>
              </a:rPr>
              <a:t>It is </a:t>
            </a:r>
            <a:r>
              <a:rPr lang="en-US" sz="1600" dirty="0">
                <a:solidFill>
                  <a:srgbClr val="000000"/>
                </a:solidFill>
              </a:rPr>
              <a:t>important to recognize that </a:t>
            </a:r>
            <a:r>
              <a:rPr lang="en-US" sz="1600" dirty="0" err="1">
                <a:solidFill>
                  <a:srgbClr val="000000"/>
                </a:solidFill>
              </a:rPr>
              <a:t>Redis</a:t>
            </a:r>
            <a:r>
              <a:rPr lang="en-US" sz="1600" dirty="0">
                <a:solidFill>
                  <a:srgbClr val="000000"/>
                </a:solidFill>
              </a:rPr>
              <a:t> does not guarantee durability. Since writes to disk and replication to </a:t>
            </a:r>
            <a:r>
              <a:rPr lang="en-US" sz="1600" dirty="0" err="1">
                <a:solidFill>
                  <a:srgbClr val="000000"/>
                </a:solidFill>
              </a:rPr>
              <a:t>secondaries</a:t>
            </a:r>
            <a:r>
              <a:rPr lang="en-US" sz="1600" dirty="0">
                <a:solidFill>
                  <a:srgbClr val="000000"/>
                </a:solidFill>
              </a:rPr>
              <a:t> are asynchronous, we can lose up to N seconds of the most recent </a:t>
            </a:r>
            <a:r>
              <a:rPr lang="en-US" sz="1600" dirty="0" smtClean="0">
                <a:solidFill>
                  <a:srgbClr val="000000"/>
                </a:solidFill>
              </a:rPr>
              <a:t>writes if the primary node fails even if the </a:t>
            </a:r>
            <a:r>
              <a:rPr lang="en-US" sz="1600" dirty="0" err="1" smtClean="0">
                <a:solidFill>
                  <a:srgbClr val="000000"/>
                </a:solidFill>
              </a:rPr>
              <a:t>secondaries</a:t>
            </a:r>
            <a:r>
              <a:rPr lang="en-US" sz="1600" dirty="0" smtClean="0">
                <a:solidFill>
                  <a:srgbClr val="000000"/>
                </a:solidFill>
              </a:rPr>
              <a:t> are still up.</a:t>
            </a:r>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9319450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80" y="321875"/>
            <a:ext cx="8239760" cy="4163191"/>
          </a:xfrm>
          <a:prstGeom prst="rect">
            <a:avLst/>
          </a:prstGeom>
        </p:spPr>
        <p:txBody>
          <a:bodyPr wrap="square">
            <a:spAutoFit/>
          </a:bodyPr>
          <a:lstStyle/>
          <a:p>
            <a:r>
              <a:rPr lang="en-US" dirty="0" smtClean="0"/>
              <a:t>From the </a:t>
            </a:r>
            <a:r>
              <a:rPr lang="en-US" dirty="0" err="1" smtClean="0"/>
              <a:t>Redis</a:t>
            </a:r>
            <a:r>
              <a:rPr lang="en-US" dirty="0" smtClean="0"/>
              <a:t> </a:t>
            </a:r>
            <a:r>
              <a:rPr lang="en-US" dirty="0"/>
              <a:t>Cluster Tutorial at </a:t>
            </a:r>
            <a:r>
              <a:rPr lang="en-US" dirty="0">
                <a:hlinkClick r:id="rId2"/>
              </a:rPr>
              <a:t>http://</a:t>
            </a:r>
            <a:r>
              <a:rPr lang="en-US" dirty="0" err="1">
                <a:hlinkClick r:id="rId2"/>
              </a:rPr>
              <a:t>redis.io</a:t>
            </a:r>
            <a:r>
              <a:rPr lang="en-US" dirty="0">
                <a:hlinkClick r:id="rId2"/>
              </a:rPr>
              <a:t>/topics/cluster-tutorial</a:t>
            </a:r>
            <a:endParaRPr lang="en-US" dirty="0" smtClean="0"/>
          </a:p>
          <a:p>
            <a:endParaRPr lang="en-US" dirty="0"/>
          </a:p>
          <a:p>
            <a:pPr>
              <a:lnSpc>
                <a:spcPct val="110000"/>
              </a:lnSpc>
            </a:pPr>
            <a:r>
              <a:rPr lang="en-US" sz="1600" dirty="0" err="1">
                <a:solidFill>
                  <a:schemeClr val="tx2"/>
                </a:solidFill>
              </a:rPr>
              <a:t>Redis</a:t>
            </a:r>
            <a:r>
              <a:rPr lang="en-US" sz="1600" dirty="0">
                <a:solidFill>
                  <a:schemeClr val="tx2"/>
                </a:solidFill>
              </a:rPr>
              <a:t> Cluster is not able to guarantee strong consistency. In practical terms this means that under certain conditions it is possible that </a:t>
            </a:r>
            <a:r>
              <a:rPr lang="en-US" sz="1600" dirty="0" err="1">
                <a:solidFill>
                  <a:schemeClr val="tx2"/>
                </a:solidFill>
              </a:rPr>
              <a:t>Redis</a:t>
            </a:r>
            <a:r>
              <a:rPr lang="en-US" sz="1600" dirty="0">
                <a:solidFill>
                  <a:schemeClr val="tx2"/>
                </a:solidFill>
              </a:rPr>
              <a:t> Cluster will lose writes that were acknowledged by the system to the client.</a:t>
            </a:r>
          </a:p>
          <a:p>
            <a:pPr>
              <a:lnSpc>
                <a:spcPct val="110000"/>
              </a:lnSpc>
            </a:pPr>
            <a:r>
              <a:rPr lang="en-US" sz="1600" dirty="0">
                <a:solidFill>
                  <a:schemeClr val="tx2"/>
                </a:solidFill>
              </a:rPr>
              <a:t>The first reason why </a:t>
            </a:r>
            <a:r>
              <a:rPr lang="en-US" sz="1600" dirty="0" err="1">
                <a:solidFill>
                  <a:schemeClr val="tx2"/>
                </a:solidFill>
              </a:rPr>
              <a:t>Redis</a:t>
            </a:r>
            <a:r>
              <a:rPr lang="en-US" sz="1600" dirty="0">
                <a:solidFill>
                  <a:schemeClr val="tx2"/>
                </a:solidFill>
              </a:rPr>
              <a:t> Cluster can lose writes is because it uses asynchronous replication. This means that during writes the following happens:</a:t>
            </a:r>
          </a:p>
          <a:p>
            <a:pPr marL="342900" indent="-342900">
              <a:lnSpc>
                <a:spcPct val="110000"/>
              </a:lnSpc>
              <a:buFont typeface="+mj-lt"/>
              <a:buAutoNum type="arabicPeriod"/>
            </a:pPr>
            <a:r>
              <a:rPr lang="en-US" sz="1600" dirty="0">
                <a:solidFill>
                  <a:schemeClr val="tx2"/>
                </a:solidFill>
              </a:rPr>
              <a:t>Your client writes to the master B.</a:t>
            </a:r>
          </a:p>
          <a:p>
            <a:pPr marL="342900" indent="-342900">
              <a:lnSpc>
                <a:spcPct val="110000"/>
              </a:lnSpc>
              <a:buFont typeface="+mj-lt"/>
              <a:buAutoNum type="arabicPeriod"/>
            </a:pPr>
            <a:r>
              <a:rPr lang="en-US" sz="1600" dirty="0">
                <a:solidFill>
                  <a:schemeClr val="tx2"/>
                </a:solidFill>
              </a:rPr>
              <a:t>The master B replies OK to your client.</a:t>
            </a:r>
          </a:p>
          <a:p>
            <a:pPr marL="342900" indent="-342900">
              <a:lnSpc>
                <a:spcPct val="110000"/>
              </a:lnSpc>
              <a:buFont typeface="+mj-lt"/>
              <a:buAutoNum type="arabicPeriod"/>
            </a:pPr>
            <a:r>
              <a:rPr lang="en-US" sz="1600" dirty="0">
                <a:solidFill>
                  <a:schemeClr val="tx2"/>
                </a:solidFill>
              </a:rPr>
              <a:t>The master B propagates the write to its slaves B1, B2 and B3.</a:t>
            </a:r>
          </a:p>
          <a:p>
            <a:pPr>
              <a:lnSpc>
                <a:spcPct val="110000"/>
              </a:lnSpc>
            </a:pPr>
            <a:r>
              <a:rPr lang="en-US" sz="1600" dirty="0">
                <a:solidFill>
                  <a:schemeClr val="tx2"/>
                </a:solidFill>
              </a:rPr>
              <a:t>As you can see B does not wait for an acknowledge from B1, B2, B3 before replying to the client, since this would be a prohibitive latency penalty for </a:t>
            </a:r>
            <a:r>
              <a:rPr lang="en-US" sz="1600" dirty="0" err="1">
                <a:solidFill>
                  <a:schemeClr val="tx2"/>
                </a:solidFill>
              </a:rPr>
              <a:t>Redis</a:t>
            </a:r>
            <a:r>
              <a:rPr lang="en-US" sz="1600" dirty="0">
                <a:solidFill>
                  <a:schemeClr val="tx2"/>
                </a:solidFill>
              </a:rPr>
              <a:t>, so if your client writes something, B acknowledges the write, but crashes before being able to send the write to its slaves, one of the slaves (that did not receive the write) can be promoted to master, losing the write forever.</a:t>
            </a:r>
            <a:endParaRPr lang="en-US" dirty="0">
              <a:solidFill>
                <a:schemeClr val="tx2"/>
              </a:solidFill>
            </a:endParaRPr>
          </a:p>
        </p:txBody>
      </p:sp>
    </p:spTree>
    <p:extLst>
      <p:ext uri="{BB962C8B-B14F-4D97-AF65-F5344CB8AC3E}">
        <p14:creationId xmlns:p14="http://schemas.microsoft.com/office/powerpoint/2010/main" val="13600866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040" y="184296"/>
            <a:ext cx="8270240" cy="2267287"/>
          </a:xfrm>
          <a:prstGeom prst="rect">
            <a:avLst/>
          </a:prstGeom>
        </p:spPr>
        <p:txBody>
          <a:bodyPr wrap="square">
            <a:spAutoFit/>
          </a:bodyPr>
          <a:lstStyle/>
          <a:p>
            <a:r>
              <a:rPr lang="en-US" dirty="0" smtClean="0"/>
              <a:t>Performance</a:t>
            </a:r>
            <a:r>
              <a:rPr lang="en-US" dirty="0"/>
              <a:t>:  http://</a:t>
            </a:r>
            <a:r>
              <a:rPr lang="en-US" dirty="0" err="1"/>
              <a:t>redis.io</a:t>
            </a:r>
            <a:r>
              <a:rPr lang="en-US" dirty="0"/>
              <a:t>/topics/benchmarks</a:t>
            </a:r>
          </a:p>
          <a:p>
            <a:endParaRPr lang="en-US" dirty="0"/>
          </a:p>
          <a:p>
            <a:pPr>
              <a:lnSpc>
                <a:spcPct val="110000"/>
              </a:lnSpc>
            </a:pPr>
            <a:r>
              <a:rPr lang="en-US" sz="1600" dirty="0" err="1" smtClean="0">
                <a:solidFill>
                  <a:srgbClr val="000000"/>
                </a:solidFill>
              </a:rPr>
              <a:t>Redis</a:t>
            </a:r>
            <a:r>
              <a:rPr lang="en-US" sz="1600" dirty="0" smtClean="0">
                <a:solidFill>
                  <a:srgbClr val="000000"/>
                </a:solidFill>
              </a:rPr>
              <a:t> performance </a:t>
            </a:r>
            <a:r>
              <a:rPr lang="en-US" sz="1600" dirty="0">
                <a:solidFill>
                  <a:srgbClr val="000000"/>
                </a:solidFill>
              </a:rPr>
              <a:t>is good, but that’s because data replication is </a:t>
            </a:r>
            <a:r>
              <a:rPr lang="en-US" sz="1600" dirty="0" err="1">
                <a:solidFill>
                  <a:srgbClr val="000000"/>
                </a:solidFill>
              </a:rPr>
              <a:t>async</a:t>
            </a:r>
            <a:r>
              <a:rPr lang="en-US" sz="1600" dirty="0">
                <a:solidFill>
                  <a:srgbClr val="000000"/>
                </a:solidFill>
              </a:rPr>
              <a:t> (thus, no consistency guarantee). Performance should be compared with </a:t>
            </a:r>
            <a:r>
              <a:rPr lang="en-US" sz="1600" dirty="0" err="1">
                <a:solidFill>
                  <a:srgbClr val="000000"/>
                </a:solidFill>
              </a:rPr>
              <a:t>GemFire</a:t>
            </a:r>
            <a:r>
              <a:rPr lang="en-US" sz="1600" dirty="0">
                <a:solidFill>
                  <a:srgbClr val="000000"/>
                </a:solidFill>
              </a:rPr>
              <a:t> using </a:t>
            </a:r>
            <a:r>
              <a:rPr lang="en-US" sz="1600" dirty="0" smtClean="0">
                <a:solidFill>
                  <a:srgbClr val="000000"/>
                </a:solidFill>
              </a:rPr>
              <a:t>D_NO_ACK replication policy, which is also asynchronous. In this case, </a:t>
            </a:r>
            <a:r>
              <a:rPr lang="en-US" sz="1600" dirty="0" err="1" smtClean="0">
                <a:solidFill>
                  <a:srgbClr val="000000"/>
                </a:solidFill>
              </a:rPr>
              <a:t>GemFire</a:t>
            </a:r>
            <a:r>
              <a:rPr lang="en-US" sz="1600" dirty="0" smtClean="0">
                <a:solidFill>
                  <a:srgbClr val="000000"/>
                </a:solidFill>
              </a:rPr>
              <a:t> will out-perform </a:t>
            </a:r>
            <a:r>
              <a:rPr lang="en-US" sz="1600" dirty="0" err="1" smtClean="0">
                <a:solidFill>
                  <a:srgbClr val="000000"/>
                </a:solidFill>
              </a:rPr>
              <a:t>Redis</a:t>
            </a:r>
            <a:r>
              <a:rPr lang="en-US" sz="1600" dirty="0" smtClean="0">
                <a:solidFill>
                  <a:srgbClr val="000000"/>
                </a:solidFill>
              </a:rPr>
              <a:t> on situations with lots simultaneous client connections, because </a:t>
            </a:r>
            <a:r>
              <a:rPr lang="en-US" sz="1600" dirty="0" err="1" smtClean="0">
                <a:solidFill>
                  <a:srgbClr val="000000"/>
                </a:solidFill>
              </a:rPr>
              <a:t>Redis</a:t>
            </a:r>
            <a:r>
              <a:rPr lang="en-US" sz="1600" dirty="0" smtClean="0">
                <a:solidFill>
                  <a:srgbClr val="000000"/>
                </a:solidFill>
              </a:rPr>
              <a:t> is a single-threaded server by design. If you’re deploying it on multiple core servers, you would have to run as many instances of </a:t>
            </a:r>
            <a:r>
              <a:rPr lang="en-US" sz="1600" dirty="0" err="1" smtClean="0">
                <a:solidFill>
                  <a:srgbClr val="000000"/>
                </a:solidFill>
              </a:rPr>
              <a:t>Redis</a:t>
            </a:r>
            <a:r>
              <a:rPr lang="en-US" sz="1600" dirty="0" smtClean="0">
                <a:solidFill>
                  <a:srgbClr val="000000"/>
                </a:solidFill>
              </a:rPr>
              <a:t> as there are cores on each server.       </a:t>
            </a:r>
            <a:endParaRPr lang="en-US" sz="1600" dirty="0">
              <a:solidFill>
                <a:srgbClr val="000000"/>
              </a:solidFill>
            </a:endParaRPr>
          </a:p>
        </p:txBody>
      </p:sp>
    </p:spTree>
    <p:extLst>
      <p:ext uri="{BB962C8B-B14F-4D97-AF65-F5344CB8AC3E}">
        <p14:creationId xmlns:p14="http://schemas.microsoft.com/office/powerpoint/2010/main" val="5898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Enemy Of Performance Is Latency</a:t>
            </a:r>
            <a:endParaRPr lang="en-US" dirty="0"/>
          </a:p>
        </p:txBody>
      </p:sp>
      <p:pic>
        <p:nvPicPr>
          <p:cNvPr id="7" name="Picture 6" descr="31harddrive.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2999336"/>
            <a:ext cx="2457655" cy="1178946"/>
          </a:xfrm>
          <a:prstGeom prst="rect">
            <a:avLst/>
          </a:prstGeom>
        </p:spPr>
      </p:pic>
      <p:pic>
        <p:nvPicPr>
          <p:cNvPr id="6" name="Picture 5" descr="Darth_vader.gif"/>
          <p:cNvPicPr>
            <a:picLocks noChangeAspect="1"/>
          </p:cNvPicPr>
          <p:nvPr/>
        </p:nvPicPr>
        <p:blipFill rotWithShape="1">
          <a:blip r:embed="rId3" cstate="email">
            <a:extLst>
              <a:ext uri="{28A0092B-C50C-407E-A947-70E740481C1C}">
                <a14:useLocalDpi xmlns:a14="http://schemas.microsoft.com/office/drawing/2010/main"/>
              </a:ext>
            </a:extLst>
          </a:blip>
          <a:srcRect l="6778"/>
          <a:stretch/>
        </p:blipFill>
        <p:spPr>
          <a:xfrm>
            <a:off x="1" y="970537"/>
            <a:ext cx="3527251" cy="2308058"/>
          </a:xfrm>
          <a:prstGeom prst="rect">
            <a:avLst/>
          </a:prstGeom>
        </p:spPr>
      </p:pic>
      <p:sp>
        <p:nvSpPr>
          <p:cNvPr id="9" name="Text Box 10"/>
          <p:cNvSpPr txBox="1">
            <a:spLocks noChangeArrowheads="1"/>
          </p:cNvSpPr>
          <p:nvPr/>
        </p:nvSpPr>
        <p:spPr bwMode="auto">
          <a:xfrm>
            <a:off x="3945692" y="897484"/>
            <a:ext cx="4470401" cy="120032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defRPr/>
            </a:pPr>
            <a:r>
              <a:rPr lang="en-US" sz="2400" dirty="0" smtClean="0">
                <a:solidFill>
                  <a:schemeClr val="accent1"/>
                </a:solidFill>
                <a:ea typeface="ＭＳ Ｐゴシック"/>
                <a:cs typeface="ＭＳ Ｐゴシック"/>
              </a:rPr>
              <a:t>Disk is 100 times slower than main memory and 3X slower than LAN</a:t>
            </a:r>
          </a:p>
        </p:txBody>
      </p:sp>
      <p:sp>
        <p:nvSpPr>
          <p:cNvPr id="10" name="Content Placeholder 2"/>
          <p:cNvSpPr>
            <a:spLocks noGrp="1"/>
          </p:cNvSpPr>
          <p:nvPr>
            <p:ph idx="4294967295"/>
          </p:nvPr>
        </p:nvSpPr>
        <p:spPr>
          <a:xfrm>
            <a:off x="3642563" y="2064544"/>
            <a:ext cx="5160534" cy="1297278"/>
          </a:xfrm>
          <a:prstGeom prst="rect">
            <a:avLst/>
          </a:prstGeom>
        </p:spPr>
        <p:txBody>
          <a:bodyPr wrap="square">
            <a:spAutoFit/>
          </a:bodyPr>
          <a:lstStyle/>
          <a:p>
            <a:pPr marL="0" indent="0">
              <a:lnSpc>
                <a:spcPct val="70000"/>
              </a:lnSpc>
              <a:buNone/>
            </a:pPr>
            <a:r>
              <a:rPr lang="en-US" sz="1800" dirty="0" smtClean="0">
                <a:latin typeface="Courier"/>
                <a:cs typeface="Courier"/>
              </a:rPr>
              <a:t>Read 1 MB from memory     250,000 ns</a:t>
            </a:r>
          </a:p>
          <a:p>
            <a:pPr marL="0" indent="0">
              <a:lnSpc>
                <a:spcPct val="70000"/>
              </a:lnSpc>
              <a:buNone/>
            </a:pPr>
            <a:r>
              <a:rPr lang="en-US" sz="1800" dirty="0" smtClean="0">
                <a:latin typeface="Courier"/>
                <a:cs typeface="Courier"/>
              </a:rPr>
              <a:t>Read 1 MB from SSD      1,000,000 ns</a:t>
            </a:r>
          </a:p>
          <a:p>
            <a:pPr marL="0" indent="0">
              <a:lnSpc>
                <a:spcPct val="70000"/>
              </a:lnSpc>
              <a:buNone/>
            </a:pPr>
            <a:r>
              <a:rPr lang="en-US" sz="1800" dirty="0" smtClean="0">
                <a:latin typeface="Courier"/>
                <a:cs typeface="Courier"/>
              </a:rPr>
              <a:t>Disk </a:t>
            </a:r>
            <a:r>
              <a:rPr lang="en-US" sz="1800" dirty="0">
                <a:latin typeface="Courier"/>
                <a:cs typeface="Courier"/>
              </a:rPr>
              <a:t>seek </a:t>
            </a:r>
            <a:r>
              <a:rPr lang="en-US" sz="1800" dirty="0" smtClean="0">
                <a:latin typeface="Courier"/>
                <a:cs typeface="Courier"/>
              </a:rPr>
              <a:t>              6,000,000 ns</a:t>
            </a:r>
          </a:p>
          <a:p>
            <a:pPr marL="0" indent="0">
              <a:lnSpc>
                <a:spcPct val="70000"/>
              </a:lnSpc>
              <a:buNone/>
            </a:pPr>
            <a:r>
              <a:rPr lang="en-US" sz="1800" dirty="0">
                <a:latin typeface="Courier"/>
                <a:cs typeface="Courier"/>
              </a:rPr>
              <a:t>Send </a:t>
            </a:r>
            <a:r>
              <a:rPr lang="en-US" sz="1800" dirty="0" smtClean="0">
                <a:latin typeface="Courier"/>
                <a:cs typeface="Courier"/>
              </a:rPr>
              <a:t>1 </a:t>
            </a:r>
            <a:r>
              <a:rPr lang="en-US" sz="1800" dirty="0">
                <a:latin typeface="Courier"/>
                <a:cs typeface="Courier"/>
              </a:rPr>
              <a:t>MB over </a:t>
            </a:r>
            <a:r>
              <a:rPr lang="en-US" sz="1800" dirty="0" smtClean="0">
                <a:latin typeface="Courier"/>
                <a:cs typeface="Courier"/>
              </a:rPr>
              <a:t>LAN     10,000,000 </a:t>
            </a:r>
            <a:r>
              <a:rPr lang="en-US" sz="1800" dirty="0">
                <a:latin typeface="Courier"/>
                <a:cs typeface="Courier"/>
              </a:rPr>
              <a:t>ns </a:t>
            </a:r>
          </a:p>
          <a:p>
            <a:pPr marL="0" indent="0">
              <a:lnSpc>
                <a:spcPct val="70000"/>
              </a:lnSpc>
              <a:buNone/>
            </a:pPr>
            <a:r>
              <a:rPr lang="en-US" sz="1800" dirty="0">
                <a:latin typeface="Courier"/>
                <a:cs typeface="Courier"/>
              </a:rPr>
              <a:t>Read 1 MB </a:t>
            </a:r>
            <a:r>
              <a:rPr lang="en-US" sz="1800" dirty="0" smtClean="0">
                <a:latin typeface="Courier"/>
                <a:cs typeface="Courier"/>
              </a:rPr>
              <a:t>from </a:t>
            </a:r>
            <a:r>
              <a:rPr lang="en-US" sz="1800" dirty="0">
                <a:latin typeface="Courier"/>
                <a:cs typeface="Courier"/>
              </a:rPr>
              <a:t>disk </a:t>
            </a:r>
            <a:r>
              <a:rPr lang="en-US" sz="1800" dirty="0" smtClean="0">
                <a:latin typeface="Courier"/>
                <a:cs typeface="Courier"/>
              </a:rPr>
              <a:t>   </a:t>
            </a:r>
            <a:r>
              <a:rPr lang="en-US" sz="1800" dirty="0">
                <a:latin typeface="Courier"/>
                <a:cs typeface="Courier"/>
              </a:rPr>
              <a:t>2</a:t>
            </a:r>
            <a:r>
              <a:rPr lang="en-US" sz="1800" dirty="0" smtClean="0">
                <a:latin typeface="Courier"/>
                <a:cs typeface="Courier"/>
              </a:rPr>
              <a:t>0,000,000 ns</a:t>
            </a:r>
          </a:p>
        </p:txBody>
      </p:sp>
    </p:spTree>
    <p:extLst>
      <p:ext uri="{BB962C8B-B14F-4D97-AF65-F5344CB8AC3E}">
        <p14:creationId xmlns:p14="http://schemas.microsoft.com/office/powerpoint/2010/main" val="340881161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sz="2800" dirty="0" smtClean="0"/>
              <a:t>Distributed Events</a:t>
            </a:r>
          </a:p>
        </p:txBody>
      </p:sp>
      <p:pic>
        <p:nvPicPr>
          <p:cNvPr id="26626" name="Picture 3" descr="gemfire only"/>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78038" y="2945606"/>
            <a:ext cx="1155700" cy="242888"/>
          </a:xfrm>
          <a:prstGeom prst="rect">
            <a:avLst/>
          </a:prstGeom>
          <a:noFill/>
          <a:ln w="9525">
            <a:noFill/>
            <a:miter lim="800000"/>
            <a:headEnd/>
            <a:tailEnd/>
          </a:ln>
        </p:spPr>
      </p:pic>
      <p:pic>
        <p:nvPicPr>
          <p:cNvPr id="26627" name="Picture 4"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203701" y="3845719"/>
            <a:ext cx="746125" cy="485775"/>
          </a:xfrm>
          <a:prstGeom prst="rect">
            <a:avLst/>
          </a:prstGeom>
          <a:noFill/>
          <a:ln w="9525">
            <a:noFill/>
            <a:miter lim="800000"/>
            <a:headEnd/>
            <a:tailEnd/>
          </a:ln>
        </p:spPr>
      </p:pic>
      <p:pic>
        <p:nvPicPr>
          <p:cNvPr id="26628" name="Picture 5"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489201" y="3831431"/>
            <a:ext cx="746125" cy="485775"/>
          </a:xfrm>
          <a:prstGeom prst="rect">
            <a:avLst/>
          </a:prstGeom>
          <a:noFill/>
          <a:ln w="9525">
            <a:noFill/>
            <a:miter lim="800000"/>
            <a:headEnd/>
            <a:tailEnd/>
          </a:ln>
        </p:spPr>
      </p:pic>
      <p:pic>
        <p:nvPicPr>
          <p:cNvPr id="26629" name="Picture 6" descr="Hard Disk Head"/>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813426" y="3845719"/>
            <a:ext cx="746125" cy="485775"/>
          </a:xfrm>
          <a:prstGeom prst="rect">
            <a:avLst/>
          </a:prstGeom>
          <a:noFill/>
          <a:ln w="9525">
            <a:noFill/>
            <a:miter lim="800000"/>
            <a:headEnd/>
            <a:tailEnd/>
          </a:ln>
        </p:spPr>
      </p:pic>
      <p:sp>
        <p:nvSpPr>
          <p:cNvPr id="66567" name="Text Box 7"/>
          <p:cNvSpPr txBox="1">
            <a:spLocks noChangeArrowheads="1"/>
          </p:cNvSpPr>
          <p:nvPr/>
        </p:nvSpPr>
        <p:spPr bwMode="auto">
          <a:xfrm>
            <a:off x="3508375" y="651272"/>
            <a:ext cx="184666"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endParaRPr lang="en-US" sz="2400">
              <a:ea typeface="ＭＳ Ｐゴシック"/>
              <a:cs typeface="ＭＳ Ｐゴシック"/>
            </a:endParaRPr>
          </a:p>
        </p:txBody>
      </p:sp>
      <p:pic>
        <p:nvPicPr>
          <p:cNvPr id="26631" name="Picture 8"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3906839" y="3176588"/>
            <a:ext cx="858837" cy="235744"/>
          </a:xfrm>
          <a:prstGeom prst="rect">
            <a:avLst/>
          </a:prstGeom>
          <a:noFill/>
          <a:ln w="9525">
            <a:noFill/>
            <a:miter lim="800000"/>
            <a:headEnd/>
            <a:tailEnd/>
          </a:ln>
        </p:spPr>
      </p:pic>
      <p:pic>
        <p:nvPicPr>
          <p:cNvPr id="26632" name="Picture 9"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2239964" y="3176588"/>
            <a:ext cx="858837" cy="235744"/>
          </a:xfrm>
          <a:prstGeom prst="rect">
            <a:avLst/>
          </a:prstGeom>
          <a:noFill/>
          <a:ln w="9525">
            <a:noFill/>
            <a:miter lim="800000"/>
            <a:headEnd/>
            <a:tailEnd/>
          </a:ln>
        </p:spPr>
      </p:pic>
      <p:pic>
        <p:nvPicPr>
          <p:cNvPr id="26633" name="Picture 10" descr="HP DL385 Image"/>
          <p:cNvPicPr>
            <a:picLocks noChangeAspect="1" noChangeArrowheads="1"/>
          </p:cNvPicPr>
          <p:nvPr/>
        </p:nvPicPr>
        <p:blipFill>
          <a:blip r:embed="rId5" cstate="email">
            <a:clrChange>
              <a:clrFrom>
                <a:srgbClr val="FAF8F9"/>
              </a:clrFrom>
              <a:clrTo>
                <a:srgbClr val="FAF8F9">
                  <a:alpha val="0"/>
                </a:srgbClr>
              </a:clrTo>
            </a:clrChange>
            <a:extLst>
              <a:ext uri="{28A0092B-C50C-407E-A947-70E740481C1C}">
                <a14:useLocalDpi xmlns:a14="http://schemas.microsoft.com/office/drawing/2010/main"/>
              </a:ext>
            </a:extLst>
          </a:blip>
          <a:srcRect/>
          <a:stretch>
            <a:fillRect/>
          </a:stretch>
        </p:blipFill>
        <p:spPr bwMode="auto">
          <a:xfrm>
            <a:off x="5545139" y="3176588"/>
            <a:ext cx="858837" cy="235744"/>
          </a:xfrm>
          <a:prstGeom prst="rect">
            <a:avLst/>
          </a:prstGeom>
          <a:noFill/>
          <a:ln w="9525">
            <a:noFill/>
            <a:miter lim="800000"/>
            <a:headEnd/>
            <a:tailEnd/>
          </a:ln>
        </p:spPr>
      </p:pic>
      <p:grpSp>
        <p:nvGrpSpPr>
          <p:cNvPr id="26635" name="Group 12"/>
          <p:cNvGrpSpPr>
            <a:grpSpLocks/>
          </p:cNvGrpSpPr>
          <p:nvPr/>
        </p:nvGrpSpPr>
        <p:grpSpPr bwMode="auto">
          <a:xfrm>
            <a:off x="2232026" y="3211116"/>
            <a:ext cx="4238625" cy="789384"/>
            <a:chOff x="1414" y="1727"/>
            <a:chExt cx="2670" cy="663"/>
          </a:xfrm>
        </p:grpSpPr>
        <p:grpSp>
          <p:nvGrpSpPr>
            <p:cNvPr id="26643" name="Group 13"/>
            <p:cNvGrpSpPr>
              <a:grpSpLocks/>
            </p:cNvGrpSpPr>
            <p:nvPr/>
          </p:nvGrpSpPr>
          <p:grpSpPr bwMode="auto">
            <a:xfrm>
              <a:off x="1632" y="1727"/>
              <a:ext cx="1156" cy="663"/>
              <a:chOff x="1632" y="1727"/>
              <a:chExt cx="1156" cy="663"/>
            </a:xfrm>
          </p:grpSpPr>
          <p:sp>
            <p:nvSpPr>
              <p:cNvPr id="66574" name="AutoShape 14"/>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26696" name="AutoShape 15"/>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26697" name="Rectangle 16"/>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wrap="none" anchor="ctr"/>
              <a:lstStyle/>
              <a:p>
                <a:endParaRPr lang="en-US"/>
              </a:p>
            </p:txBody>
          </p:sp>
          <p:sp>
            <p:nvSpPr>
              <p:cNvPr id="26698" name="Line 17"/>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26644" name="Rectangle 18"/>
            <p:cNvSpPr>
              <a:spLocks noChangeArrowheads="1"/>
            </p:cNvSpPr>
            <p:nvPr/>
          </p:nvSpPr>
          <p:spPr bwMode="auto">
            <a:xfrm>
              <a:off x="1414"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66579" name="AutoShape 19"/>
            <p:cNvSpPr>
              <a:spLocks noChangeArrowheads="1"/>
            </p:cNvSpPr>
            <p:nvPr/>
          </p:nvSpPr>
          <p:spPr bwMode="auto">
            <a:xfrm>
              <a:off x="1458"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580" name="AutoShape 20"/>
            <p:cNvSpPr>
              <a:spLocks noChangeArrowheads="1"/>
            </p:cNvSpPr>
            <p:nvPr/>
          </p:nvSpPr>
          <p:spPr bwMode="auto">
            <a:xfrm>
              <a:off x="1458"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581" name="AutoShape 21"/>
            <p:cNvSpPr>
              <a:spLocks noChangeArrowheads="1"/>
            </p:cNvSpPr>
            <p:nvPr/>
          </p:nvSpPr>
          <p:spPr bwMode="auto">
            <a:xfrm>
              <a:off x="1458"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582" name="AutoShape 22"/>
            <p:cNvSpPr>
              <a:spLocks noChangeArrowheads="1"/>
            </p:cNvSpPr>
            <p:nvPr/>
          </p:nvSpPr>
          <p:spPr bwMode="auto">
            <a:xfrm>
              <a:off x="1458"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583" name="AutoShape 23"/>
            <p:cNvSpPr>
              <a:spLocks noChangeArrowheads="1"/>
            </p:cNvSpPr>
            <p:nvPr/>
          </p:nvSpPr>
          <p:spPr bwMode="auto">
            <a:xfrm>
              <a:off x="1458"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584" name="AutoShape 24"/>
            <p:cNvSpPr>
              <a:spLocks noChangeArrowheads="1"/>
            </p:cNvSpPr>
            <p:nvPr/>
          </p:nvSpPr>
          <p:spPr bwMode="auto">
            <a:xfrm>
              <a:off x="1700"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585" name="AutoShape 25"/>
            <p:cNvSpPr>
              <a:spLocks noChangeArrowheads="1"/>
            </p:cNvSpPr>
            <p:nvPr/>
          </p:nvSpPr>
          <p:spPr bwMode="auto">
            <a:xfrm>
              <a:off x="1700"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6652" name="Rectangle 26"/>
            <p:cNvSpPr>
              <a:spLocks noChangeArrowheads="1"/>
            </p:cNvSpPr>
            <p:nvPr/>
          </p:nvSpPr>
          <p:spPr bwMode="auto">
            <a:xfrm>
              <a:off x="1436"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26653" name="Line 27"/>
            <p:cNvSpPr>
              <a:spLocks noChangeShapeType="1"/>
            </p:cNvSpPr>
            <p:nvPr/>
          </p:nvSpPr>
          <p:spPr bwMode="auto">
            <a:xfrm>
              <a:off x="1418" y="2232"/>
              <a:ext cx="548" cy="0"/>
            </a:xfrm>
            <a:prstGeom prst="line">
              <a:avLst/>
            </a:prstGeom>
            <a:noFill/>
            <a:ln w="9525">
              <a:solidFill>
                <a:srgbClr val="3333CC"/>
              </a:solidFill>
              <a:round/>
              <a:headEnd/>
              <a:tailEnd/>
            </a:ln>
          </p:spPr>
          <p:txBody>
            <a:bodyPr/>
            <a:lstStyle/>
            <a:p>
              <a:endParaRPr lang="en-US"/>
            </a:p>
          </p:txBody>
        </p:sp>
        <p:sp>
          <p:nvSpPr>
            <p:cNvPr id="26654" name="Line 28"/>
            <p:cNvSpPr>
              <a:spLocks noChangeShapeType="1"/>
            </p:cNvSpPr>
            <p:nvPr/>
          </p:nvSpPr>
          <p:spPr bwMode="auto">
            <a:xfrm>
              <a:off x="1418" y="1874"/>
              <a:ext cx="548" cy="0"/>
            </a:xfrm>
            <a:prstGeom prst="line">
              <a:avLst/>
            </a:prstGeom>
            <a:noFill/>
            <a:ln w="9525">
              <a:solidFill>
                <a:srgbClr val="3333CC"/>
              </a:solidFill>
              <a:round/>
              <a:headEnd/>
              <a:tailEnd/>
            </a:ln>
          </p:spPr>
          <p:txBody>
            <a:bodyPr/>
            <a:lstStyle/>
            <a:p>
              <a:endParaRPr lang="en-US"/>
            </a:p>
          </p:txBody>
        </p:sp>
        <p:sp>
          <p:nvSpPr>
            <p:cNvPr id="26655" name="Line 29"/>
            <p:cNvSpPr>
              <a:spLocks noChangeShapeType="1"/>
            </p:cNvSpPr>
            <p:nvPr/>
          </p:nvSpPr>
          <p:spPr bwMode="auto">
            <a:xfrm>
              <a:off x="1416" y="1872"/>
              <a:ext cx="0" cy="360"/>
            </a:xfrm>
            <a:prstGeom prst="line">
              <a:avLst/>
            </a:prstGeom>
            <a:noFill/>
            <a:ln w="9525">
              <a:solidFill>
                <a:srgbClr val="3333CC"/>
              </a:solidFill>
              <a:round/>
              <a:headEnd/>
              <a:tailEnd/>
            </a:ln>
          </p:spPr>
          <p:txBody>
            <a:bodyPr/>
            <a:lstStyle/>
            <a:p>
              <a:endParaRPr lang="en-US"/>
            </a:p>
          </p:txBody>
        </p:sp>
        <p:sp>
          <p:nvSpPr>
            <p:cNvPr id="26656" name="Line 30"/>
            <p:cNvSpPr>
              <a:spLocks noChangeShapeType="1"/>
            </p:cNvSpPr>
            <p:nvPr/>
          </p:nvSpPr>
          <p:spPr bwMode="auto">
            <a:xfrm>
              <a:off x="1965" y="1872"/>
              <a:ext cx="0" cy="34"/>
            </a:xfrm>
            <a:prstGeom prst="line">
              <a:avLst/>
            </a:prstGeom>
            <a:noFill/>
            <a:ln w="9525">
              <a:solidFill>
                <a:srgbClr val="3333CC"/>
              </a:solidFill>
              <a:round/>
              <a:headEnd/>
              <a:tailEnd/>
            </a:ln>
          </p:spPr>
          <p:txBody>
            <a:bodyPr/>
            <a:lstStyle/>
            <a:p>
              <a:endParaRPr lang="en-US"/>
            </a:p>
          </p:txBody>
        </p:sp>
        <p:grpSp>
          <p:nvGrpSpPr>
            <p:cNvPr id="26657" name="Group 31"/>
            <p:cNvGrpSpPr>
              <a:grpSpLocks/>
            </p:cNvGrpSpPr>
            <p:nvPr/>
          </p:nvGrpSpPr>
          <p:grpSpPr bwMode="auto">
            <a:xfrm>
              <a:off x="2672" y="1727"/>
              <a:ext cx="1156" cy="663"/>
              <a:chOff x="1632" y="1727"/>
              <a:chExt cx="1156" cy="663"/>
            </a:xfrm>
          </p:grpSpPr>
          <p:sp>
            <p:nvSpPr>
              <p:cNvPr id="66592" name="AutoShape 32"/>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pPr>
                  <a:defRPr/>
                </a:pPr>
                <a:endParaRPr lang="en-US">
                  <a:ea typeface="ＭＳ Ｐゴシック"/>
                  <a:cs typeface="ＭＳ Ｐゴシック"/>
                </a:endParaRPr>
              </a:p>
            </p:txBody>
          </p:sp>
          <p:sp>
            <p:nvSpPr>
              <p:cNvPr id="26692" name="AutoShape 33"/>
              <p:cNvSpPr>
                <a:spLocks noChangeArrowheads="1"/>
              </p:cNvSpPr>
              <p:nvPr/>
            </p:nvSpPr>
            <p:spPr bwMode="auto">
              <a:xfrm flipV="1">
                <a:off x="1632" y="1727"/>
                <a:ext cx="1156" cy="3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407 h 21600"/>
                </a:gdLst>
                <a:ahLst/>
                <a:cxnLst>
                  <a:cxn ang="T8">
                    <a:pos x="T0" y="T1"/>
                  </a:cxn>
                  <a:cxn ang="T9">
                    <a:pos x="T2" y="T3"/>
                  </a:cxn>
                  <a:cxn ang="T10">
                    <a:pos x="T4" y="T5"/>
                  </a:cxn>
                  <a:cxn ang="T11">
                    <a:pos x="T6" y="T7"/>
                  </a:cxn>
                </a:cxnLst>
                <a:rect l="T12" t="T13" r="T14" b="T15"/>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p:spPr>
            <p:txBody>
              <a:bodyPr wrap="none" anchor="ctr"/>
              <a:lstStyle/>
              <a:p>
                <a:endParaRPr lang="en-US"/>
              </a:p>
            </p:txBody>
          </p:sp>
          <p:sp>
            <p:nvSpPr>
              <p:cNvPr id="26693" name="Rectangle 34"/>
              <p:cNvSpPr>
                <a:spLocks noChangeArrowheads="1"/>
              </p:cNvSpPr>
              <p:nvPr/>
            </p:nvSpPr>
            <p:spPr bwMode="auto">
              <a:xfrm rot="-5400000">
                <a:off x="2168" y="1777"/>
                <a:ext cx="103" cy="576"/>
              </a:xfrm>
              <a:prstGeom prst="rect">
                <a:avLst/>
              </a:prstGeom>
              <a:solidFill>
                <a:schemeClr val="bg1"/>
              </a:solidFill>
              <a:ln w="9525" algn="ctr">
                <a:noFill/>
                <a:miter lim="800000"/>
                <a:headEnd/>
                <a:tailEnd/>
              </a:ln>
            </p:spPr>
            <p:txBody>
              <a:bodyPr wrap="none" anchor="ctr"/>
              <a:lstStyle/>
              <a:p>
                <a:endParaRPr lang="en-US"/>
              </a:p>
            </p:txBody>
          </p:sp>
          <p:sp>
            <p:nvSpPr>
              <p:cNvPr id="26694" name="Line 35"/>
              <p:cNvSpPr>
                <a:spLocks noChangeShapeType="1"/>
              </p:cNvSpPr>
              <p:nvPr/>
            </p:nvSpPr>
            <p:spPr bwMode="auto">
              <a:xfrm>
                <a:off x="1967" y="2213"/>
                <a:ext cx="0" cy="28"/>
              </a:xfrm>
              <a:prstGeom prst="line">
                <a:avLst/>
              </a:prstGeom>
              <a:noFill/>
              <a:ln w="9525">
                <a:solidFill>
                  <a:srgbClr val="0033CC"/>
                </a:solidFill>
                <a:round/>
                <a:headEnd/>
                <a:tailEnd/>
              </a:ln>
            </p:spPr>
            <p:txBody>
              <a:bodyPr/>
              <a:lstStyle/>
              <a:p>
                <a:endParaRPr lang="en-US"/>
              </a:p>
            </p:txBody>
          </p:sp>
        </p:grpSp>
        <p:sp>
          <p:nvSpPr>
            <p:cNvPr id="26658" name="Rectangle 36"/>
            <p:cNvSpPr>
              <a:spLocks noChangeArrowheads="1"/>
            </p:cNvSpPr>
            <p:nvPr/>
          </p:nvSpPr>
          <p:spPr bwMode="auto">
            <a:xfrm>
              <a:off x="245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26659" name="Rectangle 37"/>
            <p:cNvSpPr>
              <a:spLocks noChangeArrowheads="1"/>
            </p:cNvSpPr>
            <p:nvPr/>
          </p:nvSpPr>
          <p:spPr bwMode="auto">
            <a:xfrm>
              <a:off x="248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26660" name="Rectangle 38"/>
            <p:cNvSpPr>
              <a:spLocks noChangeArrowheads="1"/>
            </p:cNvSpPr>
            <p:nvPr/>
          </p:nvSpPr>
          <p:spPr bwMode="auto">
            <a:xfrm>
              <a:off x="245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66599" name="AutoShape 39"/>
            <p:cNvSpPr>
              <a:spLocks noChangeArrowheads="1"/>
            </p:cNvSpPr>
            <p:nvPr/>
          </p:nvSpPr>
          <p:spPr bwMode="auto">
            <a:xfrm>
              <a:off x="249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00" name="AutoShape 40"/>
            <p:cNvSpPr>
              <a:spLocks noChangeArrowheads="1"/>
            </p:cNvSpPr>
            <p:nvPr/>
          </p:nvSpPr>
          <p:spPr bwMode="auto">
            <a:xfrm>
              <a:off x="249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01" name="AutoShape 41"/>
            <p:cNvSpPr>
              <a:spLocks noChangeArrowheads="1"/>
            </p:cNvSpPr>
            <p:nvPr/>
          </p:nvSpPr>
          <p:spPr bwMode="auto">
            <a:xfrm>
              <a:off x="2497"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02" name="AutoShape 42"/>
            <p:cNvSpPr>
              <a:spLocks noChangeArrowheads="1"/>
            </p:cNvSpPr>
            <p:nvPr/>
          </p:nvSpPr>
          <p:spPr bwMode="auto">
            <a:xfrm>
              <a:off x="249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03" name="AutoShape 43"/>
            <p:cNvSpPr>
              <a:spLocks noChangeArrowheads="1"/>
            </p:cNvSpPr>
            <p:nvPr/>
          </p:nvSpPr>
          <p:spPr bwMode="auto">
            <a:xfrm>
              <a:off x="249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04" name="AutoShape 44"/>
            <p:cNvSpPr>
              <a:spLocks noChangeArrowheads="1"/>
            </p:cNvSpPr>
            <p:nvPr/>
          </p:nvSpPr>
          <p:spPr bwMode="auto">
            <a:xfrm>
              <a:off x="273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05" name="AutoShape 45"/>
            <p:cNvSpPr>
              <a:spLocks noChangeArrowheads="1"/>
            </p:cNvSpPr>
            <p:nvPr/>
          </p:nvSpPr>
          <p:spPr bwMode="auto">
            <a:xfrm>
              <a:off x="273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6668" name="Rectangle 46"/>
            <p:cNvSpPr>
              <a:spLocks noChangeArrowheads="1"/>
            </p:cNvSpPr>
            <p:nvPr/>
          </p:nvSpPr>
          <p:spPr bwMode="auto">
            <a:xfrm>
              <a:off x="247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26669" name="Line 47"/>
            <p:cNvSpPr>
              <a:spLocks noChangeShapeType="1"/>
            </p:cNvSpPr>
            <p:nvPr/>
          </p:nvSpPr>
          <p:spPr bwMode="auto">
            <a:xfrm>
              <a:off x="2457" y="2232"/>
              <a:ext cx="548" cy="0"/>
            </a:xfrm>
            <a:prstGeom prst="line">
              <a:avLst/>
            </a:prstGeom>
            <a:noFill/>
            <a:ln w="9525">
              <a:solidFill>
                <a:srgbClr val="3333CC"/>
              </a:solidFill>
              <a:round/>
              <a:headEnd/>
              <a:tailEnd/>
            </a:ln>
          </p:spPr>
          <p:txBody>
            <a:bodyPr/>
            <a:lstStyle/>
            <a:p>
              <a:endParaRPr lang="en-US"/>
            </a:p>
          </p:txBody>
        </p:sp>
        <p:sp>
          <p:nvSpPr>
            <p:cNvPr id="26670" name="Line 48"/>
            <p:cNvSpPr>
              <a:spLocks noChangeShapeType="1"/>
            </p:cNvSpPr>
            <p:nvPr/>
          </p:nvSpPr>
          <p:spPr bwMode="auto">
            <a:xfrm>
              <a:off x="2457" y="1874"/>
              <a:ext cx="548" cy="0"/>
            </a:xfrm>
            <a:prstGeom prst="line">
              <a:avLst/>
            </a:prstGeom>
            <a:noFill/>
            <a:ln w="9525">
              <a:solidFill>
                <a:srgbClr val="3333CC"/>
              </a:solidFill>
              <a:round/>
              <a:headEnd/>
              <a:tailEnd/>
            </a:ln>
          </p:spPr>
          <p:txBody>
            <a:bodyPr/>
            <a:lstStyle/>
            <a:p>
              <a:endParaRPr lang="en-US"/>
            </a:p>
          </p:txBody>
        </p:sp>
        <p:sp>
          <p:nvSpPr>
            <p:cNvPr id="26671" name="Line 49"/>
            <p:cNvSpPr>
              <a:spLocks noChangeShapeType="1"/>
            </p:cNvSpPr>
            <p:nvPr/>
          </p:nvSpPr>
          <p:spPr bwMode="auto">
            <a:xfrm>
              <a:off x="2453" y="1872"/>
              <a:ext cx="0" cy="38"/>
            </a:xfrm>
            <a:prstGeom prst="line">
              <a:avLst/>
            </a:prstGeom>
            <a:noFill/>
            <a:ln w="9525">
              <a:solidFill>
                <a:srgbClr val="3333CC"/>
              </a:solidFill>
              <a:round/>
              <a:headEnd/>
              <a:tailEnd/>
            </a:ln>
          </p:spPr>
          <p:txBody>
            <a:bodyPr/>
            <a:lstStyle/>
            <a:p>
              <a:endParaRPr lang="en-US"/>
            </a:p>
          </p:txBody>
        </p:sp>
        <p:sp>
          <p:nvSpPr>
            <p:cNvPr id="26672" name="Line 50"/>
            <p:cNvSpPr>
              <a:spLocks noChangeShapeType="1"/>
            </p:cNvSpPr>
            <p:nvPr/>
          </p:nvSpPr>
          <p:spPr bwMode="auto">
            <a:xfrm>
              <a:off x="2453" y="2206"/>
              <a:ext cx="0" cy="25"/>
            </a:xfrm>
            <a:prstGeom prst="line">
              <a:avLst/>
            </a:prstGeom>
            <a:noFill/>
            <a:ln w="9525">
              <a:solidFill>
                <a:srgbClr val="3333CC"/>
              </a:solidFill>
              <a:round/>
              <a:headEnd/>
              <a:tailEnd/>
            </a:ln>
          </p:spPr>
          <p:txBody>
            <a:bodyPr/>
            <a:lstStyle/>
            <a:p>
              <a:endParaRPr lang="en-US"/>
            </a:p>
          </p:txBody>
        </p:sp>
        <p:sp>
          <p:nvSpPr>
            <p:cNvPr id="26673" name="Line 51"/>
            <p:cNvSpPr>
              <a:spLocks noChangeShapeType="1"/>
            </p:cNvSpPr>
            <p:nvPr/>
          </p:nvSpPr>
          <p:spPr bwMode="auto">
            <a:xfrm>
              <a:off x="3005" y="1872"/>
              <a:ext cx="0" cy="34"/>
            </a:xfrm>
            <a:prstGeom prst="line">
              <a:avLst/>
            </a:prstGeom>
            <a:noFill/>
            <a:ln w="9525">
              <a:solidFill>
                <a:srgbClr val="3333CC"/>
              </a:solidFill>
              <a:round/>
              <a:headEnd/>
              <a:tailEnd/>
            </a:ln>
          </p:spPr>
          <p:txBody>
            <a:bodyPr/>
            <a:lstStyle/>
            <a:p>
              <a:endParaRPr lang="en-US"/>
            </a:p>
          </p:txBody>
        </p:sp>
        <p:sp>
          <p:nvSpPr>
            <p:cNvPr id="26674" name="Rectangle 52"/>
            <p:cNvSpPr>
              <a:spLocks noChangeArrowheads="1"/>
            </p:cNvSpPr>
            <p:nvPr/>
          </p:nvSpPr>
          <p:spPr bwMode="auto">
            <a:xfrm>
              <a:off x="3493" y="1914"/>
              <a:ext cx="31" cy="279"/>
            </a:xfrm>
            <a:prstGeom prst="rect">
              <a:avLst/>
            </a:prstGeom>
            <a:solidFill>
              <a:schemeClr val="bg1"/>
            </a:solidFill>
            <a:ln w="9525" algn="ctr">
              <a:noFill/>
              <a:miter lim="800000"/>
              <a:headEnd/>
              <a:tailEnd/>
            </a:ln>
          </p:spPr>
          <p:txBody>
            <a:bodyPr wrap="none" anchor="ctr"/>
            <a:lstStyle/>
            <a:p>
              <a:endParaRPr lang="en-US"/>
            </a:p>
          </p:txBody>
        </p:sp>
        <p:sp>
          <p:nvSpPr>
            <p:cNvPr id="26675" name="Rectangle 53"/>
            <p:cNvSpPr>
              <a:spLocks noChangeArrowheads="1"/>
            </p:cNvSpPr>
            <p:nvPr/>
          </p:nvSpPr>
          <p:spPr bwMode="auto">
            <a:xfrm>
              <a:off x="3520"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26676" name="Rectangle 54"/>
            <p:cNvSpPr>
              <a:spLocks noChangeArrowheads="1"/>
            </p:cNvSpPr>
            <p:nvPr/>
          </p:nvSpPr>
          <p:spPr bwMode="auto">
            <a:xfrm>
              <a:off x="3493" y="1874"/>
              <a:ext cx="550" cy="367"/>
            </a:xfrm>
            <a:prstGeom prst="rect">
              <a:avLst/>
            </a:prstGeom>
            <a:solidFill>
              <a:schemeClr val="bg1"/>
            </a:solidFill>
            <a:ln w="9525" algn="ctr">
              <a:noFill/>
              <a:miter lim="800000"/>
              <a:headEnd/>
              <a:tailEnd/>
            </a:ln>
          </p:spPr>
          <p:txBody>
            <a:bodyPr wrap="none" anchor="ctr"/>
            <a:lstStyle/>
            <a:p>
              <a:endParaRPr lang="en-US"/>
            </a:p>
          </p:txBody>
        </p:sp>
        <p:sp>
          <p:nvSpPr>
            <p:cNvPr id="66615" name="AutoShape 55"/>
            <p:cNvSpPr>
              <a:spLocks noChangeArrowheads="1"/>
            </p:cNvSpPr>
            <p:nvPr/>
          </p:nvSpPr>
          <p:spPr bwMode="auto">
            <a:xfrm>
              <a:off x="353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16" name="AutoShape 56"/>
            <p:cNvSpPr>
              <a:spLocks noChangeArrowheads="1"/>
            </p:cNvSpPr>
            <p:nvPr/>
          </p:nvSpPr>
          <p:spPr bwMode="auto">
            <a:xfrm>
              <a:off x="353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17" name="AutoShape 57"/>
            <p:cNvSpPr>
              <a:spLocks noChangeArrowheads="1"/>
            </p:cNvSpPr>
            <p:nvPr/>
          </p:nvSpPr>
          <p:spPr bwMode="auto">
            <a:xfrm>
              <a:off x="3537"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18" name="AutoShape 58"/>
            <p:cNvSpPr>
              <a:spLocks noChangeArrowheads="1"/>
            </p:cNvSpPr>
            <p:nvPr/>
          </p:nvSpPr>
          <p:spPr bwMode="auto">
            <a:xfrm>
              <a:off x="353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19" name="AutoShape 59"/>
            <p:cNvSpPr>
              <a:spLocks noChangeArrowheads="1"/>
            </p:cNvSpPr>
            <p:nvPr/>
          </p:nvSpPr>
          <p:spPr bwMode="auto">
            <a:xfrm>
              <a:off x="353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20" name="AutoShape 60"/>
            <p:cNvSpPr>
              <a:spLocks noChangeArrowheads="1"/>
            </p:cNvSpPr>
            <p:nvPr/>
          </p:nvSpPr>
          <p:spPr bwMode="auto">
            <a:xfrm>
              <a:off x="377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66621" name="AutoShape 61"/>
            <p:cNvSpPr>
              <a:spLocks noChangeArrowheads="1"/>
            </p:cNvSpPr>
            <p:nvPr/>
          </p:nvSpPr>
          <p:spPr bwMode="auto">
            <a:xfrm>
              <a:off x="377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lgn="ctr" eaLnBrk="0" hangingPunct="0">
                <a:lnSpc>
                  <a:spcPct val="95000"/>
                </a:lnSpc>
                <a:spcBef>
                  <a:spcPct val="50000"/>
                </a:spcBef>
                <a:buClr>
                  <a:srgbClr val="000000"/>
                </a:buClr>
                <a:buSzPct val="100000"/>
                <a:buFont typeface="Arial" charset="0"/>
                <a:buNone/>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000" b="1">
                <a:solidFill>
                  <a:srgbClr val="FFFFFF"/>
                </a:solidFill>
                <a:ea typeface="ＭＳ Ｐゴシック"/>
                <a:cs typeface="ＭＳ Ｐゴシック"/>
              </a:endParaRPr>
            </a:p>
          </p:txBody>
        </p:sp>
        <p:sp>
          <p:nvSpPr>
            <p:cNvPr id="26684" name="Rectangle 62"/>
            <p:cNvSpPr>
              <a:spLocks noChangeArrowheads="1"/>
            </p:cNvSpPr>
            <p:nvPr/>
          </p:nvSpPr>
          <p:spPr bwMode="auto">
            <a:xfrm>
              <a:off x="3515" y="2234"/>
              <a:ext cx="562" cy="42"/>
            </a:xfrm>
            <a:prstGeom prst="rect">
              <a:avLst/>
            </a:prstGeom>
            <a:solidFill>
              <a:srgbClr val="C0C0C0"/>
            </a:solidFill>
            <a:ln w="9525" algn="ctr">
              <a:noFill/>
              <a:miter lim="800000"/>
              <a:headEnd/>
              <a:tailEnd/>
            </a:ln>
          </p:spPr>
          <p:txBody>
            <a:bodyPr wrap="none" anchor="ctr"/>
            <a:lstStyle/>
            <a:p>
              <a:endParaRPr lang="en-US"/>
            </a:p>
          </p:txBody>
        </p:sp>
        <p:sp>
          <p:nvSpPr>
            <p:cNvPr id="26685" name="Line 63"/>
            <p:cNvSpPr>
              <a:spLocks noChangeShapeType="1"/>
            </p:cNvSpPr>
            <p:nvPr/>
          </p:nvSpPr>
          <p:spPr bwMode="auto">
            <a:xfrm>
              <a:off x="3497" y="2232"/>
              <a:ext cx="548" cy="0"/>
            </a:xfrm>
            <a:prstGeom prst="line">
              <a:avLst/>
            </a:prstGeom>
            <a:noFill/>
            <a:ln w="9525">
              <a:solidFill>
                <a:srgbClr val="3333CC"/>
              </a:solidFill>
              <a:round/>
              <a:headEnd/>
              <a:tailEnd/>
            </a:ln>
          </p:spPr>
          <p:txBody>
            <a:bodyPr/>
            <a:lstStyle/>
            <a:p>
              <a:endParaRPr lang="en-US"/>
            </a:p>
          </p:txBody>
        </p:sp>
        <p:sp>
          <p:nvSpPr>
            <p:cNvPr id="26686" name="Line 64"/>
            <p:cNvSpPr>
              <a:spLocks noChangeShapeType="1"/>
            </p:cNvSpPr>
            <p:nvPr/>
          </p:nvSpPr>
          <p:spPr bwMode="auto">
            <a:xfrm>
              <a:off x="3497" y="1874"/>
              <a:ext cx="548" cy="0"/>
            </a:xfrm>
            <a:prstGeom prst="line">
              <a:avLst/>
            </a:prstGeom>
            <a:noFill/>
            <a:ln w="9525">
              <a:solidFill>
                <a:srgbClr val="3333CC"/>
              </a:solidFill>
              <a:round/>
              <a:headEnd/>
              <a:tailEnd/>
            </a:ln>
          </p:spPr>
          <p:txBody>
            <a:bodyPr/>
            <a:lstStyle/>
            <a:p>
              <a:endParaRPr lang="en-US"/>
            </a:p>
          </p:txBody>
        </p:sp>
        <p:sp>
          <p:nvSpPr>
            <p:cNvPr id="26687" name="Line 65"/>
            <p:cNvSpPr>
              <a:spLocks noChangeShapeType="1"/>
            </p:cNvSpPr>
            <p:nvPr/>
          </p:nvSpPr>
          <p:spPr bwMode="auto">
            <a:xfrm>
              <a:off x="3493" y="1872"/>
              <a:ext cx="0" cy="38"/>
            </a:xfrm>
            <a:prstGeom prst="line">
              <a:avLst/>
            </a:prstGeom>
            <a:noFill/>
            <a:ln w="9525">
              <a:solidFill>
                <a:srgbClr val="3333CC"/>
              </a:solidFill>
              <a:round/>
              <a:headEnd/>
              <a:tailEnd/>
            </a:ln>
          </p:spPr>
          <p:txBody>
            <a:bodyPr/>
            <a:lstStyle/>
            <a:p>
              <a:endParaRPr lang="en-US"/>
            </a:p>
          </p:txBody>
        </p:sp>
        <p:sp>
          <p:nvSpPr>
            <p:cNvPr id="26688" name="Line 66"/>
            <p:cNvSpPr>
              <a:spLocks noChangeShapeType="1"/>
            </p:cNvSpPr>
            <p:nvPr/>
          </p:nvSpPr>
          <p:spPr bwMode="auto">
            <a:xfrm>
              <a:off x="3493" y="2206"/>
              <a:ext cx="0" cy="25"/>
            </a:xfrm>
            <a:prstGeom prst="line">
              <a:avLst/>
            </a:prstGeom>
            <a:noFill/>
            <a:ln w="9525">
              <a:solidFill>
                <a:srgbClr val="3333CC"/>
              </a:solidFill>
              <a:round/>
              <a:headEnd/>
              <a:tailEnd/>
            </a:ln>
          </p:spPr>
          <p:txBody>
            <a:bodyPr/>
            <a:lstStyle/>
            <a:p>
              <a:endParaRPr lang="en-US"/>
            </a:p>
          </p:txBody>
        </p:sp>
        <p:sp>
          <p:nvSpPr>
            <p:cNvPr id="26689" name="Line 67"/>
            <p:cNvSpPr>
              <a:spLocks noChangeShapeType="1"/>
            </p:cNvSpPr>
            <p:nvPr/>
          </p:nvSpPr>
          <p:spPr bwMode="auto">
            <a:xfrm>
              <a:off x="4044" y="1872"/>
              <a:ext cx="0" cy="360"/>
            </a:xfrm>
            <a:prstGeom prst="line">
              <a:avLst/>
            </a:prstGeom>
            <a:noFill/>
            <a:ln w="9525">
              <a:solidFill>
                <a:srgbClr val="3333CC"/>
              </a:solidFill>
              <a:round/>
              <a:headEnd/>
              <a:tailEnd/>
            </a:ln>
          </p:spPr>
          <p:txBody>
            <a:bodyPr/>
            <a:lstStyle/>
            <a:p>
              <a:endParaRPr lang="en-US"/>
            </a:p>
          </p:txBody>
        </p:sp>
        <p:sp>
          <p:nvSpPr>
            <p:cNvPr id="26690" name="Rectangle 68"/>
            <p:cNvSpPr>
              <a:spLocks noChangeArrowheads="1"/>
            </p:cNvSpPr>
            <p:nvPr/>
          </p:nvSpPr>
          <p:spPr bwMode="auto">
            <a:xfrm rot="-5400000">
              <a:off x="3890" y="2078"/>
              <a:ext cx="352" cy="36"/>
            </a:xfrm>
            <a:prstGeom prst="rect">
              <a:avLst/>
            </a:prstGeom>
            <a:solidFill>
              <a:srgbClr val="C0C0C0"/>
            </a:solidFill>
            <a:ln w="9525" algn="ctr">
              <a:noFill/>
              <a:miter lim="800000"/>
              <a:headEnd/>
              <a:tailEnd/>
            </a:ln>
          </p:spPr>
          <p:txBody>
            <a:bodyPr wrap="none" anchor="ctr"/>
            <a:lstStyle/>
            <a:p>
              <a:endParaRPr lang="en-US"/>
            </a:p>
          </p:txBody>
        </p:sp>
      </p:grpSp>
      <p:sp>
        <p:nvSpPr>
          <p:cNvPr id="26636" name="Rectangle 7"/>
          <p:cNvSpPr>
            <a:spLocks/>
          </p:cNvSpPr>
          <p:nvPr/>
        </p:nvSpPr>
        <p:spPr bwMode="auto">
          <a:xfrm>
            <a:off x="682625" y="762000"/>
            <a:ext cx="1752600" cy="407194"/>
          </a:xfrm>
          <a:prstGeom prst="rect">
            <a:avLst/>
          </a:prstGeom>
          <a:noFill/>
          <a:ln w="9525">
            <a:noFill/>
            <a:miter lim="800000"/>
            <a:headEnd/>
            <a:tailEnd/>
          </a:ln>
        </p:spPr>
        <p:txBody>
          <a:bodyPr lIns="10587" tIns="10587" rIns="10587" bIns="10587" anchor="ctr"/>
          <a:lstStyle/>
          <a:p>
            <a:pPr>
              <a:spcBef>
                <a:spcPts val="213"/>
              </a:spcBef>
              <a:spcAft>
                <a:spcPct val="40000"/>
              </a:spcAft>
            </a:pPr>
            <a:r>
              <a:rPr lang="en-US" sz="2800" b="1">
                <a:solidFill>
                  <a:srgbClr val="797979"/>
                </a:solidFill>
                <a:cs typeface="Arial" charset="0"/>
              </a:rPr>
              <a:t>Active</a:t>
            </a:r>
          </a:p>
        </p:txBody>
      </p:sp>
      <p:pic>
        <p:nvPicPr>
          <p:cNvPr id="26637" name="Picture 70" descr="Computer terminal"/>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800351" y="1487091"/>
            <a:ext cx="930275" cy="807244"/>
          </a:xfrm>
          <a:prstGeom prst="rect">
            <a:avLst/>
          </a:prstGeom>
          <a:noFill/>
          <a:ln w="9525">
            <a:noFill/>
            <a:miter lim="800000"/>
            <a:headEnd/>
            <a:tailEnd/>
          </a:ln>
        </p:spPr>
      </p:pic>
      <p:pic>
        <p:nvPicPr>
          <p:cNvPr id="26638" name="Picture 71" descr="Computer terminal"/>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924301" y="1487091"/>
            <a:ext cx="930275" cy="807244"/>
          </a:xfrm>
          <a:prstGeom prst="rect">
            <a:avLst/>
          </a:prstGeom>
          <a:noFill/>
          <a:ln w="9525">
            <a:noFill/>
            <a:miter lim="800000"/>
            <a:headEnd/>
            <a:tailEnd/>
          </a:ln>
        </p:spPr>
      </p:pic>
      <p:pic>
        <p:nvPicPr>
          <p:cNvPr id="26639" name="Picture 72" descr="Computer terminal"/>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105401" y="1487091"/>
            <a:ext cx="930275" cy="807244"/>
          </a:xfrm>
          <a:prstGeom prst="rect">
            <a:avLst/>
          </a:prstGeom>
          <a:noFill/>
          <a:ln w="9525">
            <a:noFill/>
            <a:miter lim="800000"/>
            <a:headEnd/>
            <a:tailEnd/>
          </a:ln>
        </p:spPr>
      </p:pic>
      <p:sp>
        <p:nvSpPr>
          <p:cNvPr id="66633" name="Line 73"/>
          <p:cNvSpPr>
            <a:spLocks noChangeShapeType="1"/>
          </p:cNvSpPr>
          <p:nvPr/>
        </p:nvSpPr>
        <p:spPr bwMode="auto">
          <a:xfrm flipV="1">
            <a:off x="4292601" y="2269332"/>
            <a:ext cx="104775" cy="1164431"/>
          </a:xfrm>
          <a:prstGeom prst="line">
            <a:avLst/>
          </a:prstGeom>
          <a:noFill/>
          <a:ln w="28575">
            <a:solidFill>
              <a:srgbClr val="FF0000"/>
            </a:solidFill>
            <a:round/>
            <a:headEnd/>
            <a:tailEnd type="triangle" w="med" len="med"/>
          </a:ln>
        </p:spPr>
        <p:txBody>
          <a:bodyPr/>
          <a:lstStyle/>
          <a:p>
            <a:endParaRPr lang="en-US"/>
          </a:p>
        </p:txBody>
      </p:sp>
      <p:sp>
        <p:nvSpPr>
          <p:cNvPr id="66634" name="Line 74"/>
          <p:cNvSpPr>
            <a:spLocks noChangeShapeType="1"/>
          </p:cNvSpPr>
          <p:nvPr/>
        </p:nvSpPr>
        <p:spPr bwMode="auto">
          <a:xfrm flipV="1">
            <a:off x="4292600" y="2305050"/>
            <a:ext cx="1079500" cy="1114425"/>
          </a:xfrm>
          <a:prstGeom prst="line">
            <a:avLst/>
          </a:prstGeom>
          <a:noFill/>
          <a:ln w="28575">
            <a:solidFill>
              <a:srgbClr val="FF0000"/>
            </a:solidFill>
            <a:round/>
            <a:headEnd/>
            <a:tailEnd type="triangle" w="med" len="med"/>
          </a:ln>
        </p:spPr>
        <p:txBody>
          <a:bodyPr/>
          <a:lstStyle/>
          <a:p>
            <a:endParaRPr lang="en-US"/>
          </a:p>
        </p:txBody>
      </p:sp>
      <p:sp>
        <p:nvSpPr>
          <p:cNvPr id="66635" name="Line 75"/>
          <p:cNvSpPr>
            <a:spLocks noChangeShapeType="1"/>
          </p:cNvSpPr>
          <p:nvPr/>
        </p:nvSpPr>
        <p:spPr bwMode="auto">
          <a:xfrm>
            <a:off x="3289300" y="2226469"/>
            <a:ext cx="825500" cy="1028700"/>
          </a:xfrm>
          <a:prstGeom prst="line">
            <a:avLst/>
          </a:prstGeom>
          <a:noFill/>
          <a:ln w="38100">
            <a:solidFill>
              <a:srgbClr val="3333CC"/>
            </a:solidFill>
            <a:round/>
            <a:headEnd/>
            <a:tailEnd type="triangle" w="med" len="med"/>
          </a:ln>
        </p:spPr>
        <p:txBody>
          <a:bodyPr/>
          <a:lstStyle/>
          <a:p>
            <a:endParaRPr lang="en-US"/>
          </a:p>
        </p:txBody>
      </p:sp>
      <p:sp>
        <p:nvSpPr>
          <p:cNvPr id="76" name="Text Box 11"/>
          <p:cNvSpPr txBox="1">
            <a:spLocks noChangeArrowheads="1"/>
          </p:cNvSpPr>
          <p:nvPr/>
        </p:nvSpPr>
        <p:spPr bwMode="auto">
          <a:xfrm>
            <a:off x="4790859" y="956166"/>
            <a:ext cx="3444800"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defRPr/>
            </a:pPr>
            <a:r>
              <a:rPr lang="en-US" dirty="0" smtClean="0">
                <a:solidFill>
                  <a:schemeClr val="tx1"/>
                </a:solidFill>
                <a:ea typeface="ＭＳ Ｐゴシック"/>
                <a:cs typeface="ＭＳ Ｐゴシック"/>
              </a:rPr>
              <a:t>Pub/Sub and</a:t>
            </a:r>
          </a:p>
          <a:p>
            <a:pPr algn="ctr">
              <a:defRPr/>
            </a:pPr>
            <a:r>
              <a:rPr lang="en-US" dirty="0" smtClean="0">
                <a:solidFill>
                  <a:schemeClr val="tx1"/>
                </a:solidFill>
                <a:ea typeface="ＭＳ Ｐゴシック"/>
                <a:cs typeface="ＭＳ Ｐゴシック"/>
              </a:rPr>
              <a:t>Continuous Query</a:t>
            </a:r>
            <a:endParaRPr lang="en-US" dirty="0">
              <a:solidFill>
                <a:schemeClr val="tx1"/>
              </a:solidFill>
              <a:ea typeface="ＭＳ Ｐゴシック"/>
              <a:cs typeface="ＭＳ Ｐゴシック"/>
            </a:endParaRPr>
          </a:p>
        </p:txBody>
      </p:sp>
    </p:spTree>
    <p:extLst>
      <p:ext uri="{BB962C8B-B14F-4D97-AF65-F5344CB8AC3E}">
        <p14:creationId xmlns:p14="http://schemas.microsoft.com/office/powerpoint/2010/main" val="32402813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635"/>
                                        </p:tgtEl>
                                        <p:attrNameLst>
                                          <p:attrName>style.visibility</p:attrName>
                                        </p:attrNameLst>
                                      </p:cBhvr>
                                      <p:to>
                                        <p:strVal val="visible"/>
                                      </p:to>
                                    </p:set>
                                    <p:animEffect transition="in" filter="wipe(up)">
                                      <p:cBhvr>
                                        <p:cTn id="7" dur="1000"/>
                                        <p:tgtEl>
                                          <p:spTgt spid="66635"/>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66633"/>
                                        </p:tgtEl>
                                        <p:attrNameLst>
                                          <p:attrName>style.visibility</p:attrName>
                                        </p:attrNameLst>
                                      </p:cBhvr>
                                      <p:to>
                                        <p:strVal val="visible"/>
                                      </p:to>
                                    </p:set>
                                    <p:animEffect transition="in" filter="wipe(down)">
                                      <p:cBhvr>
                                        <p:cTn id="11" dur="1000"/>
                                        <p:tgtEl>
                                          <p:spTgt spid="6663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6634"/>
                                        </p:tgtEl>
                                        <p:attrNameLst>
                                          <p:attrName>style.visibility</p:attrName>
                                        </p:attrNameLst>
                                      </p:cBhvr>
                                      <p:to>
                                        <p:strVal val="visible"/>
                                      </p:to>
                                    </p:set>
                                    <p:animEffect transition="in" filter="wipe(down)">
                                      <p:cBhvr>
                                        <p:cTn id="14" dur="1000"/>
                                        <p:tgtEl>
                                          <p:spTgt spid="666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33" grpId="0" animBg="1"/>
      <p:bldP spid="66634" grpId="0" animBg="1"/>
      <p:bldP spid="66635" grpId="0" animBg="1"/>
      <p:bldP spid="76" grpId="0"/>
    </p:bld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2579</TotalTime>
  <Words>3074</Words>
  <Application>Microsoft Macintosh PowerPoint</Application>
  <PresentationFormat>On-screen Show (16:9)</PresentationFormat>
  <Paragraphs>180</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Pivotal_interim_16x9_external_040113 (3)</vt:lpstr>
      <vt:lpstr>GemFire v Redis</vt:lpstr>
      <vt:lpstr>PowerPoint Presentation</vt:lpstr>
      <vt:lpstr>PowerPoint Presentation</vt:lpstr>
      <vt:lpstr>The CAP Triangle</vt:lpstr>
      <vt:lpstr>PowerPoint Presentation</vt:lpstr>
      <vt:lpstr>PowerPoint Presentation</vt:lpstr>
      <vt:lpstr>PowerPoint Presentation</vt:lpstr>
      <vt:lpstr>The Enemy Of Performance Is Latency</vt:lpstr>
      <vt:lpstr>Distributed Events</vt:lpstr>
      <vt:lpstr>PowerPoint Presentation</vt:lpstr>
      <vt:lpstr>PowerPoint Presentation</vt:lpstr>
      <vt:lpstr>Data-Aware Function Routing</vt:lpstr>
      <vt:lpstr>Parallel Function Execution and Queries</vt:lpstr>
      <vt:lpstr>PowerPoint Presentation</vt:lpstr>
      <vt:lpstr>Multi-Site Capability</vt:lpstr>
      <vt:lpstr>Multi-Site Capability</vt:lpstr>
      <vt:lpstr>PowerPoint Presentation</vt:lpstr>
      <vt:lpstr>PowerPoint Presentation</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Mike Stolz</cp:lastModifiedBy>
  <cp:revision>76</cp:revision>
  <dcterms:created xsi:type="dcterms:W3CDTF">2013-04-01T23:03:32Z</dcterms:created>
  <dcterms:modified xsi:type="dcterms:W3CDTF">2016-06-14T17:55:50Z</dcterms:modified>
</cp:coreProperties>
</file>