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307" r:id="rId2"/>
    <p:sldId id="313" r:id="rId3"/>
    <p:sldId id="308" r:id="rId4"/>
    <p:sldId id="340" r:id="rId5"/>
    <p:sldId id="329" r:id="rId6"/>
    <p:sldId id="317" r:id="rId7"/>
    <p:sldId id="324" r:id="rId8"/>
    <p:sldId id="334" r:id="rId9"/>
    <p:sldId id="336" r:id="rId10"/>
    <p:sldId id="318" r:id="rId11"/>
    <p:sldId id="319" r:id="rId12"/>
    <p:sldId id="335" r:id="rId13"/>
    <p:sldId id="320" r:id="rId14"/>
    <p:sldId id="356" r:id="rId15"/>
    <p:sldId id="321" r:id="rId16"/>
    <p:sldId id="355" r:id="rId17"/>
    <p:sldId id="322" r:id="rId18"/>
    <p:sldId id="347" r:id="rId19"/>
    <p:sldId id="344" r:id="rId20"/>
    <p:sldId id="325" r:id="rId21"/>
    <p:sldId id="326" r:id="rId22"/>
    <p:sldId id="327" r:id="rId23"/>
    <p:sldId id="328" r:id="rId24"/>
    <p:sldId id="341" r:id="rId25"/>
    <p:sldId id="343" r:id="rId26"/>
    <p:sldId id="357" r:id="rId27"/>
    <p:sldId id="358" r:id="rId28"/>
    <p:sldId id="359" r:id="rId29"/>
    <p:sldId id="337" r:id="rId30"/>
    <p:sldId id="346" r:id="rId31"/>
    <p:sldId id="345" r:id="rId32"/>
    <p:sldId id="349" r:id="rId33"/>
    <p:sldId id="348" r:id="rId34"/>
    <p:sldId id="339" r:id="rId35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10" autoAdjust="0"/>
  </p:normalViewPr>
  <p:slideViewPr>
    <p:cSldViewPr snapToGrid="0" showGuides="1">
      <p:cViewPr varScale="1">
        <p:scale>
          <a:sx n="108" d="100"/>
          <a:sy n="108" d="100"/>
        </p:scale>
        <p:origin x="-152" y="-112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14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2017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votal_Tea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t="26334" r="18640" b="28089"/>
          <a:stretch/>
        </p:blipFill>
        <p:spPr>
          <a:xfrm>
            <a:off x="1760955" y="1630937"/>
            <a:ext cx="5803900" cy="1714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2017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2017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2017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11" name="Picture 10" descr="Pivotal_White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28060" r="18173" b="28060"/>
          <a:stretch/>
        </p:blipFill>
        <p:spPr>
          <a:xfrm>
            <a:off x="7867219" y="4682227"/>
            <a:ext cx="1051022" cy="283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dmg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Generally used</a:t>
            </a:r>
            <a:r>
              <a:rPr lang="en-US" baseline="0" dirty="0" smtClean="0"/>
              <a:t> for reference data</a:t>
            </a:r>
          </a:p>
          <a:p>
            <a:r>
              <a:rPr lang="en-US" baseline="0" dirty="0" smtClean="0"/>
              <a:t>Not optimal for rapidly changing data</a:t>
            </a:r>
          </a:p>
          <a:p>
            <a:r>
              <a:rPr lang="en-US" baseline="0" dirty="0" smtClean="0"/>
              <a:t>Locking issues if same key updated on multiple servers</a:t>
            </a:r>
          </a:p>
          <a:p>
            <a:r>
              <a:rPr lang="en-US" baseline="0" dirty="0" smtClean="0"/>
              <a:t>Only 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1800" dirty="0" smtClean="0"/>
              <a:t>Sharding uses partitioning scheme,</a:t>
            </a:r>
            <a:r>
              <a:rPr lang="en-US" sz="1800" baseline="0" dirty="0" smtClean="0"/>
              <a:t> generally via key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Data is organized into numbered buckets, which are distributed across servers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schema associates key with a bucket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Rebalancing moves buckets to different servers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Each bucket has a primary, one or more secondaries if redundancy is enabled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Writes always go to primary, reads can be from primary or secondary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Can be configured to ensure primary and secondary are</a:t>
            </a:r>
            <a:r>
              <a:rPr lang="en-US" sz="1800" dirty="0" smtClean="0"/>
              <a:t> physically separated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scheme is highly configurable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scheme can use custom PartitionResolver implementation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Partitioning scheme also used for partition-aware functions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Only on server</a:t>
            </a:r>
          </a:p>
        </p:txBody>
      </p:sp>
    </p:spTree>
    <p:extLst>
      <p:ext uri="{BB962C8B-B14F-4D97-AF65-F5344CB8AC3E}">
        <p14:creationId xmlns:p14="http://schemas.microsoft.com/office/powerpoint/2010/main" val="3308788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Region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442" y="1111205"/>
            <a:ext cx="1520705" cy="2798899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1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6769" y="1113216"/>
            <a:ext cx="1501980" cy="2796888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2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01619" y="1973774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91672" y="1973773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06277" y="1967429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4500" y="317889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51" y="315584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24315" y="1959075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1132" y="1413993"/>
            <a:ext cx="1301447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1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(primary)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2314" y="1416005"/>
            <a:ext cx="1307801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1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(secondary)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2316" y="2660889"/>
            <a:ext cx="1307800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2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(primary)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86780" y="2671255"/>
            <a:ext cx="1305799" cy="1159323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Bucket 2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(secondary)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93161" y="3197612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K4p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90912" y="317456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K4s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45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Specialized use cases</a:t>
            </a:r>
          </a:p>
          <a:p>
            <a:r>
              <a:rPr lang="en-US" dirty="0" smtClean="0"/>
              <a:t>Not distributed</a:t>
            </a:r>
          </a:p>
          <a:p>
            <a:r>
              <a:rPr lang="en-US" dirty="0" smtClean="0"/>
              <a:t>Client</a:t>
            </a:r>
            <a:r>
              <a:rPr lang="en-US" baseline="0" dirty="0" smtClean="0"/>
              <a:t> or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9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en-US" baseline="0" dirty="0" smtClean="0"/>
              <a:t>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only</a:t>
            </a:r>
          </a:p>
          <a:p>
            <a:r>
              <a:rPr lang="en-US" dirty="0" smtClean="0"/>
              <a:t>Proxy to Region</a:t>
            </a:r>
            <a:r>
              <a:rPr lang="en-US" baseline="0" dirty="0" smtClean="0"/>
              <a:t> on server</a:t>
            </a:r>
          </a:p>
          <a:p>
            <a:r>
              <a:rPr lang="en-US" baseline="0" dirty="0" smtClean="0"/>
              <a:t>Name matches Region on server</a:t>
            </a:r>
          </a:p>
          <a:p>
            <a:r>
              <a:rPr lang="en-US" baseline="0" dirty="0" smtClean="0"/>
              <a:t>On get data retrieved from server</a:t>
            </a:r>
          </a:p>
          <a:p>
            <a:r>
              <a:rPr lang="en-US" baseline="0" dirty="0" smtClean="0"/>
              <a:t>On put data sent to server</a:t>
            </a:r>
          </a:p>
          <a:p>
            <a:r>
              <a:rPr lang="en-US" baseline="0" dirty="0" smtClean="0"/>
              <a:t>Optional caching</a:t>
            </a:r>
          </a:p>
          <a:p>
            <a:pPr lvl="1"/>
            <a:r>
              <a:rPr lang="en-US" dirty="0" smtClean="0"/>
              <a:t>Subscriptions keep client cache in-sync with server</a:t>
            </a:r>
          </a:p>
          <a:p>
            <a:pPr lvl="1"/>
            <a:r>
              <a:rPr lang="en-US" dirty="0" smtClean="0"/>
              <a:t>Can be very chatty if many</a:t>
            </a:r>
            <a:r>
              <a:rPr lang="en-US" baseline="0" dirty="0" smtClean="0"/>
              <a:t> updates 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2337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 smtClean="0"/>
              <a:t>Based</a:t>
            </a:r>
            <a:r>
              <a:rPr lang="en-US" sz="2000" baseline="0" dirty="0" smtClean="0"/>
              <a:t> on OQL (Object Query Language)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OQL developed for object databases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Select only – no insert, update, delete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select whole object or just fields in object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index fields in objects by region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Supports joins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Distributed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High performance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>
                <a:hlinkClick r:id="rId2"/>
              </a:rPr>
              <a:t>http://www.odmg.org</a:t>
            </a:r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059743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Query executed for all events</a:t>
            </a:r>
          </a:p>
          <a:p>
            <a:r>
              <a:rPr lang="en-US" dirty="0" smtClean="0"/>
              <a:t>Events that</a:t>
            </a:r>
            <a:r>
              <a:rPr lang="en-US" baseline="0" dirty="0" smtClean="0"/>
              <a:t> affect query results are sent to client</a:t>
            </a:r>
          </a:p>
          <a:p>
            <a:r>
              <a:rPr lang="en-US" baseline="0" dirty="0" smtClean="0"/>
              <a:t>Events sent to listener registered on client</a:t>
            </a:r>
          </a:p>
          <a:p>
            <a:r>
              <a:rPr lang="en-US" baseline="0" dirty="0" smtClean="0"/>
              <a:t>Only works on the client</a:t>
            </a:r>
          </a:p>
          <a:p>
            <a:r>
              <a:rPr lang="en-US" baseline="0" dirty="0" smtClean="0"/>
              <a:t>Can be chatty if query criteria is highly inclusive</a:t>
            </a:r>
          </a:p>
          <a:p>
            <a:r>
              <a:rPr lang="en-US" baseline="0" dirty="0" smtClean="0"/>
              <a:t>Some restrictions on what can be in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9708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41888"/>
            <a:ext cx="8410575" cy="460375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069" y="824087"/>
            <a:ext cx="8410575" cy="37627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dirty="0" smtClean="0"/>
              <a:t>Execute logic on</a:t>
            </a:r>
            <a:r>
              <a:rPr lang="en-US" sz="1300" baseline="0" dirty="0" smtClean="0"/>
              <a:t> server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Lightweight, threaded execution model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Near real-time performance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Simple, easy-to-use Java API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Arguments and return values can be almost any type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Can implement near real-time Map/Reduce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Can modify data in any Region during execution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Execution can be initiated from any server or client</a:t>
            </a:r>
          </a:p>
          <a:p>
            <a:pPr>
              <a:spcBef>
                <a:spcPts val="0"/>
              </a:spcBef>
            </a:pPr>
            <a:r>
              <a:rPr lang="en-US" sz="1300" baseline="0" dirty="0" smtClean="0"/>
              <a:t>Several execution modes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all servers simultaneously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any one random server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 specific server</a:t>
            </a:r>
          </a:p>
          <a:p>
            <a:pPr lvl="1">
              <a:spcBef>
                <a:spcPts val="0"/>
              </a:spcBef>
            </a:pPr>
            <a:r>
              <a:rPr lang="en-US" sz="1100" baseline="0" dirty="0" smtClean="0"/>
              <a:t>Execute on all servers simultaneously with affinity to data in partitioned regions</a:t>
            </a:r>
          </a:p>
          <a:p>
            <a:pPr lvl="0">
              <a:spcBef>
                <a:spcPts val="0"/>
              </a:spcBef>
            </a:pPr>
            <a:r>
              <a:rPr lang="en-US" sz="1300" baseline="0" dirty="0" smtClean="0"/>
              <a:t>Execution can be targeted using server groups</a:t>
            </a:r>
          </a:p>
          <a:p>
            <a:pPr lvl="0">
              <a:spcBef>
                <a:spcPts val="0"/>
              </a:spcBef>
            </a:pPr>
            <a:r>
              <a:rPr lang="en-US" sz="1300" baseline="0" dirty="0" smtClean="0"/>
              <a:t>Fault tolerant: failed execution can be automatically retried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Uses PDX for serialization if configured</a:t>
            </a:r>
            <a:endParaRPr lang="en-US" sz="1300" dirty="0" smtClean="0">
              <a:effectLst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Execute function using </a:t>
            </a:r>
            <a:r>
              <a:rPr lang="en-US" sz="1300" kern="1200" baseline="0" dirty="0" err="1" smtClean="0">
                <a:solidFill>
                  <a:schemeClr val="tx1"/>
                </a:solidFill>
                <a:effectLst/>
              </a:rPr>
              <a:t>FunctionService</a:t>
            </a: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 from client or server</a:t>
            </a:r>
          </a:p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300" kern="1200" baseline="0" dirty="0" smtClean="0">
                <a:solidFill>
                  <a:schemeClr val="tx1"/>
                </a:solidFill>
                <a:effectLst/>
              </a:rPr>
              <a:t>Functions can call other functions</a:t>
            </a:r>
            <a:endParaRPr lang="en-US" sz="13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1800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Partition</a:t>
            </a:r>
            <a:r>
              <a:rPr lang="en-US" baseline="0" dirty="0" smtClean="0"/>
              <a:t>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on one or more servers using</a:t>
            </a:r>
            <a:r>
              <a:rPr lang="en-US" baseline="0" dirty="0" smtClean="0"/>
              <a:t> intelligent routing</a:t>
            </a:r>
          </a:p>
          <a:p>
            <a:r>
              <a:rPr lang="en-US" baseline="0" dirty="0" smtClean="0"/>
              <a:t>Uses partitioned region to determine where calls are routed</a:t>
            </a:r>
          </a:p>
          <a:p>
            <a:r>
              <a:rPr lang="en-US" baseline="0" dirty="0" smtClean="0"/>
              <a:t>Uses same PartitionResolver that is set on the region</a:t>
            </a:r>
          </a:p>
          <a:p>
            <a:r>
              <a:rPr lang="en-US" baseline="0" dirty="0" smtClean="0"/>
              <a:t>Uses same bucket number calculation as puts on partitioned region</a:t>
            </a:r>
          </a:p>
          <a:p>
            <a:r>
              <a:rPr lang="en-US" baseline="0" dirty="0" smtClean="0"/>
              <a:t>Region can be empty – just used for routing</a:t>
            </a:r>
          </a:p>
        </p:txBody>
      </p:sp>
    </p:spTree>
    <p:extLst>
      <p:ext uri="{BB962C8B-B14F-4D97-AF65-F5344CB8AC3E}">
        <p14:creationId xmlns:p14="http://schemas.microsoft.com/office/powerpoint/2010/main" val="2209558776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Functions: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Implements Function interface</a:t>
            </a:r>
          </a:p>
          <a:p>
            <a:r>
              <a:rPr lang="en-US" dirty="0" smtClean="0"/>
              <a:t>Logic</a:t>
            </a:r>
            <a:r>
              <a:rPr lang="en-US" baseline="0" dirty="0" smtClean="0"/>
              <a:t> in execute method</a:t>
            </a:r>
          </a:p>
          <a:p>
            <a:r>
              <a:rPr lang="en-US" baseline="0" dirty="0" smtClean="0"/>
              <a:t>ID uniquely identifies the function</a:t>
            </a:r>
          </a:p>
          <a:p>
            <a:r>
              <a:rPr lang="en-US" baseline="0" dirty="0" smtClean="0"/>
              <a:t>Can be HA (almost always want)</a:t>
            </a:r>
          </a:p>
          <a:p>
            <a:r>
              <a:rPr lang="en-US" baseline="0" dirty="0" smtClean="0"/>
              <a:t>Can be synchronous (returns data) or asynchronous (does not return data)</a:t>
            </a:r>
          </a:p>
        </p:txBody>
      </p:sp>
    </p:spTree>
    <p:extLst>
      <p:ext uri="{BB962C8B-B14F-4D97-AF65-F5344CB8AC3E}">
        <p14:creationId xmlns:p14="http://schemas.microsoft.com/office/powerpoint/2010/main" val="4294573192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</p:spPr>
        <p:txBody>
          <a:bodyPr/>
          <a:lstStyle/>
          <a:p>
            <a:r>
              <a:rPr lang="en-US" dirty="0" smtClean="0"/>
              <a:t>Gemfire Fundamentals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Tim Dalsing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Listeners, Loaders, 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74218"/>
            <a:ext cx="8410575" cy="338296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600" dirty="0" smtClean="0"/>
              <a:t>CacheListener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Called for changes in data,</a:t>
            </a:r>
            <a:r>
              <a:rPr lang="en-US" sz="1400" baseline="0" dirty="0" smtClean="0"/>
              <a:t> region creation and destruction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Post-changes to data</a:t>
            </a:r>
            <a:endParaRPr lang="en-US" sz="1400" baseline="0" dirty="0" smtClean="0"/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1600" baseline="0" dirty="0" smtClean="0"/>
              <a:t>CacheWriter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for changes to data and region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Pre-changes to data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Can prevent change via exception</a:t>
            </a: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600" dirty="0" smtClean="0"/>
              <a:t>CacheLoader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when key is not found on retrieval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Can be used for lazy-loading a cache</a:t>
            </a:r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1600" baseline="0" dirty="0" smtClean="0"/>
              <a:t>TransactionListener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after commit and rollback</a:t>
            </a: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600" dirty="0" smtClean="0"/>
              <a:t>TransactionWriter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Called before commit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dirty="0" smtClean="0"/>
              <a:t>Trigger rollback via exception</a:t>
            </a:r>
            <a:endParaRPr lang="en-US" sz="1400" baseline="0" dirty="0" smtClean="0"/>
          </a:p>
          <a:p>
            <a:pPr lvl="0">
              <a:lnSpc>
                <a:spcPct val="60000"/>
              </a:lnSpc>
              <a:spcBef>
                <a:spcPts val="600"/>
              </a:spcBef>
            </a:pPr>
            <a:r>
              <a:rPr lang="en-US" sz="1600" baseline="0" dirty="0" smtClean="0"/>
              <a:t>AsyncEventListener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Queued, batching listener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sz="1400" baseline="0" dirty="0" smtClean="0"/>
              <a:t>Mostly for batch writes to back-end data stores</a:t>
            </a:r>
          </a:p>
        </p:txBody>
      </p:sp>
    </p:spTree>
    <p:extLst>
      <p:ext uri="{BB962C8B-B14F-4D97-AF65-F5344CB8AC3E}">
        <p14:creationId xmlns:p14="http://schemas.microsoft.com/office/powerpoint/2010/main" val="4075475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and Expiration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Eviction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Control amount of data in Region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Based on entry count, percentage of heap, or absolute memory</a:t>
            </a:r>
            <a:r>
              <a:rPr lang="en-US" sz="1800" baseline="0" dirty="0" smtClean="0"/>
              <a:t> usage</a:t>
            </a:r>
          </a:p>
          <a:p>
            <a:pPr lvl="1">
              <a:lnSpc>
                <a:spcPct val="80000"/>
              </a:lnSpc>
            </a:pPr>
            <a:r>
              <a:rPr lang="en-US" sz="1800" baseline="0" dirty="0" smtClean="0"/>
              <a:t>Uses LRU algorithm</a:t>
            </a:r>
          </a:p>
          <a:p>
            <a:pPr lvl="1">
              <a:lnSpc>
                <a:spcPct val="80000"/>
              </a:lnSpc>
            </a:pPr>
            <a:r>
              <a:rPr lang="en-US" sz="1800" baseline="0" dirty="0" smtClean="0"/>
              <a:t>Can delete or overflow to disk</a:t>
            </a:r>
          </a:p>
          <a:p>
            <a:pPr lvl="0">
              <a:lnSpc>
                <a:spcPct val="80000"/>
              </a:lnSpc>
            </a:pPr>
            <a:r>
              <a:rPr lang="en-US" sz="2000" dirty="0" smtClean="0"/>
              <a:t>Expiration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Removes stale entries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Can delete</a:t>
            </a:r>
            <a:r>
              <a:rPr lang="en-US" sz="1800" baseline="0" dirty="0" smtClean="0"/>
              <a:t> or invalidate</a:t>
            </a:r>
          </a:p>
          <a:p>
            <a:pPr lvl="1">
              <a:lnSpc>
                <a:spcPct val="80000"/>
              </a:lnSpc>
            </a:pPr>
            <a:r>
              <a:rPr lang="en-US" sz="1800" baseline="0" dirty="0" smtClean="0"/>
              <a:t>Algorithms: TTL or idle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143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57508"/>
            <a:ext cx="8410575" cy="377112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800" dirty="0" smtClean="0"/>
              <a:t>Full ACID compliance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Compatible</a:t>
            </a:r>
            <a:r>
              <a:rPr lang="en-US" sz="1800" baseline="0" dirty="0" smtClean="0"/>
              <a:t> with JTA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High concurrency and high performance</a:t>
            </a:r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Cache Transactions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Uses internal Gemfire transaction manager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Limited</a:t>
            </a:r>
            <a:r>
              <a:rPr lang="en-US" sz="1400" baseline="0" dirty="0" smtClean="0"/>
              <a:t> to cache operations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Global JTA Transactions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Uses</a:t>
            </a:r>
            <a:r>
              <a:rPr lang="en-US" sz="1400" baseline="0" dirty="0" smtClean="0"/>
              <a:t> standard JTA transaction management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Coordinate cache operations with external databases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Not distributed: transactions are limited to a single server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Generally</a:t>
            </a:r>
            <a:r>
              <a:rPr lang="en-US" sz="1800" baseline="0" dirty="0" smtClean="0"/>
              <a:t> used with partitioned Regions</a:t>
            </a:r>
          </a:p>
          <a:p>
            <a:pPr lvl="0">
              <a:lnSpc>
                <a:spcPct val="70000"/>
              </a:lnSpc>
            </a:pPr>
            <a:r>
              <a:rPr lang="en-US" sz="1800" baseline="0" dirty="0" smtClean="0"/>
              <a:t>Can be used in functions</a:t>
            </a:r>
          </a:p>
          <a:p>
            <a:pPr lvl="0">
              <a:lnSpc>
                <a:spcPct val="70000"/>
              </a:lnSpc>
            </a:pPr>
            <a:r>
              <a:rPr lang="en-US" sz="1800" baseline="0" dirty="0" smtClean="0"/>
              <a:t>Compatible with Spring Transactions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853515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75308"/>
            <a:ext cx="8410575" cy="460375"/>
          </a:xfrm>
        </p:spPr>
        <p:txBody>
          <a:bodyPr/>
          <a:lstStyle/>
          <a:p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799023"/>
            <a:ext cx="8410575" cy="3787830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800" dirty="0" smtClean="0"/>
              <a:t>Client/server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Server hosts</a:t>
            </a:r>
            <a:r>
              <a:rPr lang="en-US" sz="1400" baseline="0" dirty="0" smtClean="0"/>
              <a:t> the data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Client is a proxy, potentially with cache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Locator is the “directory” of distributed system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Stand</a:t>
            </a:r>
            <a:r>
              <a:rPr lang="en-US" sz="1800" dirty="0" smtClean="0"/>
              <a:t>-alone Server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Mostly for development and testing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Multi-site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Uses WAN Gateway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Must</a:t>
            </a:r>
            <a:r>
              <a:rPr lang="en-US" sz="1400" baseline="0" dirty="0" smtClean="0"/>
              <a:t> use client/server/locator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Links separate distributed systems</a:t>
            </a:r>
            <a:endParaRPr lang="en-US" sz="1800" dirty="0" smtClean="0"/>
          </a:p>
          <a:p>
            <a:pPr lvl="0">
              <a:lnSpc>
                <a:spcPct val="60000"/>
              </a:lnSpc>
            </a:pPr>
            <a:r>
              <a:rPr lang="en-US" sz="1800" dirty="0" smtClean="0"/>
              <a:t>Server can be: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Started</a:t>
            </a:r>
            <a:r>
              <a:rPr lang="en-US" sz="1400" baseline="0" dirty="0" smtClean="0"/>
              <a:t> independently (via </a:t>
            </a:r>
            <a:r>
              <a:rPr lang="en-US" sz="1400" baseline="0" dirty="0" err="1" smtClean="0"/>
              <a:t>gfsh</a:t>
            </a:r>
            <a:r>
              <a:rPr lang="en-US" sz="1400" baseline="0" dirty="0" smtClean="0"/>
              <a:t> script)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Embedded in another application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Embedded in a Servlet container (e.g., Tomcat)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Embedded in a Spring application (via Spring Boot)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3564784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r>
              <a:rPr lang="en-US" baseline="0" dirty="0" smtClean="0"/>
              <a:t>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49413"/>
            <a:ext cx="8410575" cy="3382962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600" dirty="0" smtClean="0"/>
              <a:t>Preferred</a:t>
            </a:r>
            <a:r>
              <a:rPr lang="en-US" sz="1600" baseline="0" dirty="0" smtClean="0"/>
              <a:t> topology for production</a:t>
            </a:r>
            <a:endParaRPr lang="en-US" sz="1600" dirty="0" smtClean="0"/>
          </a:p>
          <a:p>
            <a:pPr>
              <a:lnSpc>
                <a:spcPct val="60000"/>
              </a:lnSpc>
            </a:pPr>
            <a:r>
              <a:rPr lang="en-US" sz="1600" dirty="0" smtClean="0"/>
              <a:t>Servers</a:t>
            </a:r>
            <a:r>
              <a:rPr lang="en-US" sz="1600" baseline="0" dirty="0" smtClean="0"/>
              <a:t> and Clients register with Locator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Server-server communication is via TCP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UDP is used for heartbeats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All data flows directly to and from server to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Clients query Locator for locations of servers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Clients connect via TCP to each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All data flows directly to and from client to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Can have multiple Locators for fault tolerance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By far the most fault tolerant topology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Required for WAN Gateway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Required for network partition detection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Can create large number of network connections if the number of servers is large</a:t>
            </a:r>
          </a:p>
        </p:txBody>
      </p:sp>
    </p:spTree>
    <p:extLst>
      <p:ext uri="{BB962C8B-B14F-4D97-AF65-F5344CB8AC3E}">
        <p14:creationId xmlns:p14="http://schemas.microsoft.com/office/powerpoint/2010/main" val="276058241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(WAN Gateway)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Links</a:t>
            </a:r>
            <a:r>
              <a:rPr lang="en-US" sz="2000" baseline="0" dirty="0" smtClean="0"/>
              <a:t> separate distributed systems</a:t>
            </a:r>
          </a:p>
          <a:p>
            <a:pPr>
              <a:lnSpc>
                <a:spcPct val="70000"/>
              </a:lnSpc>
            </a:pPr>
            <a:r>
              <a:rPr lang="en-US" sz="2000" baseline="0" dirty="0" err="1" smtClean="0"/>
              <a:t>Uni</a:t>
            </a:r>
            <a:r>
              <a:rPr lang="en-US" sz="2000" baseline="0" dirty="0" smtClean="0"/>
              <a:t>- or bi-directional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Serial or parallel configurations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Asynchronous communication via TCP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Queuing with optional persistence for fault tolerance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link 2 or more sites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Useful </a:t>
            </a:r>
            <a:r>
              <a:rPr lang="en-US" sz="2000" baseline="0" dirty="0" smtClean="0"/>
              <a:t>for DR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Useful for synchronizing data in disparate sites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Not good for active-active due to asynchronous communication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607118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serialization</a:t>
            </a:r>
            <a:r>
              <a:rPr lang="en-US" baseline="0" dirty="0" smtClean="0"/>
              <a:t> schemes:</a:t>
            </a:r>
          </a:p>
          <a:p>
            <a:pPr lvl="1"/>
            <a:r>
              <a:rPr lang="en-US" dirty="0" smtClean="0"/>
              <a:t>PDX (Portable Data </a:t>
            </a:r>
            <a:r>
              <a:rPr lang="en-US" dirty="0" err="1" smtClean="0"/>
              <a:t>eXchange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DataSerializable/Delta</a:t>
            </a:r>
          </a:p>
          <a:p>
            <a:pPr lvl="1"/>
            <a:r>
              <a:rPr lang="en-US" dirty="0" smtClean="0"/>
              <a:t>Java serialization</a:t>
            </a:r>
          </a:p>
          <a:p>
            <a:pPr lvl="0"/>
            <a:r>
              <a:rPr lang="en-US" baseline="0" dirty="0" smtClean="0"/>
              <a:t>PDX: fast, efficient, supports schema evolution, no code</a:t>
            </a:r>
          </a:p>
          <a:p>
            <a:pPr lvl="0"/>
            <a:r>
              <a:rPr lang="en-US" baseline="0" dirty="0" smtClean="0"/>
              <a:t>DataSerializable/Delta: older technique, very efficient but requires explicit code</a:t>
            </a:r>
          </a:p>
          <a:p>
            <a:pPr lvl="0"/>
            <a:r>
              <a:rPr lang="en-US" dirty="0" smtClean="0"/>
              <a:t>Java serialization: slow,</a:t>
            </a:r>
            <a:r>
              <a:rPr lang="en-US" baseline="0" dirty="0" smtClean="0"/>
              <a:t> inefficient, no schema evolution</a:t>
            </a:r>
          </a:p>
          <a:p>
            <a:pPr lvl="0"/>
            <a:r>
              <a:rPr lang="en-US" baseline="0" dirty="0" smtClean="0"/>
              <a:t>Can use all three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082436636"/>
      </p:ext>
    </p:extLst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Stores</a:t>
            </a:r>
            <a:r>
              <a:rPr lang="en-US" baseline="0" dirty="0" smtClean="0"/>
              <a:t> as name-value pairs</a:t>
            </a:r>
          </a:p>
          <a:p>
            <a:r>
              <a:rPr lang="en-US" baseline="0" dirty="0" smtClean="0"/>
              <a:t>Supports schema versions and evolution</a:t>
            </a:r>
          </a:p>
          <a:p>
            <a:r>
              <a:rPr lang="en-US" baseline="0" dirty="0" smtClean="0"/>
              <a:t>Metadata stored on disk, maps fields into indexes</a:t>
            </a:r>
          </a:p>
          <a:p>
            <a:r>
              <a:rPr lang="en-US" baseline="0" dirty="0" smtClean="0"/>
              <a:t>Works with disk stores, network transfer, and WAN Gateway</a:t>
            </a:r>
          </a:p>
          <a:p>
            <a:r>
              <a:rPr lang="en-US" baseline="0" dirty="0" smtClean="0"/>
              <a:t>ReflectionBaseAutoSerializer: no code, uses reflection</a:t>
            </a:r>
          </a:p>
          <a:p>
            <a:r>
              <a:rPr lang="en-US" baseline="0" dirty="0" smtClean="0"/>
              <a:t>Very fast and efficient</a:t>
            </a:r>
          </a:p>
          <a:p>
            <a:r>
              <a:rPr lang="en-US" baseline="0" dirty="0" smtClean="0"/>
              <a:t>Can write custom serializers</a:t>
            </a:r>
          </a:p>
          <a:p>
            <a:r>
              <a:rPr lang="en-US" baseline="0" dirty="0" smtClean="0"/>
              <a:t>Domain objects can implement PdxSerializable</a:t>
            </a:r>
          </a:p>
          <a:p>
            <a:r>
              <a:rPr lang="en-US" baseline="0" dirty="0" smtClean="0"/>
              <a:t>PdxInstance eliminates the need for any domain objects at all when used with read-serialized=true</a:t>
            </a:r>
          </a:p>
          <a:p>
            <a:r>
              <a:rPr lang="en-US" baseline="0" dirty="0" smtClean="0"/>
              <a:t>Easily the best option for most situations</a:t>
            </a:r>
          </a:p>
        </p:txBody>
      </p:sp>
    </p:spTree>
    <p:extLst>
      <p:ext uri="{BB962C8B-B14F-4D97-AF65-F5344CB8AC3E}">
        <p14:creationId xmlns:p14="http://schemas.microsoft.com/office/powerpoint/2010/main" val="2408817137"/>
      </p:ext>
    </p:extLst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DataSerializable/Delta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Older technique</a:t>
            </a:r>
          </a:p>
          <a:p>
            <a:r>
              <a:rPr lang="en-US" dirty="0" smtClean="0"/>
              <a:t>Extremely</a:t>
            </a:r>
            <a:r>
              <a:rPr lang="en-US" baseline="0" dirty="0" smtClean="0"/>
              <a:t> fast and efficient</a:t>
            </a:r>
          </a:p>
          <a:p>
            <a:r>
              <a:rPr lang="en-US" baseline="0" dirty="0" smtClean="0"/>
              <a:t>Must write custom serialization code</a:t>
            </a:r>
          </a:p>
          <a:p>
            <a:r>
              <a:rPr lang="en-US" baseline="0" dirty="0" smtClean="0"/>
              <a:t>Delta interface allows only changed data to be serialized for network transfers</a:t>
            </a:r>
          </a:p>
        </p:txBody>
      </p:sp>
    </p:spTree>
    <p:extLst>
      <p:ext uri="{BB962C8B-B14F-4D97-AF65-F5344CB8AC3E}">
        <p14:creationId xmlns:p14="http://schemas.microsoft.com/office/powerpoint/2010/main" val="3171496640"/>
      </p:ext>
    </p:extLst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r>
              <a:rPr lang="en-US" baseline="0" dirty="0" smtClean="0"/>
              <a:t> –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410575" cy="3378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Extends </a:t>
            </a:r>
            <a:r>
              <a:rPr lang="en-US" sz="1800" dirty="0" err="1" smtClean="0">
                <a:latin typeface="Inconsolata"/>
                <a:cs typeface="Inconsolata"/>
              </a:rPr>
              <a:t>java.util.Map</a:t>
            </a:r>
            <a:r>
              <a:rPr lang="en-US" sz="1800" dirty="0" smtClean="0">
                <a:latin typeface="Inconsolata"/>
                <a:cs typeface="Inconsolata"/>
              </a:rPr>
              <a:t>, </a:t>
            </a:r>
            <a:r>
              <a:rPr lang="en-US" sz="1800" dirty="0" err="1" smtClean="0">
                <a:latin typeface="Inconsolata"/>
                <a:cs typeface="Inconsolata"/>
              </a:rPr>
              <a:t>java.util.concurrent.ConcurrentMap</a:t>
            </a:r>
            <a:endParaRPr lang="en-US" sz="1800" dirty="0" smtClean="0">
              <a:latin typeface="Inconsolata"/>
              <a:cs typeface="Inconsolata"/>
            </a:endParaRPr>
          </a:p>
          <a:p>
            <a:r>
              <a:rPr lang="en-US" dirty="0" smtClean="0"/>
              <a:t>Same</a:t>
            </a:r>
            <a:r>
              <a:rPr lang="en-US" baseline="0" dirty="0" smtClean="0"/>
              <a:t> for both server and client</a:t>
            </a:r>
          </a:p>
          <a:p>
            <a:r>
              <a:rPr lang="en-US" baseline="0" dirty="0" smtClean="0"/>
              <a:t>Key class must have </a:t>
            </a:r>
            <a:r>
              <a:rPr lang="en-US" sz="2000" baseline="0" dirty="0" err="1" smtClean="0">
                <a:latin typeface="Inconsolata"/>
                <a:cs typeface="Inconsolata"/>
              </a:rPr>
              <a:t>hashCode</a:t>
            </a:r>
            <a:r>
              <a:rPr lang="en-US" baseline="0" dirty="0" smtClean="0"/>
              <a:t> and </a:t>
            </a:r>
            <a:r>
              <a:rPr lang="en-US" sz="2000" baseline="0" dirty="0" smtClean="0">
                <a:latin typeface="Inconsolata"/>
                <a:cs typeface="Inconsolata"/>
              </a:rPr>
              <a:t>equals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r>
              <a:rPr lang="en-US" baseline="0" dirty="0" smtClean="0"/>
              <a:t>, like </a:t>
            </a:r>
            <a:r>
              <a:rPr lang="en-US" baseline="0" dirty="0" err="1" smtClean="0"/>
              <a:t>HashMap</a:t>
            </a:r>
            <a:endParaRPr lang="en-US" baseline="0" dirty="0" smtClean="0"/>
          </a:p>
          <a:p>
            <a:r>
              <a:rPr lang="en-US" baseline="0" dirty="0" smtClean="0"/>
              <a:t>Some behavior differs based on region type (clear, </a:t>
            </a:r>
            <a:r>
              <a:rPr lang="en-US" baseline="0" dirty="0" err="1" smtClean="0"/>
              <a:t>getAll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Easy to use – no ORM</a:t>
            </a:r>
          </a:p>
          <a:p>
            <a:pPr marL="514350" lvl="1" indent="0">
              <a:buNone/>
            </a:pPr>
            <a:r>
              <a:rPr lang="en-US" sz="1200" dirty="0" smtClean="0">
                <a:latin typeface="Inconsolata"/>
                <a:cs typeface="Inconsolata"/>
              </a:rPr>
              <a:t>Region&lt;</a:t>
            </a:r>
            <a:r>
              <a:rPr lang="en-US" sz="1200" dirty="0" err="1" smtClean="0">
                <a:latin typeface="Inconsolata"/>
                <a:cs typeface="Inconsolata"/>
              </a:rPr>
              <a:t>String,String</a:t>
            </a:r>
            <a:r>
              <a:rPr lang="en-US" sz="1200" dirty="0" smtClean="0">
                <a:latin typeface="Inconsolata"/>
                <a:cs typeface="Inconsolata"/>
              </a:rPr>
              <a:t>&gt; r = </a:t>
            </a:r>
            <a:r>
              <a:rPr lang="en-US" sz="1200" dirty="0" err="1" smtClean="0">
                <a:latin typeface="Inconsolata"/>
                <a:cs typeface="Inconsolata"/>
              </a:rPr>
              <a:t>cache.getRegion</a:t>
            </a:r>
            <a:r>
              <a:rPr lang="en-US" sz="1200" dirty="0" smtClean="0">
                <a:latin typeface="Inconsolata"/>
                <a:cs typeface="Inconsolata"/>
              </a:rPr>
              <a:t>(“</a:t>
            </a:r>
            <a:r>
              <a:rPr lang="en-US" sz="1200" dirty="0" err="1" smtClean="0">
                <a:latin typeface="Inconsolata"/>
                <a:cs typeface="Inconsolata"/>
              </a:rPr>
              <a:t>someRegion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r.put</a:t>
            </a:r>
            <a:r>
              <a:rPr lang="en-US" sz="1200" dirty="0" smtClean="0">
                <a:latin typeface="Inconsolata"/>
                <a:cs typeface="Inconsolata"/>
              </a:rPr>
              <a:t>(“</a:t>
            </a:r>
            <a:r>
              <a:rPr lang="en-US" sz="1200" dirty="0" err="1" smtClean="0">
                <a:latin typeface="Inconsolata"/>
                <a:cs typeface="Inconsolata"/>
              </a:rPr>
              <a:t>key”,”value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r.get</a:t>
            </a:r>
            <a:r>
              <a:rPr lang="en-US" sz="1200" dirty="0" smtClean="0">
                <a:latin typeface="Inconsolata"/>
                <a:cs typeface="Inconsolata"/>
              </a:rPr>
              <a:t>(“key”);</a:t>
            </a:r>
          </a:p>
          <a:p>
            <a:pPr marL="514350" lvl="1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r.remove</a:t>
            </a:r>
            <a:r>
              <a:rPr lang="en-US" sz="1200" dirty="0" smtClean="0">
                <a:latin typeface="Inconsolata"/>
                <a:cs typeface="Inconsolata"/>
              </a:rPr>
              <a:t>(“key”);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782280750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Gemfire?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57508"/>
            <a:ext cx="8410575" cy="37627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Distributed, in-memory key-value cache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Ultra-low latency</a:t>
            </a:r>
            <a:endParaRPr lang="en-US" sz="1000" dirty="0" smtClean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dirty="0" smtClean="0"/>
              <a:t>Optional fast disk persistence for data durability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In-situ parallel logic execution with data affinity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Query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Event management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Horizontally and linearly scalable on commodity hardware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Scaling up or down does not require downtime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Fault tolerant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Optional ACID-compliant transactions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WAN Gateway for widely distributed data centers and DR architectures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Schema is intrinsic – no DDL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Written in Java with C/C++, C#, and REST APIs</a:t>
            </a:r>
          </a:p>
          <a:p>
            <a:pPr marL="2286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1400" kern="1200" baseline="0" dirty="0" smtClean="0">
                <a:solidFill>
                  <a:schemeClr val="tx1"/>
                </a:solidFill>
                <a:effectLst/>
              </a:rPr>
              <a:t>Simple API (no ORM)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400" baseline="0" dirty="0" smtClean="0"/>
              <a:t>Mature </a:t>
            </a:r>
            <a:r>
              <a:rPr lang="en-US" sz="1400" baseline="0" dirty="0" smtClean="0"/>
              <a:t>and stable (in production use since 2004)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82573"/>
            <a:ext cx="8410575" cy="355389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p</a:t>
            </a:r>
            <a:r>
              <a:rPr lang="en-US" sz="1000" dirty="0" smtClean="0">
                <a:latin typeface="Inconsolata"/>
                <a:cs typeface="Inconsolata"/>
              </a:rPr>
              <a:t>ublic class </a:t>
            </a:r>
            <a:r>
              <a:rPr lang="en-US" sz="1000" dirty="0" err="1" smtClean="0">
                <a:latin typeface="Inconsolata"/>
                <a:cs typeface="Inconsolata"/>
              </a:rPr>
              <a:t>MyFunction</a:t>
            </a:r>
            <a:r>
              <a:rPr lang="en-US" sz="1000" dirty="0" smtClean="0">
                <a:latin typeface="Inconsolata"/>
                <a:cs typeface="Inconsolata"/>
              </a:rPr>
              <a:t> implements Function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void execute(</a:t>
            </a:r>
            <a:r>
              <a:rPr lang="en-US" sz="1000" dirty="0" err="1" smtClean="0">
                <a:latin typeface="Inconsolata"/>
                <a:cs typeface="Inconsolata"/>
              </a:rPr>
              <a:t>FunctionContext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ctx</a:t>
            </a:r>
            <a:r>
              <a:rPr lang="en-US" sz="1000" dirty="0" smtClean="0">
                <a:latin typeface="Inconsolata"/>
                <a:cs typeface="Inconsolata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</a:t>
            </a:r>
            <a:r>
              <a:rPr lang="en-US" sz="1000" dirty="0" err="1" smtClean="0">
                <a:latin typeface="Inconsolata"/>
                <a:cs typeface="Inconsolata"/>
              </a:rPr>
              <a:t>ResultSender</a:t>
            </a:r>
            <a:r>
              <a:rPr lang="en-US" sz="1000" dirty="0" smtClean="0">
                <a:latin typeface="Inconsolata"/>
                <a:cs typeface="Inconsolata"/>
              </a:rPr>
              <a:t>&lt;</a:t>
            </a:r>
            <a:r>
              <a:rPr lang="en-US" sz="1000" dirty="0" err="1" smtClean="0">
                <a:latin typeface="Inconsolata"/>
                <a:cs typeface="Inconsolata"/>
              </a:rPr>
              <a:t>MyObject</a:t>
            </a:r>
            <a:r>
              <a:rPr lang="en-US" sz="1000" dirty="0" smtClean="0">
                <a:latin typeface="Inconsolata"/>
                <a:cs typeface="Inconsolata"/>
              </a:rPr>
              <a:t>&gt; sender = </a:t>
            </a:r>
            <a:r>
              <a:rPr lang="en-US" sz="1000" dirty="0" err="1" smtClean="0">
                <a:latin typeface="Inconsolata"/>
                <a:cs typeface="Inconsolata"/>
              </a:rPr>
              <a:t>ctx.getResultSender</a:t>
            </a:r>
            <a:r>
              <a:rPr lang="en-US" sz="10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   </a:t>
            </a:r>
            <a:r>
              <a:rPr lang="en-US" sz="1000" dirty="0" err="1" smtClean="0">
                <a:latin typeface="Inconsolata"/>
                <a:cs typeface="Inconsolata"/>
              </a:rPr>
              <a:t>MyData</a:t>
            </a:r>
            <a:r>
              <a:rPr lang="en-US" sz="1000" dirty="0" smtClean="0">
                <a:latin typeface="Inconsolata"/>
                <a:cs typeface="Inconsolata"/>
              </a:rPr>
              <a:t> data = (</a:t>
            </a:r>
            <a:r>
              <a:rPr lang="en-US" sz="1000" dirty="0" err="1" smtClean="0">
                <a:latin typeface="Inconsolata"/>
                <a:cs typeface="Inconsolata"/>
              </a:rPr>
              <a:t>MyData</a:t>
            </a:r>
            <a:r>
              <a:rPr lang="en-US" sz="1000" dirty="0" smtClean="0">
                <a:latin typeface="Inconsolata"/>
                <a:cs typeface="Inconsolata"/>
              </a:rPr>
              <a:t>)</a:t>
            </a:r>
            <a:r>
              <a:rPr lang="en-US" sz="1000" dirty="0" err="1" smtClean="0">
                <a:latin typeface="Inconsolata"/>
                <a:cs typeface="Inconsolata"/>
              </a:rPr>
              <a:t>ctx.getArguments</a:t>
            </a:r>
            <a:r>
              <a:rPr lang="en-US" sz="10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   // do something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   </a:t>
            </a:r>
            <a:r>
              <a:rPr lang="en-US" sz="1000" dirty="0" err="1" smtClean="0">
                <a:latin typeface="Inconsolata"/>
                <a:cs typeface="Inconsolata"/>
              </a:rPr>
              <a:t>sender.sendResult</a:t>
            </a:r>
            <a:r>
              <a:rPr lang="en-US" sz="1000" dirty="0" smtClean="0">
                <a:latin typeface="Inconsolata"/>
                <a:cs typeface="Inconsolata"/>
              </a:rPr>
              <a:t>(</a:t>
            </a:r>
            <a:r>
              <a:rPr lang="en-US" sz="1000" dirty="0" err="1" smtClean="0">
                <a:latin typeface="Inconsolata"/>
                <a:cs typeface="Inconsolata"/>
              </a:rPr>
              <a:t>anObject</a:t>
            </a:r>
            <a:r>
              <a:rPr lang="en-US" sz="1000" dirty="0" smtClean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   </a:t>
            </a:r>
            <a:r>
              <a:rPr lang="en-US" sz="1000" dirty="0" err="1" smtClean="0">
                <a:latin typeface="Inconsolata"/>
                <a:cs typeface="Inconsolata"/>
              </a:rPr>
              <a:t>sender.lastResult</a:t>
            </a:r>
            <a:r>
              <a:rPr lang="en-US" sz="1000" dirty="0" smtClean="0">
                <a:latin typeface="Inconsolata"/>
                <a:cs typeface="Inconsolata"/>
              </a:rPr>
              <a:t>(</a:t>
            </a:r>
            <a:r>
              <a:rPr lang="en-US" sz="1000" dirty="0" err="1" smtClean="0">
                <a:latin typeface="Inconsolata"/>
                <a:cs typeface="Inconsolata"/>
              </a:rPr>
              <a:t>anotherObject</a:t>
            </a:r>
            <a:r>
              <a:rPr lang="en-US" sz="1000" dirty="0" smtClean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} catch (Exception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   throw new </a:t>
            </a:r>
            <a:r>
              <a:rPr lang="en-US" sz="1000" dirty="0" err="1" smtClean="0">
                <a:latin typeface="Inconsolata"/>
                <a:cs typeface="Inconsolata"/>
              </a:rPr>
              <a:t>FunctionException</a:t>
            </a:r>
            <a:r>
              <a:rPr lang="en-US" sz="1000" dirty="0" smtClean="0">
                <a:latin typeface="Inconsolata"/>
                <a:cs typeface="Inconsolata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String </a:t>
            </a:r>
            <a:r>
              <a:rPr lang="en-US" sz="1000" dirty="0" err="1" smtClean="0">
                <a:latin typeface="Inconsolata"/>
                <a:cs typeface="Inconsolata"/>
              </a:rPr>
              <a:t>getID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return “</a:t>
            </a:r>
            <a:r>
              <a:rPr lang="en-US" sz="1000" dirty="0" err="1" smtClean="0">
                <a:latin typeface="Inconsolata"/>
                <a:cs typeface="Inconsolata"/>
              </a:rPr>
              <a:t>MyFunction</a:t>
            </a:r>
            <a:r>
              <a:rPr lang="en-US" sz="1000" dirty="0" smtClean="0">
                <a:latin typeface="Inconsolata"/>
                <a:cs typeface="Inconsolata"/>
              </a:rPr>
              <a:t>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</a:t>
            </a:r>
            <a:r>
              <a:rPr lang="en-US" sz="1000" dirty="0" err="1" smtClean="0">
                <a:latin typeface="Inconsolata"/>
                <a:cs typeface="Inconsolata"/>
              </a:rPr>
              <a:t>boolean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isHA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</a:t>
            </a:r>
            <a:r>
              <a:rPr lang="en-US" sz="1000" dirty="0" err="1" smtClean="0">
                <a:latin typeface="Inconsolata"/>
                <a:cs typeface="Inconsolata"/>
              </a:rPr>
              <a:t>boolean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hasResult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public </a:t>
            </a:r>
            <a:r>
              <a:rPr lang="en-US" sz="1000" dirty="0" err="1" smtClean="0">
                <a:latin typeface="Inconsolata"/>
                <a:cs typeface="Inconsolata"/>
              </a:rPr>
              <a:t>boolean</a:t>
            </a:r>
            <a:r>
              <a:rPr lang="en-US" sz="1000" dirty="0" smtClean="0">
                <a:latin typeface="Inconsolata"/>
                <a:cs typeface="Inconsolata"/>
              </a:rPr>
              <a:t> </a:t>
            </a:r>
            <a:r>
              <a:rPr lang="en-US" sz="1000" dirty="0" err="1" smtClean="0">
                <a:latin typeface="Inconsolata"/>
                <a:cs typeface="Inconsolata"/>
              </a:rPr>
              <a:t>optimizeForWrite</a:t>
            </a:r>
            <a:r>
              <a:rPr lang="en-US" sz="1000" dirty="0" smtClean="0">
                <a:latin typeface="Inconsolata"/>
                <a:cs typeface="Inconsolata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 </a:t>
            </a:r>
            <a:r>
              <a:rPr lang="en-US" sz="1000" dirty="0" smtClean="0">
                <a:latin typeface="Inconsolata"/>
                <a:cs typeface="Inconsolata"/>
              </a:rPr>
              <a:t>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Inconsolata"/>
                <a:cs typeface="Inconsolata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Inconsolata"/>
                <a:cs typeface="Inconsolat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991972"/>
      </p:ext>
    </p:extLst>
  </p:cSld>
  <p:clrMapOvr>
    <a:masterClrMapping/>
  </p:clrMapOvr>
  <p:transition xmlns:p14="http://schemas.microsoft.com/office/powerpoint/2010/main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</a:t>
            </a:r>
            <a:r>
              <a:rPr lang="en-US" baseline="0" dirty="0" smtClean="0"/>
              <a:t> 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5069" y="1083093"/>
            <a:ext cx="8410575" cy="3382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MyData</a:t>
            </a:r>
            <a:r>
              <a:rPr lang="en-US" sz="1200" dirty="0" smtClean="0">
                <a:latin typeface="Inconsolata"/>
                <a:cs typeface="Inconsolata"/>
              </a:rPr>
              <a:t> data = …;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// execute on all servers from 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FunctionService.onServers</a:t>
            </a:r>
            <a:r>
              <a:rPr lang="en-US" sz="1200" dirty="0" smtClean="0">
                <a:latin typeface="Inconsolata"/>
                <a:cs typeface="Inconsolata"/>
              </a:rPr>
              <a:t>(pool).</a:t>
            </a:r>
            <a:r>
              <a:rPr lang="en-US" sz="1200" dirty="0" err="1" smtClean="0">
                <a:latin typeface="Inconsolata"/>
                <a:cs typeface="Inconsolata"/>
              </a:rPr>
              <a:t>withArgs</a:t>
            </a:r>
            <a:r>
              <a:rPr lang="en-US" sz="1200" dirty="0" smtClean="0">
                <a:latin typeface="Inconsolata"/>
                <a:cs typeface="Inconsolata"/>
              </a:rPr>
              <a:t>(data).execute(“</a:t>
            </a:r>
            <a:r>
              <a:rPr lang="en-US" sz="1200" dirty="0" err="1" smtClean="0">
                <a:latin typeface="Inconsolata"/>
                <a:cs typeface="Inconsolata"/>
              </a:rPr>
              <a:t>MyFunction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// execute on one server from 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FunctionService.onServer</a:t>
            </a:r>
            <a:r>
              <a:rPr lang="en-US" sz="1200" dirty="0" smtClean="0">
                <a:latin typeface="Inconsolata"/>
                <a:cs typeface="Inconsolata"/>
              </a:rPr>
              <a:t>(</a:t>
            </a:r>
            <a:r>
              <a:rPr lang="en-US" sz="1200" dirty="0">
                <a:latin typeface="Inconsolata"/>
                <a:cs typeface="Inconsolata"/>
              </a:rPr>
              <a:t>pool).</a:t>
            </a:r>
            <a:r>
              <a:rPr lang="en-US" sz="1200" dirty="0" err="1">
                <a:latin typeface="Inconsolata"/>
                <a:cs typeface="Inconsolata"/>
              </a:rPr>
              <a:t>withArgs</a:t>
            </a:r>
            <a:r>
              <a:rPr lang="en-US" sz="1200" dirty="0">
                <a:latin typeface="Inconsolata"/>
                <a:cs typeface="Inconsolata"/>
              </a:rPr>
              <a:t>(data).execute(“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”)</a:t>
            </a:r>
            <a:r>
              <a:rPr lang="en-US" sz="1200" dirty="0" smtClean="0">
                <a:latin typeface="Inconsolata"/>
                <a:cs typeface="Inconsolata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// execute </a:t>
            </a:r>
            <a:r>
              <a:rPr lang="en-US" sz="1200" dirty="0" smtClean="0">
                <a:latin typeface="Inconsolata"/>
                <a:cs typeface="Inconsolata"/>
              </a:rPr>
              <a:t>on servers in group “</a:t>
            </a:r>
            <a:r>
              <a:rPr lang="en-US" sz="1200" dirty="0" err="1" smtClean="0">
                <a:latin typeface="Inconsolata"/>
                <a:cs typeface="Inconsolata"/>
              </a:rPr>
              <a:t>myGroup</a:t>
            </a:r>
            <a:r>
              <a:rPr lang="en-US" sz="1200" dirty="0" smtClean="0">
                <a:latin typeface="Inconsolata"/>
                <a:cs typeface="Inconsolata"/>
              </a:rPr>
              <a:t>”</a:t>
            </a:r>
            <a:endParaRPr lang="en-US" sz="1200" dirty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FunctionService.onMembers</a:t>
            </a:r>
            <a:r>
              <a:rPr lang="en-US" sz="1200" dirty="0" smtClean="0">
                <a:latin typeface="Inconsolata"/>
                <a:cs typeface="Inconsolata"/>
              </a:rPr>
              <a:t>(“</a:t>
            </a:r>
            <a:r>
              <a:rPr lang="en-US" sz="1200" dirty="0" err="1" smtClean="0">
                <a:latin typeface="Inconsolata"/>
                <a:cs typeface="Inconsolata"/>
              </a:rPr>
              <a:t>myGroup</a:t>
            </a:r>
            <a:r>
              <a:rPr lang="en-US" sz="1200" dirty="0" smtClean="0">
                <a:latin typeface="Inconsolata"/>
                <a:cs typeface="Inconsolata"/>
              </a:rPr>
              <a:t>”)</a:t>
            </a:r>
            <a:r>
              <a:rPr lang="en-US" sz="1200" dirty="0">
                <a:latin typeface="Inconsolata"/>
                <a:cs typeface="Inconsolata"/>
              </a:rPr>
              <a:t>.</a:t>
            </a:r>
            <a:r>
              <a:rPr lang="en-US" sz="1200" dirty="0" err="1">
                <a:latin typeface="Inconsolata"/>
                <a:cs typeface="Inconsolata"/>
              </a:rPr>
              <a:t>withArgs</a:t>
            </a:r>
            <a:r>
              <a:rPr lang="en-US" sz="1200" dirty="0">
                <a:latin typeface="Inconsolata"/>
                <a:cs typeface="Inconsolata"/>
              </a:rPr>
              <a:t>(data).execute(“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”)</a:t>
            </a:r>
            <a:r>
              <a:rPr lang="en-US" sz="1200" dirty="0" smtClean="0">
                <a:latin typeface="Inconsolata"/>
                <a:cs typeface="Inconsolata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// execute on one server in group “</a:t>
            </a:r>
            <a:r>
              <a:rPr lang="en-US" sz="1200" dirty="0" err="1" smtClean="0">
                <a:latin typeface="Inconsolata"/>
                <a:cs typeface="Inconsolata"/>
              </a:rPr>
              <a:t>myGroup</a:t>
            </a:r>
            <a:r>
              <a:rPr lang="en-US" sz="1200" dirty="0" smtClean="0">
                <a:latin typeface="Inconsolata"/>
                <a:cs typeface="Inconsolata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FunctionService.onMember</a:t>
            </a:r>
            <a:r>
              <a:rPr lang="en-US" sz="1200" dirty="0" smtClean="0">
                <a:latin typeface="Inconsolata"/>
                <a:cs typeface="Inconsolata"/>
              </a:rPr>
              <a:t>(</a:t>
            </a:r>
            <a:r>
              <a:rPr lang="en-US" sz="1200" dirty="0">
                <a:latin typeface="Inconsolata"/>
                <a:cs typeface="Inconsolata"/>
              </a:rPr>
              <a:t>“</a:t>
            </a:r>
            <a:r>
              <a:rPr lang="en-US" sz="1200" dirty="0" err="1">
                <a:latin typeface="Inconsolata"/>
                <a:cs typeface="Inconsolata"/>
              </a:rPr>
              <a:t>myGroup</a:t>
            </a:r>
            <a:r>
              <a:rPr lang="en-US" sz="1200" dirty="0">
                <a:latin typeface="Inconsolata"/>
                <a:cs typeface="Inconsolata"/>
              </a:rPr>
              <a:t>”).</a:t>
            </a:r>
            <a:r>
              <a:rPr lang="en-US" sz="1200" dirty="0" err="1">
                <a:latin typeface="Inconsolata"/>
                <a:cs typeface="Inconsolata"/>
              </a:rPr>
              <a:t>withArgs</a:t>
            </a:r>
            <a:r>
              <a:rPr lang="en-US" sz="1200" dirty="0">
                <a:latin typeface="Inconsolata"/>
                <a:cs typeface="Inconsolata"/>
              </a:rPr>
              <a:t>(data).execute(“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Inconsolata"/>
              <a:cs typeface="Inconsolat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877242156"/>
      </p:ext>
    </p:extLst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 Partition Aware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MyData</a:t>
            </a:r>
            <a:r>
              <a:rPr lang="en-US" sz="1200" dirty="0" smtClean="0">
                <a:latin typeface="Inconsolata"/>
                <a:cs typeface="Inconsolata"/>
              </a:rPr>
              <a:t> data = …;</a:t>
            </a:r>
          </a:p>
          <a:p>
            <a:pPr marL="0" indent="0">
              <a:buNone/>
            </a:pPr>
            <a:r>
              <a:rPr lang="en-US" sz="1200" dirty="0" smtClean="0">
                <a:latin typeface="Inconsolata"/>
                <a:cs typeface="Inconsolata"/>
              </a:rPr>
              <a:t>Set&lt;</a:t>
            </a:r>
            <a:r>
              <a:rPr lang="en-US" sz="1200" dirty="0" err="1" smtClean="0">
                <a:latin typeface="Inconsolata"/>
                <a:cs typeface="Inconsolata"/>
              </a:rPr>
              <a:t>MyKey</a:t>
            </a:r>
            <a:r>
              <a:rPr lang="en-US" sz="1200" dirty="0" smtClean="0">
                <a:latin typeface="Inconsolata"/>
                <a:cs typeface="Inconsolata"/>
              </a:rPr>
              <a:t>&gt; filter = new </a:t>
            </a:r>
            <a:r>
              <a:rPr lang="en-US" sz="1200" dirty="0" err="1" smtClean="0">
                <a:latin typeface="Inconsolata"/>
                <a:cs typeface="Inconsolata"/>
              </a:rPr>
              <a:t>HashSet</a:t>
            </a:r>
            <a:r>
              <a:rPr lang="en-US" sz="1200" dirty="0" smtClean="0">
                <a:latin typeface="Inconsolata"/>
                <a:cs typeface="Inconsolata"/>
              </a:rPr>
              <a:t>&lt;&gt;();</a:t>
            </a:r>
          </a:p>
          <a:p>
            <a:pPr marL="0" indent="0">
              <a:buNone/>
            </a:pPr>
            <a:r>
              <a:rPr lang="en-US" sz="1200" dirty="0" err="1">
                <a:latin typeface="Inconsolata"/>
                <a:cs typeface="Inconsolata"/>
              </a:rPr>
              <a:t>f</a:t>
            </a:r>
            <a:r>
              <a:rPr lang="en-US" sz="1200" dirty="0" err="1" smtClean="0">
                <a:latin typeface="Inconsolata"/>
                <a:cs typeface="Inconsolata"/>
              </a:rPr>
              <a:t>ilter.add</a:t>
            </a:r>
            <a:r>
              <a:rPr lang="en-US" sz="1200" dirty="0" smtClean="0">
                <a:latin typeface="Inconsolata"/>
                <a:cs typeface="Inconsolata"/>
              </a:rPr>
              <a:t>(new </a:t>
            </a:r>
            <a:r>
              <a:rPr lang="en-US" sz="1200" dirty="0" err="1" smtClean="0">
                <a:latin typeface="Inconsolata"/>
                <a:cs typeface="Inconsolata"/>
              </a:rPr>
              <a:t>MyKey</a:t>
            </a:r>
            <a:r>
              <a:rPr lang="en-US" sz="1200" dirty="0" smtClean="0">
                <a:latin typeface="Inconsolata"/>
                <a:cs typeface="Inconsolata"/>
              </a:rPr>
              <a:t>(…)); // repeat for other keys</a:t>
            </a:r>
          </a:p>
          <a:p>
            <a:pPr marL="0" indent="0"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FunctionService.onRegion</a:t>
            </a:r>
            <a:r>
              <a:rPr lang="en-US" sz="1200" dirty="0" smtClean="0">
                <a:latin typeface="Inconsolata"/>
                <a:cs typeface="Inconsolata"/>
              </a:rPr>
              <a:t>(region).</a:t>
            </a:r>
            <a:r>
              <a:rPr lang="en-US" sz="1200" dirty="0" err="1" smtClean="0">
                <a:latin typeface="Inconsolata"/>
                <a:cs typeface="Inconsolata"/>
              </a:rPr>
              <a:t>withArgs</a:t>
            </a:r>
            <a:r>
              <a:rPr lang="en-US" sz="1200" dirty="0" smtClean="0">
                <a:latin typeface="Inconsolata"/>
                <a:cs typeface="Inconsolata"/>
              </a:rPr>
              <a:t>(data).</a:t>
            </a:r>
            <a:r>
              <a:rPr lang="en-US" sz="1200" dirty="0" err="1" smtClean="0">
                <a:latin typeface="Inconsolata"/>
                <a:cs typeface="Inconsolata"/>
              </a:rPr>
              <a:t>withFilter</a:t>
            </a:r>
            <a:r>
              <a:rPr lang="en-US" sz="1200" dirty="0" smtClean="0">
                <a:latin typeface="Inconsolata"/>
                <a:cs typeface="Inconsolata"/>
              </a:rPr>
              <a:t>(filter).execute(“</a:t>
            </a:r>
            <a:r>
              <a:rPr lang="en-US" sz="1200" dirty="0" err="1" smtClean="0">
                <a:latin typeface="Inconsolata"/>
                <a:cs typeface="Inconsolata"/>
              </a:rPr>
              <a:t>MyFunction</a:t>
            </a:r>
            <a:r>
              <a:rPr lang="en-US" sz="1200" dirty="0" smtClean="0">
                <a:latin typeface="Inconsolata"/>
                <a:cs typeface="Inconsolata"/>
              </a:rPr>
              <a:t>”);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586324376"/>
      </p:ext>
    </p:extLst>
  </p:cSld>
  <p:clrMapOvr>
    <a:masterClrMapping/>
  </p:clrMapOvr>
  <p:transition xmlns:p14="http://schemas.microsoft.com/office/powerpoint/2010/main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Function: Partition Aware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public class </a:t>
            </a:r>
            <a:r>
              <a:rPr lang="en-US" sz="1200" dirty="0" err="1">
                <a:latin typeface="Inconsolata"/>
                <a:cs typeface="Inconsolata"/>
              </a:rPr>
              <a:t>MyFunction</a:t>
            </a:r>
            <a:r>
              <a:rPr lang="en-US" sz="1200" dirty="0">
                <a:latin typeface="Inconsolata"/>
                <a:cs typeface="Inconsolata"/>
              </a:rPr>
              <a:t> implements Function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public void execute(</a:t>
            </a:r>
            <a:r>
              <a:rPr lang="en-US" sz="1200" dirty="0" err="1">
                <a:latin typeface="Inconsolata"/>
                <a:cs typeface="Inconsolata"/>
              </a:rPr>
              <a:t>FunctionContext</a:t>
            </a: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err="1">
                <a:latin typeface="Inconsolata"/>
                <a:cs typeface="Inconsolata"/>
              </a:rPr>
              <a:t>ctx</a:t>
            </a:r>
            <a:r>
              <a:rPr lang="en-US" sz="1200" dirty="0">
                <a:latin typeface="Inconsolata"/>
                <a:cs typeface="Inconsolata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</a:t>
            </a:r>
            <a:r>
              <a:rPr lang="en-US" sz="1200" dirty="0" err="1">
                <a:latin typeface="Inconsolata"/>
                <a:cs typeface="Inconsolata"/>
              </a:rPr>
              <a:t>ResultSender</a:t>
            </a:r>
            <a:r>
              <a:rPr lang="en-US" sz="1200" dirty="0">
                <a:latin typeface="Inconsolata"/>
                <a:cs typeface="Inconsolata"/>
              </a:rPr>
              <a:t>&lt;</a:t>
            </a:r>
            <a:r>
              <a:rPr lang="en-US" sz="1200" dirty="0" err="1">
                <a:latin typeface="Inconsolata"/>
                <a:cs typeface="Inconsolata"/>
              </a:rPr>
              <a:t>MyObject</a:t>
            </a:r>
            <a:r>
              <a:rPr lang="en-US" sz="1200" dirty="0">
                <a:latin typeface="Inconsolata"/>
                <a:cs typeface="Inconsolata"/>
              </a:rPr>
              <a:t>&gt; sender = </a:t>
            </a:r>
            <a:r>
              <a:rPr lang="en-US" sz="1200" dirty="0" err="1">
                <a:latin typeface="Inconsolata"/>
                <a:cs typeface="Inconsolata"/>
              </a:rPr>
              <a:t>ctx.getResultSender</a:t>
            </a:r>
            <a:r>
              <a:rPr lang="en-US" sz="1200" dirty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try </a:t>
            </a:r>
            <a:r>
              <a:rPr lang="en-US" sz="1200" dirty="0" smtClean="0">
                <a:latin typeface="Inconsolata"/>
                <a:cs typeface="Inconsolata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</a:t>
            </a:r>
            <a:r>
              <a:rPr lang="en-US" sz="1200" dirty="0" err="1" smtClean="0">
                <a:latin typeface="Inconsolata"/>
                <a:cs typeface="Inconsolata"/>
              </a:rPr>
              <a:t>RegionFunctionContext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dirty="0" err="1" smtClean="0">
                <a:latin typeface="Inconsolata"/>
                <a:cs typeface="Inconsolata"/>
              </a:rPr>
              <a:t>rctx</a:t>
            </a:r>
            <a:r>
              <a:rPr lang="en-US" sz="1200" dirty="0" smtClean="0">
                <a:latin typeface="Inconsolata"/>
                <a:cs typeface="Inconsolata"/>
              </a:rPr>
              <a:t> = (</a:t>
            </a:r>
            <a:r>
              <a:rPr lang="en-US" sz="1200" dirty="0" err="1" smtClean="0">
                <a:latin typeface="Inconsolata"/>
                <a:cs typeface="Inconsolata"/>
              </a:rPr>
              <a:t>RegionFunctionContext</a:t>
            </a:r>
            <a:r>
              <a:rPr lang="en-US" sz="1200" dirty="0" smtClean="0">
                <a:latin typeface="Inconsolata"/>
                <a:cs typeface="Inconsolata"/>
              </a:rPr>
              <a:t>)</a:t>
            </a:r>
            <a:r>
              <a:rPr lang="en-US" sz="1200" dirty="0" err="1" smtClean="0">
                <a:latin typeface="Inconsolata"/>
                <a:cs typeface="Inconsolata"/>
              </a:rPr>
              <a:t>ctx</a:t>
            </a:r>
            <a:r>
              <a:rPr lang="en-US" sz="1200" dirty="0" smtClean="0">
                <a:latin typeface="Inconsolata"/>
                <a:cs typeface="Inconsolata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</a:t>
            </a:r>
            <a:r>
              <a:rPr lang="en-US" sz="1200" dirty="0">
                <a:latin typeface="Inconsolata"/>
                <a:cs typeface="Inconsolata"/>
              </a:rPr>
              <a:t>// </a:t>
            </a:r>
            <a:r>
              <a:rPr lang="en-US" sz="1200" dirty="0" smtClean="0">
                <a:latin typeface="Inconsolata"/>
                <a:cs typeface="Inconsolata"/>
              </a:rPr>
              <a:t>filter contains </a:t>
            </a:r>
            <a:r>
              <a:rPr lang="en-US" sz="1200" dirty="0">
                <a:latin typeface="Inconsolata"/>
                <a:cs typeface="Inconsolata"/>
              </a:rPr>
              <a:t>only the keys that apply to </a:t>
            </a:r>
            <a:r>
              <a:rPr lang="en-US" sz="1200" dirty="0" smtClean="0">
                <a:latin typeface="Inconsolata"/>
                <a:cs typeface="Inconsolata"/>
              </a:rPr>
              <a:t>this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         Set&lt;</a:t>
            </a:r>
            <a:r>
              <a:rPr lang="en-US" sz="1200" dirty="0" err="1" smtClean="0">
                <a:latin typeface="Inconsolata"/>
                <a:cs typeface="Inconsolata"/>
              </a:rPr>
              <a:t>MyKey</a:t>
            </a:r>
            <a:r>
              <a:rPr lang="en-US" sz="1200" dirty="0" smtClean="0">
                <a:latin typeface="Inconsolata"/>
                <a:cs typeface="Inconsolata"/>
              </a:rPr>
              <a:t>&gt; filter = </a:t>
            </a:r>
            <a:r>
              <a:rPr lang="en-US" sz="1200" dirty="0" err="1" smtClean="0">
                <a:latin typeface="Inconsolata"/>
                <a:cs typeface="Inconsolata"/>
              </a:rPr>
              <a:t>rctx.getFilter</a:t>
            </a:r>
            <a:r>
              <a:rPr lang="en-US" sz="12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// arguments are the same for all servers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</a:t>
            </a:r>
            <a:r>
              <a:rPr lang="en-US" sz="1200" dirty="0" smtClean="0">
                <a:latin typeface="Inconsolata"/>
                <a:cs typeface="Inconsolata"/>
              </a:rPr>
              <a:t>        </a:t>
            </a:r>
            <a:r>
              <a:rPr lang="en-US" sz="1200" dirty="0" err="1" smtClean="0">
                <a:latin typeface="Inconsolata"/>
                <a:cs typeface="Inconsolata"/>
              </a:rPr>
              <a:t>MyData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dirty="0">
                <a:latin typeface="Inconsolata"/>
                <a:cs typeface="Inconsolata"/>
              </a:rPr>
              <a:t>data = (</a:t>
            </a:r>
            <a:r>
              <a:rPr lang="en-US" sz="1200" dirty="0" err="1">
                <a:latin typeface="Inconsolata"/>
                <a:cs typeface="Inconsolata"/>
              </a:rPr>
              <a:t>MyData</a:t>
            </a:r>
            <a:r>
              <a:rPr lang="en-US" sz="1200" dirty="0">
                <a:latin typeface="Inconsolata"/>
                <a:cs typeface="Inconsolata"/>
              </a:rPr>
              <a:t>)</a:t>
            </a:r>
            <a:r>
              <a:rPr lang="en-US" sz="1200" dirty="0" err="1">
                <a:latin typeface="Inconsolata"/>
                <a:cs typeface="Inconsolata"/>
              </a:rPr>
              <a:t>ctx.getArguments</a:t>
            </a:r>
            <a:r>
              <a:rPr lang="en-US" sz="1200" dirty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// do something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</a:t>
            </a:r>
            <a:r>
              <a:rPr lang="en-US" sz="1200" dirty="0" err="1">
                <a:latin typeface="Inconsolata"/>
                <a:cs typeface="Inconsolata"/>
              </a:rPr>
              <a:t>sender.sendResult</a:t>
            </a:r>
            <a:r>
              <a:rPr lang="en-US" sz="1200" dirty="0">
                <a:latin typeface="Inconsolata"/>
                <a:cs typeface="Inconsolata"/>
              </a:rPr>
              <a:t>(</a:t>
            </a:r>
            <a:r>
              <a:rPr lang="en-US" sz="1200" dirty="0" err="1">
                <a:latin typeface="Inconsolata"/>
                <a:cs typeface="Inconsolata"/>
              </a:rPr>
              <a:t>anObject</a:t>
            </a:r>
            <a:r>
              <a:rPr lang="en-US" sz="1200" dirty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</a:t>
            </a:r>
            <a:r>
              <a:rPr lang="en-US" sz="1200" dirty="0" err="1">
                <a:latin typeface="Inconsolata"/>
                <a:cs typeface="Inconsolata"/>
              </a:rPr>
              <a:t>sender.lastResult</a:t>
            </a:r>
            <a:r>
              <a:rPr lang="en-US" sz="1200" dirty="0">
                <a:latin typeface="Inconsolata"/>
                <a:cs typeface="Inconsolata"/>
              </a:rPr>
              <a:t>(</a:t>
            </a:r>
            <a:r>
              <a:rPr lang="en-US" sz="1200" dirty="0" err="1">
                <a:latin typeface="Inconsolata"/>
                <a:cs typeface="Inconsolata"/>
              </a:rPr>
              <a:t>anotherObject</a:t>
            </a:r>
            <a:r>
              <a:rPr lang="en-US" sz="1200" dirty="0">
                <a:latin typeface="Inconsolata"/>
                <a:cs typeface="Inconsolat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} catch (Exception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   throw new </a:t>
            </a:r>
            <a:r>
              <a:rPr lang="en-US" sz="1200" dirty="0" err="1">
                <a:latin typeface="Inconsolata"/>
                <a:cs typeface="Inconsolata"/>
              </a:rPr>
              <a:t>FunctionException</a:t>
            </a:r>
            <a:r>
              <a:rPr lang="en-US" sz="1200" dirty="0">
                <a:latin typeface="Inconsolata"/>
                <a:cs typeface="Inconsolata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Inconsolata"/>
                <a:cs typeface="Inconsolata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}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597946716"/>
      </p:ext>
    </p:extLst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QueryService</a:t>
            </a:r>
            <a:r>
              <a:rPr lang="en-US" sz="1200" dirty="0" smtClean="0">
                <a:latin typeface="Inconsolata"/>
                <a:cs typeface="Inconsolata"/>
              </a:rPr>
              <a:t> </a:t>
            </a:r>
            <a:r>
              <a:rPr lang="en-US" sz="1200" dirty="0" err="1" smtClean="0">
                <a:latin typeface="Inconsolata"/>
                <a:cs typeface="Inconsolata"/>
              </a:rPr>
              <a:t>qs</a:t>
            </a:r>
            <a:r>
              <a:rPr lang="en-US" sz="1200" dirty="0" smtClean="0">
                <a:latin typeface="Inconsolata"/>
                <a:cs typeface="Inconsolata"/>
              </a:rPr>
              <a:t> = </a:t>
            </a:r>
            <a:r>
              <a:rPr lang="en-US" sz="1200" dirty="0" err="1" smtClean="0">
                <a:latin typeface="Inconsolata"/>
                <a:cs typeface="Inconsolata"/>
              </a:rPr>
              <a:t>cache.getQueryService</a:t>
            </a:r>
            <a:r>
              <a:rPr lang="en-US" sz="1200" dirty="0" smtClean="0">
                <a:latin typeface="Inconsolata"/>
                <a:cs typeface="Inconsolata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Query q = </a:t>
            </a:r>
            <a:r>
              <a:rPr lang="en-US" sz="1200" dirty="0" err="1" smtClean="0">
                <a:latin typeface="Inconsolata"/>
                <a:cs typeface="Inconsolata"/>
              </a:rPr>
              <a:t>qs.newQuery</a:t>
            </a:r>
            <a:r>
              <a:rPr lang="en-US" sz="1200" dirty="0" smtClean="0">
                <a:latin typeface="Inconsolata"/>
                <a:cs typeface="Inconsolata"/>
              </a:rPr>
              <a:t>(“select distinct * from /Account where id=$1”);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String </a:t>
            </a:r>
            <a:r>
              <a:rPr lang="en-US" sz="1200" dirty="0" err="1" smtClean="0">
                <a:latin typeface="Inconsolata"/>
                <a:cs typeface="Inconsolata"/>
              </a:rPr>
              <a:t>acctId</a:t>
            </a:r>
            <a:r>
              <a:rPr lang="en-US" sz="1200" dirty="0" smtClean="0">
                <a:latin typeface="Inconsolata"/>
                <a:cs typeface="Inconsolata"/>
              </a:rPr>
              <a:t> = “abc123”;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 smtClean="0">
                <a:latin typeface="Inconsolata"/>
                <a:cs typeface="Inconsolata"/>
              </a:rPr>
              <a:t>SelectResults</a:t>
            </a:r>
            <a:r>
              <a:rPr lang="en-US" sz="1200" dirty="0" smtClean="0">
                <a:latin typeface="Inconsolata"/>
                <a:cs typeface="Inconsolata"/>
              </a:rPr>
              <a:t>&lt;Account&gt; res = </a:t>
            </a:r>
            <a:r>
              <a:rPr lang="en-US" sz="1200" dirty="0" err="1" smtClean="0">
                <a:latin typeface="Inconsolata"/>
                <a:cs typeface="Inconsolata"/>
              </a:rPr>
              <a:t>q.execute</a:t>
            </a:r>
            <a:r>
              <a:rPr lang="en-US" sz="1200" dirty="0" smtClean="0">
                <a:latin typeface="Inconsolata"/>
                <a:cs typeface="Inconsolata"/>
              </a:rPr>
              <a:t>(new Object[]{</a:t>
            </a:r>
            <a:r>
              <a:rPr lang="en-US" sz="1200" dirty="0" err="1" smtClean="0">
                <a:latin typeface="Inconsolata"/>
                <a:cs typeface="Inconsolata"/>
              </a:rPr>
              <a:t>acctId</a:t>
            </a:r>
            <a:r>
              <a:rPr lang="en-US" sz="1200" dirty="0" smtClean="0">
                <a:latin typeface="Inconsolata"/>
                <a:cs typeface="Inconsolata"/>
              </a:rPr>
              <a:t>});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smtClean="0">
                <a:latin typeface="Inconsolata"/>
                <a:cs typeface="Inconsolata"/>
              </a:rPr>
              <a:t>List&lt;Account&gt; list = </a:t>
            </a:r>
            <a:r>
              <a:rPr lang="en-US" sz="1200" dirty="0" err="1" smtClean="0">
                <a:latin typeface="Inconsolata"/>
                <a:cs typeface="Inconsolata"/>
              </a:rPr>
              <a:t>res.asList</a:t>
            </a:r>
            <a:r>
              <a:rPr lang="en-US" sz="1200" dirty="0" smtClean="0">
                <a:latin typeface="Inconsolata"/>
                <a:cs typeface="Inconsolata"/>
              </a:rPr>
              <a:t>();</a:t>
            </a:r>
            <a:endParaRPr lang="en-US" sz="12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452529249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 – Not Just for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Not a traditional database,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but it can replace one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"/>
              <a:tabLst/>
              <a:defRPr/>
            </a:pP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Near real-time business logic execution</a:t>
            </a:r>
            <a:endParaRPr lang="en-US" sz="2400" dirty="0" smtClean="0">
              <a:effectLst/>
            </a:endParaRPr>
          </a:p>
          <a:p>
            <a:r>
              <a:rPr lang="en-US" dirty="0" smtClean="0"/>
              <a:t>Near real-time Map/Reduce</a:t>
            </a:r>
          </a:p>
          <a:p>
            <a:r>
              <a:rPr lang="en-US" dirty="0" smtClean="0"/>
              <a:t>Efficiently</a:t>
            </a:r>
            <a:r>
              <a:rPr lang="en-US" baseline="0" dirty="0" smtClean="0"/>
              <a:t> p</a:t>
            </a:r>
            <a:r>
              <a:rPr lang="en-US" dirty="0" smtClean="0"/>
              <a:t>ersist complex object</a:t>
            </a:r>
            <a:r>
              <a:rPr lang="en-US" baseline="0" dirty="0" smtClean="0"/>
              <a:t> graphs</a:t>
            </a:r>
          </a:p>
          <a:p>
            <a:r>
              <a:rPr lang="en-US" baseline="0" dirty="0" smtClean="0"/>
              <a:t>Efficiently persist large objects, such as video, audio, and images</a:t>
            </a:r>
            <a:endParaRPr lang="en-US" dirty="0" smtClean="0"/>
          </a:p>
          <a:p>
            <a:r>
              <a:rPr lang="en-US" dirty="0" smtClean="0"/>
              <a:t>Event</a:t>
            </a:r>
            <a:r>
              <a:rPr lang="en-US" baseline="0" dirty="0" smtClean="0"/>
              <a:t>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46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</a:t>
            </a:r>
          </a:p>
          <a:p>
            <a:pPr lvl="1"/>
            <a:r>
              <a:rPr lang="en-US" dirty="0" smtClean="0"/>
              <a:t>High performance data cache</a:t>
            </a:r>
          </a:p>
          <a:p>
            <a:pPr lvl="1"/>
            <a:r>
              <a:rPr lang="en-US" dirty="0" smtClean="0"/>
              <a:t>High performance data store</a:t>
            </a:r>
          </a:p>
          <a:p>
            <a:pPr lvl="1"/>
            <a:r>
              <a:rPr lang="en-US" dirty="0" smtClean="0"/>
              <a:t>Multi-site data replication</a:t>
            </a:r>
          </a:p>
          <a:p>
            <a:pPr lvl="0"/>
            <a:r>
              <a:rPr lang="en-US" dirty="0" smtClean="0"/>
              <a:t>Non-traditional</a:t>
            </a:r>
          </a:p>
          <a:p>
            <a:pPr lvl="1"/>
            <a:r>
              <a:rPr lang="en-US" dirty="0" smtClean="0"/>
              <a:t>Near real-time map/reduce</a:t>
            </a:r>
          </a:p>
          <a:p>
            <a:pPr lvl="1"/>
            <a:r>
              <a:rPr lang="en-US" dirty="0" smtClean="0"/>
              <a:t>Near real-time business</a:t>
            </a:r>
            <a:r>
              <a:rPr lang="en-US" baseline="0" dirty="0" smtClean="0"/>
              <a:t> logic</a:t>
            </a:r>
            <a:endParaRPr lang="en-US" dirty="0" smtClean="0"/>
          </a:p>
          <a:p>
            <a:pPr lvl="1"/>
            <a:r>
              <a:rPr lang="en-US" dirty="0" smtClean="0"/>
              <a:t>Near</a:t>
            </a:r>
            <a:r>
              <a:rPr lang="en-US" baseline="0" dirty="0" smtClean="0"/>
              <a:t> real-time analytics</a:t>
            </a:r>
          </a:p>
          <a:p>
            <a:pPr lvl="1"/>
            <a:r>
              <a:rPr lang="en-US" baseline="0" dirty="0" smtClean="0"/>
              <a:t>Large and complex objects</a:t>
            </a:r>
          </a:p>
          <a:p>
            <a:pPr lvl="1"/>
            <a:r>
              <a:rPr lang="en-US" baseline="0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3024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0003" y="824089"/>
            <a:ext cx="8410575" cy="3637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</a:pPr>
            <a:r>
              <a:rPr lang="en-US" sz="1800" dirty="0" smtClean="0"/>
              <a:t>Region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Basic unit of data organization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Named, hierarchical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Types: replicate,</a:t>
            </a:r>
            <a:r>
              <a:rPr lang="en-US" sz="1400" baseline="0" dirty="0" smtClean="0"/>
              <a:t> partitioned, local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Different regions can have different properties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(Very) loosely analogous with a table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Function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Execution engine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In</a:t>
            </a:r>
            <a:r>
              <a:rPr lang="en-US" sz="1400" baseline="0" dirty="0" smtClean="0"/>
              <a:t> server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Data affinity – move execution to the data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Simple Java API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Query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Syntax</a:t>
            </a:r>
            <a:r>
              <a:rPr lang="en-US" sz="1400" baseline="0" dirty="0" smtClean="0"/>
              <a:t> based on OQL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Select only – no insert, update, delete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Topology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Server – data store and functions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Client – proxy</a:t>
            </a:r>
            <a:r>
              <a:rPr lang="en-US" sz="1400" baseline="0" dirty="0" smtClean="0"/>
              <a:t> to the cluster</a:t>
            </a:r>
            <a:endParaRPr lang="en-US" sz="1400" dirty="0" smtClean="0"/>
          </a:p>
          <a:p>
            <a:pPr lvl="1">
              <a:lnSpc>
                <a:spcPct val="70000"/>
              </a:lnSpc>
            </a:pPr>
            <a:r>
              <a:rPr lang="en-US" sz="1400" dirty="0" smtClean="0"/>
              <a:t>Locator – metadata for the cluster</a:t>
            </a:r>
          </a:p>
          <a:p>
            <a:pPr lvl="0">
              <a:lnSpc>
                <a:spcPct val="70000"/>
              </a:lnSpc>
            </a:pPr>
            <a:r>
              <a:rPr lang="en-US" sz="1800" dirty="0" smtClean="0"/>
              <a:t>WAN</a:t>
            </a:r>
            <a:r>
              <a:rPr lang="en-US" sz="1800" baseline="0" dirty="0" smtClean="0"/>
              <a:t> Gateway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Replication across WAN links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Asynchronous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Fault-tolerant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1401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1800" dirty="0" smtClean="0"/>
              <a:t>Replicate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Same data on every server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In-memory</a:t>
            </a:r>
            <a:r>
              <a:rPr lang="en-US" sz="1400" baseline="0" dirty="0" smtClean="0"/>
              <a:t> s</a:t>
            </a:r>
            <a:r>
              <a:rPr lang="en-US" sz="1400" dirty="0" smtClean="0"/>
              <a:t>ize limited to what will fit in heap in any one server *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Generally used for reference data</a:t>
            </a:r>
          </a:p>
          <a:p>
            <a:pPr lvl="0">
              <a:lnSpc>
                <a:spcPct val="70000"/>
              </a:lnSpc>
            </a:pPr>
            <a:r>
              <a:rPr lang="en-US" sz="1600" dirty="0" smtClean="0"/>
              <a:t>Partitioned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Sharded – different data on each server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In-memory size</a:t>
            </a:r>
            <a:r>
              <a:rPr lang="en-US" sz="1400" baseline="0" dirty="0" smtClean="0"/>
              <a:t> limited to total heap across all servers *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Redundancy available for fault tolerance</a:t>
            </a:r>
            <a:endParaRPr lang="en-US" sz="1400" dirty="0" smtClean="0"/>
          </a:p>
          <a:p>
            <a:pPr>
              <a:lnSpc>
                <a:spcPct val="70000"/>
              </a:lnSpc>
            </a:pPr>
            <a:r>
              <a:rPr lang="en-US" sz="1800" baseline="0" dirty="0" smtClean="0"/>
              <a:t>Local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Local to the server or client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Specialized use cases</a:t>
            </a:r>
          </a:p>
          <a:p>
            <a:pPr lvl="0">
              <a:lnSpc>
                <a:spcPct val="70000"/>
              </a:lnSpc>
            </a:pPr>
            <a:r>
              <a:rPr lang="en-US" sz="1800" baseline="0" dirty="0" smtClean="0"/>
              <a:t>Proxy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Client only</a:t>
            </a:r>
          </a:p>
          <a:p>
            <a:pPr lvl="1">
              <a:lnSpc>
                <a:spcPct val="70000"/>
              </a:lnSpc>
            </a:pPr>
            <a:r>
              <a:rPr lang="en-US" sz="1400" baseline="0" dirty="0" smtClean="0"/>
              <a:t>Optional client-side caching</a:t>
            </a:r>
          </a:p>
          <a:p>
            <a:pPr marL="0" lvl="1" indent="0">
              <a:lnSpc>
                <a:spcPct val="70000"/>
              </a:lnSpc>
              <a:spcBef>
                <a:spcPts val="2700"/>
              </a:spcBef>
              <a:buFontTx/>
              <a:buNone/>
            </a:pPr>
            <a:r>
              <a:rPr lang="en-US" sz="1000" baseline="0" dirty="0" smtClean="0"/>
              <a:t>* Total size can exceed heap size using overflow and eviction features</a:t>
            </a:r>
          </a:p>
        </p:txBody>
      </p:sp>
    </p:spTree>
    <p:extLst>
      <p:ext uri="{BB962C8B-B14F-4D97-AF65-F5344CB8AC3E}">
        <p14:creationId xmlns:p14="http://schemas.microsoft.com/office/powerpoint/2010/main" val="16139600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r>
              <a:rPr lang="en-US" baseline="0" dirty="0" smtClean="0"/>
              <a:t> Type Comparison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304" y="1111205"/>
            <a:ext cx="777057" cy="2798899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1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2354" y="1113216"/>
            <a:ext cx="777057" cy="2796888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2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601" y="1113216"/>
            <a:ext cx="777057" cy="2796888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Server 3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6688" y="1547673"/>
            <a:ext cx="4762608" cy="917030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Replicate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6688" y="2794568"/>
            <a:ext cx="4764610" cy="917030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Partitioned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1797" y="290117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6859" y="163122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95907" y="1639575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3443" y="1614511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44590" y="2059334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56927" y="2034269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52818" y="2042623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58503" y="288446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52819" y="3295862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K1s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620" y="2886470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6590" y="3314584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K2s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0350" y="3337638"/>
            <a:ext cx="325865" cy="29242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K3s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07638"/>
            <a:ext cx="8410575" cy="3382962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800" dirty="0" smtClean="0"/>
              <a:t>Each Region can have different properties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A distributed system can have any number of Regions of any type</a:t>
            </a:r>
          </a:p>
          <a:p>
            <a:pPr>
              <a:lnSpc>
                <a:spcPct val="60000"/>
              </a:lnSpc>
            </a:pPr>
            <a:r>
              <a:rPr lang="en-US" sz="1800" dirty="0" smtClean="0"/>
              <a:t>Type:</a:t>
            </a:r>
            <a:r>
              <a:rPr lang="en-US" sz="1800" baseline="0" dirty="0" smtClean="0"/>
              <a:t> replicate, partitioned, local</a:t>
            </a:r>
          </a:p>
          <a:p>
            <a:pPr>
              <a:lnSpc>
                <a:spcPct val="60000"/>
              </a:lnSpc>
            </a:pPr>
            <a:r>
              <a:rPr lang="en-US" sz="1800" baseline="0" dirty="0" smtClean="0"/>
              <a:t>Synchronous vs. asynchronous writes</a:t>
            </a:r>
          </a:p>
          <a:p>
            <a:pPr>
              <a:lnSpc>
                <a:spcPct val="60000"/>
              </a:lnSpc>
            </a:pPr>
            <a:r>
              <a:rPr lang="en-US" sz="1800" baseline="0" dirty="0" smtClean="0"/>
              <a:t>Persistence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Optional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All data stored</a:t>
            </a:r>
            <a:r>
              <a:rPr lang="en-US" sz="1400" baseline="0" dirty="0" smtClean="0"/>
              <a:t> in region is also stored to disk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Overflow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Optional</a:t>
            </a:r>
          </a:p>
          <a:p>
            <a:pPr lvl="1">
              <a:lnSpc>
                <a:spcPct val="70000"/>
              </a:lnSpc>
            </a:pPr>
            <a:r>
              <a:rPr lang="en-US" sz="1400" dirty="0" smtClean="0"/>
              <a:t>Only</a:t>
            </a:r>
            <a:r>
              <a:rPr lang="en-US" sz="1400" baseline="0" dirty="0" smtClean="0"/>
              <a:t> data that won’t fit in memory is stored on disk</a:t>
            </a:r>
          </a:p>
          <a:p>
            <a:pPr lvl="0">
              <a:lnSpc>
                <a:spcPct val="60000"/>
              </a:lnSpc>
            </a:pPr>
            <a:r>
              <a:rPr lang="en-US" sz="1800" baseline="0" dirty="0" smtClean="0"/>
              <a:t>Persistence and overflow can be used separately or together</a:t>
            </a:r>
          </a:p>
          <a:p>
            <a:pPr lvl="0">
              <a:lnSpc>
                <a:spcPct val="60000"/>
              </a:lnSpc>
            </a:pPr>
            <a:r>
              <a:rPr lang="en-US" sz="1800" baseline="0" dirty="0" smtClean="0"/>
              <a:t>Persistence can be synchronous or asynchronous</a:t>
            </a:r>
          </a:p>
          <a:p>
            <a:pPr lvl="0">
              <a:lnSpc>
                <a:spcPct val="60000"/>
              </a:lnSpc>
            </a:pPr>
            <a:r>
              <a:rPr lang="en-US" sz="1800" baseline="0" dirty="0" smtClean="0"/>
              <a:t>Listeners, loaders, writers (discussed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13982843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external_white_bg_06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Pivotal_PPT_Template_16x9_external_white_bg_06_2014.potx</Template>
  <TotalTime>7188</TotalTime>
  <Words>2188</Words>
  <Application>Microsoft Macintosh PowerPoint</Application>
  <PresentationFormat>On-screen Show (16:9)</PresentationFormat>
  <Paragraphs>391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Pivotal_PPT_Template_16x9_external_white_bg_06_2014</vt:lpstr>
      <vt:lpstr>PowerPoint Presentation</vt:lpstr>
      <vt:lpstr>Gemfire Fundamentals</vt:lpstr>
      <vt:lpstr>What is Gemfire?</vt:lpstr>
      <vt:lpstr>Gemfire – Not Just for Caching</vt:lpstr>
      <vt:lpstr>Use Cases</vt:lpstr>
      <vt:lpstr>Basics</vt:lpstr>
      <vt:lpstr>Region Types</vt:lpstr>
      <vt:lpstr>Region Type Comparison</vt:lpstr>
      <vt:lpstr>Region Properties</vt:lpstr>
      <vt:lpstr>Replicate Regions</vt:lpstr>
      <vt:lpstr>Partitioned Regions</vt:lpstr>
      <vt:lpstr>Partitioned Region Buckets</vt:lpstr>
      <vt:lpstr>Local Regions</vt:lpstr>
      <vt:lpstr>Proxy Regions</vt:lpstr>
      <vt:lpstr>Query</vt:lpstr>
      <vt:lpstr>Continuous Query</vt:lpstr>
      <vt:lpstr>Functions</vt:lpstr>
      <vt:lpstr>Functions: Partition Aware</vt:lpstr>
      <vt:lpstr>Functions: Implementation</vt:lpstr>
      <vt:lpstr>Listeners, Loaders, Writers</vt:lpstr>
      <vt:lpstr>Eviction and Expiration</vt:lpstr>
      <vt:lpstr>Transactions</vt:lpstr>
      <vt:lpstr>Topologies</vt:lpstr>
      <vt:lpstr>Client/Server Topology</vt:lpstr>
      <vt:lpstr>Multi-site (WAN Gateway)</vt:lpstr>
      <vt:lpstr>Serialization</vt:lpstr>
      <vt:lpstr>PDX</vt:lpstr>
      <vt:lpstr>DataSerializable/Delta</vt:lpstr>
      <vt:lpstr>API – Region</vt:lpstr>
      <vt:lpstr>API – Function: Example</vt:lpstr>
      <vt:lpstr>API – Function: Executing</vt:lpstr>
      <vt:lpstr>API – Function: Partition Aware Execution</vt:lpstr>
      <vt:lpstr>API – Function: Partition Aware Function</vt:lpstr>
      <vt:lpstr>API – Query</vt:lpstr>
    </vt:vector>
  </TitlesOfParts>
  <Manager/>
  <Company>Pivotal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Tim Dalsing</dc:creator>
  <cp:keywords/>
  <dc:description/>
  <cp:lastModifiedBy>Tim Dalsing</cp:lastModifiedBy>
  <cp:revision>381</cp:revision>
  <dcterms:created xsi:type="dcterms:W3CDTF">2014-04-28T17:27:53Z</dcterms:created>
  <dcterms:modified xsi:type="dcterms:W3CDTF">2017-05-26T16:30:50Z</dcterms:modified>
  <cp:category/>
</cp:coreProperties>
</file>