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2"/>
  </p:notesMasterIdLst>
  <p:sldIdLst>
    <p:sldId id="256" r:id="rId2"/>
    <p:sldId id="258" r:id="rId3"/>
    <p:sldId id="324" r:id="rId4"/>
    <p:sldId id="325" r:id="rId5"/>
    <p:sldId id="283" r:id="rId6"/>
    <p:sldId id="327" r:id="rId7"/>
    <p:sldId id="338" r:id="rId8"/>
    <p:sldId id="329" r:id="rId9"/>
    <p:sldId id="330" r:id="rId10"/>
    <p:sldId id="328" r:id="rId11"/>
    <p:sldId id="326" r:id="rId12"/>
    <p:sldId id="331" r:id="rId13"/>
    <p:sldId id="332" r:id="rId14"/>
    <p:sldId id="272" r:id="rId15"/>
    <p:sldId id="333" r:id="rId16"/>
    <p:sldId id="334" r:id="rId17"/>
    <p:sldId id="337" r:id="rId18"/>
    <p:sldId id="335" r:id="rId19"/>
    <p:sldId id="336" r:id="rId20"/>
    <p:sldId id="33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350FED2-1423-400D-8B5D-4998E43C065E}">
  <a:tblStyle styleId="{5350FED2-1423-400D-8B5D-4998E43C065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DEB"/>
          </a:solidFill>
        </a:fill>
      </a:tcStyle>
    </a:wholeTbl>
    <a:band1H>
      <a:tcStyle>
        <a:tcBdr/>
        <a:fill>
          <a:solidFill>
            <a:srgbClr val="CAD9D5"/>
          </a:solidFill>
        </a:fill>
      </a:tcStyle>
    </a:band1H>
    <a:band1V>
      <a:tcStyle>
        <a:tcBdr/>
        <a:fill>
          <a:solidFill>
            <a:srgbClr val="CAD9D5"/>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3875" autoAdjust="0"/>
  </p:normalViewPr>
  <p:slideViewPr>
    <p:cSldViewPr snapToGrid="0" snapToObjects="1">
      <p:cViewPr varScale="1">
        <p:scale>
          <a:sx n="63" d="100"/>
          <a:sy n="63" d="100"/>
        </p:scale>
        <p:origin x="1877" y="58"/>
      </p:cViewPr>
      <p:guideLst>
        <p:guide orient="horz" pos="1620"/>
        <p:guide pos="2880"/>
      </p:guideLst>
    </p:cSldViewPr>
  </p:slideViewPr>
  <p:notesTextViewPr>
    <p:cViewPr>
      <p:scale>
        <a:sx n="1" d="1"/>
        <a:sy n="1" d="1"/>
      </p:scale>
      <p:origin x="0" y="-11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8226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Shape 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 name="Shape 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While this concept is not new, for people on the .NET side, this was never seen as feasible in a large enterprise because of what it took to actually test and deploy an application using the Microsoft stack.  PCF changes the game.  Not only is it feasible, we make it very easy for .NET teams to take advantage of the scalability, security, and high availability of the PCF platform.</a:t>
            </a:r>
          </a:p>
        </p:txBody>
      </p:sp>
      <p:sp>
        <p:nvSpPr>
          <p:cNvPr id="22" name="Shape 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integrated logging facilities that give .NET developers detailed logging by application instance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189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robust set of metrics and data for .NET application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958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97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PA should request what type of .NET application to demonstrate and use a new .NET Core project or .NET Framework application project for the demo</a:t>
            </a: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28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where to run it → .NET </a:t>
            </a:r>
            <a:r>
              <a:rPr lang="en-US" sz="1200" b="0" i="0" u="none" strike="noStrike" cap="none">
                <a:solidFill>
                  <a:schemeClr val="dk1"/>
                </a:solidFill>
                <a:latin typeface="Calibri"/>
                <a:ea typeface="Calibri"/>
                <a:cs typeface="Calibri"/>
                <a:sym typeface="Calibri"/>
              </a:rPr>
              <a:t>on PCF</a:t>
            </a: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 (runs in Garden-Windows container)</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0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hwc_buildpack</a:t>
            </a:r>
            <a:r>
              <a:rPr lang="en-US" sz="1200" b="0" i="0" u="none" strike="noStrike" cap="none" baseline="0" dirty="0">
                <a:solidFill>
                  <a:schemeClr val="dk1"/>
                </a:solidFill>
                <a:latin typeface="Calibri"/>
                <a:ea typeface="Calibri"/>
                <a:cs typeface="Calibri"/>
                <a:sym typeface="Calibri"/>
              </a:rPr>
              <a:t> –s windows2012R2</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dotnet_core_buildpack</a:t>
            </a:r>
            <a:endParaRPr lang="en-US" sz="1200" b="0" i="0" u="none" strike="noStrike" cap="none" baseline="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Or</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a:solidFill>
                  <a:schemeClr val="dk1"/>
                </a:solidFill>
                <a:latin typeface="Calibri"/>
                <a:ea typeface="Calibri"/>
                <a:cs typeface="Calibri"/>
                <a:sym typeface="Calibri"/>
              </a:rPr>
              <a:t>} –b https://github.com/cloudfoundry/dotnet-core-buildpack.git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152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While the application is being pushed, spend time discussing what is going on during the push of the application</a:t>
            </a:r>
            <a:endParaRPr dirty="0"/>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secure, highly available platform for applications.  .NET applications can take advantage of the scalability and zero-downtime capabilities of the platform.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433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6_Blank">
    <p:bg>
      <p:bgPr>
        <a:solidFill>
          <a:schemeClr val="lt1"/>
        </a:solidFill>
        <a:effectLst/>
      </p:bgPr>
    </p:bg>
    <p:spTree>
      <p:nvGrpSpPr>
        <p:cNvPr id="1" name="Shape 13"/>
        <p:cNvGrpSpPr/>
        <p:nvPr/>
      </p:nvGrpSpPr>
      <p:grpSpPr>
        <a:xfrm>
          <a:off x="0" y="0"/>
          <a:ext cx="0" cy="0"/>
          <a:chOff x="0" y="0"/>
          <a:chExt cx="0" cy="0"/>
        </a:xfrm>
      </p:grpSpPr>
      <p:sp>
        <p:nvSpPr>
          <p:cNvPr id="14" name="Shape 14"/>
          <p:cNvSpPr/>
          <p:nvPr/>
        </p:nvSpPr>
        <p:spPr>
          <a:xfrm>
            <a:off x="114300" y="112014"/>
            <a:ext cx="8915400" cy="4919472"/>
          </a:xfrm>
          <a:prstGeom prst="rect">
            <a:avLst/>
          </a:prstGeom>
          <a:solidFill>
            <a:srgbClr val="22313C"/>
          </a:solidFill>
          <a:ln>
            <a:noFill/>
          </a:ln>
        </p:spPr>
        <p:txBody>
          <a:bodyPr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4">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Shape 24"/>
          <p:cNvSpPr/>
          <p:nvPr/>
        </p:nvSpPr>
        <p:spPr>
          <a:xfrm>
            <a:off x="0" y="0"/>
            <a:ext cx="9144000" cy="5143499"/>
          </a:xfrm>
          <a:prstGeom prst="rect">
            <a:avLst/>
          </a:prstGeom>
          <a:solidFill>
            <a:srgbClr val="2332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Shape 25"/>
          <p:cNvSpPr txBox="1"/>
          <p:nvPr/>
        </p:nvSpPr>
        <p:spPr>
          <a:xfrm>
            <a:off x="653112" y="1861838"/>
            <a:ext cx="8047785" cy="19376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00AE9E"/>
                </a:solidFill>
                <a:latin typeface="Proxima Nova"/>
                <a:ea typeface="Proxima Nova"/>
                <a:cs typeface="Proxima Nova"/>
                <a:sym typeface="Proxima Nova"/>
              </a:rPr>
              <a:t>Idea to Production Demo</a:t>
            </a:r>
          </a:p>
        </p:txBody>
      </p:sp>
      <p:pic>
        <p:nvPicPr>
          <p:cNvPr id="26" name="Shape 26"/>
          <p:cNvPicPr preferRelativeResize="0"/>
          <p:nvPr/>
        </p:nvPicPr>
        <p:blipFill rotWithShape="1">
          <a:blip r:embed="rId3">
            <a:alphaModFix/>
          </a:blip>
          <a:srcRect/>
          <a:stretch/>
        </p:blipFill>
        <p:spPr>
          <a:xfrm>
            <a:off x="774700" y="1295400"/>
            <a:ext cx="1431403" cy="336549"/>
          </a:xfrm>
          <a:prstGeom prst="rect">
            <a:avLst/>
          </a:prstGeom>
          <a:noFill/>
          <a:ln>
            <a:noFill/>
          </a:ln>
        </p:spPr>
      </p:pic>
      <p:sp>
        <p:nvSpPr>
          <p:cNvPr id="2" name="TextBox 1">
            <a:extLst>
              <a:ext uri="{FF2B5EF4-FFF2-40B4-BE49-F238E27FC236}">
                <a16:creationId xmlns:a16="http://schemas.microsoft.com/office/drawing/2014/main" id="{E391DB09-61CB-44AD-92D5-47D9F4751739}"/>
              </a:ext>
            </a:extLst>
          </p:cNvPr>
          <p:cNvSpPr txBox="1"/>
          <p:nvPr/>
        </p:nvSpPr>
        <p:spPr>
          <a:xfrm>
            <a:off x="1119353" y="3149741"/>
            <a:ext cx="6471744" cy="369332"/>
          </a:xfrm>
          <a:prstGeom prst="rect">
            <a:avLst/>
          </a:prstGeom>
          <a:noFill/>
        </p:spPr>
        <p:txBody>
          <a:bodyPr wrap="square" rtlCol="0">
            <a:spAutoFit/>
          </a:bodyPr>
          <a:lstStyle/>
          <a:p>
            <a:pPr algn="ctr"/>
            <a:r>
              <a:rPr lang="en-US" sz="1800" dirty="0">
                <a:solidFill>
                  <a:schemeClr val="bg1"/>
                </a:solidFill>
                <a:latin typeface="Proxima Nova" charset="0"/>
                <a:ea typeface="Proxima Nova" charset="0"/>
                <a:cs typeface="Proxima Nova" charset="0"/>
              </a:rPr>
              <a:t>“An idea in the morning…in production by afternoon”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8213F5-0EF7-4D7C-8713-8B40159C58D7}"/>
              </a:ext>
            </a:extLst>
          </p:cNvPr>
          <p:cNvPicPr>
            <a:picLocks noChangeAspect="1"/>
          </p:cNvPicPr>
          <p:nvPr/>
        </p:nvPicPr>
        <p:blipFill>
          <a:blip r:embed="rId2"/>
          <a:stretch>
            <a:fillRect/>
          </a:stretch>
        </p:blipFill>
        <p:spPr>
          <a:xfrm>
            <a:off x="2903131" y="1076536"/>
            <a:ext cx="3337738" cy="3739503"/>
          </a:xfrm>
          <a:prstGeom prst="rect">
            <a:avLst/>
          </a:prstGeom>
        </p:spPr>
      </p:pic>
      <p:sp>
        <p:nvSpPr>
          <p:cNvPr id="4" name="Shape 380">
            <a:extLst>
              <a:ext uri="{FF2B5EF4-FFF2-40B4-BE49-F238E27FC236}">
                <a16:creationId xmlns:a16="http://schemas.microsoft.com/office/drawing/2014/main" id="{9E31D5D0-FF65-48E4-B838-B5AB8E5B9A72}"/>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all project files</a:t>
            </a:r>
          </a:p>
        </p:txBody>
      </p:sp>
    </p:spTree>
    <p:extLst>
      <p:ext uri="{BB962C8B-B14F-4D97-AF65-F5344CB8AC3E}">
        <p14:creationId xmlns:p14="http://schemas.microsoft.com/office/powerpoint/2010/main" val="61409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44C03-0931-4E59-A203-E8D6C4C8AA8E}"/>
              </a:ext>
            </a:extLst>
          </p:cNvPr>
          <p:cNvPicPr>
            <a:picLocks noChangeAspect="1"/>
          </p:cNvPicPr>
          <p:nvPr/>
        </p:nvPicPr>
        <p:blipFill>
          <a:blip r:embed="rId2"/>
          <a:stretch>
            <a:fillRect/>
          </a:stretch>
        </p:blipFill>
        <p:spPr>
          <a:xfrm>
            <a:off x="2833652" y="926592"/>
            <a:ext cx="3476696" cy="3977080"/>
          </a:xfrm>
          <a:prstGeom prst="rect">
            <a:avLst/>
          </a:prstGeom>
        </p:spPr>
      </p:pic>
      <p:sp>
        <p:nvSpPr>
          <p:cNvPr id="4" name="Shape 380">
            <a:extLst>
              <a:ext uri="{FF2B5EF4-FFF2-40B4-BE49-F238E27FC236}">
                <a16:creationId xmlns:a16="http://schemas.microsoft.com/office/drawing/2014/main" id="{B6D1154D-A164-4518-BB3A-C066C095FE6C}"/>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Locate the publish location</a:t>
            </a:r>
          </a:p>
        </p:txBody>
      </p:sp>
    </p:spTree>
    <p:extLst>
      <p:ext uri="{BB962C8B-B14F-4D97-AF65-F5344CB8AC3E}">
        <p14:creationId xmlns:p14="http://schemas.microsoft.com/office/powerpoint/2010/main" val="316344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E5298-83EA-4D56-AB68-94A0CB27D2EE}"/>
              </a:ext>
            </a:extLst>
          </p:cNvPr>
          <p:cNvPicPr>
            <a:picLocks noChangeAspect="1"/>
          </p:cNvPicPr>
          <p:nvPr/>
        </p:nvPicPr>
        <p:blipFill>
          <a:blip r:embed="rId2"/>
          <a:stretch>
            <a:fillRect/>
          </a:stretch>
        </p:blipFill>
        <p:spPr>
          <a:xfrm>
            <a:off x="987552" y="965849"/>
            <a:ext cx="6870192" cy="3863472"/>
          </a:xfrm>
          <a:prstGeom prst="rect">
            <a:avLst/>
          </a:prstGeom>
        </p:spPr>
      </p:pic>
      <p:sp>
        <p:nvSpPr>
          <p:cNvPr id="4" name="Shape 380">
            <a:extLst>
              <a:ext uri="{FF2B5EF4-FFF2-40B4-BE49-F238E27FC236}">
                <a16:creationId xmlns:a16="http://schemas.microsoft.com/office/drawing/2014/main" id="{703EE13F-498E-4568-ABD8-A0FD168270A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command line at the location</a:t>
            </a:r>
          </a:p>
        </p:txBody>
      </p:sp>
    </p:spTree>
    <p:extLst>
      <p:ext uri="{BB962C8B-B14F-4D97-AF65-F5344CB8AC3E}">
        <p14:creationId xmlns:p14="http://schemas.microsoft.com/office/powerpoint/2010/main" val="11406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E4843-C717-4985-83DD-AA1A3584EC55}"/>
              </a:ext>
            </a:extLst>
          </p:cNvPr>
          <p:cNvPicPr>
            <a:picLocks noChangeAspect="1"/>
          </p:cNvPicPr>
          <p:nvPr/>
        </p:nvPicPr>
        <p:blipFill>
          <a:blip r:embed="rId3"/>
          <a:stretch>
            <a:fillRect/>
          </a:stretch>
        </p:blipFill>
        <p:spPr>
          <a:xfrm>
            <a:off x="390743" y="814140"/>
            <a:ext cx="8289961" cy="3701475"/>
          </a:xfrm>
          <a:prstGeom prst="rect">
            <a:avLst/>
          </a:prstGeom>
        </p:spPr>
      </p:pic>
      <p:pic>
        <p:nvPicPr>
          <p:cNvPr id="5" name="Picture 4">
            <a:extLst>
              <a:ext uri="{FF2B5EF4-FFF2-40B4-BE49-F238E27FC236}">
                <a16:creationId xmlns:a16="http://schemas.microsoft.com/office/drawing/2014/main" id="{A0821851-880E-4FBF-ACD4-7E9273B8C6D5}"/>
              </a:ext>
            </a:extLst>
          </p:cNvPr>
          <p:cNvPicPr>
            <a:picLocks noChangeAspect="1"/>
          </p:cNvPicPr>
          <p:nvPr/>
        </p:nvPicPr>
        <p:blipFill>
          <a:blip r:embed="rId4"/>
          <a:stretch>
            <a:fillRect/>
          </a:stretch>
        </p:blipFill>
        <p:spPr>
          <a:xfrm>
            <a:off x="1435417" y="1706879"/>
            <a:ext cx="7245287" cy="3213163"/>
          </a:xfrm>
          <a:prstGeom prst="rect">
            <a:avLst/>
          </a:prstGeom>
        </p:spPr>
      </p:pic>
      <p:sp>
        <p:nvSpPr>
          <p:cNvPr id="6" name="Shape 380">
            <a:extLst>
              <a:ext uri="{FF2B5EF4-FFF2-40B4-BE49-F238E27FC236}">
                <a16:creationId xmlns:a16="http://schemas.microsoft.com/office/drawing/2014/main" id="{BC5F1F6F-87A7-4F1E-8F6D-85D038D800D9}"/>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Push the application</a:t>
            </a:r>
          </a:p>
        </p:txBody>
      </p:sp>
    </p:spTree>
    <p:extLst>
      <p:ext uri="{BB962C8B-B14F-4D97-AF65-F5344CB8AC3E}">
        <p14:creationId xmlns:p14="http://schemas.microsoft.com/office/powerpoint/2010/main" val="32794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4840401" y="530941"/>
            <a:ext cx="3657012" cy="4011561"/>
          </a:xfrm>
          <a:prstGeom prst="rect">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6" name="Shape 296"/>
          <p:cNvSpPr txBox="1"/>
          <p:nvPr/>
        </p:nvSpPr>
        <p:spPr>
          <a:xfrm>
            <a:off x="481781" y="2150465"/>
            <a:ext cx="394273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D8D8D8"/>
                </a:solidFill>
                <a:latin typeface="Arial"/>
                <a:ea typeface="Arial"/>
                <a:cs typeface="Arial"/>
                <a:sym typeface="Arial"/>
              </a:rPr>
              <a:t>~$</a:t>
            </a:r>
            <a:r>
              <a:rPr lang="en-US" sz="3200">
                <a:solidFill>
                  <a:schemeClr val="lt1"/>
                </a:solidFill>
                <a:latin typeface="Arial"/>
                <a:ea typeface="Arial"/>
                <a:cs typeface="Arial"/>
                <a:sym typeface="Arial"/>
              </a:rPr>
              <a:t> cf push</a:t>
            </a:r>
          </a:p>
        </p:txBody>
      </p:sp>
      <p:sp>
        <p:nvSpPr>
          <p:cNvPr id="297" name="Shape 297"/>
          <p:cNvSpPr/>
          <p:nvPr/>
        </p:nvSpPr>
        <p:spPr>
          <a:xfrm>
            <a:off x="4840401" y="250978"/>
            <a:ext cx="3657012" cy="41272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Code Complete &amp; Tested</a:t>
            </a:r>
          </a:p>
        </p:txBody>
      </p:sp>
      <p:sp>
        <p:nvSpPr>
          <p:cNvPr id="298" name="Shape 298"/>
          <p:cNvSpPr txBox="1"/>
          <p:nvPr/>
        </p:nvSpPr>
        <p:spPr>
          <a:xfrm>
            <a:off x="4867571" y="769527"/>
            <a:ext cx="3602674" cy="3453252"/>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Find available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runtime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middleware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Pull application source code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Retrieve dependent libraries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Create application package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configure dependent service(s)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Deploy container to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Load environment variables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load balancer</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firewalls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Update service monitoring tools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log collector</a:t>
            </a:r>
          </a:p>
        </p:txBody>
      </p:sp>
      <p:sp>
        <p:nvSpPr>
          <p:cNvPr id="299" name="Shape 299"/>
          <p:cNvSpPr/>
          <p:nvPr/>
        </p:nvSpPr>
        <p:spPr>
          <a:xfrm>
            <a:off x="4840401" y="4415617"/>
            <a:ext cx="3658812" cy="41147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Application in Production</a:t>
            </a:r>
          </a:p>
        </p:txBody>
      </p:sp>
      <p:pic>
        <p:nvPicPr>
          <p:cNvPr id="300" name="Shape 300" descr="more-256.png"/>
          <p:cNvPicPr preferRelativeResize="0"/>
          <p:nvPr/>
        </p:nvPicPr>
        <p:blipFill rotWithShape="1">
          <a:blip r:embed="rId3">
            <a:alphaModFix amt="50000"/>
          </a:blip>
          <a:srcRect/>
          <a:stretch/>
        </p:blipFill>
        <p:spPr>
          <a:xfrm>
            <a:off x="6553219" y="4131023"/>
            <a:ext cx="231377" cy="231377"/>
          </a:xfrm>
          <a:prstGeom prst="rect">
            <a:avLst/>
          </a:prstGeom>
          <a:noFill/>
          <a:ln>
            <a:noFill/>
          </a:ln>
        </p:spPr>
      </p:pic>
      <p:sp>
        <p:nvSpPr>
          <p:cNvPr id="301" name="Shape 301"/>
          <p:cNvSpPr/>
          <p:nvPr/>
        </p:nvSpPr>
        <p:spPr>
          <a:xfrm>
            <a:off x="3226489" y="740285"/>
            <a:ext cx="648928" cy="3592872"/>
          </a:xfrm>
          <a:prstGeom prst="leftBrace">
            <a:avLst>
              <a:gd name="adj1" fmla="val 8333"/>
              <a:gd name="adj2" fmla="val 50000"/>
            </a:avLst>
          </a:prstGeom>
          <a:noFill/>
          <a:ln w="25400"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302" name="Shape 302"/>
          <p:cNvSpPr txBox="1"/>
          <p:nvPr/>
        </p:nvSpPr>
        <p:spPr>
          <a:xfrm>
            <a:off x="3589905" y="1965448"/>
            <a:ext cx="1248695" cy="10156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45 </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seconds</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F38AE-3889-4418-855F-309DE961A6E0}"/>
              </a:ext>
            </a:extLst>
          </p:cNvPr>
          <p:cNvPicPr>
            <a:picLocks noChangeAspect="1"/>
          </p:cNvPicPr>
          <p:nvPr/>
        </p:nvPicPr>
        <p:blipFill>
          <a:blip r:embed="rId2"/>
          <a:stretch>
            <a:fillRect/>
          </a:stretch>
        </p:blipFill>
        <p:spPr>
          <a:xfrm>
            <a:off x="865632" y="988701"/>
            <a:ext cx="7412736" cy="3971802"/>
          </a:xfrm>
          <a:prstGeom prst="rect">
            <a:avLst/>
          </a:prstGeom>
        </p:spPr>
      </p:pic>
      <p:sp>
        <p:nvSpPr>
          <p:cNvPr id="4" name="Shape 380">
            <a:extLst>
              <a:ext uri="{FF2B5EF4-FFF2-40B4-BE49-F238E27FC236}">
                <a16:creationId xmlns:a16="http://schemas.microsoft.com/office/drawing/2014/main" id="{91F4CD6B-8186-4B87-966C-24BA5740BDB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Apps Manager and locate app</a:t>
            </a:r>
          </a:p>
        </p:txBody>
      </p:sp>
    </p:spTree>
    <p:extLst>
      <p:ext uri="{BB962C8B-B14F-4D97-AF65-F5344CB8AC3E}">
        <p14:creationId xmlns:p14="http://schemas.microsoft.com/office/powerpoint/2010/main" val="2239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31504-FFD8-4E99-A6C9-54D4D5B4DB2A}"/>
              </a:ext>
            </a:extLst>
          </p:cNvPr>
          <p:cNvPicPr>
            <a:picLocks noChangeAspect="1"/>
          </p:cNvPicPr>
          <p:nvPr/>
        </p:nvPicPr>
        <p:blipFill>
          <a:blip r:embed="rId2"/>
          <a:stretch>
            <a:fillRect/>
          </a:stretch>
        </p:blipFill>
        <p:spPr>
          <a:xfrm>
            <a:off x="981456" y="1117002"/>
            <a:ext cx="7181088" cy="3836172"/>
          </a:xfrm>
          <a:prstGeom prst="rect">
            <a:avLst/>
          </a:prstGeom>
        </p:spPr>
      </p:pic>
      <p:sp>
        <p:nvSpPr>
          <p:cNvPr id="4" name="Shape 380">
            <a:extLst>
              <a:ext uri="{FF2B5EF4-FFF2-40B4-BE49-F238E27FC236}">
                <a16:creationId xmlns:a16="http://schemas.microsoft.com/office/drawing/2014/main" id="{FC67934C-D221-4CE2-9DA5-8F3FC110B68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Launch the app</a:t>
            </a:r>
          </a:p>
        </p:txBody>
      </p:sp>
    </p:spTree>
    <p:extLst>
      <p:ext uri="{BB962C8B-B14F-4D97-AF65-F5344CB8AC3E}">
        <p14:creationId xmlns:p14="http://schemas.microsoft.com/office/powerpoint/2010/main" val="242015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11EBEB-189F-47B3-8AEA-6D3314FEC635}"/>
              </a:ext>
            </a:extLst>
          </p:cNvPr>
          <p:cNvPicPr>
            <a:picLocks noChangeAspect="1"/>
          </p:cNvPicPr>
          <p:nvPr/>
        </p:nvPicPr>
        <p:blipFill>
          <a:blip r:embed="rId3"/>
          <a:stretch>
            <a:fillRect/>
          </a:stretch>
        </p:blipFill>
        <p:spPr>
          <a:xfrm>
            <a:off x="871728" y="994088"/>
            <a:ext cx="7400544" cy="3968267"/>
          </a:xfrm>
          <a:prstGeom prst="rect">
            <a:avLst/>
          </a:prstGeom>
        </p:spPr>
      </p:pic>
      <p:sp>
        <p:nvSpPr>
          <p:cNvPr id="4" name="Shape 380">
            <a:extLst>
              <a:ext uri="{FF2B5EF4-FFF2-40B4-BE49-F238E27FC236}">
                <a16:creationId xmlns:a16="http://schemas.microsoft.com/office/drawing/2014/main" id="{DD1732A8-0E0A-4555-9931-C3765041A56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Scale the app</a:t>
            </a:r>
          </a:p>
        </p:txBody>
      </p:sp>
    </p:spTree>
    <p:extLst>
      <p:ext uri="{BB962C8B-B14F-4D97-AF65-F5344CB8AC3E}">
        <p14:creationId xmlns:p14="http://schemas.microsoft.com/office/powerpoint/2010/main" val="338545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13615-B933-4211-AAEF-60D4181A779F}"/>
              </a:ext>
            </a:extLst>
          </p:cNvPr>
          <p:cNvPicPr>
            <a:picLocks noChangeAspect="1"/>
          </p:cNvPicPr>
          <p:nvPr/>
        </p:nvPicPr>
        <p:blipFill>
          <a:blip r:embed="rId3"/>
          <a:stretch>
            <a:fillRect/>
          </a:stretch>
        </p:blipFill>
        <p:spPr>
          <a:xfrm>
            <a:off x="950976" y="1075945"/>
            <a:ext cx="7242048" cy="3891770"/>
          </a:xfrm>
          <a:prstGeom prst="rect">
            <a:avLst/>
          </a:prstGeom>
        </p:spPr>
      </p:pic>
      <p:sp>
        <p:nvSpPr>
          <p:cNvPr id="4" name="Shape 380">
            <a:extLst>
              <a:ext uri="{FF2B5EF4-FFF2-40B4-BE49-F238E27FC236}">
                <a16:creationId xmlns:a16="http://schemas.microsoft.com/office/drawing/2014/main" id="{44286101-BBC5-4333-BBE2-9EA9FECB22FB}"/>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logs for the app</a:t>
            </a:r>
          </a:p>
        </p:txBody>
      </p:sp>
    </p:spTree>
    <p:extLst>
      <p:ext uri="{BB962C8B-B14F-4D97-AF65-F5344CB8AC3E}">
        <p14:creationId xmlns:p14="http://schemas.microsoft.com/office/powerpoint/2010/main" val="16796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9BD0A-AD71-4510-AD53-0D0A1FE17449}"/>
              </a:ext>
            </a:extLst>
          </p:cNvPr>
          <p:cNvPicPr>
            <a:picLocks noChangeAspect="1"/>
          </p:cNvPicPr>
          <p:nvPr/>
        </p:nvPicPr>
        <p:blipFill>
          <a:blip r:embed="rId3"/>
          <a:stretch>
            <a:fillRect/>
          </a:stretch>
        </p:blipFill>
        <p:spPr>
          <a:xfrm>
            <a:off x="865632" y="981258"/>
            <a:ext cx="7412736" cy="3991224"/>
          </a:xfrm>
          <a:prstGeom prst="rect">
            <a:avLst/>
          </a:prstGeom>
        </p:spPr>
      </p:pic>
      <p:sp>
        <p:nvSpPr>
          <p:cNvPr id="4" name="Shape 380">
            <a:extLst>
              <a:ext uri="{FF2B5EF4-FFF2-40B4-BE49-F238E27FC236}">
                <a16:creationId xmlns:a16="http://schemas.microsoft.com/office/drawing/2014/main" id="{8A10849D-E539-43CE-B1FE-E8C701BC2B6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metrics for the app</a:t>
            </a:r>
          </a:p>
        </p:txBody>
      </p:sp>
    </p:spTree>
    <p:extLst>
      <p:ext uri="{BB962C8B-B14F-4D97-AF65-F5344CB8AC3E}">
        <p14:creationId xmlns:p14="http://schemas.microsoft.com/office/powerpoint/2010/main" val="105885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Goal of this demo</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Demonstrate in 5 minutes how simple it can be to create a new.NET Core or .NET Framework application and then deploy on Pivotal Cloud Foundry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Summary</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PCF provides .NET developers a platform agnostic, highly available, highly secure Enterprise Cloud platform for running .NET Framework and .NET Core applications</a:t>
            </a:r>
          </a:p>
        </p:txBody>
      </p:sp>
    </p:spTree>
    <p:extLst>
      <p:ext uri="{BB962C8B-B14F-4D97-AF65-F5344CB8AC3E}">
        <p14:creationId xmlns:p14="http://schemas.microsoft.com/office/powerpoint/2010/main" val="263168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Target Audience</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prospects or existing customers with .NET applications who are not aware of our great support for .NET on PCF</a:t>
            </a:r>
          </a:p>
        </p:txBody>
      </p:sp>
    </p:spTree>
    <p:extLst>
      <p:ext uri="{BB962C8B-B14F-4D97-AF65-F5344CB8AC3E}">
        <p14:creationId xmlns:p14="http://schemas.microsoft.com/office/powerpoint/2010/main" val="423997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Situation</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 or existing customer approaches PA and asks “How difficult is it to get .NET applications to run on PCF?”.    </a:t>
            </a:r>
          </a:p>
        </p:txBody>
      </p:sp>
    </p:spTree>
    <p:extLst>
      <p:ext uri="{BB962C8B-B14F-4D97-AF65-F5344CB8AC3E}">
        <p14:creationId xmlns:p14="http://schemas.microsoft.com/office/powerpoint/2010/main" val="144046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Key Talking Points</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4.x support (web apps, web services, console apps) on Windows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Core support (web apps, web services, console apps) on Windows or Linux</a:t>
            </a:r>
          </a:p>
          <a:p>
            <a:pPr marL="285750" indent="-285750">
              <a:spcBef>
                <a:spcPts val="1200"/>
              </a:spcBef>
              <a:buClr>
                <a:schemeClr val="lt1"/>
              </a:buClr>
              <a:buSzPct val="100000"/>
              <a:buFont typeface="Arial"/>
              <a:buChar char="•"/>
            </a:pPr>
            <a:r>
              <a:rPr lang="en-US" sz="1600" dirty="0">
                <a:solidFill>
                  <a:schemeClr val="lt1"/>
                </a:solidFill>
                <a:latin typeface="Proxima Nova"/>
                <a:ea typeface="Proxima Nova"/>
                <a:cs typeface="Proxima Nova"/>
                <a:sym typeface="Proxima Nova"/>
              </a:rPr>
              <a:t>Resource and namespace isolation on Windows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Easily integrates into existing CI/CD Pipelines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Connect to service brokers for application services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Native support for health monitoring, </a:t>
            </a:r>
            <a:r>
              <a:rPr lang="en-US" sz="1600" dirty="0" err="1">
                <a:solidFill>
                  <a:schemeClr val="lt1"/>
                </a:solidFill>
                <a:latin typeface="Proxima Nova"/>
                <a:ea typeface="Proxima Nova"/>
                <a:cs typeface="Proxima Nova"/>
                <a:sym typeface="Proxima Nova"/>
              </a:rPr>
              <a:t>autoscaling</a:t>
            </a:r>
            <a:r>
              <a:rPr lang="en-US" sz="1600" dirty="0">
                <a:solidFill>
                  <a:schemeClr val="lt1"/>
                </a:solidFill>
                <a:latin typeface="Proxima Nova"/>
                <a:ea typeface="Proxima Nova"/>
                <a:cs typeface="Proxima Nova"/>
                <a:sym typeface="Proxima Nova"/>
              </a:rPr>
              <a:t>, log aggregation, container metrics, and more</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Microsoft supported and is an investor in Pivotal</a:t>
            </a:r>
          </a:p>
          <a:p>
            <a:pPr marL="285750" marR="0" lvl="0" indent="-285750" algn="l" rtl="0">
              <a:spcBef>
                <a:spcPts val="1200"/>
              </a:spcBef>
              <a:spcAft>
                <a:spcPts val="0"/>
              </a:spcAft>
              <a:buClr>
                <a:schemeClr val="dk1"/>
              </a:buClr>
              <a:buFont typeface="Arial"/>
              <a:buNone/>
            </a:pPr>
            <a:endParaRPr sz="1600" dirty="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Demo Overview</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Create a new .NET Core or .NET 4.6x project</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Configure the project to show all files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Publish the project using the Folder profile</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Open the command prompt at the publish location</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Push the application on to PCF</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While the push is completing, explain what is happening during the process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Open the Apps Manager UI and show the pushed app</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Launch the app and show the logs for the application</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Scale the application (number of instances, memory, and disk)</a:t>
            </a:r>
          </a:p>
          <a:p>
            <a:pPr marL="285750" marR="0" lvl="0" indent="-285750" algn="l" rtl="0">
              <a:spcBef>
                <a:spcPts val="1200"/>
              </a:spcBef>
              <a:spcAft>
                <a:spcPts val="0"/>
              </a:spcAft>
              <a:buClr>
                <a:schemeClr val="dk1"/>
              </a:buClr>
              <a:buFont typeface="Arial"/>
              <a:buNone/>
            </a:pPr>
            <a:endParaRPr sz="1600"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21610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4F25E-28B1-4156-8E6E-BAEEDF75DD77}"/>
              </a:ext>
            </a:extLst>
          </p:cNvPr>
          <p:cNvPicPr>
            <a:picLocks noChangeAspect="1"/>
          </p:cNvPicPr>
          <p:nvPr/>
        </p:nvPicPr>
        <p:blipFill>
          <a:blip r:embed="rId2"/>
          <a:stretch>
            <a:fillRect/>
          </a:stretch>
        </p:blipFill>
        <p:spPr>
          <a:xfrm>
            <a:off x="1679988" y="888386"/>
            <a:ext cx="5784023" cy="4047849"/>
          </a:xfrm>
          <a:prstGeom prst="rect">
            <a:avLst/>
          </a:prstGeom>
        </p:spPr>
      </p:pic>
      <p:sp>
        <p:nvSpPr>
          <p:cNvPr id="4" name="Shape 380">
            <a:extLst>
              <a:ext uri="{FF2B5EF4-FFF2-40B4-BE49-F238E27FC236}">
                <a16:creationId xmlns:a16="http://schemas.microsoft.com/office/drawing/2014/main" id="{88E435EA-0FB6-4783-9775-B37B45EE319F}"/>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Create new project</a:t>
            </a:r>
          </a:p>
        </p:txBody>
      </p:sp>
    </p:spTree>
    <p:extLst>
      <p:ext uri="{BB962C8B-B14F-4D97-AF65-F5344CB8AC3E}">
        <p14:creationId xmlns:p14="http://schemas.microsoft.com/office/powerpoint/2010/main" val="21757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19866-69B7-4B5A-9469-B16035C2AE13}"/>
              </a:ext>
            </a:extLst>
          </p:cNvPr>
          <p:cNvPicPr>
            <a:picLocks noChangeAspect="1"/>
          </p:cNvPicPr>
          <p:nvPr/>
        </p:nvPicPr>
        <p:blipFill>
          <a:blip r:embed="rId2"/>
          <a:stretch>
            <a:fillRect/>
          </a:stretch>
        </p:blipFill>
        <p:spPr>
          <a:xfrm>
            <a:off x="2867413" y="1048512"/>
            <a:ext cx="3409173" cy="3899916"/>
          </a:xfrm>
          <a:prstGeom prst="rect">
            <a:avLst/>
          </a:prstGeom>
        </p:spPr>
      </p:pic>
      <p:sp>
        <p:nvSpPr>
          <p:cNvPr id="4" name="Shape 380">
            <a:extLst>
              <a:ext uri="{FF2B5EF4-FFF2-40B4-BE49-F238E27FC236}">
                <a16:creationId xmlns:a16="http://schemas.microsoft.com/office/drawing/2014/main" id="{9C2BE7FA-F522-4B3A-80FD-2CE27C356EB1}"/>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Publish the project</a:t>
            </a:r>
          </a:p>
        </p:txBody>
      </p:sp>
    </p:spTree>
    <p:extLst>
      <p:ext uri="{BB962C8B-B14F-4D97-AF65-F5344CB8AC3E}">
        <p14:creationId xmlns:p14="http://schemas.microsoft.com/office/powerpoint/2010/main" val="7826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CFF6A-8ED2-43E8-917C-3C687564EDD1}"/>
              </a:ext>
            </a:extLst>
          </p:cNvPr>
          <p:cNvPicPr>
            <a:picLocks noChangeAspect="1"/>
          </p:cNvPicPr>
          <p:nvPr/>
        </p:nvPicPr>
        <p:blipFill>
          <a:blip r:embed="rId2"/>
          <a:stretch>
            <a:fillRect/>
          </a:stretch>
        </p:blipFill>
        <p:spPr>
          <a:xfrm>
            <a:off x="1325598" y="1020153"/>
            <a:ext cx="6492803" cy="3810330"/>
          </a:xfrm>
          <a:prstGeom prst="rect">
            <a:avLst/>
          </a:prstGeom>
        </p:spPr>
      </p:pic>
      <p:sp>
        <p:nvSpPr>
          <p:cNvPr id="4" name="Shape 380">
            <a:extLst>
              <a:ext uri="{FF2B5EF4-FFF2-40B4-BE49-F238E27FC236}">
                <a16:creationId xmlns:a16="http://schemas.microsoft.com/office/drawing/2014/main" id="{99755801-653C-47EF-9515-BE80706231D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Use Folder Profile</a:t>
            </a:r>
          </a:p>
        </p:txBody>
      </p:sp>
    </p:spTree>
    <p:extLst>
      <p:ext uri="{BB962C8B-B14F-4D97-AF65-F5344CB8AC3E}">
        <p14:creationId xmlns:p14="http://schemas.microsoft.com/office/powerpoint/2010/main" val="2301754593"/>
      </p:ext>
    </p:extLst>
  </p:cSld>
  <p:clrMapOvr>
    <a:masterClrMapping/>
  </p:clrMapOvr>
</p:sld>
</file>

<file path=ppt/theme/theme1.xml><?xml version="1.0" encoding="utf-8"?>
<a:theme xmlns:a="http://schemas.openxmlformats.org/drawingml/2006/main" name="1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mtClean="0">
            <a:solidFill>
              <a:schemeClr val="bg1"/>
            </a:solidFill>
            <a:latin typeface="Proxima Nova" charset="0"/>
            <a:ea typeface="Proxima Nova" charset="0"/>
            <a:cs typeface="Proxima Nova"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11276</TotalTime>
  <Words>685</Words>
  <Application>Microsoft Office PowerPoint</Application>
  <PresentationFormat>On-screen Show (16:9)</PresentationFormat>
  <Paragraphs>84</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Proxima Nova</vt:lpstr>
      <vt:lpstr>Proxima Nova Extrabold</vt:lpstr>
      <vt:lpstr>1_Pivotal 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dc:creator>
  <cp:lastModifiedBy>Cornelius Mendoza</cp:lastModifiedBy>
  <cp:revision>53</cp:revision>
  <dcterms:modified xsi:type="dcterms:W3CDTF">2017-11-14T03:37:28Z</dcterms:modified>
</cp:coreProperties>
</file>