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23"/>
  </p:notesMasterIdLst>
  <p:sldIdLst>
    <p:sldId id="256" r:id="rId2"/>
    <p:sldId id="258" r:id="rId3"/>
    <p:sldId id="324" r:id="rId4"/>
    <p:sldId id="325" r:id="rId5"/>
    <p:sldId id="283" r:id="rId6"/>
    <p:sldId id="327" r:id="rId7"/>
    <p:sldId id="338" r:id="rId8"/>
    <p:sldId id="329" r:id="rId9"/>
    <p:sldId id="330" r:id="rId10"/>
    <p:sldId id="328" r:id="rId11"/>
    <p:sldId id="326" r:id="rId12"/>
    <p:sldId id="331" r:id="rId13"/>
    <p:sldId id="332" r:id="rId14"/>
    <p:sldId id="272" r:id="rId15"/>
    <p:sldId id="333" r:id="rId16"/>
    <p:sldId id="334" r:id="rId17"/>
    <p:sldId id="337" r:id="rId18"/>
    <p:sldId id="335" r:id="rId19"/>
    <p:sldId id="336" r:id="rId20"/>
    <p:sldId id="340" r:id="rId21"/>
    <p:sldId id="339"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1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50FED2-1423-400D-8B5D-4998E43C065E}">
  <a:tblStyle styleId="{5350FED2-1423-400D-8B5D-4998E43C065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DEB"/>
          </a:solidFill>
        </a:fill>
      </a:tcStyle>
    </a:wholeTbl>
    <a:band1H>
      <a:tcStyle>
        <a:tcBdr/>
        <a:fill>
          <a:solidFill>
            <a:srgbClr val="CAD9D5"/>
          </a:solidFill>
        </a:fill>
      </a:tcStyle>
    </a:band1H>
    <a:band1V>
      <a:tcStyle>
        <a:tcBdr/>
        <a:fill>
          <a:solidFill>
            <a:srgbClr val="CAD9D5"/>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73875" autoAdjust="0"/>
  </p:normalViewPr>
  <p:slideViewPr>
    <p:cSldViewPr snapToGrid="0" snapToObjects="1">
      <p:cViewPr varScale="1">
        <p:scale>
          <a:sx n="82" d="100"/>
          <a:sy n="82" d="100"/>
        </p:scale>
        <p:origin x="255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08226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Shape 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 name="Shape 2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While this concept is not new, for people on the .NET side, this was never seen as feasible in a large enterprise because of what it took to actually test and deploy an application using the Microsoft stack.  PCF changes the game.  Not only is it feasible, we make it very easy for .NET teams to take advantage of the scalability, security, and high availability of the PCF platform.</a:t>
            </a:r>
          </a:p>
        </p:txBody>
      </p:sp>
      <p:sp>
        <p:nvSpPr>
          <p:cNvPr id="22" name="Shape 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PCF provides integrated logging facilities that give .NET developers detailed logging by application instance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189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PCF provides a robust set of metrics and data for .NET application developers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9585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PCF provides a robust set of metrics and data for .NET application developers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2106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97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0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PA should request what type of .NET application to demonstrate and use a new .NET Core project or .NET Framework application project for the demo</a:t>
            </a:r>
            <a:endParaRPr dirty="0"/>
          </a:p>
        </p:txBody>
      </p:sp>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228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where to run it → .NET </a:t>
            </a:r>
            <a:r>
              <a:rPr lang="en-US" sz="1200" b="0" i="0" u="none" strike="noStrike" cap="none">
                <a:solidFill>
                  <a:schemeClr val="dk1"/>
                </a:solidFill>
                <a:latin typeface="Calibri"/>
                <a:ea typeface="Calibri"/>
                <a:cs typeface="Calibri"/>
                <a:sym typeface="Calibri"/>
              </a:rPr>
              <a:t>on PCF</a:t>
            </a: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.NET Framework</a:t>
            </a:r>
            <a:r>
              <a:rPr lang="en-US" sz="1200" b="0" i="0" u="none" strike="noStrike" cap="none" baseline="0" dirty="0">
                <a:solidFill>
                  <a:schemeClr val="dk1"/>
                </a:solidFill>
                <a:latin typeface="Calibri"/>
                <a:ea typeface="Calibri"/>
                <a:cs typeface="Calibri"/>
                <a:sym typeface="Calibri"/>
              </a:rPr>
              <a:t> on Windows (runs in Garden-Windows container)</a:t>
            </a:r>
          </a:p>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.NET Core on Linux</a:t>
            </a:r>
            <a:endParaRPr lang="en-US" sz="1200" b="0" i="0" u="none" strike="noStrike" cap="none" dirty="0">
              <a:solidFill>
                <a:schemeClr val="dk1"/>
              </a:solidFill>
              <a:latin typeface="Calibri"/>
              <a:ea typeface="Calibri"/>
              <a:cs typeface="Calibri"/>
              <a:sym typeface="Calibri"/>
            </a:endParaRPr>
          </a:p>
        </p:txBody>
      </p:sp>
      <p:sp>
        <p:nvSpPr>
          <p:cNvPr id="378" name="Shape 3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378" name="Shape 3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3502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.NET Framework</a:t>
            </a:r>
            <a:r>
              <a:rPr lang="en-US" sz="1200" b="0" i="0" u="none" strike="noStrike" cap="none" baseline="0" dirty="0">
                <a:solidFill>
                  <a:schemeClr val="dk1"/>
                </a:solidFill>
                <a:latin typeface="Calibri"/>
                <a:ea typeface="Calibri"/>
                <a:cs typeface="Calibri"/>
                <a:sym typeface="Calibri"/>
              </a:rPr>
              <a:t> on Windows</a:t>
            </a: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C:&gt; </a:t>
            </a:r>
            <a:r>
              <a:rPr lang="en-US" sz="1200" b="0" i="0" u="none" strike="noStrike" cap="none" baseline="0" dirty="0" err="1">
                <a:solidFill>
                  <a:schemeClr val="dk1"/>
                </a:solidFill>
                <a:latin typeface="Calibri"/>
                <a:ea typeface="Calibri"/>
                <a:cs typeface="Calibri"/>
                <a:sym typeface="Calibri"/>
              </a:rPr>
              <a:t>cf</a:t>
            </a:r>
            <a:r>
              <a:rPr lang="en-US" sz="1200" b="0" i="0" u="none" strike="noStrike" cap="none" baseline="0" dirty="0">
                <a:solidFill>
                  <a:schemeClr val="dk1"/>
                </a:solidFill>
                <a:latin typeface="Calibri"/>
                <a:ea typeface="Calibri"/>
                <a:cs typeface="Calibri"/>
                <a:sym typeface="Calibri"/>
              </a:rPr>
              <a:t> push {</a:t>
            </a:r>
            <a:r>
              <a:rPr lang="en-US" sz="1200" b="0" i="0" u="none" strike="noStrike" cap="none" baseline="0" dirty="0" err="1">
                <a:solidFill>
                  <a:schemeClr val="dk1"/>
                </a:solidFill>
                <a:latin typeface="Calibri"/>
                <a:ea typeface="Calibri"/>
                <a:cs typeface="Calibri"/>
                <a:sym typeface="Calibri"/>
              </a:rPr>
              <a:t>appname</a:t>
            </a:r>
            <a:r>
              <a:rPr lang="en-US" sz="1200" b="0" i="0" u="none" strike="noStrike" cap="none" baseline="0" dirty="0">
                <a:solidFill>
                  <a:schemeClr val="dk1"/>
                </a:solidFill>
                <a:latin typeface="Calibri"/>
                <a:ea typeface="Calibri"/>
                <a:cs typeface="Calibri"/>
                <a:sym typeface="Calibri"/>
              </a:rPr>
              <a:t>} –b </a:t>
            </a:r>
            <a:r>
              <a:rPr lang="en-US" sz="1200" b="0" i="0" u="none" strike="noStrike" cap="none" baseline="0" dirty="0" err="1">
                <a:solidFill>
                  <a:schemeClr val="dk1"/>
                </a:solidFill>
                <a:latin typeface="Calibri"/>
                <a:ea typeface="Calibri"/>
                <a:cs typeface="Calibri"/>
                <a:sym typeface="Calibri"/>
              </a:rPr>
              <a:t>hwc_buildpack</a:t>
            </a:r>
            <a:r>
              <a:rPr lang="en-US" sz="1200" b="0" i="0" u="none" strike="noStrike" cap="none" baseline="0" dirty="0">
                <a:solidFill>
                  <a:schemeClr val="dk1"/>
                </a:solidFill>
                <a:latin typeface="Calibri"/>
                <a:ea typeface="Calibri"/>
                <a:cs typeface="Calibri"/>
                <a:sym typeface="Calibri"/>
              </a:rPr>
              <a:t> –s windows2016</a:t>
            </a:r>
          </a:p>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.NET Core on Linux</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a:solidFill>
                  <a:schemeClr val="dk1"/>
                </a:solidFill>
                <a:latin typeface="Calibri"/>
                <a:ea typeface="Calibri"/>
                <a:cs typeface="Calibri"/>
                <a:sym typeface="Calibri"/>
              </a:rPr>
              <a:t>C:&gt; </a:t>
            </a:r>
            <a:r>
              <a:rPr lang="en-US" sz="1200" b="0" i="0" u="none" strike="noStrike" cap="none" baseline="0" dirty="0" err="1">
                <a:solidFill>
                  <a:schemeClr val="dk1"/>
                </a:solidFill>
                <a:latin typeface="Calibri"/>
                <a:ea typeface="Calibri"/>
                <a:cs typeface="Calibri"/>
                <a:sym typeface="Calibri"/>
              </a:rPr>
              <a:t>cf</a:t>
            </a:r>
            <a:r>
              <a:rPr lang="en-US" sz="1200" b="0" i="0" u="none" strike="noStrike" cap="none" baseline="0" dirty="0">
                <a:solidFill>
                  <a:schemeClr val="dk1"/>
                </a:solidFill>
                <a:latin typeface="Calibri"/>
                <a:ea typeface="Calibri"/>
                <a:cs typeface="Calibri"/>
                <a:sym typeface="Calibri"/>
              </a:rPr>
              <a:t> push {</a:t>
            </a:r>
            <a:r>
              <a:rPr lang="en-US" sz="1200" b="0" i="0" u="none" strike="noStrike" cap="none" baseline="0" dirty="0" err="1">
                <a:solidFill>
                  <a:schemeClr val="dk1"/>
                </a:solidFill>
                <a:latin typeface="Calibri"/>
                <a:ea typeface="Calibri"/>
                <a:cs typeface="Calibri"/>
                <a:sym typeface="Calibri"/>
              </a:rPr>
              <a:t>appname</a:t>
            </a:r>
            <a:r>
              <a:rPr lang="en-US" sz="1200" b="0" i="0" u="none" strike="noStrike" cap="none" baseline="0" dirty="0">
                <a:solidFill>
                  <a:schemeClr val="dk1"/>
                </a:solidFill>
                <a:latin typeface="Calibri"/>
                <a:ea typeface="Calibri"/>
                <a:cs typeface="Calibri"/>
                <a:sym typeface="Calibri"/>
              </a:rPr>
              <a:t>} –b </a:t>
            </a:r>
            <a:r>
              <a:rPr lang="en-US" sz="1200" b="0" i="0" u="none" strike="noStrike" cap="none" baseline="0" dirty="0" err="1">
                <a:solidFill>
                  <a:schemeClr val="dk1"/>
                </a:solidFill>
                <a:latin typeface="Calibri"/>
                <a:ea typeface="Calibri"/>
                <a:cs typeface="Calibri"/>
                <a:sym typeface="Calibri"/>
              </a:rPr>
              <a:t>dotnet_core_buildpack</a:t>
            </a:r>
            <a:endParaRPr lang="en-US" sz="1200" b="0" i="0" u="none" strike="noStrike" cap="none" baseline="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a:solidFill>
                  <a:schemeClr val="dk1"/>
                </a:solidFill>
                <a:latin typeface="Calibri"/>
                <a:ea typeface="Calibri"/>
                <a:cs typeface="Calibri"/>
                <a:sym typeface="Calibri"/>
              </a:rPr>
              <a:t>Or</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baseline="0" dirty="0">
                <a:solidFill>
                  <a:schemeClr val="dk1"/>
                </a:solidFill>
                <a:latin typeface="Calibri"/>
                <a:ea typeface="Calibri"/>
                <a:cs typeface="Calibri"/>
                <a:sym typeface="Calibri"/>
              </a:rPr>
              <a:t>C:&gt; </a:t>
            </a:r>
            <a:r>
              <a:rPr lang="en-US" sz="1200" b="0" i="0" u="none" strike="noStrike" cap="none" baseline="0" dirty="0" err="1">
                <a:solidFill>
                  <a:schemeClr val="dk1"/>
                </a:solidFill>
                <a:latin typeface="Calibri"/>
                <a:ea typeface="Calibri"/>
                <a:cs typeface="Calibri"/>
                <a:sym typeface="Calibri"/>
              </a:rPr>
              <a:t>cf</a:t>
            </a:r>
            <a:r>
              <a:rPr lang="en-US" sz="1200" b="0" i="0" u="none" strike="noStrike" cap="none" baseline="0" dirty="0">
                <a:solidFill>
                  <a:schemeClr val="dk1"/>
                </a:solidFill>
                <a:latin typeface="Calibri"/>
                <a:ea typeface="Calibri"/>
                <a:cs typeface="Calibri"/>
                <a:sym typeface="Calibri"/>
              </a:rPr>
              <a:t> push {</a:t>
            </a:r>
            <a:r>
              <a:rPr lang="en-US" sz="1200" b="0" i="0" u="none" strike="noStrike" cap="none" baseline="0" dirty="0" err="1">
                <a:solidFill>
                  <a:schemeClr val="dk1"/>
                </a:solidFill>
                <a:latin typeface="Calibri"/>
                <a:ea typeface="Calibri"/>
                <a:cs typeface="Calibri"/>
                <a:sym typeface="Calibri"/>
              </a:rPr>
              <a:t>appname</a:t>
            </a:r>
            <a:r>
              <a:rPr lang="en-US" sz="1200" b="0" i="0" u="none" strike="noStrike" cap="none" baseline="0" dirty="0">
                <a:solidFill>
                  <a:schemeClr val="dk1"/>
                </a:solidFill>
                <a:latin typeface="Calibri"/>
                <a:ea typeface="Calibri"/>
                <a:cs typeface="Calibri"/>
                <a:sym typeface="Calibri"/>
              </a:rPr>
              <a:t>} –b https://github.com/cloudfoundry/dotnet-core-buildpack.git</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152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While the application is being pushed, spend time discussing what is going on during the push of the application</a:t>
            </a:r>
            <a:endParaRPr dirty="0"/>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PCF provides a secure, highly available platform for applications.  .NET applications can take advantage of the scalability and zero-downtime capabilities of the platform.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433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Blank">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48247" y="4861462"/>
            <a:ext cx="373337" cy="27384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900" b="0" i="0" u="none" strike="noStrike" cap="none">
                <a:solidFill>
                  <a:srgbClr val="A5A5A5"/>
                </a:solidFill>
                <a:latin typeface="Arial"/>
                <a:ea typeface="Arial"/>
                <a:cs typeface="Arial"/>
                <a:sym typeface="Arial"/>
              </a:rPr>
              <a:t>‹#›</a:t>
            </a:fld>
            <a:endParaRPr lang="en-US" sz="900" b="0" i="0" u="none" strike="noStrike" cap="none">
              <a:solidFill>
                <a:srgbClr val="A5A5A5"/>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6_Blank">
    <p:bg>
      <p:bgPr>
        <a:solidFill>
          <a:schemeClr val="lt1"/>
        </a:solidFill>
        <a:effectLst/>
      </p:bgPr>
    </p:bg>
    <p:spTree>
      <p:nvGrpSpPr>
        <p:cNvPr id="1" name="Shape 13"/>
        <p:cNvGrpSpPr/>
        <p:nvPr/>
      </p:nvGrpSpPr>
      <p:grpSpPr>
        <a:xfrm>
          <a:off x="0" y="0"/>
          <a:ext cx="0" cy="0"/>
          <a:chOff x="0" y="0"/>
          <a:chExt cx="0" cy="0"/>
        </a:xfrm>
      </p:grpSpPr>
      <p:sp>
        <p:nvSpPr>
          <p:cNvPr id="14" name="Shape 14"/>
          <p:cNvSpPr/>
          <p:nvPr/>
        </p:nvSpPr>
        <p:spPr>
          <a:xfrm>
            <a:off x="114300" y="112014"/>
            <a:ext cx="8915400" cy="4919472"/>
          </a:xfrm>
          <a:prstGeom prst="rect">
            <a:avLst/>
          </a:prstGeom>
          <a:solidFill>
            <a:srgbClr val="22313C"/>
          </a:solidFill>
          <a:ln>
            <a:noFill/>
          </a:ln>
        </p:spPr>
        <p:txBody>
          <a:bodyPr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pivotal_teal.png"/>
          <p:cNvPicPr preferRelativeResize="0"/>
          <p:nvPr/>
        </p:nvPicPr>
        <p:blipFill rotWithShape="1">
          <a:blip r:embed="rId4">
            <a:alphaModFix/>
          </a:blip>
          <a:srcRect/>
          <a:stretch/>
        </p:blipFill>
        <p:spPr>
          <a:xfrm>
            <a:off x="8272779" y="4855076"/>
            <a:ext cx="731519" cy="17129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Shape 24"/>
          <p:cNvSpPr/>
          <p:nvPr/>
        </p:nvSpPr>
        <p:spPr>
          <a:xfrm>
            <a:off x="0" y="0"/>
            <a:ext cx="9144000" cy="5143499"/>
          </a:xfrm>
          <a:prstGeom prst="rect">
            <a:avLst/>
          </a:prstGeom>
          <a:solidFill>
            <a:srgbClr val="2332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5" name="Shape 25"/>
          <p:cNvSpPr txBox="1"/>
          <p:nvPr/>
        </p:nvSpPr>
        <p:spPr>
          <a:xfrm>
            <a:off x="653112" y="1861838"/>
            <a:ext cx="8047785" cy="193762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1" i="0" u="none" strike="noStrike" cap="none" dirty="0">
                <a:solidFill>
                  <a:srgbClr val="00AE9E"/>
                </a:solidFill>
                <a:latin typeface="Proxima Nova"/>
                <a:ea typeface="Proxima Nova"/>
                <a:cs typeface="Proxima Nova"/>
                <a:sym typeface="Proxima Nova"/>
              </a:rPr>
              <a:t>Idea to Production Demo</a:t>
            </a:r>
          </a:p>
        </p:txBody>
      </p:sp>
      <p:pic>
        <p:nvPicPr>
          <p:cNvPr id="26" name="Shape 26"/>
          <p:cNvPicPr preferRelativeResize="0"/>
          <p:nvPr/>
        </p:nvPicPr>
        <p:blipFill rotWithShape="1">
          <a:blip r:embed="rId3">
            <a:alphaModFix/>
          </a:blip>
          <a:srcRect/>
          <a:stretch/>
        </p:blipFill>
        <p:spPr>
          <a:xfrm>
            <a:off x="774700" y="1295400"/>
            <a:ext cx="1431403" cy="336549"/>
          </a:xfrm>
          <a:prstGeom prst="rect">
            <a:avLst/>
          </a:prstGeom>
          <a:noFill/>
          <a:ln>
            <a:noFill/>
          </a:ln>
        </p:spPr>
      </p:pic>
      <p:sp>
        <p:nvSpPr>
          <p:cNvPr id="2" name="TextBox 1">
            <a:extLst>
              <a:ext uri="{FF2B5EF4-FFF2-40B4-BE49-F238E27FC236}">
                <a16:creationId xmlns:a16="http://schemas.microsoft.com/office/drawing/2014/main" id="{E391DB09-61CB-44AD-92D5-47D9F4751739}"/>
              </a:ext>
            </a:extLst>
          </p:cNvPr>
          <p:cNvSpPr txBox="1"/>
          <p:nvPr/>
        </p:nvSpPr>
        <p:spPr>
          <a:xfrm>
            <a:off x="1119353" y="3149741"/>
            <a:ext cx="6471744" cy="369332"/>
          </a:xfrm>
          <a:prstGeom prst="rect">
            <a:avLst/>
          </a:prstGeom>
          <a:noFill/>
        </p:spPr>
        <p:txBody>
          <a:bodyPr wrap="square" rtlCol="0">
            <a:spAutoFit/>
          </a:bodyPr>
          <a:lstStyle/>
          <a:p>
            <a:pPr algn="ctr"/>
            <a:r>
              <a:rPr lang="en-US" sz="1800" dirty="0">
                <a:solidFill>
                  <a:schemeClr val="bg1"/>
                </a:solidFill>
                <a:latin typeface="Proxima Nova" charset="0"/>
                <a:ea typeface="Proxima Nova" charset="0"/>
                <a:cs typeface="Proxima Nova" charset="0"/>
              </a:rPr>
              <a:t>“An idea in the morning…in production by afternoon”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8213F5-0EF7-4D7C-8713-8B40159C58D7}"/>
              </a:ext>
            </a:extLst>
          </p:cNvPr>
          <p:cNvPicPr>
            <a:picLocks noChangeAspect="1"/>
          </p:cNvPicPr>
          <p:nvPr/>
        </p:nvPicPr>
        <p:blipFill>
          <a:blip r:embed="rId2"/>
          <a:stretch>
            <a:fillRect/>
          </a:stretch>
        </p:blipFill>
        <p:spPr>
          <a:xfrm>
            <a:off x="2903131" y="1076536"/>
            <a:ext cx="3337738" cy="3739503"/>
          </a:xfrm>
          <a:prstGeom prst="rect">
            <a:avLst/>
          </a:prstGeom>
        </p:spPr>
      </p:pic>
      <p:sp>
        <p:nvSpPr>
          <p:cNvPr id="4" name="Shape 380">
            <a:extLst>
              <a:ext uri="{FF2B5EF4-FFF2-40B4-BE49-F238E27FC236}">
                <a16:creationId xmlns:a16="http://schemas.microsoft.com/office/drawing/2014/main" id="{9E31D5D0-FF65-48E4-B838-B5AB8E5B9A72}"/>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Show all project files</a:t>
            </a:r>
          </a:p>
        </p:txBody>
      </p:sp>
    </p:spTree>
    <p:extLst>
      <p:ext uri="{BB962C8B-B14F-4D97-AF65-F5344CB8AC3E}">
        <p14:creationId xmlns:p14="http://schemas.microsoft.com/office/powerpoint/2010/main" val="61409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E44C03-0931-4E59-A203-E8D6C4C8AA8E}"/>
              </a:ext>
            </a:extLst>
          </p:cNvPr>
          <p:cNvPicPr>
            <a:picLocks noChangeAspect="1"/>
          </p:cNvPicPr>
          <p:nvPr/>
        </p:nvPicPr>
        <p:blipFill>
          <a:blip r:embed="rId2"/>
          <a:stretch>
            <a:fillRect/>
          </a:stretch>
        </p:blipFill>
        <p:spPr>
          <a:xfrm>
            <a:off x="2833652" y="926592"/>
            <a:ext cx="3476696" cy="3977080"/>
          </a:xfrm>
          <a:prstGeom prst="rect">
            <a:avLst/>
          </a:prstGeom>
        </p:spPr>
      </p:pic>
      <p:sp>
        <p:nvSpPr>
          <p:cNvPr id="4" name="Shape 380">
            <a:extLst>
              <a:ext uri="{FF2B5EF4-FFF2-40B4-BE49-F238E27FC236}">
                <a16:creationId xmlns:a16="http://schemas.microsoft.com/office/drawing/2014/main" id="{B6D1154D-A164-4518-BB3A-C066C095FE6C}"/>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Locate the publish location</a:t>
            </a:r>
          </a:p>
        </p:txBody>
      </p:sp>
    </p:spTree>
    <p:extLst>
      <p:ext uri="{BB962C8B-B14F-4D97-AF65-F5344CB8AC3E}">
        <p14:creationId xmlns:p14="http://schemas.microsoft.com/office/powerpoint/2010/main" val="316344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5E5298-83EA-4D56-AB68-94A0CB27D2EE}"/>
              </a:ext>
            </a:extLst>
          </p:cNvPr>
          <p:cNvPicPr>
            <a:picLocks noChangeAspect="1"/>
          </p:cNvPicPr>
          <p:nvPr/>
        </p:nvPicPr>
        <p:blipFill>
          <a:blip r:embed="rId2"/>
          <a:stretch>
            <a:fillRect/>
          </a:stretch>
        </p:blipFill>
        <p:spPr>
          <a:xfrm>
            <a:off x="987552" y="965849"/>
            <a:ext cx="6870192" cy="3863472"/>
          </a:xfrm>
          <a:prstGeom prst="rect">
            <a:avLst/>
          </a:prstGeom>
        </p:spPr>
      </p:pic>
      <p:sp>
        <p:nvSpPr>
          <p:cNvPr id="4" name="Shape 380">
            <a:extLst>
              <a:ext uri="{FF2B5EF4-FFF2-40B4-BE49-F238E27FC236}">
                <a16:creationId xmlns:a16="http://schemas.microsoft.com/office/drawing/2014/main" id="{703EE13F-498E-4568-ABD8-A0FD168270A7}"/>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Open command line at the location</a:t>
            </a:r>
          </a:p>
        </p:txBody>
      </p:sp>
    </p:spTree>
    <p:extLst>
      <p:ext uri="{BB962C8B-B14F-4D97-AF65-F5344CB8AC3E}">
        <p14:creationId xmlns:p14="http://schemas.microsoft.com/office/powerpoint/2010/main" val="114065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E4843-C717-4985-83DD-AA1A3584EC55}"/>
              </a:ext>
            </a:extLst>
          </p:cNvPr>
          <p:cNvPicPr>
            <a:picLocks noChangeAspect="1"/>
          </p:cNvPicPr>
          <p:nvPr/>
        </p:nvPicPr>
        <p:blipFill>
          <a:blip r:embed="rId3"/>
          <a:stretch>
            <a:fillRect/>
          </a:stretch>
        </p:blipFill>
        <p:spPr>
          <a:xfrm>
            <a:off x="829852" y="1004706"/>
            <a:ext cx="7484294" cy="3701475"/>
          </a:xfrm>
          <a:prstGeom prst="rect">
            <a:avLst/>
          </a:prstGeom>
        </p:spPr>
      </p:pic>
      <p:sp>
        <p:nvSpPr>
          <p:cNvPr id="6" name="Shape 380">
            <a:extLst>
              <a:ext uri="{FF2B5EF4-FFF2-40B4-BE49-F238E27FC236}">
                <a16:creationId xmlns:a16="http://schemas.microsoft.com/office/drawing/2014/main" id="{BC5F1F6F-87A7-4F1E-8F6D-85D038D800D9}"/>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Push the application</a:t>
            </a:r>
          </a:p>
        </p:txBody>
      </p:sp>
      <p:pic>
        <p:nvPicPr>
          <p:cNvPr id="2" name="Picture 1">
            <a:extLst>
              <a:ext uri="{FF2B5EF4-FFF2-40B4-BE49-F238E27FC236}">
                <a16:creationId xmlns:a16="http://schemas.microsoft.com/office/drawing/2014/main" id="{10931B5B-8BCA-4DDA-A9E6-2709CDBEDAEB}"/>
              </a:ext>
            </a:extLst>
          </p:cNvPr>
          <p:cNvPicPr>
            <a:picLocks noChangeAspect="1"/>
          </p:cNvPicPr>
          <p:nvPr/>
        </p:nvPicPr>
        <p:blipFill>
          <a:blip r:embed="rId4"/>
          <a:stretch>
            <a:fillRect/>
          </a:stretch>
        </p:blipFill>
        <p:spPr>
          <a:xfrm>
            <a:off x="1698170" y="1918176"/>
            <a:ext cx="5747657" cy="2925371"/>
          </a:xfrm>
          <a:prstGeom prst="rect">
            <a:avLst/>
          </a:prstGeom>
          <a:ln>
            <a:solidFill>
              <a:schemeClr val="bg1"/>
            </a:solidFill>
          </a:ln>
        </p:spPr>
      </p:pic>
    </p:spTree>
    <p:extLst>
      <p:ext uri="{BB962C8B-B14F-4D97-AF65-F5344CB8AC3E}">
        <p14:creationId xmlns:p14="http://schemas.microsoft.com/office/powerpoint/2010/main" val="32794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p:nvPr/>
        </p:nvSpPr>
        <p:spPr>
          <a:xfrm>
            <a:off x="4840401" y="530941"/>
            <a:ext cx="3657012" cy="4011561"/>
          </a:xfrm>
          <a:prstGeom prst="rect">
            <a:avLst/>
          </a:prstGeom>
          <a:solidFill>
            <a:schemeClr val="l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6" name="Shape 296"/>
          <p:cNvSpPr txBox="1"/>
          <p:nvPr/>
        </p:nvSpPr>
        <p:spPr>
          <a:xfrm>
            <a:off x="481781" y="2150465"/>
            <a:ext cx="3942736"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D8D8D8"/>
                </a:solidFill>
                <a:latin typeface="Arial"/>
                <a:ea typeface="Arial"/>
                <a:cs typeface="Arial"/>
                <a:sym typeface="Arial"/>
              </a:rPr>
              <a:t>~$</a:t>
            </a:r>
            <a:r>
              <a:rPr lang="en-US" sz="3200">
                <a:solidFill>
                  <a:schemeClr val="lt1"/>
                </a:solidFill>
                <a:latin typeface="Arial"/>
                <a:ea typeface="Arial"/>
                <a:cs typeface="Arial"/>
                <a:sym typeface="Arial"/>
              </a:rPr>
              <a:t> cf push</a:t>
            </a:r>
          </a:p>
        </p:txBody>
      </p:sp>
      <p:sp>
        <p:nvSpPr>
          <p:cNvPr id="297" name="Shape 297"/>
          <p:cNvSpPr/>
          <p:nvPr/>
        </p:nvSpPr>
        <p:spPr>
          <a:xfrm>
            <a:off x="4840401" y="250978"/>
            <a:ext cx="3657012" cy="412729"/>
          </a:xfrm>
          <a:prstGeom prst="flowChartProcess">
            <a:avLst/>
          </a:prstGeom>
          <a:solidFill>
            <a:schemeClr val="accent1"/>
          </a:solidFill>
          <a:ln w="9525" cap="flat" cmpd="sng">
            <a:solidFill>
              <a:srgbClr val="00867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a:solidFill>
                  <a:schemeClr val="lt1"/>
                </a:solidFill>
                <a:latin typeface="Proxima Nova"/>
                <a:ea typeface="Proxima Nova"/>
                <a:cs typeface="Proxima Nova"/>
                <a:sym typeface="Proxima Nova"/>
              </a:rPr>
              <a:t>Code Complete &amp; Tested</a:t>
            </a:r>
          </a:p>
        </p:txBody>
      </p:sp>
      <p:sp>
        <p:nvSpPr>
          <p:cNvPr id="298" name="Shape 298"/>
          <p:cNvSpPr txBox="1"/>
          <p:nvPr/>
        </p:nvSpPr>
        <p:spPr>
          <a:xfrm>
            <a:off x="4867571" y="769527"/>
            <a:ext cx="3602674" cy="3453252"/>
          </a:xfrm>
          <a:prstGeom prst="rect">
            <a:avLst/>
          </a:prstGeom>
          <a:noFill/>
          <a:ln>
            <a:noFill/>
          </a:ln>
        </p:spPr>
        <p:txBody>
          <a:bodyPr lIns="91425" tIns="45700" rIns="91425" bIns="45700" anchor="t" anchorCtr="0">
            <a:noAutofit/>
          </a:bodyPr>
          <a:lstStyle/>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Find available hosts </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Install &amp; configure runtime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Install &amp; configure middleware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Pull application source code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Retrieve dependent libraries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Create application package</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Install, configure dependent service(s)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Deploy container to host(s) </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Load environment variables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Configure load balancer</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Configure firewalls</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Update service monitoring tools </a:t>
            </a:r>
          </a:p>
          <a:p>
            <a:pPr marL="0" marR="0" lvl="0" indent="0" algn="ctr" rtl="0">
              <a:lnSpc>
                <a:spcPct val="120000"/>
              </a:lnSpc>
              <a:spcBef>
                <a:spcPts val="0"/>
              </a:spcBef>
              <a:buSzPct val="25000"/>
              <a:buNone/>
            </a:pPr>
            <a:r>
              <a:rPr lang="en-US" sz="1400">
                <a:solidFill>
                  <a:schemeClr val="dk1"/>
                </a:solidFill>
                <a:latin typeface="Proxima Nova"/>
                <a:ea typeface="Proxima Nova"/>
                <a:cs typeface="Proxima Nova"/>
                <a:sym typeface="Proxima Nova"/>
              </a:rPr>
              <a:t>Configure log collector</a:t>
            </a:r>
          </a:p>
        </p:txBody>
      </p:sp>
      <p:sp>
        <p:nvSpPr>
          <p:cNvPr id="299" name="Shape 299"/>
          <p:cNvSpPr/>
          <p:nvPr/>
        </p:nvSpPr>
        <p:spPr>
          <a:xfrm>
            <a:off x="4840401" y="4415617"/>
            <a:ext cx="3658812" cy="411479"/>
          </a:xfrm>
          <a:prstGeom prst="flowChartProcess">
            <a:avLst/>
          </a:prstGeom>
          <a:solidFill>
            <a:schemeClr val="accent1"/>
          </a:solidFill>
          <a:ln w="9525" cap="flat" cmpd="sng">
            <a:solidFill>
              <a:srgbClr val="00867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1">
                <a:solidFill>
                  <a:schemeClr val="lt1"/>
                </a:solidFill>
                <a:latin typeface="Proxima Nova"/>
                <a:ea typeface="Proxima Nova"/>
                <a:cs typeface="Proxima Nova"/>
                <a:sym typeface="Proxima Nova"/>
              </a:rPr>
              <a:t>Application in Production</a:t>
            </a:r>
          </a:p>
        </p:txBody>
      </p:sp>
      <p:pic>
        <p:nvPicPr>
          <p:cNvPr id="300" name="Shape 300" descr="more-256.png"/>
          <p:cNvPicPr preferRelativeResize="0"/>
          <p:nvPr/>
        </p:nvPicPr>
        <p:blipFill rotWithShape="1">
          <a:blip r:embed="rId3">
            <a:alphaModFix amt="50000"/>
          </a:blip>
          <a:srcRect/>
          <a:stretch/>
        </p:blipFill>
        <p:spPr>
          <a:xfrm>
            <a:off x="6553219" y="4131023"/>
            <a:ext cx="231377" cy="231377"/>
          </a:xfrm>
          <a:prstGeom prst="rect">
            <a:avLst/>
          </a:prstGeom>
          <a:noFill/>
          <a:ln>
            <a:noFill/>
          </a:ln>
        </p:spPr>
      </p:pic>
      <p:sp>
        <p:nvSpPr>
          <p:cNvPr id="301" name="Shape 301"/>
          <p:cNvSpPr/>
          <p:nvPr/>
        </p:nvSpPr>
        <p:spPr>
          <a:xfrm>
            <a:off x="3226489" y="740285"/>
            <a:ext cx="648928" cy="3592872"/>
          </a:xfrm>
          <a:prstGeom prst="leftBrace">
            <a:avLst>
              <a:gd name="adj1" fmla="val 8333"/>
              <a:gd name="adj2" fmla="val 50000"/>
            </a:avLst>
          </a:prstGeom>
          <a:noFill/>
          <a:ln w="25400"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Arial"/>
              <a:ea typeface="Arial"/>
              <a:cs typeface="Arial"/>
              <a:sym typeface="Arial"/>
            </a:endParaRPr>
          </a:p>
        </p:txBody>
      </p:sp>
      <p:sp>
        <p:nvSpPr>
          <p:cNvPr id="302" name="Shape 302"/>
          <p:cNvSpPr txBox="1"/>
          <p:nvPr/>
        </p:nvSpPr>
        <p:spPr>
          <a:xfrm>
            <a:off x="3589905" y="1965448"/>
            <a:ext cx="1248695" cy="10156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000" b="1">
                <a:solidFill>
                  <a:schemeClr val="accent1"/>
                </a:solidFill>
                <a:latin typeface="Proxima Nova Extrabold"/>
                <a:ea typeface="Proxima Nova Extrabold"/>
                <a:cs typeface="Proxima Nova Extrabold"/>
                <a:sym typeface="Proxima Nova Extrabold"/>
              </a:rPr>
              <a:t>45 </a:t>
            </a:r>
          </a:p>
          <a:p>
            <a:pPr marL="0" marR="0" lvl="0" indent="0" algn="ctr" rtl="0">
              <a:spcBef>
                <a:spcPts val="0"/>
              </a:spcBef>
              <a:buSzPct val="25000"/>
              <a:buNone/>
            </a:pPr>
            <a:r>
              <a:rPr lang="en-US" sz="2000" b="1">
                <a:solidFill>
                  <a:schemeClr val="accent1"/>
                </a:solidFill>
                <a:latin typeface="Proxima Nova Extrabold"/>
                <a:ea typeface="Proxima Nova Extrabold"/>
                <a:cs typeface="Proxima Nova Extrabold"/>
                <a:sym typeface="Proxima Nova Extrabold"/>
              </a:rPr>
              <a:t>seconds</a:t>
            </a:r>
          </a:p>
          <a:p>
            <a:pPr marL="0" marR="0" lvl="0" indent="0" algn="ctr" rtl="0">
              <a:spcBef>
                <a:spcPts val="0"/>
              </a:spcBef>
              <a:buSzPct val="25000"/>
              <a:buNone/>
            </a:pPr>
            <a:r>
              <a:rPr lang="en-US" sz="2000" b="1">
                <a:solidFill>
                  <a:schemeClr val="accent1"/>
                </a:solidFill>
                <a:latin typeface="Proxima Nova Extrabold"/>
                <a:ea typeface="Proxima Nova Extrabold"/>
                <a:cs typeface="Proxima Nova Extrabold"/>
                <a:sym typeface="Proxima Nova Extrabold"/>
              </a:rPr>
              <a:t>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5F38AE-3889-4418-855F-309DE961A6E0}"/>
              </a:ext>
            </a:extLst>
          </p:cNvPr>
          <p:cNvPicPr>
            <a:picLocks noChangeAspect="1"/>
          </p:cNvPicPr>
          <p:nvPr/>
        </p:nvPicPr>
        <p:blipFill>
          <a:blip r:embed="rId2"/>
          <a:stretch>
            <a:fillRect/>
          </a:stretch>
        </p:blipFill>
        <p:spPr>
          <a:xfrm>
            <a:off x="865632" y="988701"/>
            <a:ext cx="7412736" cy="3971802"/>
          </a:xfrm>
          <a:prstGeom prst="rect">
            <a:avLst/>
          </a:prstGeom>
        </p:spPr>
      </p:pic>
      <p:sp>
        <p:nvSpPr>
          <p:cNvPr id="4" name="Shape 380">
            <a:extLst>
              <a:ext uri="{FF2B5EF4-FFF2-40B4-BE49-F238E27FC236}">
                <a16:creationId xmlns:a16="http://schemas.microsoft.com/office/drawing/2014/main" id="{91F4CD6B-8186-4B87-966C-24BA5740BDB0}"/>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Open Apps Manager and locate app</a:t>
            </a:r>
          </a:p>
        </p:txBody>
      </p:sp>
    </p:spTree>
    <p:extLst>
      <p:ext uri="{BB962C8B-B14F-4D97-AF65-F5344CB8AC3E}">
        <p14:creationId xmlns:p14="http://schemas.microsoft.com/office/powerpoint/2010/main" val="22396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C31504-FFD8-4E99-A6C9-54D4D5B4DB2A}"/>
              </a:ext>
            </a:extLst>
          </p:cNvPr>
          <p:cNvPicPr>
            <a:picLocks noChangeAspect="1"/>
          </p:cNvPicPr>
          <p:nvPr/>
        </p:nvPicPr>
        <p:blipFill>
          <a:blip r:embed="rId2"/>
          <a:stretch>
            <a:fillRect/>
          </a:stretch>
        </p:blipFill>
        <p:spPr>
          <a:xfrm>
            <a:off x="981456" y="1117002"/>
            <a:ext cx="7181088" cy="3836172"/>
          </a:xfrm>
          <a:prstGeom prst="rect">
            <a:avLst/>
          </a:prstGeom>
        </p:spPr>
      </p:pic>
      <p:sp>
        <p:nvSpPr>
          <p:cNvPr id="4" name="Shape 380">
            <a:extLst>
              <a:ext uri="{FF2B5EF4-FFF2-40B4-BE49-F238E27FC236}">
                <a16:creationId xmlns:a16="http://schemas.microsoft.com/office/drawing/2014/main" id="{FC67934C-D221-4CE2-9DA5-8F3FC110B684}"/>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Launch the app</a:t>
            </a:r>
          </a:p>
        </p:txBody>
      </p:sp>
    </p:spTree>
    <p:extLst>
      <p:ext uri="{BB962C8B-B14F-4D97-AF65-F5344CB8AC3E}">
        <p14:creationId xmlns:p14="http://schemas.microsoft.com/office/powerpoint/2010/main" val="2420159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11EBEB-189F-47B3-8AEA-6D3314FEC635}"/>
              </a:ext>
            </a:extLst>
          </p:cNvPr>
          <p:cNvPicPr>
            <a:picLocks noChangeAspect="1"/>
          </p:cNvPicPr>
          <p:nvPr/>
        </p:nvPicPr>
        <p:blipFill>
          <a:blip r:embed="rId3"/>
          <a:stretch>
            <a:fillRect/>
          </a:stretch>
        </p:blipFill>
        <p:spPr>
          <a:xfrm>
            <a:off x="871728" y="994088"/>
            <a:ext cx="7400544" cy="3968267"/>
          </a:xfrm>
          <a:prstGeom prst="rect">
            <a:avLst/>
          </a:prstGeom>
        </p:spPr>
      </p:pic>
      <p:sp>
        <p:nvSpPr>
          <p:cNvPr id="4" name="Shape 380">
            <a:extLst>
              <a:ext uri="{FF2B5EF4-FFF2-40B4-BE49-F238E27FC236}">
                <a16:creationId xmlns:a16="http://schemas.microsoft.com/office/drawing/2014/main" id="{DD1732A8-0E0A-4555-9931-C3765041A567}"/>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Scale the app</a:t>
            </a:r>
          </a:p>
        </p:txBody>
      </p:sp>
    </p:spTree>
    <p:extLst>
      <p:ext uri="{BB962C8B-B14F-4D97-AF65-F5344CB8AC3E}">
        <p14:creationId xmlns:p14="http://schemas.microsoft.com/office/powerpoint/2010/main" val="338545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E13615-B933-4211-AAEF-60D4181A779F}"/>
              </a:ext>
            </a:extLst>
          </p:cNvPr>
          <p:cNvPicPr>
            <a:picLocks noChangeAspect="1"/>
          </p:cNvPicPr>
          <p:nvPr/>
        </p:nvPicPr>
        <p:blipFill>
          <a:blip r:embed="rId3"/>
          <a:stretch>
            <a:fillRect/>
          </a:stretch>
        </p:blipFill>
        <p:spPr>
          <a:xfrm>
            <a:off x="950976" y="1075945"/>
            <a:ext cx="7242048" cy="3891770"/>
          </a:xfrm>
          <a:prstGeom prst="rect">
            <a:avLst/>
          </a:prstGeom>
        </p:spPr>
      </p:pic>
      <p:sp>
        <p:nvSpPr>
          <p:cNvPr id="4" name="Shape 380">
            <a:extLst>
              <a:ext uri="{FF2B5EF4-FFF2-40B4-BE49-F238E27FC236}">
                <a16:creationId xmlns:a16="http://schemas.microsoft.com/office/drawing/2014/main" id="{44286101-BBC5-4333-BBE2-9EA9FECB22FB}"/>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Show the logs for the app</a:t>
            </a:r>
          </a:p>
        </p:txBody>
      </p:sp>
    </p:spTree>
    <p:extLst>
      <p:ext uri="{BB962C8B-B14F-4D97-AF65-F5344CB8AC3E}">
        <p14:creationId xmlns:p14="http://schemas.microsoft.com/office/powerpoint/2010/main" val="167960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9BD0A-AD71-4510-AD53-0D0A1FE17449}"/>
              </a:ext>
            </a:extLst>
          </p:cNvPr>
          <p:cNvPicPr>
            <a:picLocks noChangeAspect="1"/>
          </p:cNvPicPr>
          <p:nvPr/>
        </p:nvPicPr>
        <p:blipFill>
          <a:blip r:embed="rId3"/>
          <a:stretch>
            <a:fillRect/>
          </a:stretch>
        </p:blipFill>
        <p:spPr>
          <a:xfrm>
            <a:off x="865632" y="981258"/>
            <a:ext cx="7412736" cy="3991224"/>
          </a:xfrm>
          <a:prstGeom prst="rect">
            <a:avLst/>
          </a:prstGeom>
        </p:spPr>
      </p:pic>
      <p:sp>
        <p:nvSpPr>
          <p:cNvPr id="4" name="Shape 380">
            <a:extLst>
              <a:ext uri="{FF2B5EF4-FFF2-40B4-BE49-F238E27FC236}">
                <a16:creationId xmlns:a16="http://schemas.microsoft.com/office/drawing/2014/main" id="{8A10849D-E539-43CE-B1FE-E8C701BC2B60}"/>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Show the metrics for the app</a:t>
            </a:r>
          </a:p>
        </p:txBody>
      </p:sp>
    </p:spTree>
    <p:extLst>
      <p:ext uri="{BB962C8B-B14F-4D97-AF65-F5344CB8AC3E}">
        <p14:creationId xmlns:p14="http://schemas.microsoft.com/office/powerpoint/2010/main" val="105885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Goal of this demo</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Demonstrate in less than 5 minutes how easy it can be to create a new .NET Core or .NET Framework application and then deploy on Pivotal Cloud Foundry and available on the internet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80">
            <a:extLst>
              <a:ext uri="{FF2B5EF4-FFF2-40B4-BE49-F238E27FC236}">
                <a16:creationId xmlns:a16="http://schemas.microsoft.com/office/drawing/2014/main" id="{8A10849D-E539-43CE-B1FE-E8C701BC2B60}"/>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err="1">
                <a:solidFill>
                  <a:schemeClr val="lt1"/>
                </a:solidFill>
                <a:latin typeface="Proxima Nova"/>
                <a:ea typeface="Proxima Nova"/>
                <a:cs typeface="Proxima Nova"/>
                <a:sym typeface="Proxima Nova"/>
              </a:rPr>
              <a:t>cf</a:t>
            </a:r>
            <a:r>
              <a:rPr lang="en-US" sz="3200" b="1" dirty="0">
                <a:solidFill>
                  <a:schemeClr val="lt1"/>
                </a:solidFill>
                <a:latin typeface="Proxima Nova"/>
                <a:ea typeface="Proxima Nova"/>
                <a:cs typeface="Proxima Nova"/>
                <a:sym typeface="Proxima Nova"/>
              </a:rPr>
              <a:t> </a:t>
            </a:r>
            <a:r>
              <a:rPr lang="en-US" sz="3200" b="1" dirty="0" err="1">
                <a:solidFill>
                  <a:schemeClr val="lt1"/>
                </a:solidFill>
                <a:latin typeface="Proxima Nova"/>
                <a:ea typeface="Proxima Nova"/>
                <a:cs typeface="Proxima Nova"/>
                <a:sym typeface="Proxima Nova"/>
              </a:rPr>
              <a:t>ssh</a:t>
            </a:r>
            <a:r>
              <a:rPr lang="en-US" sz="3200" b="1" dirty="0">
                <a:solidFill>
                  <a:schemeClr val="lt1"/>
                </a:solidFill>
                <a:latin typeface="Proxima Nova"/>
                <a:ea typeface="Proxima Nova"/>
                <a:cs typeface="Proxima Nova"/>
                <a:sym typeface="Proxima Nova"/>
              </a:rPr>
              <a:t> into the application</a:t>
            </a:r>
          </a:p>
        </p:txBody>
      </p:sp>
      <p:sp>
        <p:nvSpPr>
          <p:cNvPr id="2" name="TextBox 1">
            <a:extLst>
              <a:ext uri="{FF2B5EF4-FFF2-40B4-BE49-F238E27FC236}">
                <a16:creationId xmlns:a16="http://schemas.microsoft.com/office/drawing/2014/main" id="{346E1612-E7E6-44B3-82FC-753C683CF634}"/>
              </a:ext>
            </a:extLst>
          </p:cNvPr>
          <p:cNvSpPr txBox="1"/>
          <p:nvPr/>
        </p:nvSpPr>
        <p:spPr>
          <a:xfrm>
            <a:off x="1073019" y="1377253"/>
            <a:ext cx="6997960"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bg1"/>
                </a:solidFill>
                <a:latin typeface="Proxima Nova" charset="0"/>
                <a:ea typeface="Proxima Nova" charset="0"/>
                <a:cs typeface="Proxima Nova" charset="0"/>
              </a:rPr>
              <a:t>“</a:t>
            </a:r>
            <a:r>
              <a:rPr lang="en-US" sz="2400" dirty="0" err="1">
                <a:solidFill>
                  <a:schemeClr val="bg1"/>
                </a:solidFill>
                <a:latin typeface="Proxima Nova" charset="0"/>
                <a:ea typeface="Proxima Nova" charset="0"/>
                <a:cs typeface="Proxima Nova" charset="0"/>
              </a:rPr>
              <a:t>cf</a:t>
            </a:r>
            <a:r>
              <a:rPr lang="en-US" sz="2400" dirty="0">
                <a:solidFill>
                  <a:schemeClr val="bg1"/>
                </a:solidFill>
                <a:latin typeface="Proxima Nova" charset="0"/>
                <a:ea typeface="Proxima Nova" charset="0"/>
                <a:cs typeface="Proxima Nova" charset="0"/>
              </a:rPr>
              <a:t> </a:t>
            </a:r>
            <a:r>
              <a:rPr lang="en-US" sz="2400" dirty="0" err="1">
                <a:solidFill>
                  <a:schemeClr val="bg1"/>
                </a:solidFill>
                <a:latin typeface="Proxima Nova" charset="0"/>
                <a:ea typeface="Proxima Nova" charset="0"/>
                <a:cs typeface="Proxima Nova" charset="0"/>
              </a:rPr>
              <a:t>ssh</a:t>
            </a:r>
            <a:r>
              <a:rPr lang="en-US" sz="2400" dirty="0">
                <a:solidFill>
                  <a:schemeClr val="bg1"/>
                </a:solidFill>
                <a:latin typeface="Proxima Nova" charset="0"/>
                <a:ea typeface="Proxima Nova" charset="0"/>
                <a:cs typeface="Proxima Nova" charset="0"/>
              </a:rPr>
              <a:t>” is now available on PAS Windows which enables developers more flexibility in testing and debugging their .NET Framework applications</a:t>
            </a:r>
          </a:p>
          <a:p>
            <a:pPr marL="457200" indent="-457200">
              <a:buFont typeface="Arial" panose="020B0604020202020204" pitchFamily="34" charset="0"/>
              <a:buChar char="•"/>
            </a:pPr>
            <a:r>
              <a:rPr lang="en-US" sz="2400" dirty="0">
                <a:solidFill>
                  <a:schemeClr val="bg1"/>
                </a:solidFill>
                <a:latin typeface="Proxima Nova" charset="0"/>
                <a:ea typeface="Proxima Nova" charset="0"/>
                <a:cs typeface="Proxima Nova" charset="0"/>
              </a:rPr>
              <a:t>Open a command window and “</a:t>
            </a:r>
            <a:r>
              <a:rPr lang="en-US" sz="2400" dirty="0" err="1">
                <a:solidFill>
                  <a:schemeClr val="bg1"/>
                </a:solidFill>
                <a:latin typeface="Proxima Nova" charset="0"/>
                <a:ea typeface="Proxima Nova" charset="0"/>
                <a:cs typeface="Proxima Nova" charset="0"/>
              </a:rPr>
              <a:t>cf</a:t>
            </a:r>
            <a:r>
              <a:rPr lang="en-US" sz="2400" dirty="0">
                <a:solidFill>
                  <a:schemeClr val="bg1"/>
                </a:solidFill>
                <a:latin typeface="Proxima Nova" charset="0"/>
                <a:ea typeface="Proxima Nova" charset="0"/>
                <a:cs typeface="Proxima Nova" charset="0"/>
              </a:rPr>
              <a:t> </a:t>
            </a:r>
            <a:r>
              <a:rPr lang="en-US" sz="2400" dirty="0" err="1">
                <a:solidFill>
                  <a:schemeClr val="bg1"/>
                </a:solidFill>
                <a:latin typeface="Proxima Nova" charset="0"/>
                <a:ea typeface="Proxima Nova" charset="0"/>
                <a:cs typeface="Proxima Nova" charset="0"/>
              </a:rPr>
              <a:t>ssh</a:t>
            </a:r>
            <a:r>
              <a:rPr lang="en-US" sz="2400" dirty="0">
                <a:solidFill>
                  <a:schemeClr val="bg1"/>
                </a:solidFill>
                <a:latin typeface="Proxima Nova" charset="0"/>
                <a:ea typeface="Proxima Nova" charset="0"/>
                <a:cs typeface="Proxima Nova" charset="0"/>
              </a:rPr>
              <a:t>” into the application to show the file structure and how it mimics a physical or virtual server which helps ensure workload compatibility</a:t>
            </a:r>
          </a:p>
        </p:txBody>
      </p:sp>
    </p:spTree>
    <p:extLst>
      <p:ext uri="{BB962C8B-B14F-4D97-AF65-F5344CB8AC3E}">
        <p14:creationId xmlns:p14="http://schemas.microsoft.com/office/powerpoint/2010/main" val="1284394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Summary</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PCF provides .NET developers a platform agnostic, highly available, highly secure Enterprise Cloud platform for running .NET Framework and .NET Core applications</a:t>
            </a:r>
          </a:p>
        </p:txBody>
      </p:sp>
    </p:spTree>
    <p:extLst>
      <p:ext uri="{BB962C8B-B14F-4D97-AF65-F5344CB8AC3E}">
        <p14:creationId xmlns:p14="http://schemas.microsoft.com/office/powerpoint/2010/main" val="263168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Target Audience</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Customer prospects or existing customers with .NET applications who are not aware of our great support for .NET on PCF</a:t>
            </a:r>
          </a:p>
        </p:txBody>
      </p:sp>
    </p:spTree>
    <p:extLst>
      <p:ext uri="{BB962C8B-B14F-4D97-AF65-F5344CB8AC3E}">
        <p14:creationId xmlns:p14="http://schemas.microsoft.com/office/powerpoint/2010/main" val="423997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p:nvPr/>
        </p:nvSpPr>
        <p:spPr>
          <a:xfrm>
            <a:off x="637954" y="1297173"/>
            <a:ext cx="5741580" cy="143539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3600" b="1" dirty="0">
                <a:solidFill>
                  <a:schemeClr val="accent2"/>
                </a:solidFill>
                <a:latin typeface="Proxima Nova"/>
                <a:ea typeface="Proxima Nova"/>
                <a:cs typeface="Proxima Nova"/>
                <a:sym typeface="Proxima Nova"/>
              </a:rPr>
              <a:t>Situation</a:t>
            </a:r>
          </a:p>
        </p:txBody>
      </p:sp>
      <p:sp>
        <p:nvSpPr>
          <p:cNvPr id="39" name="Shape 39"/>
          <p:cNvSpPr txBox="1"/>
          <p:nvPr/>
        </p:nvSpPr>
        <p:spPr>
          <a:xfrm>
            <a:off x="637954" y="2477386"/>
            <a:ext cx="7315200" cy="16058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lt1"/>
                </a:solidFill>
                <a:latin typeface="Proxima Nova"/>
                <a:ea typeface="Proxima Nova"/>
                <a:cs typeface="Proxima Nova"/>
                <a:sym typeface="Proxima Nova"/>
              </a:rPr>
              <a:t>Customer prospect or existing customer approaches PA and asks “How difficult is it to get .NET applications to run on PCF?”.    </a:t>
            </a:r>
          </a:p>
        </p:txBody>
      </p:sp>
    </p:spTree>
    <p:extLst>
      <p:ext uri="{BB962C8B-B14F-4D97-AF65-F5344CB8AC3E}">
        <p14:creationId xmlns:p14="http://schemas.microsoft.com/office/powerpoint/2010/main" val="144046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p:nvPr/>
        </p:nvSpPr>
        <p:spPr>
          <a:xfrm>
            <a:off x="563527" y="56352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Key Talking Points</a:t>
            </a:r>
          </a:p>
        </p:txBody>
      </p:sp>
      <p:sp>
        <p:nvSpPr>
          <p:cNvPr id="381" name="Shape 381"/>
          <p:cNvSpPr txBox="1"/>
          <p:nvPr/>
        </p:nvSpPr>
        <p:spPr>
          <a:xfrm>
            <a:off x="776177" y="1258490"/>
            <a:ext cx="7432157" cy="3211032"/>
          </a:xfrm>
          <a:prstGeom prst="rect">
            <a:avLst/>
          </a:prstGeom>
          <a:noFill/>
          <a:ln>
            <a:noFill/>
          </a:ln>
        </p:spPr>
        <p:txBody>
          <a:bodyPr lIns="91425" tIns="45700" rIns="91425" bIns="45700" anchor="t" anchorCtr="0">
            <a:noAutofit/>
          </a:bodyPr>
          <a:lstStyle/>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.NET 4.x support (web apps, web services, console apps) on Windows – a platform for companies to “Move and Improve” their critical .NET workloads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.NET Core support (web apps, web services, console apps) on Windows or Linux</a:t>
            </a:r>
          </a:p>
          <a:p>
            <a:pPr marL="285750" indent="-285750">
              <a:spcBef>
                <a:spcPts val="1200"/>
              </a:spcBef>
              <a:buClr>
                <a:schemeClr val="lt1"/>
              </a:buClr>
              <a:buSzPct val="100000"/>
              <a:buFont typeface="Arial"/>
              <a:buChar char="•"/>
            </a:pPr>
            <a:r>
              <a:rPr lang="en-US" sz="1600" dirty="0">
                <a:solidFill>
                  <a:schemeClr val="lt1"/>
                </a:solidFill>
                <a:latin typeface="Proxima Nova"/>
                <a:ea typeface="Proxima Nova"/>
                <a:cs typeface="Proxima Nova"/>
                <a:sym typeface="Proxima Nova"/>
              </a:rPr>
              <a:t>Resource and namespace isolation on Windows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Easily integrates into existing CI/CD Pipelines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Connect to service brokers for application services</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Native support for health monitoring, </a:t>
            </a:r>
            <a:r>
              <a:rPr lang="en-US" sz="1600" dirty="0" err="1">
                <a:solidFill>
                  <a:schemeClr val="lt1"/>
                </a:solidFill>
                <a:latin typeface="Proxima Nova"/>
                <a:ea typeface="Proxima Nova"/>
                <a:cs typeface="Proxima Nova"/>
                <a:sym typeface="Proxima Nova"/>
              </a:rPr>
              <a:t>autoscaling</a:t>
            </a:r>
            <a:r>
              <a:rPr lang="en-US" sz="1600" dirty="0">
                <a:solidFill>
                  <a:schemeClr val="lt1"/>
                </a:solidFill>
                <a:latin typeface="Proxima Nova"/>
                <a:ea typeface="Proxima Nova"/>
                <a:cs typeface="Proxima Nova"/>
                <a:sym typeface="Proxima Nova"/>
              </a:rPr>
              <a:t>, log aggregation, container metrics, and more</a:t>
            </a:r>
          </a:p>
          <a:p>
            <a:pPr marL="285750" marR="0" lvl="0" indent="-285750" algn="l" rtl="0">
              <a:spcBef>
                <a:spcPts val="1200"/>
              </a:spcBef>
              <a:spcAft>
                <a:spcPts val="0"/>
              </a:spcAft>
              <a:buClr>
                <a:schemeClr val="lt1"/>
              </a:buClr>
              <a:buSzPct val="100000"/>
              <a:buFont typeface="Arial"/>
              <a:buChar char="•"/>
            </a:pPr>
            <a:r>
              <a:rPr lang="en-US" sz="1600" dirty="0">
                <a:solidFill>
                  <a:schemeClr val="lt1"/>
                </a:solidFill>
                <a:latin typeface="Proxima Nova"/>
                <a:ea typeface="Proxima Nova"/>
                <a:cs typeface="Proxima Nova"/>
                <a:sym typeface="Proxima Nova"/>
              </a:rPr>
              <a:t>Microsoft supported and is an investor in Pivotal</a:t>
            </a:r>
          </a:p>
          <a:p>
            <a:pPr marL="285750" marR="0" lvl="0" indent="-285750" algn="l" rtl="0">
              <a:spcBef>
                <a:spcPts val="1200"/>
              </a:spcBef>
              <a:spcAft>
                <a:spcPts val="0"/>
              </a:spcAft>
              <a:buClr>
                <a:schemeClr val="dk1"/>
              </a:buClr>
              <a:buFont typeface="Arial"/>
              <a:buNone/>
            </a:pPr>
            <a:endParaRPr sz="1600" dirty="0">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p:nvPr/>
        </p:nvSpPr>
        <p:spPr>
          <a:xfrm>
            <a:off x="563527" y="56352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Demo Overview</a:t>
            </a:r>
          </a:p>
        </p:txBody>
      </p:sp>
      <p:sp>
        <p:nvSpPr>
          <p:cNvPr id="381" name="Shape 381"/>
          <p:cNvSpPr txBox="1"/>
          <p:nvPr/>
        </p:nvSpPr>
        <p:spPr>
          <a:xfrm>
            <a:off x="776177" y="1258490"/>
            <a:ext cx="7432157" cy="3211032"/>
          </a:xfrm>
          <a:prstGeom prst="rect">
            <a:avLst/>
          </a:prstGeom>
          <a:noFill/>
          <a:ln>
            <a:noFill/>
          </a:ln>
        </p:spPr>
        <p:txBody>
          <a:bodyPr lIns="91425" tIns="45700" rIns="91425" bIns="45700" anchor="t" anchorCtr="0">
            <a:noAutofit/>
          </a:bodyPr>
          <a:lstStyle/>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Create a new .NET Core or .NET 4.6x project</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Configure the project to show all files</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Publish the project using the Folder profile</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Open the command prompt at the publish location</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Push the application on to PCF</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While the push is completing, explain what is happening during the process</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Open the Apps Manager UI and show the pushed app</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Launch the app and show the logs for the application</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Scale the application (number of instances, memory, and disk)</a:t>
            </a:r>
          </a:p>
          <a:p>
            <a:pPr marL="285750" marR="0" lvl="0" indent="-285750" algn="l" rtl="0">
              <a:spcBef>
                <a:spcPts val="1200"/>
              </a:spcBef>
              <a:spcAft>
                <a:spcPts val="0"/>
              </a:spcAft>
              <a:buClr>
                <a:schemeClr val="lt1"/>
              </a:buClr>
              <a:buSzPct val="100000"/>
              <a:buFont typeface="Arial"/>
              <a:buChar char="•"/>
            </a:pPr>
            <a:r>
              <a:rPr lang="en-US" dirty="0">
                <a:solidFill>
                  <a:schemeClr val="lt1"/>
                </a:solidFill>
                <a:latin typeface="Proxima Nova"/>
                <a:ea typeface="Proxima Nova"/>
                <a:cs typeface="Proxima Nova"/>
                <a:sym typeface="Proxima Nova"/>
              </a:rPr>
              <a:t>Show off </a:t>
            </a:r>
            <a:r>
              <a:rPr lang="en-US" dirty="0" err="1">
                <a:solidFill>
                  <a:schemeClr val="lt1"/>
                </a:solidFill>
                <a:latin typeface="Proxima Nova"/>
                <a:ea typeface="Proxima Nova"/>
                <a:cs typeface="Proxima Nova"/>
                <a:sym typeface="Proxima Nova"/>
              </a:rPr>
              <a:t>cf</a:t>
            </a:r>
            <a:r>
              <a:rPr lang="en-US" dirty="0">
                <a:solidFill>
                  <a:schemeClr val="lt1"/>
                </a:solidFill>
                <a:latin typeface="Proxima Nova"/>
                <a:ea typeface="Proxima Nova"/>
                <a:cs typeface="Proxima Nova"/>
                <a:sym typeface="Proxima Nova"/>
              </a:rPr>
              <a:t> </a:t>
            </a:r>
            <a:r>
              <a:rPr lang="en-US" dirty="0" err="1">
                <a:solidFill>
                  <a:schemeClr val="lt1"/>
                </a:solidFill>
                <a:latin typeface="Proxima Nova"/>
                <a:ea typeface="Proxima Nova"/>
                <a:cs typeface="Proxima Nova"/>
                <a:sym typeface="Proxima Nova"/>
              </a:rPr>
              <a:t>ssh</a:t>
            </a:r>
            <a:r>
              <a:rPr lang="en-US" dirty="0">
                <a:solidFill>
                  <a:schemeClr val="lt1"/>
                </a:solidFill>
                <a:latin typeface="Proxima Nova"/>
                <a:ea typeface="Proxima Nova"/>
                <a:cs typeface="Proxima Nova"/>
                <a:sym typeface="Proxima Nova"/>
              </a:rPr>
              <a:t> capabilities </a:t>
            </a:r>
          </a:p>
          <a:p>
            <a:pPr marL="285750" marR="0" lvl="0" indent="-285750" algn="l" rtl="0">
              <a:spcBef>
                <a:spcPts val="1200"/>
              </a:spcBef>
              <a:spcAft>
                <a:spcPts val="0"/>
              </a:spcAft>
              <a:buClr>
                <a:schemeClr val="dk1"/>
              </a:buClr>
              <a:buFont typeface="Arial"/>
              <a:buNone/>
            </a:pPr>
            <a:endParaRPr dirty="0">
              <a:solidFill>
                <a:schemeClr val="lt1"/>
              </a:solidFill>
              <a:latin typeface="Proxima Nova"/>
              <a:ea typeface="Proxima Nova"/>
              <a:cs typeface="Proxima Nova"/>
              <a:sym typeface="Proxima Nova"/>
            </a:endParaRPr>
          </a:p>
        </p:txBody>
      </p:sp>
    </p:spTree>
    <p:extLst>
      <p:ext uri="{BB962C8B-B14F-4D97-AF65-F5344CB8AC3E}">
        <p14:creationId xmlns:p14="http://schemas.microsoft.com/office/powerpoint/2010/main" val="216101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74F25E-28B1-4156-8E6E-BAEEDF75DD77}"/>
              </a:ext>
            </a:extLst>
          </p:cNvPr>
          <p:cNvPicPr>
            <a:picLocks noChangeAspect="1"/>
          </p:cNvPicPr>
          <p:nvPr/>
        </p:nvPicPr>
        <p:blipFill>
          <a:blip r:embed="rId2"/>
          <a:stretch>
            <a:fillRect/>
          </a:stretch>
        </p:blipFill>
        <p:spPr>
          <a:xfrm>
            <a:off x="1679988" y="888386"/>
            <a:ext cx="5784023" cy="4047849"/>
          </a:xfrm>
          <a:prstGeom prst="rect">
            <a:avLst/>
          </a:prstGeom>
        </p:spPr>
      </p:pic>
      <p:sp>
        <p:nvSpPr>
          <p:cNvPr id="4" name="Shape 380">
            <a:extLst>
              <a:ext uri="{FF2B5EF4-FFF2-40B4-BE49-F238E27FC236}">
                <a16:creationId xmlns:a16="http://schemas.microsoft.com/office/drawing/2014/main" id="{88E435EA-0FB6-4783-9775-B37B45EE319F}"/>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Create new project</a:t>
            </a:r>
          </a:p>
        </p:txBody>
      </p:sp>
    </p:spTree>
    <p:extLst>
      <p:ext uri="{BB962C8B-B14F-4D97-AF65-F5344CB8AC3E}">
        <p14:creationId xmlns:p14="http://schemas.microsoft.com/office/powerpoint/2010/main" val="217576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719866-69B7-4B5A-9469-B16035C2AE13}"/>
              </a:ext>
            </a:extLst>
          </p:cNvPr>
          <p:cNvPicPr>
            <a:picLocks noChangeAspect="1"/>
          </p:cNvPicPr>
          <p:nvPr/>
        </p:nvPicPr>
        <p:blipFill>
          <a:blip r:embed="rId2"/>
          <a:stretch>
            <a:fillRect/>
          </a:stretch>
        </p:blipFill>
        <p:spPr>
          <a:xfrm>
            <a:off x="2867413" y="1048512"/>
            <a:ext cx="3409173" cy="3899916"/>
          </a:xfrm>
          <a:prstGeom prst="rect">
            <a:avLst/>
          </a:prstGeom>
        </p:spPr>
      </p:pic>
      <p:sp>
        <p:nvSpPr>
          <p:cNvPr id="4" name="Shape 380">
            <a:extLst>
              <a:ext uri="{FF2B5EF4-FFF2-40B4-BE49-F238E27FC236}">
                <a16:creationId xmlns:a16="http://schemas.microsoft.com/office/drawing/2014/main" id="{9C2BE7FA-F522-4B3A-80FD-2CE27C356EB1}"/>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Publish the project</a:t>
            </a:r>
          </a:p>
        </p:txBody>
      </p:sp>
    </p:spTree>
    <p:extLst>
      <p:ext uri="{BB962C8B-B14F-4D97-AF65-F5344CB8AC3E}">
        <p14:creationId xmlns:p14="http://schemas.microsoft.com/office/powerpoint/2010/main" val="78263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4CFF6A-8ED2-43E8-917C-3C687564EDD1}"/>
              </a:ext>
            </a:extLst>
          </p:cNvPr>
          <p:cNvPicPr>
            <a:picLocks noChangeAspect="1"/>
          </p:cNvPicPr>
          <p:nvPr/>
        </p:nvPicPr>
        <p:blipFill>
          <a:blip r:embed="rId2"/>
          <a:stretch>
            <a:fillRect/>
          </a:stretch>
        </p:blipFill>
        <p:spPr>
          <a:xfrm>
            <a:off x="1325598" y="1020153"/>
            <a:ext cx="6492803" cy="3810330"/>
          </a:xfrm>
          <a:prstGeom prst="rect">
            <a:avLst/>
          </a:prstGeom>
        </p:spPr>
      </p:pic>
      <p:sp>
        <p:nvSpPr>
          <p:cNvPr id="4" name="Shape 380">
            <a:extLst>
              <a:ext uri="{FF2B5EF4-FFF2-40B4-BE49-F238E27FC236}">
                <a16:creationId xmlns:a16="http://schemas.microsoft.com/office/drawing/2014/main" id="{99755801-653C-47EF-9515-BE80706231D4}"/>
              </a:ext>
            </a:extLst>
          </p:cNvPr>
          <p:cNvSpPr txBox="1"/>
          <p:nvPr/>
        </p:nvSpPr>
        <p:spPr>
          <a:xfrm>
            <a:off x="542260" y="207265"/>
            <a:ext cx="8059478" cy="79744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lt1"/>
                </a:solidFill>
                <a:latin typeface="Proxima Nova"/>
                <a:ea typeface="Proxima Nova"/>
                <a:cs typeface="Proxima Nova"/>
                <a:sym typeface="Proxima Nova"/>
              </a:rPr>
              <a:t>Use Folder Profile</a:t>
            </a:r>
          </a:p>
        </p:txBody>
      </p:sp>
    </p:spTree>
    <p:extLst>
      <p:ext uri="{BB962C8B-B14F-4D97-AF65-F5344CB8AC3E}">
        <p14:creationId xmlns:p14="http://schemas.microsoft.com/office/powerpoint/2010/main" val="2301754593"/>
      </p:ext>
    </p:extLst>
  </p:cSld>
  <p:clrMapOvr>
    <a:masterClrMapping/>
  </p:clrMapOvr>
</p:sld>
</file>

<file path=ppt/theme/theme1.xml><?xml version="1.0" encoding="utf-8"?>
<a:theme xmlns:a="http://schemas.openxmlformats.org/drawingml/2006/main" name="1_Pivotal Main">
  <a:themeElements>
    <a:clrScheme name="Pivotal">
      <a:dk1>
        <a:srgbClr val="000000"/>
      </a:dk1>
      <a:lt1>
        <a:srgbClr val="FFFFFF"/>
      </a:lt1>
      <a:dk2>
        <a:srgbClr val="474747"/>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mtClean="0">
            <a:solidFill>
              <a:schemeClr val="bg1"/>
            </a:solidFill>
            <a:latin typeface="Proxima Nova" charset="0"/>
            <a:ea typeface="Proxima Nova" charset="0"/>
            <a:cs typeface="Proxima Nova" charset="0"/>
          </a:defRPr>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11291</TotalTime>
  <Words>788</Words>
  <Application>Microsoft Office PowerPoint</Application>
  <PresentationFormat>On-screen Show (16:9)</PresentationFormat>
  <Paragraphs>90</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Proxima Nova</vt:lpstr>
      <vt:lpstr>Proxima Nova Extrabold</vt:lpstr>
      <vt:lpstr>1_Pivotal 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Corn</dc:creator>
  <cp:lastModifiedBy>Cornelius Mendoza</cp:lastModifiedBy>
  <cp:revision>56</cp:revision>
  <dcterms:modified xsi:type="dcterms:W3CDTF">2018-08-15T19:45:50Z</dcterms:modified>
</cp:coreProperties>
</file>