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Lst>
  <p:notesMasterIdLst>
    <p:notesMasterId r:id="rId24"/>
  </p:notesMasterIdLst>
  <p:sldIdLst>
    <p:sldId id="256" r:id="rId2"/>
    <p:sldId id="258" r:id="rId3"/>
    <p:sldId id="324" r:id="rId4"/>
    <p:sldId id="325" r:id="rId5"/>
    <p:sldId id="283" r:id="rId6"/>
    <p:sldId id="327" r:id="rId7"/>
    <p:sldId id="341" r:id="rId8"/>
    <p:sldId id="338" r:id="rId9"/>
    <p:sldId id="329" r:id="rId10"/>
    <p:sldId id="330" r:id="rId11"/>
    <p:sldId id="328" r:id="rId12"/>
    <p:sldId id="326" r:id="rId13"/>
    <p:sldId id="331" r:id="rId14"/>
    <p:sldId id="332" r:id="rId15"/>
    <p:sldId id="272" r:id="rId16"/>
    <p:sldId id="333" r:id="rId17"/>
    <p:sldId id="334" r:id="rId18"/>
    <p:sldId id="337" r:id="rId19"/>
    <p:sldId id="335" r:id="rId20"/>
    <p:sldId id="336" r:id="rId21"/>
    <p:sldId id="340" r:id="rId22"/>
    <p:sldId id="339"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1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50FED2-1423-400D-8B5D-4998E43C065E}">
  <a:tblStyle styleId="{5350FED2-1423-400D-8B5D-4998E43C065E}"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6EDEB"/>
          </a:solidFill>
        </a:fill>
      </a:tcStyle>
    </a:wholeTbl>
    <a:band1H>
      <a:tcStyle>
        <a:tcBdr/>
        <a:fill>
          <a:solidFill>
            <a:srgbClr val="CAD9D5"/>
          </a:solidFill>
        </a:fill>
      </a:tcStyle>
    </a:band1H>
    <a:band1V>
      <a:tcStyle>
        <a:tcBdr/>
        <a:fill>
          <a:solidFill>
            <a:srgbClr val="CAD9D5"/>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70"/>
    <p:restoredTop sz="73875" autoAdjust="0"/>
  </p:normalViewPr>
  <p:slideViewPr>
    <p:cSldViewPr snapToGrid="0" snapToObjects="1">
      <p:cViewPr varScale="1">
        <p:scale>
          <a:sx n="123" d="100"/>
          <a:sy n="123" d="100"/>
        </p:scale>
        <p:origin x="3365"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9082265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Shape 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 name="Shape 2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While this concept is not new, for people on the .NET side, this was never seen as feasible in a large enterprise because of what it took to actually test and deploy an application using the Microsoft stack.  PCF changes the game.  Not only is it feasible, we make it very easy for .NET teams to take advantage of the scalability, security, and high availability of the PCF platform.</a:t>
            </a:r>
          </a:p>
        </p:txBody>
      </p:sp>
      <p:sp>
        <p:nvSpPr>
          <p:cNvPr id="22" name="Shape 2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PCF provides a secure, highly available platform for applications.  .NET applications can take advantage of the scalability and zero-downtime capabilities of the platform.</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34330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PCF provides integrated logging facilities that give .NET developers detailed logging by application instance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01890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PCF provides a robust set of metrics and data for .NET application developers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49585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PCF provides a robust set of metrics and data for .NET application developers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22106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36" name="Shape 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6974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36" name="Shape 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6" name="Shape 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902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PA should request what type of .NET application to demonstrate and use a new .NET Core project or .NET Framework application project for the demo</a:t>
            </a:r>
            <a:endParaRPr dirty="0"/>
          </a:p>
        </p:txBody>
      </p:sp>
      <p:sp>
        <p:nvSpPr>
          <p:cNvPr id="36" name="Shape 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2288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7" name="Shape 37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where to run it → .NET </a:t>
            </a:r>
            <a:r>
              <a:rPr lang="en-US" sz="1200" b="0" i="0" u="none" strike="noStrike" cap="none">
                <a:solidFill>
                  <a:schemeClr val="dk1"/>
                </a:solidFill>
                <a:latin typeface="Calibri"/>
                <a:ea typeface="Calibri"/>
                <a:cs typeface="Calibri"/>
                <a:sym typeface="Calibri"/>
              </a:rPr>
              <a:t>on PCF</a:t>
            </a:r>
            <a:endParaRPr lang="en-US"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endParaRPr lang="en-US"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.NET Framework</a:t>
            </a:r>
            <a:r>
              <a:rPr lang="en-US" sz="1200" b="0" i="0" u="none" strike="noStrike" cap="none" baseline="0" dirty="0">
                <a:solidFill>
                  <a:schemeClr val="dk1"/>
                </a:solidFill>
                <a:latin typeface="Calibri"/>
                <a:ea typeface="Calibri"/>
                <a:cs typeface="Calibri"/>
                <a:sym typeface="Calibri"/>
              </a:rPr>
              <a:t> on Windows (runs in Garden-Windows container)</a:t>
            </a:r>
          </a:p>
          <a:p>
            <a:pPr marL="0" marR="0" lvl="0" indent="0" algn="l" rtl="0">
              <a:spcBef>
                <a:spcPts val="0"/>
              </a:spcBef>
              <a:buSzPct val="25000"/>
              <a:buNone/>
            </a:pPr>
            <a:endParaRPr lang="en-US" sz="1200" b="0" i="0" u="none" strike="noStrike" cap="none" baseline="0" dirty="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baseline="0" dirty="0">
                <a:solidFill>
                  <a:schemeClr val="dk1"/>
                </a:solidFill>
                <a:latin typeface="Calibri"/>
                <a:ea typeface="Calibri"/>
                <a:cs typeface="Calibri"/>
                <a:sym typeface="Calibri"/>
              </a:rPr>
              <a:t>.NET Core on Linux</a:t>
            </a:r>
            <a:endParaRPr lang="en-US" sz="1200" b="0" i="0" u="none" strike="noStrike" cap="none" dirty="0">
              <a:solidFill>
                <a:schemeClr val="dk1"/>
              </a:solidFill>
              <a:latin typeface="Calibri"/>
              <a:ea typeface="Calibri"/>
              <a:cs typeface="Calibri"/>
              <a:sym typeface="Calibri"/>
            </a:endParaRPr>
          </a:p>
        </p:txBody>
      </p:sp>
      <p:sp>
        <p:nvSpPr>
          <p:cNvPr id="378" name="Shape 37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5</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7" name="Shape 37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endParaRPr lang="en-US" sz="1200" b="0" i="0" u="none" strike="noStrike" cap="none" baseline="0" dirty="0">
              <a:solidFill>
                <a:schemeClr val="dk1"/>
              </a:solidFill>
              <a:latin typeface="Calibri"/>
              <a:ea typeface="Calibri"/>
              <a:cs typeface="Calibri"/>
              <a:sym typeface="Calibri"/>
            </a:endParaRPr>
          </a:p>
          <a:p>
            <a:pPr marL="0" marR="0" lvl="0" indent="0" algn="l" rtl="0">
              <a:spcBef>
                <a:spcPts val="0"/>
              </a:spcBef>
              <a:buSzPct val="25000"/>
              <a:buNone/>
            </a:pPr>
            <a:endParaRPr lang="en-US" sz="1200" b="0" i="0" u="none" strike="noStrike" cap="none" dirty="0">
              <a:solidFill>
                <a:schemeClr val="dk1"/>
              </a:solidFill>
              <a:latin typeface="Calibri"/>
              <a:ea typeface="Calibri"/>
              <a:cs typeface="Calibri"/>
              <a:sym typeface="Calibri"/>
            </a:endParaRPr>
          </a:p>
        </p:txBody>
      </p:sp>
      <p:sp>
        <p:nvSpPr>
          <p:cNvPr id="378" name="Shape 37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6</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33502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7" name="Shape 37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endParaRPr lang="en-US" sz="1200" b="0" i="0" u="none" strike="noStrike" cap="none" baseline="0" dirty="0">
              <a:solidFill>
                <a:schemeClr val="dk1"/>
              </a:solidFill>
              <a:latin typeface="Calibri"/>
              <a:ea typeface="Calibri"/>
              <a:cs typeface="Calibri"/>
              <a:sym typeface="Calibri"/>
            </a:endParaRPr>
          </a:p>
          <a:p>
            <a:pPr marL="0" marR="0" lvl="0" indent="0" algn="l" rtl="0">
              <a:spcBef>
                <a:spcPts val="0"/>
              </a:spcBef>
              <a:buSzPct val="25000"/>
              <a:buNone/>
            </a:pPr>
            <a:endParaRPr lang="en-US" sz="1200" b="0" i="0" u="none" strike="noStrike" cap="none" dirty="0">
              <a:solidFill>
                <a:schemeClr val="dk1"/>
              </a:solidFill>
              <a:latin typeface="Calibri"/>
              <a:ea typeface="Calibri"/>
              <a:cs typeface="Calibri"/>
              <a:sym typeface="Calibri"/>
            </a:endParaRPr>
          </a:p>
        </p:txBody>
      </p:sp>
      <p:sp>
        <p:nvSpPr>
          <p:cNvPr id="378" name="Shape 37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7</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11978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.NET Framework</a:t>
            </a:r>
            <a:r>
              <a:rPr lang="en-US" sz="1200" b="0" i="0" u="none" strike="noStrike" cap="none" baseline="0" dirty="0">
                <a:solidFill>
                  <a:schemeClr val="dk1"/>
                </a:solidFill>
                <a:latin typeface="Calibri"/>
                <a:ea typeface="Calibri"/>
                <a:cs typeface="Calibri"/>
                <a:sym typeface="Calibri"/>
              </a:rPr>
              <a:t> on Windows</a:t>
            </a:r>
          </a:p>
          <a:p>
            <a:pPr marL="0" marR="0" lvl="0" indent="0" algn="l" rtl="0">
              <a:spcBef>
                <a:spcPts val="0"/>
              </a:spcBef>
              <a:buSzPct val="25000"/>
              <a:buNone/>
            </a:pPr>
            <a:r>
              <a:rPr lang="en-US" sz="1200" b="0" i="0" u="none" strike="noStrike" cap="none" baseline="0" dirty="0">
                <a:solidFill>
                  <a:schemeClr val="dk1"/>
                </a:solidFill>
                <a:latin typeface="Calibri"/>
                <a:ea typeface="Calibri"/>
                <a:cs typeface="Calibri"/>
                <a:sym typeface="Calibri"/>
              </a:rPr>
              <a:t>C:&gt; </a:t>
            </a:r>
            <a:r>
              <a:rPr lang="en-US" sz="1200" b="0" i="0" u="none" strike="noStrike" cap="none" baseline="0" dirty="0" err="1">
                <a:solidFill>
                  <a:schemeClr val="dk1"/>
                </a:solidFill>
                <a:latin typeface="Calibri"/>
                <a:ea typeface="Calibri"/>
                <a:cs typeface="Calibri"/>
                <a:sym typeface="Calibri"/>
              </a:rPr>
              <a:t>cf</a:t>
            </a:r>
            <a:r>
              <a:rPr lang="en-US" sz="1200" b="0" i="0" u="none" strike="noStrike" cap="none" baseline="0" dirty="0">
                <a:solidFill>
                  <a:schemeClr val="dk1"/>
                </a:solidFill>
                <a:latin typeface="Calibri"/>
                <a:ea typeface="Calibri"/>
                <a:cs typeface="Calibri"/>
                <a:sym typeface="Calibri"/>
              </a:rPr>
              <a:t> push {</a:t>
            </a:r>
            <a:r>
              <a:rPr lang="en-US" sz="1200" b="0" i="0" u="none" strike="noStrike" cap="none" baseline="0" dirty="0" err="1">
                <a:solidFill>
                  <a:schemeClr val="dk1"/>
                </a:solidFill>
                <a:latin typeface="Calibri"/>
                <a:ea typeface="Calibri"/>
                <a:cs typeface="Calibri"/>
                <a:sym typeface="Calibri"/>
              </a:rPr>
              <a:t>appname</a:t>
            </a:r>
            <a:r>
              <a:rPr lang="en-US" sz="1200" b="0" i="0" u="none" strike="noStrike" cap="none" baseline="0" dirty="0">
                <a:solidFill>
                  <a:schemeClr val="dk1"/>
                </a:solidFill>
                <a:latin typeface="Calibri"/>
                <a:ea typeface="Calibri"/>
                <a:cs typeface="Calibri"/>
                <a:sym typeface="Calibri"/>
              </a:rPr>
              <a:t>} –b </a:t>
            </a:r>
            <a:r>
              <a:rPr lang="en-US" sz="1200" b="0" i="0" u="none" strike="noStrike" cap="none" baseline="0" dirty="0" err="1">
                <a:solidFill>
                  <a:schemeClr val="dk1"/>
                </a:solidFill>
                <a:latin typeface="Calibri"/>
                <a:ea typeface="Calibri"/>
                <a:cs typeface="Calibri"/>
                <a:sym typeface="Calibri"/>
              </a:rPr>
              <a:t>hwc_buildpack</a:t>
            </a:r>
            <a:r>
              <a:rPr lang="en-US" sz="1200" b="0" i="0" u="none" strike="noStrike" cap="none" baseline="0" dirty="0">
                <a:solidFill>
                  <a:schemeClr val="dk1"/>
                </a:solidFill>
                <a:latin typeface="Calibri"/>
                <a:ea typeface="Calibri"/>
                <a:cs typeface="Calibri"/>
                <a:sym typeface="Calibri"/>
              </a:rPr>
              <a:t> –s windows2016</a:t>
            </a:r>
          </a:p>
          <a:p>
            <a:pPr marL="0" marR="0" lvl="0" indent="0" algn="l" rtl="0">
              <a:spcBef>
                <a:spcPts val="0"/>
              </a:spcBef>
              <a:buSzPct val="25000"/>
              <a:buNone/>
            </a:pPr>
            <a:endParaRPr lang="en-US" sz="1200" b="0" i="0" u="none" strike="noStrike" cap="none" baseline="0" dirty="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baseline="0" dirty="0">
                <a:solidFill>
                  <a:schemeClr val="dk1"/>
                </a:solidFill>
                <a:latin typeface="Calibri"/>
                <a:ea typeface="Calibri"/>
                <a:cs typeface="Calibri"/>
                <a:sym typeface="Calibri"/>
              </a:rPr>
              <a:t>.NET Core on Linux</a:t>
            </a:r>
          </a:p>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200" b="0" i="0" u="none" strike="noStrike" cap="none" baseline="0" dirty="0">
                <a:solidFill>
                  <a:schemeClr val="dk1"/>
                </a:solidFill>
                <a:latin typeface="Calibri"/>
                <a:ea typeface="Calibri"/>
                <a:cs typeface="Calibri"/>
                <a:sym typeface="Calibri"/>
              </a:rPr>
              <a:t>C:&gt; </a:t>
            </a:r>
            <a:r>
              <a:rPr lang="en-US" sz="1200" b="0" i="0" u="none" strike="noStrike" cap="none" baseline="0" dirty="0" err="1">
                <a:solidFill>
                  <a:schemeClr val="dk1"/>
                </a:solidFill>
                <a:latin typeface="Calibri"/>
                <a:ea typeface="Calibri"/>
                <a:cs typeface="Calibri"/>
                <a:sym typeface="Calibri"/>
              </a:rPr>
              <a:t>cf</a:t>
            </a:r>
            <a:r>
              <a:rPr lang="en-US" sz="1200" b="0" i="0" u="none" strike="noStrike" cap="none" baseline="0" dirty="0">
                <a:solidFill>
                  <a:schemeClr val="dk1"/>
                </a:solidFill>
                <a:latin typeface="Calibri"/>
                <a:ea typeface="Calibri"/>
                <a:cs typeface="Calibri"/>
                <a:sym typeface="Calibri"/>
              </a:rPr>
              <a:t> push {</a:t>
            </a:r>
            <a:r>
              <a:rPr lang="en-US" sz="1200" b="0" i="0" u="none" strike="noStrike" cap="none" baseline="0" dirty="0" err="1">
                <a:solidFill>
                  <a:schemeClr val="dk1"/>
                </a:solidFill>
                <a:latin typeface="Calibri"/>
                <a:ea typeface="Calibri"/>
                <a:cs typeface="Calibri"/>
                <a:sym typeface="Calibri"/>
              </a:rPr>
              <a:t>appname</a:t>
            </a:r>
            <a:r>
              <a:rPr lang="en-US" sz="1200" b="0" i="0" u="none" strike="noStrike" cap="none" baseline="0" dirty="0">
                <a:solidFill>
                  <a:schemeClr val="dk1"/>
                </a:solidFill>
                <a:latin typeface="Calibri"/>
                <a:ea typeface="Calibri"/>
                <a:cs typeface="Calibri"/>
                <a:sym typeface="Calibri"/>
              </a:rPr>
              <a:t>} –b </a:t>
            </a:r>
            <a:r>
              <a:rPr lang="en-US" sz="1200" b="0" i="0" u="none" strike="noStrike" cap="none" baseline="0" dirty="0" err="1">
                <a:solidFill>
                  <a:schemeClr val="dk1"/>
                </a:solidFill>
                <a:latin typeface="Calibri"/>
                <a:ea typeface="Calibri"/>
                <a:cs typeface="Calibri"/>
                <a:sym typeface="Calibri"/>
              </a:rPr>
              <a:t>dotnet_core_buildpack</a:t>
            </a:r>
            <a:endParaRPr lang="en-US" sz="1200" b="0" i="0" u="none" strike="noStrike" cap="none" baseline="0" dirty="0">
              <a:solidFill>
                <a:schemeClr val="dk1"/>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200" b="0" i="0" u="none" strike="noStrike" cap="none" baseline="0" dirty="0">
                <a:solidFill>
                  <a:schemeClr val="dk1"/>
                </a:solidFill>
                <a:latin typeface="Calibri"/>
                <a:ea typeface="Calibri"/>
                <a:cs typeface="Calibri"/>
                <a:sym typeface="Calibri"/>
              </a:rPr>
              <a:t>Or</a:t>
            </a:r>
          </a:p>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200" b="0" i="0" u="none" strike="noStrike" cap="none" baseline="0" dirty="0">
                <a:solidFill>
                  <a:schemeClr val="dk1"/>
                </a:solidFill>
                <a:latin typeface="Calibri"/>
                <a:ea typeface="Calibri"/>
                <a:cs typeface="Calibri"/>
                <a:sym typeface="Calibri"/>
              </a:rPr>
              <a:t>C:&gt; </a:t>
            </a:r>
            <a:r>
              <a:rPr lang="en-US" sz="1200" b="0" i="0" u="none" strike="noStrike" cap="none" baseline="0" dirty="0" err="1">
                <a:solidFill>
                  <a:schemeClr val="dk1"/>
                </a:solidFill>
                <a:latin typeface="Calibri"/>
                <a:ea typeface="Calibri"/>
                <a:cs typeface="Calibri"/>
                <a:sym typeface="Calibri"/>
              </a:rPr>
              <a:t>cf</a:t>
            </a:r>
            <a:r>
              <a:rPr lang="en-US" sz="1200" b="0" i="0" u="none" strike="noStrike" cap="none" baseline="0" dirty="0">
                <a:solidFill>
                  <a:schemeClr val="dk1"/>
                </a:solidFill>
                <a:latin typeface="Calibri"/>
                <a:ea typeface="Calibri"/>
                <a:cs typeface="Calibri"/>
                <a:sym typeface="Calibri"/>
              </a:rPr>
              <a:t> push {</a:t>
            </a:r>
            <a:r>
              <a:rPr lang="en-US" sz="1200" b="0" i="0" u="none" strike="noStrike" cap="none" baseline="0" dirty="0" err="1">
                <a:solidFill>
                  <a:schemeClr val="dk1"/>
                </a:solidFill>
                <a:latin typeface="Calibri"/>
                <a:ea typeface="Calibri"/>
                <a:cs typeface="Calibri"/>
                <a:sym typeface="Calibri"/>
              </a:rPr>
              <a:t>appname</a:t>
            </a:r>
            <a:r>
              <a:rPr lang="en-US" sz="1200" b="0" i="0" u="none" strike="noStrike" cap="none" baseline="0" dirty="0">
                <a:solidFill>
                  <a:schemeClr val="dk1"/>
                </a:solidFill>
                <a:latin typeface="Calibri"/>
                <a:ea typeface="Calibri"/>
                <a:cs typeface="Calibri"/>
                <a:sym typeface="Calibri"/>
              </a:rPr>
              <a:t>} –b https://github.com/cloudfoundry/dotnet-core-buildpack.git</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01528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While the application is being pushed, spend time discussing what is going on during the push of the application</a:t>
            </a:r>
            <a:endParaRPr dirty="0"/>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Blank">
    <p:spTree>
      <p:nvGrpSpPr>
        <p:cNvPr id="1" name="Shape 11"/>
        <p:cNvGrpSpPr/>
        <p:nvPr/>
      </p:nvGrpSpPr>
      <p:grpSpPr>
        <a:xfrm>
          <a:off x="0" y="0"/>
          <a:ext cx="0" cy="0"/>
          <a:chOff x="0" y="0"/>
          <a:chExt cx="0" cy="0"/>
        </a:xfrm>
      </p:grpSpPr>
      <p:sp>
        <p:nvSpPr>
          <p:cNvPr id="12" name="Shape 12"/>
          <p:cNvSpPr txBox="1">
            <a:spLocks noGrp="1"/>
          </p:cNvSpPr>
          <p:nvPr>
            <p:ph type="sldNum" idx="12"/>
          </p:nvPr>
        </p:nvSpPr>
        <p:spPr>
          <a:xfrm>
            <a:off x="48247" y="4861462"/>
            <a:ext cx="373337" cy="27384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900" b="0" i="0" u="none" strike="noStrike" cap="none">
                <a:solidFill>
                  <a:srgbClr val="A5A5A5"/>
                </a:solidFill>
                <a:latin typeface="Arial"/>
                <a:ea typeface="Arial"/>
                <a:cs typeface="Arial"/>
                <a:sym typeface="Arial"/>
              </a:rPr>
              <a:t>‹#›</a:t>
            </a:fld>
            <a:endParaRPr lang="en-US" sz="900" b="0" i="0" u="none" strike="noStrike" cap="none">
              <a:solidFill>
                <a:srgbClr val="A5A5A5"/>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6_Blank">
    <p:bg>
      <p:bgPr>
        <a:solidFill>
          <a:schemeClr val="lt1"/>
        </a:solidFill>
        <a:effectLst/>
      </p:bgPr>
    </p:bg>
    <p:spTree>
      <p:nvGrpSpPr>
        <p:cNvPr id="1" name="Shape 13"/>
        <p:cNvGrpSpPr/>
        <p:nvPr/>
      </p:nvGrpSpPr>
      <p:grpSpPr>
        <a:xfrm>
          <a:off x="0" y="0"/>
          <a:ext cx="0" cy="0"/>
          <a:chOff x="0" y="0"/>
          <a:chExt cx="0" cy="0"/>
        </a:xfrm>
      </p:grpSpPr>
      <p:sp>
        <p:nvSpPr>
          <p:cNvPr id="14" name="Shape 14"/>
          <p:cNvSpPr/>
          <p:nvPr/>
        </p:nvSpPr>
        <p:spPr>
          <a:xfrm>
            <a:off x="114300" y="112014"/>
            <a:ext cx="8915400" cy="4919472"/>
          </a:xfrm>
          <a:prstGeom prst="rect">
            <a:avLst/>
          </a:prstGeom>
          <a:solidFill>
            <a:srgbClr val="22313C"/>
          </a:solidFill>
          <a:ln>
            <a:noFill/>
          </a:ln>
        </p:spPr>
        <p:txBody>
          <a:bodyPr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Proxima Nova"/>
              <a:ea typeface="Proxima Nova"/>
              <a:cs typeface="Proxima Nova"/>
              <a:sym typeface="Proxima Nova"/>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descr="pivotal_teal.png"/>
          <p:cNvPicPr preferRelativeResize="0"/>
          <p:nvPr/>
        </p:nvPicPr>
        <p:blipFill rotWithShape="1">
          <a:blip r:embed="rId4">
            <a:alphaModFix/>
          </a:blip>
          <a:srcRect/>
          <a:stretch/>
        </p:blipFill>
        <p:spPr>
          <a:xfrm>
            <a:off x="8272779" y="4855076"/>
            <a:ext cx="731519" cy="17129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marketplace.visualstudio.com/items?itemName=MadsKristensen.OpenCommandLin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
        <p:cNvGrpSpPr/>
        <p:nvPr/>
      </p:nvGrpSpPr>
      <p:grpSpPr>
        <a:xfrm>
          <a:off x="0" y="0"/>
          <a:ext cx="0" cy="0"/>
          <a:chOff x="0" y="0"/>
          <a:chExt cx="0" cy="0"/>
        </a:xfrm>
      </p:grpSpPr>
      <p:sp>
        <p:nvSpPr>
          <p:cNvPr id="24" name="Shape 24"/>
          <p:cNvSpPr/>
          <p:nvPr/>
        </p:nvSpPr>
        <p:spPr>
          <a:xfrm>
            <a:off x="0" y="0"/>
            <a:ext cx="9144000" cy="5143499"/>
          </a:xfrm>
          <a:prstGeom prst="rect">
            <a:avLst/>
          </a:prstGeom>
          <a:solidFill>
            <a:srgbClr val="2332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25" name="Shape 25"/>
          <p:cNvSpPr txBox="1"/>
          <p:nvPr/>
        </p:nvSpPr>
        <p:spPr>
          <a:xfrm>
            <a:off x="653112" y="1861838"/>
            <a:ext cx="8047785" cy="193762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600" b="1" i="0" u="none" strike="noStrike" cap="none" dirty="0">
                <a:solidFill>
                  <a:srgbClr val="00AE9E"/>
                </a:solidFill>
                <a:latin typeface="Proxima Nova"/>
                <a:ea typeface="Proxima Nova"/>
                <a:cs typeface="Proxima Nova"/>
                <a:sym typeface="Proxima Nova"/>
              </a:rPr>
              <a:t>Idea to Production Demo</a:t>
            </a:r>
          </a:p>
        </p:txBody>
      </p:sp>
      <p:pic>
        <p:nvPicPr>
          <p:cNvPr id="26" name="Shape 26"/>
          <p:cNvPicPr preferRelativeResize="0"/>
          <p:nvPr/>
        </p:nvPicPr>
        <p:blipFill rotWithShape="1">
          <a:blip r:embed="rId3">
            <a:alphaModFix/>
          </a:blip>
          <a:srcRect/>
          <a:stretch/>
        </p:blipFill>
        <p:spPr>
          <a:xfrm>
            <a:off x="774700" y="1295400"/>
            <a:ext cx="1431403" cy="336549"/>
          </a:xfrm>
          <a:prstGeom prst="rect">
            <a:avLst/>
          </a:prstGeom>
          <a:noFill/>
          <a:ln>
            <a:noFill/>
          </a:ln>
        </p:spPr>
      </p:pic>
      <p:sp>
        <p:nvSpPr>
          <p:cNvPr id="2" name="TextBox 1">
            <a:extLst>
              <a:ext uri="{FF2B5EF4-FFF2-40B4-BE49-F238E27FC236}">
                <a16:creationId xmlns:a16="http://schemas.microsoft.com/office/drawing/2014/main" id="{E391DB09-61CB-44AD-92D5-47D9F4751739}"/>
              </a:ext>
            </a:extLst>
          </p:cNvPr>
          <p:cNvSpPr txBox="1"/>
          <p:nvPr/>
        </p:nvSpPr>
        <p:spPr>
          <a:xfrm>
            <a:off x="1119353" y="3149741"/>
            <a:ext cx="6471744" cy="369332"/>
          </a:xfrm>
          <a:prstGeom prst="rect">
            <a:avLst/>
          </a:prstGeom>
          <a:noFill/>
        </p:spPr>
        <p:txBody>
          <a:bodyPr wrap="square" rtlCol="0">
            <a:spAutoFit/>
          </a:bodyPr>
          <a:lstStyle/>
          <a:p>
            <a:pPr algn="ctr"/>
            <a:r>
              <a:rPr lang="en-US" sz="1800" dirty="0">
                <a:solidFill>
                  <a:schemeClr val="bg1"/>
                </a:solidFill>
                <a:latin typeface="Proxima Nova" charset="0"/>
                <a:ea typeface="Proxima Nova" charset="0"/>
                <a:cs typeface="Proxima Nova" charset="0"/>
              </a:rPr>
              <a:t>“An idea in the morning…in production by afternoon”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4CFF6A-8ED2-43E8-917C-3C687564EDD1}"/>
              </a:ext>
            </a:extLst>
          </p:cNvPr>
          <p:cNvPicPr>
            <a:picLocks noChangeAspect="1"/>
          </p:cNvPicPr>
          <p:nvPr/>
        </p:nvPicPr>
        <p:blipFill>
          <a:blip r:embed="rId2"/>
          <a:stretch>
            <a:fillRect/>
          </a:stretch>
        </p:blipFill>
        <p:spPr>
          <a:xfrm>
            <a:off x="1325598" y="1020153"/>
            <a:ext cx="6492803" cy="3810330"/>
          </a:xfrm>
          <a:prstGeom prst="rect">
            <a:avLst/>
          </a:prstGeom>
        </p:spPr>
      </p:pic>
      <p:sp>
        <p:nvSpPr>
          <p:cNvPr id="4" name="Shape 380">
            <a:extLst>
              <a:ext uri="{FF2B5EF4-FFF2-40B4-BE49-F238E27FC236}">
                <a16:creationId xmlns:a16="http://schemas.microsoft.com/office/drawing/2014/main" id="{99755801-653C-47EF-9515-BE80706231D4}"/>
              </a:ext>
            </a:extLst>
          </p:cNvPr>
          <p:cNvSpPr txBox="1"/>
          <p:nvPr/>
        </p:nvSpPr>
        <p:spPr>
          <a:xfrm>
            <a:off x="542260" y="20726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lt1"/>
                </a:solidFill>
                <a:latin typeface="Proxima Nova"/>
                <a:ea typeface="Proxima Nova"/>
                <a:cs typeface="Proxima Nova"/>
                <a:sym typeface="Proxima Nova"/>
              </a:rPr>
              <a:t>Use Folder Profile</a:t>
            </a:r>
          </a:p>
        </p:txBody>
      </p:sp>
    </p:spTree>
    <p:extLst>
      <p:ext uri="{BB962C8B-B14F-4D97-AF65-F5344CB8AC3E}">
        <p14:creationId xmlns:p14="http://schemas.microsoft.com/office/powerpoint/2010/main" val="2301754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8213F5-0EF7-4D7C-8713-8B40159C58D7}"/>
              </a:ext>
            </a:extLst>
          </p:cNvPr>
          <p:cNvPicPr>
            <a:picLocks noChangeAspect="1"/>
          </p:cNvPicPr>
          <p:nvPr/>
        </p:nvPicPr>
        <p:blipFill>
          <a:blip r:embed="rId2"/>
          <a:stretch>
            <a:fillRect/>
          </a:stretch>
        </p:blipFill>
        <p:spPr>
          <a:xfrm>
            <a:off x="2903131" y="1076536"/>
            <a:ext cx="3337738" cy="3739503"/>
          </a:xfrm>
          <a:prstGeom prst="rect">
            <a:avLst/>
          </a:prstGeom>
        </p:spPr>
      </p:pic>
      <p:sp>
        <p:nvSpPr>
          <p:cNvPr id="4" name="Shape 380">
            <a:extLst>
              <a:ext uri="{FF2B5EF4-FFF2-40B4-BE49-F238E27FC236}">
                <a16:creationId xmlns:a16="http://schemas.microsoft.com/office/drawing/2014/main" id="{9E31D5D0-FF65-48E4-B838-B5AB8E5B9A72}"/>
              </a:ext>
            </a:extLst>
          </p:cNvPr>
          <p:cNvSpPr txBox="1"/>
          <p:nvPr/>
        </p:nvSpPr>
        <p:spPr>
          <a:xfrm>
            <a:off x="542260" y="20726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lt1"/>
                </a:solidFill>
                <a:latin typeface="Proxima Nova"/>
                <a:ea typeface="Proxima Nova"/>
                <a:cs typeface="Proxima Nova"/>
                <a:sym typeface="Proxima Nova"/>
              </a:rPr>
              <a:t>Show all project files</a:t>
            </a:r>
          </a:p>
        </p:txBody>
      </p:sp>
    </p:spTree>
    <p:extLst>
      <p:ext uri="{BB962C8B-B14F-4D97-AF65-F5344CB8AC3E}">
        <p14:creationId xmlns:p14="http://schemas.microsoft.com/office/powerpoint/2010/main" val="614099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E44C03-0931-4E59-A203-E8D6C4C8AA8E}"/>
              </a:ext>
            </a:extLst>
          </p:cNvPr>
          <p:cNvPicPr>
            <a:picLocks noChangeAspect="1"/>
          </p:cNvPicPr>
          <p:nvPr/>
        </p:nvPicPr>
        <p:blipFill>
          <a:blip r:embed="rId2"/>
          <a:stretch>
            <a:fillRect/>
          </a:stretch>
        </p:blipFill>
        <p:spPr>
          <a:xfrm>
            <a:off x="2833652" y="926592"/>
            <a:ext cx="3476696" cy="3977080"/>
          </a:xfrm>
          <a:prstGeom prst="rect">
            <a:avLst/>
          </a:prstGeom>
        </p:spPr>
      </p:pic>
      <p:sp>
        <p:nvSpPr>
          <p:cNvPr id="4" name="Shape 380">
            <a:extLst>
              <a:ext uri="{FF2B5EF4-FFF2-40B4-BE49-F238E27FC236}">
                <a16:creationId xmlns:a16="http://schemas.microsoft.com/office/drawing/2014/main" id="{B6D1154D-A164-4518-BB3A-C066C095FE6C}"/>
              </a:ext>
            </a:extLst>
          </p:cNvPr>
          <p:cNvSpPr txBox="1"/>
          <p:nvPr/>
        </p:nvSpPr>
        <p:spPr>
          <a:xfrm>
            <a:off x="542260" y="20726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lt1"/>
                </a:solidFill>
                <a:latin typeface="Proxima Nova"/>
                <a:ea typeface="Proxima Nova"/>
                <a:cs typeface="Proxima Nova"/>
                <a:sym typeface="Proxima Nova"/>
              </a:rPr>
              <a:t>Locate the publish location</a:t>
            </a:r>
          </a:p>
        </p:txBody>
      </p:sp>
    </p:spTree>
    <p:extLst>
      <p:ext uri="{BB962C8B-B14F-4D97-AF65-F5344CB8AC3E}">
        <p14:creationId xmlns:p14="http://schemas.microsoft.com/office/powerpoint/2010/main" val="3163447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5E5298-83EA-4D56-AB68-94A0CB27D2EE}"/>
              </a:ext>
            </a:extLst>
          </p:cNvPr>
          <p:cNvPicPr>
            <a:picLocks noChangeAspect="1"/>
          </p:cNvPicPr>
          <p:nvPr/>
        </p:nvPicPr>
        <p:blipFill>
          <a:blip r:embed="rId2"/>
          <a:stretch>
            <a:fillRect/>
          </a:stretch>
        </p:blipFill>
        <p:spPr>
          <a:xfrm>
            <a:off x="987552" y="965849"/>
            <a:ext cx="6870192" cy="3863472"/>
          </a:xfrm>
          <a:prstGeom prst="rect">
            <a:avLst/>
          </a:prstGeom>
        </p:spPr>
      </p:pic>
      <p:sp>
        <p:nvSpPr>
          <p:cNvPr id="4" name="Shape 380">
            <a:extLst>
              <a:ext uri="{FF2B5EF4-FFF2-40B4-BE49-F238E27FC236}">
                <a16:creationId xmlns:a16="http://schemas.microsoft.com/office/drawing/2014/main" id="{703EE13F-498E-4568-ABD8-A0FD168270A7}"/>
              </a:ext>
            </a:extLst>
          </p:cNvPr>
          <p:cNvSpPr txBox="1"/>
          <p:nvPr/>
        </p:nvSpPr>
        <p:spPr>
          <a:xfrm>
            <a:off x="542260" y="20726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lt1"/>
                </a:solidFill>
                <a:latin typeface="Proxima Nova"/>
                <a:ea typeface="Proxima Nova"/>
                <a:cs typeface="Proxima Nova"/>
                <a:sym typeface="Proxima Nova"/>
              </a:rPr>
              <a:t>Open command line at the location</a:t>
            </a:r>
          </a:p>
        </p:txBody>
      </p:sp>
    </p:spTree>
    <p:extLst>
      <p:ext uri="{BB962C8B-B14F-4D97-AF65-F5344CB8AC3E}">
        <p14:creationId xmlns:p14="http://schemas.microsoft.com/office/powerpoint/2010/main" val="1140658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8E4843-C717-4985-83DD-AA1A3584EC55}"/>
              </a:ext>
            </a:extLst>
          </p:cNvPr>
          <p:cNvPicPr>
            <a:picLocks noChangeAspect="1"/>
          </p:cNvPicPr>
          <p:nvPr/>
        </p:nvPicPr>
        <p:blipFill>
          <a:blip r:embed="rId3"/>
          <a:stretch>
            <a:fillRect/>
          </a:stretch>
        </p:blipFill>
        <p:spPr>
          <a:xfrm>
            <a:off x="761428" y="1042029"/>
            <a:ext cx="7484294" cy="3701475"/>
          </a:xfrm>
          <a:prstGeom prst="rect">
            <a:avLst/>
          </a:prstGeom>
        </p:spPr>
      </p:pic>
      <p:sp>
        <p:nvSpPr>
          <p:cNvPr id="6" name="Shape 380">
            <a:extLst>
              <a:ext uri="{FF2B5EF4-FFF2-40B4-BE49-F238E27FC236}">
                <a16:creationId xmlns:a16="http://schemas.microsoft.com/office/drawing/2014/main" id="{BC5F1F6F-87A7-4F1E-8F6D-85D038D800D9}"/>
              </a:ext>
            </a:extLst>
          </p:cNvPr>
          <p:cNvSpPr txBox="1"/>
          <p:nvPr/>
        </p:nvSpPr>
        <p:spPr>
          <a:xfrm>
            <a:off x="542260" y="20726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lt1"/>
                </a:solidFill>
                <a:latin typeface="Proxima Nova"/>
                <a:ea typeface="Proxima Nova"/>
                <a:cs typeface="Proxima Nova"/>
                <a:sym typeface="Proxima Nova"/>
              </a:rPr>
              <a:t>Push the application</a:t>
            </a:r>
          </a:p>
        </p:txBody>
      </p:sp>
      <p:pic>
        <p:nvPicPr>
          <p:cNvPr id="2" name="Picture 1">
            <a:extLst>
              <a:ext uri="{FF2B5EF4-FFF2-40B4-BE49-F238E27FC236}">
                <a16:creationId xmlns:a16="http://schemas.microsoft.com/office/drawing/2014/main" id="{10931B5B-8BCA-4DDA-A9E6-2709CDBEDAEB}"/>
              </a:ext>
            </a:extLst>
          </p:cNvPr>
          <p:cNvPicPr>
            <a:picLocks noChangeAspect="1"/>
          </p:cNvPicPr>
          <p:nvPr/>
        </p:nvPicPr>
        <p:blipFill>
          <a:blip r:embed="rId4"/>
          <a:stretch>
            <a:fillRect/>
          </a:stretch>
        </p:blipFill>
        <p:spPr>
          <a:xfrm>
            <a:off x="1698170" y="1918176"/>
            <a:ext cx="5747657" cy="2925371"/>
          </a:xfrm>
          <a:prstGeom prst="rect">
            <a:avLst/>
          </a:prstGeom>
          <a:ln>
            <a:solidFill>
              <a:schemeClr val="bg1"/>
            </a:solidFill>
          </a:ln>
        </p:spPr>
      </p:pic>
      <p:sp>
        <p:nvSpPr>
          <p:cNvPr id="4" name="TextBox 3">
            <a:extLst>
              <a:ext uri="{FF2B5EF4-FFF2-40B4-BE49-F238E27FC236}">
                <a16:creationId xmlns:a16="http://schemas.microsoft.com/office/drawing/2014/main" id="{B97ED43A-3E9A-4247-8826-1AE3433FEFD2}"/>
              </a:ext>
            </a:extLst>
          </p:cNvPr>
          <p:cNvSpPr txBox="1"/>
          <p:nvPr/>
        </p:nvSpPr>
        <p:spPr>
          <a:xfrm>
            <a:off x="5610808" y="1326214"/>
            <a:ext cx="1295547" cy="307777"/>
          </a:xfrm>
          <a:prstGeom prst="rect">
            <a:avLst/>
          </a:prstGeom>
          <a:noFill/>
        </p:spPr>
        <p:txBody>
          <a:bodyPr wrap="none" rtlCol="0">
            <a:spAutoFit/>
          </a:bodyPr>
          <a:lstStyle/>
          <a:p>
            <a:r>
              <a:rPr lang="en-US" dirty="0">
                <a:solidFill>
                  <a:schemeClr val="bg1"/>
                </a:solidFill>
                <a:latin typeface="Proxima Nova" charset="0"/>
                <a:ea typeface="Proxima Nova" charset="0"/>
                <a:cs typeface="Proxima Nova" charset="0"/>
              </a:rPr>
              <a:t>For .NET Core</a:t>
            </a:r>
          </a:p>
        </p:txBody>
      </p:sp>
      <p:sp>
        <p:nvSpPr>
          <p:cNvPr id="7" name="TextBox 6">
            <a:extLst>
              <a:ext uri="{FF2B5EF4-FFF2-40B4-BE49-F238E27FC236}">
                <a16:creationId xmlns:a16="http://schemas.microsoft.com/office/drawing/2014/main" id="{3B7EDDAE-F7FB-4E4C-8EA5-FEB8F811486C}"/>
              </a:ext>
            </a:extLst>
          </p:cNvPr>
          <p:cNvSpPr txBox="1"/>
          <p:nvPr/>
        </p:nvSpPr>
        <p:spPr>
          <a:xfrm>
            <a:off x="4718179" y="2263973"/>
            <a:ext cx="1813317" cy="307777"/>
          </a:xfrm>
          <a:prstGeom prst="rect">
            <a:avLst/>
          </a:prstGeom>
          <a:noFill/>
        </p:spPr>
        <p:txBody>
          <a:bodyPr wrap="none" rtlCol="0">
            <a:spAutoFit/>
          </a:bodyPr>
          <a:lstStyle/>
          <a:p>
            <a:r>
              <a:rPr lang="en-US" dirty="0">
                <a:solidFill>
                  <a:schemeClr val="bg1"/>
                </a:solidFill>
                <a:latin typeface="Proxima Nova" charset="0"/>
                <a:ea typeface="Proxima Nova" charset="0"/>
                <a:cs typeface="Proxima Nova" charset="0"/>
              </a:rPr>
              <a:t>For .NET Framework</a:t>
            </a:r>
          </a:p>
        </p:txBody>
      </p:sp>
    </p:spTree>
    <p:extLst>
      <p:ext uri="{BB962C8B-B14F-4D97-AF65-F5344CB8AC3E}">
        <p14:creationId xmlns:p14="http://schemas.microsoft.com/office/powerpoint/2010/main" val="327946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p:nvPr/>
        </p:nvSpPr>
        <p:spPr>
          <a:xfrm>
            <a:off x="4840401" y="530941"/>
            <a:ext cx="3657012" cy="4011561"/>
          </a:xfrm>
          <a:prstGeom prst="rect">
            <a:avLst/>
          </a:prstGeom>
          <a:solidFill>
            <a:schemeClr val="lt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96" name="Shape 296"/>
          <p:cNvSpPr txBox="1"/>
          <p:nvPr/>
        </p:nvSpPr>
        <p:spPr>
          <a:xfrm>
            <a:off x="481781" y="2150465"/>
            <a:ext cx="3942736"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a:solidFill>
                  <a:srgbClr val="D8D8D8"/>
                </a:solidFill>
                <a:latin typeface="Arial"/>
                <a:ea typeface="Arial"/>
                <a:cs typeface="Arial"/>
                <a:sym typeface="Arial"/>
              </a:rPr>
              <a:t>~$</a:t>
            </a:r>
            <a:r>
              <a:rPr lang="en-US" sz="3200">
                <a:solidFill>
                  <a:schemeClr val="lt1"/>
                </a:solidFill>
                <a:latin typeface="Arial"/>
                <a:ea typeface="Arial"/>
                <a:cs typeface="Arial"/>
                <a:sym typeface="Arial"/>
              </a:rPr>
              <a:t> cf push</a:t>
            </a:r>
          </a:p>
        </p:txBody>
      </p:sp>
      <p:sp>
        <p:nvSpPr>
          <p:cNvPr id="297" name="Shape 297"/>
          <p:cNvSpPr/>
          <p:nvPr/>
        </p:nvSpPr>
        <p:spPr>
          <a:xfrm>
            <a:off x="4840401" y="250978"/>
            <a:ext cx="3657012" cy="412729"/>
          </a:xfrm>
          <a:prstGeom prst="flowChartProcess">
            <a:avLst/>
          </a:prstGeom>
          <a:solidFill>
            <a:schemeClr val="accent1"/>
          </a:solidFill>
          <a:ln w="9525" cap="flat" cmpd="sng">
            <a:solidFill>
              <a:srgbClr val="00867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1">
                <a:solidFill>
                  <a:schemeClr val="lt1"/>
                </a:solidFill>
                <a:latin typeface="Proxima Nova"/>
                <a:ea typeface="Proxima Nova"/>
                <a:cs typeface="Proxima Nova"/>
                <a:sym typeface="Proxima Nova"/>
              </a:rPr>
              <a:t>Code Complete &amp; Tested</a:t>
            </a:r>
          </a:p>
        </p:txBody>
      </p:sp>
      <p:sp>
        <p:nvSpPr>
          <p:cNvPr id="298" name="Shape 298"/>
          <p:cNvSpPr txBox="1"/>
          <p:nvPr/>
        </p:nvSpPr>
        <p:spPr>
          <a:xfrm>
            <a:off x="4867571" y="769527"/>
            <a:ext cx="3602674" cy="3453252"/>
          </a:xfrm>
          <a:prstGeom prst="rect">
            <a:avLst/>
          </a:prstGeom>
          <a:noFill/>
          <a:ln>
            <a:noFill/>
          </a:ln>
        </p:spPr>
        <p:txBody>
          <a:bodyPr lIns="91425" tIns="45700" rIns="91425" bIns="45700" anchor="t" anchorCtr="0">
            <a:noAutofit/>
          </a:bodyPr>
          <a:lstStyle/>
          <a:p>
            <a:pPr marL="0" marR="0" lvl="0" indent="0" algn="ctr" rtl="0">
              <a:lnSpc>
                <a:spcPct val="120000"/>
              </a:lnSpc>
              <a:spcBef>
                <a:spcPts val="0"/>
              </a:spcBef>
              <a:buSzPct val="25000"/>
              <a:buNone/>
            </a:pPr>
            <a:r>
              <a:rPr lang="en-US" sz="1400">
                <a:solidFill>
                  <a:schemeClr val="dk1"/>
                </a:solidFill>
                <a:latin typeface="Proxima Nova"/>
                <a:ea typeface="Proxima Nova"/>
                <a:cs typeface="Proxima Nova"/>
                <a:sym typeface="Proxima Nova"/>
              </a:rPr>
              <a:t>Find available hosts </a:t>
            </a:r>
          </a:p>
          <a:p>
            <a:pPr marL="0" marR="0" lvl="0" indent="0" algn="ctr" rtl="0">
              <a:lnSpc>
                <a:spcPct val="120000"/>
              </a:lnSpc>
              <a:spcBef>
                <a:spcPts val="0"/>
              </a:spcBef>
              <a:buSzPct val="25000"/>
              <a:buNone/>
            </a:pPr>
            <a:r>
              <a:rPr lang="en-US" sz="1400">
                <a:solidFill>
                  <a:schemeClr val="dk1"/>
                </a:solidFill>
                <a:latin typeface="Proxima Nova"/>
                <a:ea typeface="Proxima Nova"/>
                <a:cs typeface="Proxima Nova"/>
                <a:sym typeface="Proxima Nova"/>
              </a:rPr>
              <a:t>Install &amp; configure runtime</a:t>
            </a:r>
          </a:p>
          <a:p>
            <a:pPr marL="0" marR="0" lvl="0" indent="0" algn="ctr" rtl="0">
              <a:lnSpc>
                <a:spcPct val="120000"/>
              </a:lnSpc>
              <a:spcBef>
                <a:spcPts val="0"/>
              </a:spcBef>
              <a:buSzPct val="25000"/>
              <a:buNone/>
            </a:pPr>
            <a:r>
              <a:rPr lang="en-US" sz="1400">
                <a:solidFill>
                  <a:schemeClr val="dk1"/>
                </a:solidFill>
                <a:latin typeface="Proxima Nova"/>
                <a:ea typeface="Proxima Nova"/>
                <a:cs typeface="Proxima Nova"/>
                <a:sym typeface="Proxima Nova"/>
              </a:rPr>
              <a:t>Install &amp; configure middleware</a:t>
            </a:r>
          </a:p>
          <a:p>
            <a:pPr marL="0" marR="0" lvl="0" indent="0" algn="ctr" rtl="0">
              <a:lnSpc>
                <a:spcPct val="120000"/>
              </a:lnSpc>
              <a:spcBef>
                <a:spcPts val="0"/>
              </a:spcBef>
              <a:buSzPct val="25000"/>
              <a:buNone/>
            </a:pPr>
            <a:r>
              <a:rPr lang="en-US" sz="1400">
                <a:solidFill>
                  <a:schemeClr val="dk1"/>
                </a:solidFill>
                <a:latin typeface="Proxima Nova"/>
                <a:ea typeface="Proxima Nova"/>
                <a:cs typeface="Proxima Nova"/>
                <a:sym typeface="Proxima Nova"/>
              </a:rPr>
              <a:t>Pull application source code</a:t>
            </a:r>
          </a:p>
          <a:p>
            <a:pPr marL="0" marR="0" lvl="0" indent="0" algn="ctr" rtl="0">
              <a:lnSpc>
                <a:spcPct val="120000"/>
              </a:lnSpc>
              <a:spcBef>
                <a:spcPts val="0"/>
              </a:spcBef>
              <a:buSzPct val="25000"/>
              <a:buNone/>
            </a:pPr>
            <a:r>
              <a:rPr lang="en-US" sz="1400">
                <a:solidFill>
                  <a:schemeClr val="dk1"/>
                </a:solidFill>
                <a:latin typeface="Proxima Nova"/>
                <a:ea typeface="Proxima Nova"/>
                <a:cs typeface="Proxima Nova"/>
                <a:sym typeface="Proxima Nova"/>
              </a:rPr>
              <a:t>Retrieve dependent libraries</a:t>
            </a:r>
          </a:p>
          <a:p>
            <a:pPr marL="0" marR="0" lvl="0" indent="0" algn="ctr" rtl="0">
              <a:lnSpc>
                <a:spcPct val="120000"/>
              </a:lnSpc>
              <a:spcBef>
                <a:spcPts val="0"/>
              </a:spcBef>
              <a:buSzPct val="25000"/>
              <a:buNone/>
            </a:pPr>
            <a:r>
              <a:rPr lang="en-US" sz="1400">
                <a:solidFill>
                  <a:schemeClr val="dk1"/>
                </a:solidFill>
                <a:latin typeface="Proxima Nova"/>
                <a:ea typeface="Proxima Nova"/>
                <a:cs typeface="Proxima Nova"/>
                <a:sym typeface="Proxima Nova"/>
              </a:rPr>
              <a:t>Create application package</a:t>
            </a:r>
          </a:p>
          <a:p>
            <a:pPr marL="0" marR="0" lvl="0" indent="0" algn="ctr" rtl="0">
              <a:lnSpc>
                <a:spcPct val="120000"/>
              </a:lnSpc>
              <a:spcBef>
                <a:spcPts val="0"/>
              </a:spcBef>
              <a:buSzPct val="25000"/>
              <a:buNone/>
            </a:pPr>
            <a:r>
              <a:rPr lang="en-US" sz="1400">
                <a:solidFill>
                  <a:schemeClr val="dk1"/>
                </a:solidFill>
                <a:latin typeface="Proxima Nova"/>
                <a:ea typeface="Proxima Nova"/>
                <a:cs typeface="Proxima Nova"/>
                <a:sym typeface="Proxima Nova"/>
              </a:rPr>
              <a:t>Install, configure dependent service(s)</a:t>
            </a:r>
          </a:p>
          <a:p>
            <a:pPr marL="0" marR="0" lvl="0" indent="0" algn="ctr" rtl="0">
              <a:lnSpc>
                <a:spcPct val="120000"/>
              </a:lnSpc>
              <a:spcBef>
                <a:spcPts val="0"/>
              </a:spcBef>
              <a:buSzPct val="25000"/>
              <a:buNone/>
            </a:pPr>
            <a:r>
              <a:rPr lang="en-US" sz="1400">
                <a:solidFill>
                  <a:schemeClr val="dk1"/>
                </a:solidFill>
                <a:latin typeface="Proxima Nova"/>
                <a:ea typeface="Proxima Nova"/>
                <a:cs typeface="Proxima Nova"/>
                <a:sym typeface="Proxima Nova"/>
              </a:rPr>
              <a:t>Deploy container to host(s) </a:t>
            </a:r>
          </a:p>
          <a:p>
            <a:pPr marL="0" marR="0" lvl="0" indent="0" algn="ctr" rtl="0">
              <a:lnSpc>
                <a:spcPct val="120000"/>
              </a:lnSpc>
              <a:spcBef>
                <a:spcPts val="0"/>
              </a:spcBef>
              <a:buSzPct val="25000"/>
              <a:buNone/>
            </a:pPr>
            <a:r>
              <a:rPr lang="en-US" sz="1400">
                <a:solidFill>
                  <a:schemeClr val="dk1"/>
                </a:solidFill>
                <a:latin typeface="Proxima Nova"/>
                <a:ea typeface="Proxima Nova"/>
                <a:cs typeface="Proxima Nova"/>
                <a:sym typeface="Proxima Nova"/>
              </a:rPr>
              <a:t>Load environment variables</a:t>
            </a:r>
          </a:p>
          <a:p>
            <a:pPr marL="0" marR="0" lvl="0" indent="0" algn="ctr" rtl="0">
              <a:lnSpc>
                <a:spcPct val="120000"/>
              </a:lnSpc>
              <a:spcBef>
                <a:spcPts val="0"/>
              </a:spcBef>
              <a:buSzPct val="25000"/>
              <a:buNone/>
            </a:pPr>
            <a:r>
              <a:rPr lang="en-US" sz="1400">
                <a:solidFill>
                  <a:schemeClr val="dk1"/>
                </a:solidFill>
                <a:latin typeface="Proxima Nova"/>
                <a:ea typeface="Proxima Nova"/>
                <a:cs typeface="Proxima Nova"/>
                <a:sym typeface="Proxima Nova"/>
              </a:rPr>
              <a:t>Configure load balancer</a:t>
            </a:r>
          </a:p>
          <a:p>
            <a:pPr marL="0" marR="0" lvl="0" indent="0" algn="ctr" rtl="0">
              <a:lnSpc>
                <a:spcPct val="120000"/>
              </a:lnSpc>
              <a:spcBef>
                <a:spcPts val="0"/>
              </a:spcBef>
              <a:buSzPct val="25000"/>
              <a:buNone/>
            </a:pPr>
            <a:r>
              <a:rPr lang="en-US" sz="1400">
                <a:solidFill>
                  <a:schemeClr val="dk1"/>
                </a:solidFill>
                <a:latin typeface="Proxima Nova"/>
                <a:ea typeface="Proxima Nova"/>
                <a:cs typeface="Proxima Nova"/>
                <a:sym typeface="Proxima Nova"/>
              </a:rPr>
              <a:t>Configure firewalls</a:t>
            </a:r>
          </a:p>
          <a:p>
            <a:pPr marL="0" marR="0" lvl="0" indent="0" algn="ctr" rtl="0">
              <a:lnSpc>
                <a:spcPct val="120000"/>
              </a:lnSpc>
              <a:spcBef>
                <a:spcPts val="0"/>
              </a:spcBef>
              <a:buSzPct val="25000"/>
              <a:buNone/>
            </a:pPr>
            <a:r>
              <a:rPr lang="en-US" sz="1400">
                <a:solidFill>
                  <a:schemeClr val="dk1"/>
                </a:solidFill>
                <a:latin typeface="Proxima Nova"/>
                <a:ea typeface="Proxima Nova"/>
                <a:cs typeface="Proxima Nova"/>
                <a:sym typeface="Proxima Nova"/>
              </a:rPr>
              <a:t>Update service monitoring tools </a:t>
            </a:r>
          </a:p>
          <a:p>
            <a:pPr marL="0" marR="0" lvl="0" indent="0" algn="ctr" rtl="0">
              <a:lnSpc>
                <a:spcPct val="120000"/>
              </a:lnSpc>
              <a:spcBef>
                <a:spcPts val="0"/>
              </a:spcBef>
              <a:buSzPct val="25000"/>
              <a:buNone/>
            </a:pPr>
            <a:r>
              <a:rPr lang="en-US" sz="1400">
                <a:solidFill>
                  <a:schemeClr val="dk1"/>
                </a:solidFill>
                <a:latin typeface="Proxima Nova"/>
                <a:ea typeface="Proxima Nova"/>
                <a:cs typeface="Proxima Nova"/>
                <a:sym typeface="Proxima Nova"/>
              </a:rPr>
              <a:t>Configure log collector</a:t>
            </a:r>
          </a:p>
        </p:txBody>
      </p:sp>
      <p:sp>
        <p:nvSpPr>
          <p:cNvPr id="299" name="Shape 299"/>
          <p:cNvSpPr/>
          <p:nvPr/>
        </p:nvSpPr>
        <p:spPr>
          <a:xfrm>
            <a:off x="4840401" y="4415617"/>
            <a:ext cx="3658812" cy="411479"/>
          </a:xfrm>
          <a:prstGeom prst="flowChartProcess">
            <a:avLst/>
          </a:prstGeom>
          <a:solidFill>
            <a:schemeClr val="accent1"/>
          </a:solidFill>
          <a:ln w="9525" cap="flat" cmpd="sng">
            <a:solidFill>
              <a:srgbClr val="00867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1">
                <a:solidFill>
                  <a:schemeClr val="lt1"/>
                </a:solidFill>
                <a:latin typeface="Proxima Nova"/>
                <a:ea typeface="Proxima Nova"/>
                <a:cs typeface="Proxima Nova"/>
                <a:sym typeface="Proxima Nova"/>
              </a:rPr>
              <a:t>Application in Production</a:t>
            </a:r>
          </a:p>
        </p:txBody>
      </p:sp>
      <p:pic>
        <p:nvPicPr>
          <p:cNvPr id="300" name="Shape 300" descr="more-256.png"/>
          <p:cNvPicPr preferRelativeResize="0"/>
          <p:nvPr/>
        </p:nvPicPr>
        <p:blipFill rotWithShape="1">
          <a:blip r:embed="rId3">
            <a:alphaModFix amt="50000"/>
          </a:blip>
          <a:srcRect/>
          <a:stretch/>
        </p:blipFill>
        <p:spPr>
          <a:xfrm>
            <a:off x="6553219" y="4131023"/>
            <a:ext cx="231377" cy="231377"/>
          </a:xfrm>
          <a:prstGeom prst="rect">
            <a:avLst/>
          </a:prstGeom>
          <a:noFill/>
          <a:ln>
            <a:noFill/>
          </a:ln>
        </p:spPr>
      </p:pic>
      <p:sp>
        <p:nvSpPr>
          <p:cNvPr id="301" name="Shape 301"/>
          <p:cNvSpPr/>
          <p:nvPr/>
        </p:nvSpPr>
        <p:spPr>
          <a:xfrm>
            <a:off x="3226489" y="740285"/>
            <a:ext cx="648928" cy="3592872"/>
          </a:xfrm>
          <a:prstGeom prst="leftBrace">
            <a:avLst>
              <a:gd name="adj1" fmla="val 8333"/>
              <a:gd name="adj2" fmla="val 50000"/>
            </a:avLst>
          </a:prstGeom>
          <a:noFill/>
          <a:ln w="25400" cap="flat" cmpd="sng">
            <a:solidFill>
              <a:schemeClr val="accent1"/>
            </a:solidFill>
            <a:prstDash val="solid"/>
            <a:round/>
            <a:headEnd type="none" w="med" len="med"/>
            <a:tailEnd type="none" w="med" len="med"/>
          </a:ln>
          <a:effectLst>
            <a:outerShdw blurRad="39999"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Arial"/>
              <a:ea typeface="Arial"/>
              <a:cs typeface="Arial"/>
              <a:sym typeface="Arial"/>
            </a:endParaRPr>
          </a:p>
        </p:txBody>
      </p:sp>
      <p:sp>
        <p:nvSpPr>
          <p:cNvPr id="302" name="Shape 302"/>
          <p:cNvSpPr txBox="1"/>
          <p:nvPr/>
        </p:nvSpPr>
        <p:spPr>
          <a:xfrm>
            <a:off x="3589905" y="1965448"/>
            <a:ext cx="1248695" cy="101566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000" b="1">
                <a:solidFill>
                  <a:schemeClr val="accent1"/>
                </a:solidFill>
                <a:latin typeface="Proxima Nova Extrabold"/>
                <a:ea typeface="Proxima Nova Extrabold"/>
                <a:cs typeface="Proxima Nova Extrabold"/>
                <a:sym typeface="Proxima Nova Extrabold"/>
              </a:rPr>
              <a:t>45 </a:t>
            </a:r>
          </a:p>
          <a:p>
            <a:pPr marL="0" marR="0" lvl="0" indent="0" algn="ctr" rtl="0">
              <a:spcBef>
                <a:spcPts val="0"/>
              </a:spcBef>
              <a:buSzPct val="25000"/>
              <a:buNone/>
            </a:pPr>
            <a:r>
              <a:rPr lang="en-US" sz="2000" b="1">
                <a:solidFill>
                  <a:schemeClr val="accent1"/>
                </a:solidFill>
                <a:latin typeface="Proxima Nova Extrabold"/>
                <a:ea typeface="Proxima Nova Extrabold"/>
                <a:cs typeface="Proxima Nova Extrabold"/>
                <a:sym typeface="Proxima Nova Extrabold"/>
              </a:rPr>
              <a:t>seconds</a:t>
            </a:r>
          </a:p>
          <a:p>
            <a:pPr marL="0" marR="0" lvl="0" indent="0" algn="ctr" rtl="0">
              <a:spcBef>
                <a:spcPts val="0"/>
              </a:spcBef>
              <a:buSzPct val="25000"/>
              <a:buNone/>
            </a:pPr>
            <a:r>
              <a:rPr lang="en-US" sz="2000" b="1">
                <a:solidFill>
                  <a:schemeClr val="accent1"/>
                </a:solidFill>
                <a:latin typeface="Proxima Nova Extrabold"/>
                <a:ea typeface="Proxima Nova Extrabold"/>
                <a:cs typeface="Proxima Nova Extrabold"/>
                <a:sym typeface="Proxima Nova Extrabold"/>
              </a:rPr>
              <a:t>later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5F38AE-3889-4418-855F-309DE961A6E0}"/>
              </a:ext>
            </a:extLst>
          </p:cNvPr>
          <p:cNvPicPr>
            <a:picLocks noChangeAspect="1"/>
          </p:cNvPicPr>
          <p:nvPr/>
        </p:nvPicPr>
        <p:blipFill>
          <a:blip r:embed="rId2"/>
          <a:stretch>
            <a:fillRect/>
          </a:stretch>
        </p:blipFill>
        <p:spPr>
          <a:xfrm>
            <a:off x="865632" y="988701"/>
            <a:ext cx="7412736" cy="3971802"/>
          </a:xfrm>
          <a:prstGeom prst="rect">
            <a:avLst/>
          </a:prstGeom>
        </p:spPr>
      </p:pic>
      <p:sp>
        <p:nvSpPr>
          <p:cNvPr id="4" name="Shape 380">
            <a:extLst>
              <a:ext uri="{FF2B5EF4-FFF2-40B4-BE49-F238E27FC236}">
                <a16:creationId xmlns:a16="http://schemas.microsoft.com/office/drawing/2014/main" id="{91F4CD6B-8186-4B87-966C-24BA5740BDB0}"/>
              </a:ext>
            </a:extLst>
          </p:cNvPr>
          <p:cNvSpPr txBox="1"/>
          <p:nvPr/>
        </p:nvSpPr>
        <p:spPr>
          <a:xfrm>
            <a:off x="542260" y="20726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lt1"/>
                </a:solidFill>
                <a:latin typeface="Proxima Nova"/>
                <a:ea typeface="Proxima Nova"/>
                <a:cs typeface="Proxima Nova"/>
                <a:sym typeface="Proxima Nova"/>
              </a:rPr>
              <a:t>Open Apps Manager and locate app</a:t>
            </a:r>
          </a:p>
        </p:txBody>
      </p:sp>
    </p:spTree>
    <p:extLst>
      <p:ext uri="{BB962C8B-B14F-4D97-AF65-F5344CB8AC3E}">
        <p14:creationId xmlns:p14="http://schemas.microsoft.com/office/powerpoint/2010/main" val="223963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C31504-FFD8-4E99-A6C9-54D4D5B4DB2A}"/>
              </a:ext>
            </a:extLst>
          </p:cNvPr>
          <p:cNvPicPr>
            <a:picLocks noChangeAspect="1"/>
          </p:cNvPicPr>
          <p:nvPr/>
        </p:nvPicPr>
        <p:blipFill>
          <a:blip r:embed="rId2"/>
          <a:stretch>
            <a:fillRect/>
          </a:stretch>
        </p:blipFill>
        <p:spPr>
          <a:xfrm>
            <a:off x="981456" y="1117002"/>
            <a:ext cx="7181088" cy="3836172"/>
          </a:xfrm>
          <a:prstGeom prst="rect">
            <a:avLst/>
          </a:prstGeom>
        </p:spPr>
      </p:pic>
      <p:sp>
        <p:nvSpPr>
          <p:cNvPr id="4" name="Shape 380">
            <a:extLst>
              <a:ext uri="{FF2B5EF4-FFF2-40B4-BE49-F238E27FC236}">
                <a16:creationId xmlns:a16="http://schemas.microsoft.com/office/drawing/2014/main" id="{FC67934C-D221-4CE2-9DA5-8F3FC110B684}"/>
              </a:ext>
            </a:extLst>
          </p:cNvPr>
          <p:cNvSpPr txBox="1"/>
          <p:nvPr/>
        </p:nvSpPr>
        <p:spPr>
          <a:xfrm>
            <a:off x="542260" y="20726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lt1"/>
                </a:solidFill>
                <a:latin typeface="Proxima Nova"/>
                <a:ea typeface="Proxima Nova"/>
                <a:cs typeface="Proxima Nova"/>
                <a:sym typeface="Proxima Nova"/>
              </a:rPr>
              <a:t>Launch the app</a:t>
            </a:r>
          </a:p>
        </p:txBody>
      </p:sp>
    </p:spTree>
    <p:extLst>
      <p:ext uri="{BB962C8B-B14F-4D97-AF65-F5344CB8AC3E}">
        <p14:creationId xmlns:p14="http://schemas.microsoft.com/office/powerpoint/2010/main" val="2420159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11EBEB-189F-47B3-8AEA-6D3314FEC635}"/>
              </a:ext>
            </a:extLst>
          </p:cNvPr>
          <p:cNvPicPr>
            <a:picLocks noChangeAspect="1"/>
          </p:cNvPicPr>
          <p:nvPr/>
        </p:nvPicPr>
        <p:blipFill>
          <a:blip r:embed="rId3"/>
          <a:stretch>
            <a:fillRect/>
          </a:stretch>
        </p:blipFill>
        <p:spPr>
          <a:xfrm>
            <a:off x="871728" y="994088"/>
            <a:ext cx="7400544" cy="3968267"/>
          </a:xfrm>
          <a:prstGeom prst="rect">
            <a:avLst/>
          </a:prstGeom>
        </p:spPr>
      </p:pic>
      <p:sp>
        <p:nvSpPr>
          <p:cNvPr id="4" name="Shape 380">
            <a:extLst>
              <a:ext uri="{FF2B5EF4-FFF2-40B4-BE49-F238E27FC236}">
                <a16:creationId xmlns:a16="http://schemas.microsoft.com/office/drawing/2014/main" id="{DD1732A8-0E0A-4555-9931-C3765041A567}"/>
              </a:ext>
            </a:extLst>
          </p:cNvPr>
          <p:cNvSpPr txBox="1"/>
          <p:nvPr/>
        </p:nvSpPr>
        <p:spPr>
          <a:xfrm>
            <a:off x="542260" y="20726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lt1"/>
                </a:solidFill>
                <a:latin typeface="Proxima Nova"/>
                <a:ea typeface="Proxima Nova"/>
                <a:cs typeface="Proxima Nova"/>
                <a:sym typeface="Proxima Nova"/>
              </a:rPr>
              <a:t>Scale the app</a:t>
            </a:r>
          </a:p>
        </p:txBody>
      </p:sp>
    </p:spTree>
    <p:extLst>
      <p:ext uri="{BB962C8B-B14F-4D97-AF65-F5344CB8AC3E}">
        <p14:creationId xmlns:p14="http://schemas.microsoft.com/office/powerpoint/2010/main" val="3385451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E13615-B933-4211-AAEF-60D4181A779F}"/>
              </a:ext>
            </a:extLst>
          </p:cNvPr>
          <p:cNvPicPr>
            <a:picLocks noChangeAspect="1"/>
          </p:cNvPicPr>
          <p:nvPr/>
        </p:nvPicPr>
        <p:blipFill>
          <a:blip r:embed="rId3"/>
          <a:stretch>
            <a:fillRect/>
          </a:stretch>
        </p:blipFill>
        <p:spPr>
          <a:xfrm>
            <a:off x="950976" y="1075945"/>
            <a:ext cx="7242048" cy="3891770"/>
          </a:xfrm>
          <a:prstGeom prst="rect">
            <a:avLst/>
          </a:prstGeom>
        </p:spPr>
      </p:pic>
      <p:sp>
        <p:nvSpPr>
          <p:cNvPr id="4" name="Shape 380">
            <a:extLst>
              <a:ext uri="{FF2B5EF4-FFF2-40B4-BE49-F238E27FC236}">
                <a16:creationId xmlns:a16="http://schemas.microsoft.com/office/drawing/2014/main" id="{44286101-BBC5-4333-BBE2-9EA9FECB22FB}"/>
              </a:ext>
            </a:extLst>
          </p:cNvPr>
          <p:cNvSpPr txBox="1"/>
          <p:nvPr/>
        </p:nvSpPr>
        <p:spPr>
          <a:xfrm>
            <a:off x="542260" y="20726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lt1"/>
                </a:solidFill>
                <a:latin typeface="Proxima Nova"/>
                <a:ea typeface="Proxima Nova"/>
                <a:cs typeface="Proxima Nova"/>
                <a:sym typeface="Proxima Nova"/>
              </a:rPr>
              <a:t>Show the logs for the app</a:t>
            </a:r>
          </a:p>
        </p:txBody>
      </p:sp>
    </p:spTree>
    <p:extLst>
      <p:ext uri="{BB962C8B-B14F-4D97-AF65-F5344CB8AC3E}">
        <p14:creationId xmlns:p14="http://schemas.microsoft.com/office/powerpoint/2010/main" val="1679601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p:nvPr/>
        </p:nvSpPr>
        <p:spPr>
          <a:xfrm>
            <a:off x="637954" y="1297173"/>
            <a:ext cx="5741580" cy="143539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3600" b="1" dirty="0">
                <a:solidFill>
                  <a:schemeClr val="accent2"/>
                </a:solidFill>
                <a:latin typeface="Proxima Nova"/>
                <a:ea typeface="Proxima Nova"/>
                <a:cs typeface="Proxima Nova"/>
                <a:sym typeface="Proxima Nova"/>
              </a:rPr>
              <a:t>Goal of this demo</a:t>
            </a:r>
          </a:p>
        </p:txBody>
      </p:sp>
      <p:sp>
        <p:nvSpPr>
          <p:cNvPr id="39" name="Shape 39"/>
          <p:cNvSpPr txBox="1"/>
          <p:nvPr/>
        </p:nvSpPr>
        <p:spPr>
          <a:xfrm>
            <a:off x="637954" y="2477386"/>
            <a:ext cx="7315200" cy="160588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dirty="0">
                <a:solidFill>
                  <a:schemeClr val="lt1"/>
                </a:solidFill>
                <a:latin typeface="Proxima Nova"/>
                <a:ea typeface="Proxima Nova"/>
                <a:cs typeface="Proxima Nova"/>
                <a:sym typeface="Proxima Nova"/>
              </a:rPr>
              <a:t>Demonstrate in less than 5 minutes how easy it can be to create a new .NET Core or .NET Framework application and then deploy on Pivotal Cloud Foundry and available on the internet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49BD0A-AD71-4510-AD53-0D0A1FE17449}"/>
              </a:ext>
            </a:extLst>
          </p:cNvPr>
          <p:cNvPicPr>
            <a:picLocks noChangeAspect="1"/>
          </p:cNvPicPr>
          <p:nvPr/>
        </p:nvPicPr>
        <p:blipFill>
          <a:blip r:embed="rId3"/>
          <a:stretch>
            <a:fillRect/>
          </a:stretch>
        </p:blipFill>
        <p:spPr>
          <a:xfrm>
            <a:off x="865632" y="981258"/>
            <a:ext cx="7412736" cy="3991224"/>
          </a:xfrm>
          <a:prstGeom prst="rect">
            <a:avLst/>
          </a:prstGeom>
        </p:spPr>
      </p:pic>
      <p:sp>
        <p:nvSpPr>
          <p:cNvPr id="4" name="Shape 380">
            <a:extLst>
              <a:ext uri="{FF2B5EF4-FFF2-40B4-BE49-F238E27FC236}">
                <a16:creationId xmlns:a16="http://schemas.microsoft.com/office/drawing/2014/main" id="{8A10849D-E539-43CE-B1FE-E8C701BC2B60}"/>
              </a:ext>
            </a:extLst>
          </p:cNvPr>
          <p:cNvSpPr txBox="1"/>
          <p:nvPr/>
        </p:nvSpPr>
        <p:spPr>
          <a:xfrm>
            <a:off x="542260" y="20726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lt1"/>
                </a:solidFill>
                <a:latin typeface="Proxima Nova"/>
                <a:ea typeface="Proxima Nova"/>
                <a:cs typeface="Proxima Nova"/>
                <a:sym typeface="Proxima Nova"/>
              </a:rPr>
              <a:t>Show the metrics for the app</a:t>
            </a:r>
          </a:p>
        </p:txBody>
      </p:sp>
    </p:spTree>
    <p:extLst>
      <p:ext uri="{BB962C8B-B14F-4D97-AF65-F5344CB8AC3E}">
        <p14:creationId xmlns:p14="http://schemas.microsoft.com/office/powerpoint/2010/main" val="1058858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80">
            <a:extLst>
              <a:ext uri="{FF2B5EF4-FFF2-40B4-BE49-F238E27FC236}">
                <a16:creationId xmlns:a16="http://schemas.microsoft.com/office/drawing/2014/main" id="{8A10849D-E539-43CE-B1FE-E8C701BC2B60}"/>
              </a:ext>
            </a:extLst>
          </p:cNvPr>
          <p:cNvSpPr txBox="1"/>
          <p:nvPr/>
        </p:nvSpPr>
        <p:spPr>
          <a:xfrm>
            <a:off x="542260" y="20726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err="1">
                <a:solidFill>
                  <a:schemeClr val="lt1"/>
                </a:solidFill>
                <a:latin typeface="Proxima Nova"/>
                <a:ea typeface="Proxima Nova"/>
                <a:cs typeface="Proxima Nova"/>
                <a:sym typeface="Proxima Nova"/>
              </a:rPr>
              <a:t>cf</a:t>
            </a:r>
            <a:r>
              <a:rPr lang="en-US" sz="3200" b="1" dirty="0">
                <a:solidFill>
                  <a:schemeClr val="lt1"/>
                </a:solidFill>
                <a:latin typeface="Proxima Nova"/>
                <a:ea typeface="Proxima Nova"/>
                <a:cs typeface="Proxima Nova"/>
                <a:sym typeface="Proxima Nova"/>
              </a:rPr>
              <a:t> </a:t>
            </a:r>
            <a:r>
              <a:rPr lang="en-US" sz="3200" b="1" dirty="0" err="1">
                <a:solidFill>
                  <a:schemeClr val="lt1"/>
                </a:solidFill>
                <a:latin typeface="Proxima Nova"/>
                <a:ea typeface="Proxima Nova"/>
                <a:cs typeface="Proxima Nova"/>
                <a:sym typeface="Proxima Nova"/>
              </a:rPr>
              <a:t>ssh</a:t>
            </a:r>
            <a:r>
              <a:rPr lang="en-US" sz="3200" b="1" dirty="0">
                <a:solidFill>
                  <a:schemeClr val="lt1"/>
                </a:solidFill>
                <a:latin typeface="Proxima Nova"/>
                <a:ea typeface="Proxima Nova"/>
                <a:cs typeface="Proxima Nova"/>
                <a:sym typeface="Proxima Nova"/>
              </a:rPr>
              <a:t> into the application</a:t>
            </a:r>
          </a:p>
        </p:txBody>
      </p:sp>
      <p:sp>
        <p:nvSpPr>
          <p:cNvPr id="2" name="TextBox 1">
            <a:extLst>
              <a:ext uri="{FF2B5EF4-FFF2-40B4-BE49-F238E27FC236}">
                <a16:creationId xmlns:a16="http://schemas.microsoft.com/office/drawing/2014/main" id="{346E1612-E7E6-44B3-82FC-753C683CF634}"/>
              </a:ext>
            </a:extLst>
          </p:cNvPr>
          <p:cNvSpPr txBox="1"/>
          <p:nvPr/>
        </p:nvSpPr>
        <p:spPr>
          <a:xfrm>
            <a:off x="1073019" y="829857"/>
            <a:ext cx="6997960" cy="4154984"/>
          </a:xfrm>
          <a:prstGeom prst="rect">
            <a:avLst/>
          </a:prstGeom>
          <a:noFill/>
        </p:spPr>
        <p:txBody>
          <a:bodyPr wrap="square" rtlCol="0">
            <a:spAutoFit/>
          </a:bodyPr>
          <a:lstStyle/>
          <a:p>
            <a:pPr marL="457200" indent="-457200">
              <a:buFont typeface="Arial" panose="020B0604020202020204" pitchFamily="34" charset="0"/>
              <a:buChar char="•"/>
            </a:pPr>
            <a:r>
              <a:rPr lang="en-US" sz="2400" dirty="0">
                <a:solidFill>
                  <a:schemeClr val="bg1"/>
                </a:solidFill>
                <a:latin typeface="Proxima Nova" charset="0"/>
                <a:ea typeface="Proxima Nova" charset="0"/>
                <a:cs typeface="Proxima Nova" charset="0"/>
              </a:rPr>
              <a:t>“</a:t>
            </a:r>
            <a:r>
              <a:rPr lang="en-US" sz="2400" dirty="0" err="1">
                <a:solidFill>
                  <a:schemeClr val="bg1"/>
                </a:solidFill>
                <a:latin typeface="Proxima Nova" charset="0"/>
                <a:ea typeface="Proxima Nova" charset="0"/>
                <a:cs typeface="Proxima Nova" charset="0"/>
              </a:rPr>
              <a:t>cf</a:t>
            </a:r>
            <a:r>
              <a:rPr lang="en-US" sz="2400" dirty="0">
                <a:solidFill>
                  <a:schemeClr val="bg1"/>
                </a:solidFill>
                <a:latin typeface="Proxima Nova" charset="0"/>
                <a:ea typeface="Proxima Nova" charset="0"/>
                <a:cs typeface="Proxima Nova" charset="0"/>
              </a:rPr>
              <a:t> </a:t>
            </a:r>
            <a:r>
              <a:rPr lang="en-US" sz="2400" dirty="0" err="1">
                <a:solidFill>
                  <a:schemeClr val="bg1"/>
                </a:solidFill>
                <a:latin typeface="Proxima Nova" charset="0"/>
                <a:ea typeface="Proxima Nova" charset="0"/>
                <a:cs typeface="Proxima Nova" charset="0"/>
              </a:rPr>
              <a:t>ssh</a:t>
            </a:r>
            <a:r>
              <a:rPr lang="en-US" sz="2400" dirty="0">
                <a:solidFill>
                  <a:schemeClr val="bg1"/>
                </a:solidFill>
                <a:latin typeface="Proxima Nova" charset="0"/>
                <a:ea typeface="Proxima Nova" charset="0"/>
                <a:cs typeface="Proxima Nova" charset="0"/>
              </a:rPr>
              <a:t>” is now available on PAS Windows which enables developers more flexibility in testing and debugging their .NET Framework applications</a:t>
            </a:r>
          </a:p>
          <a:p>
            <a:pPr marL="457200" indent="-457200">
              <a:buFont typeface="Arial" panose="020B0604020202020204" pitchFamily="34" charset="0"/>
              <a:buChar char="•"/>
            </a:pPr>
            <a:r>
              <a:rPr lang="en-US" sz="2400" dirty="0">
                <a:solidFill>
                  <a:schemeClr val="bg1"/>
                </a:solidFill>
                <a:latin typeface="Proxima Nova" charset="0"/>
                <a:ea typeface="Proxima Nova" charset="0"/>
                <a:cs typeface="Proxima Nova" charset="0"/>
              </a:rPr>
              <a:t>Open a command window and “</a:t>
            </a:r>
            <a:r>
              <a:rPr lang="en-US" sz="2400" dirty="0" err="1">
                <a:solidFill>
                  <a:schemeClr val="bg1"/>
                </a:solidFill>
                <a:latin typeface="Proxima Nova" charset="0"/>
                <a:ea typeface="Proxima Nova" charset="0"/>
                <a:cs typeface="Proxima Nova" charset="0"/>
              </a:rPr>
              <a:t>cf</a:t>
            </a:r>
            <a:r>
              <a:rPr lang="en-US" sz="2400" dirty="0">
                <a:solidFill>
                  <a:schemeClr val="bg1"/>
                </a:solidFill>
                <a:latin typeface="Proxima Nova" charset="0"/>
                <a:ea typeface="Proxima Nova" charset="0"/>
                <a:cs typeface="Proxima Nova" charset="0"/>
              </a:rPr>
              <a:t> </a:t>
            </a:r>
            <a:r>
              <a:rPr lang="en-US" sz="2400" dirty="0" err="1">
                <a:solidFill>
                  <a:schemeClr val="bg1"/>
                </a:solidFill>
                <a:latin typeface="Proxima Nova" charset="0"/>
                <a:ea typeface="Proxima Nova" charset="0"/>
                <a:cs typeface="Proxima Nova" charset="0"/>
              </a:rPr>
              <a:t>ssh</a:t>
            </a:r>
            <a:r>
              <a:rPr lang="en-US" sz="2400" dirty="0">
                <a:solidFill>
                  <a:schemeClr val="bg1"/>
                </a:solidFill>
                <a:latin typeface="Proxima Nova" charset="0"/>
                <a:ea typeface="Proxima Nova" charset="0"/>
                <a:cs typeface="Proxima Nova" charset="0"/>
              </a:rPr>
              <a:t>” into the application to show the file structure and how it mimics a physical or virtual server which helps ensure workload compatibility</a:t>
            </a:r>
          </a:p>
          <a:p>
            <a:pPr marL="457200" indent="-457200">
              <a:buFont typeface="Arial" panose="020B0604020202020204" pitchFamily="34" charset="0"/>
              <a:buChar char="•"/>
            </a:pPr>
            <a:r>
              <a:rPr lang="en-US" sz="2400" dirty="0" err="1">
                <a:solidFill>
                  <a:schemeClr val="bg1"/>
                </a:solidFill>
                <a:latin typeface="Proxima Nova" charset="0"/>
                <a:ea typeface="Proxima Nova" charset="0"/>
                <a:cs typeface="Proxima Nova" charset="0"/>
              </a:rPr>
              <a:t>cf</a:t>
            </a:r>
            <a:r>
              <a:rPr lang="en-US" sz="2400" dirty="0">
                <a:solidFill>
                  <a:schemeClr val="bg1"/>
                </a:solidFill>
                <a:latin typeface="Proxima Nova" charset="0"/>
                <a:ea typeface="Proxima Nova" charset="0"/>
                <a:cs typeface="Proxima Nova" charset="0"/>
              </a:rPr>
              <a:t> </a:t>
            </a:r>
            <a:r>
              <a:rPr lang="en-US" sz="2400" dirty="0" err="1">
                <a:solidFill>
                  <a:schemeClr val="bg1"/>
                </a:solidFill>
                <a:latin typeface="Proxima Nova" charset="0"/>
                <a:ea typeface="Proxima Nova" charset="0"/>
                <a:cs typeface="Proxima Nova" charset="0"/>
              </a:rPr>
              <a:t>ssh</a:t>
            </a:r>
            <a:r>
              <a:rPr lang="en-US" sz="2400" dirty="0">
                <a:solidFill>
                  <a:schemeClr val="bg1"/>
                </a:solidFill>
                <a:latin typeface="Proxima Nova" charset="0"/>
                <a:ea typeface="Proxima Nova" charset="0"/>
                <a:cs typeface="Proxima Nova" charset="0"/>
              </a:rPr>
              <a:t> can be used to help troubleshoot applications and also test functionality within the running container</a:t>
            </a:r>
          </a:p>
        </p:txBody>
      </p:sp>
    </p:spTree>
    <p:extLst>
      <p:ext uri="{BB962C8B-B14F-4D97-AF65-F5344CB8AC3E}">
        <p14:creationId xmlns:p14="http://schemas.microsoft.com/office/powerpoint/2010/main" val="1284394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p:nvPr/>
        </p:nvSpPr>
        <p:spPr>
          <a:xfrm>
            <a:off x="637954" y="1297173"/>
            <a:ext cx="5741580" cy="143539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3600" b="1" dirty="0">
                <a:solidFill>
                  <a:schemeClr val="accent2"/>
                </a:solidFill>
                <a:latin typeface="Proxima Nova"/>
                <a:ea typeface="Proxima Nova"/>
                <a:cs typeface="Proxima Nova"/>
                <a:sym typeface="Proxima Nova"/>
              </a:rPr>
              <a:t>Summary</a:t>
            </a:r>
          </a:p>
        </p:txBody>
      </p:sp>
      <p:sp>
        <p:nvSpPr>
          <p:cNvPr id="39" name="Shape 39"/>
          <p:cNvSpPr txBox="1"/>
          <p:nvPr/>
        </p:nvSpPr>
        <p:spPr>
          <a:xfrm>
            <a:off x="637954" y="2477386"/>
            <a:ext cx="7315200" cy="160588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dirty="0">
                <a:solidFill>
                  <a:schemeClr val="lt1"/>
                </a:solidFill>
                <a:latin typeface="Proxima Nova"/>
                <a:ea typeface="Proxima Nova"/>
                <a:cs typeface="Proxima Nova"/>
                <a:sym typeface="Proxima Nova"/>
              </a:rPr>
              <a:t>PCF provides .NET developers a platform agnostic, highly available, highly secure Enterprise Cloud platform for running .NET Framework and .NET Core applications</a:t>
            </a:r>
          </a:p>
        </p:txBody>
      </p:sp>
    </p:spTree>
    <p:extLst>
      <p:ext uri="{BB962C8B-B14F-4D97-AF65-F5344CB8AC3E}">
        <p14:creationId xmlns:p14="http://schemas.microsoft.com/office/powerpoint/2010/main" val="2631683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p:nvPr/>
        </p:nvSpPr>
        <p:spPr>
          <a:xfrm>
            <a:off x="637954" y="1297173"/>
            <a:ext cx="5741580" cy="143539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3600" b="1" dirty="0">
                <a:solidFill>
                  <a:schemeClr val="accent2"/>
                </a:solidFill>
                <a:latin typeface="Proxima Nova"/>
                <a:ea typeface="Proxima Nova"/>
                <a:cs typeface="Proxima Nova"/>
                <a:sym typeface="Proxima Nova"/>
              </a:rPr>
              <a:t>Target Audience</a:t>
            </a:r>
          </a:p>
        </p:txBody>
      </p:sp>
      <p:sp>
        <p:nvSpPr>
          <p:cNvPr id="39" name="Shape 39"/>
          <p:cNvSpPr txBox="1"/>
          <p:nvPr/>
        </p:nvSpPr>
        <p:spPr>
          <a:xfrm>
            <a:off x="637954" y="2477386"/>
            <a:ext cx="7315200" cy="160588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dirty="0">
                <a:solidFill>
                  <a:schemeClr val="lt1"/>
                </a:solidFill>
                <a:latin typeface="Proxima Nova"/>
                <a:ea typeface="Proxima Nova"/>
                <a:cs typeface="Proxima Nova"/>
                <a:sym typeface="Proxima Nova"/>
              </a:rPr>
              <a:t>Customer prospects or existing customers with .NET applications who are not aware of our great support for .NET on PCF</a:t>
            </a:r>
          </a:p>
        </p:txBody>
      </p:sp>
    </p:spTree>
    <p:extLst>
      <p:ext uri="{BB962C8B-B14F-4D97-AF65-F5344CB8AC3E}">
        <p14:creationId xmlns:p14="http://schemas.microsoft.com/office/powerpoint/2010/main" val="4239979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p:nvPr/>
        </p:nvSpPr>
        <p:spPr>
          <a:xfrm>
            <a:off x="637954" y="1297173"/>
            <a:ext cx="5741580" cy="143539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3600" b="1" dirty="0">
                <a:solidFill>
                  <a:schemeClr val="accent2"/>
                </a:solidFill>
                <a:latin typeface="Proxima Nova"/>
                <a:ea typeface="Proxima Nova"/>
                <a:cs typeface="Proxima Nova"/>
                <a:sym typeface="Proxima Nova"/>
              </a:rPr>
              <a:t>Situation</a:t>
            </a:r>
          </a:p>
        </p:txBody>
      </p:sp>
      <p:sp>
        <p:nvSpPr>
          <p:cNvPr id="39" name="Shape 39"/>
          <p:cNvSpPr txBox="1"/>
          <p:nvPr/>
        </p:nvSpPr>
        <p:spPr>
          <a:xfrm>
            <a:off x="637954" y="2477386"/>
            <a:ext cx="7315200" cy="160588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dirty="0">
                <a:solidFill>
                  <a:schemeClr val="lt1"/>
                </a:solidFill>
                <a:latin typeface="Proxima Nova"/>
                <a:ea typeface="Proxima Nova"/>
                <a:cs typeface="Proxima Nova"/>
                <a:sym typeface="Proxima Nova"/>
              </a:rPr>
              <a:t>Customer prospect or existing customer approaches PA and asks “How difficult is it to get .NET applications to run on PCF?”.    </a:t>
            </a:r>
          </a:p>
        </p:txBody>
      </p:sp>
    </p:spTree>
    <p:extLst>
      <p:ext uri="{BB962C8B-B14F-4D97-AF65-F5344CB8AC3E}">
        <p14:creationId xmlns:p14="http://schemas.microsoft.com/office/powerpoint/2010/main" val="1440469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p:nvPr/>
        </p:nvSpPr>
        <p:spPr>
          <a:xfrm>
            <a:off x="563527" y="56352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lt1"/>
                </a:solidFill>
                <a:latin typeface="Proxima Nova"/>
                <a:ea typeface="Proxima Nova"/>
                <a:cs typeface="Proxima Nova"/>
                <a:sym typeface="Proxima Nova"/>
              </a:rPr>
              <a:t>Key Talking Points</a:t>
            </a:r>
          </a:p>
        </p:txBody>
      </p:sp>
      <p:sp>
        <p:nvSpPr>
          <p:cNvPr id="381" name="Shape 381"/>
          <p:cNvSpPr txBox="1"/>
          <p:nvPr/>
        </p:nvSpPr>
        <p:spPr>
          <a:xfrm>
            <a:off x="776177" y="1258490"/>
            <a:ext cx="7432157" cy="3211032"/>
          </a:xfrm>
          <a:prstGeom prst="rect">
            <a:avLst/>
          </a:prstGeom>
          <a:noFill/>
          <a:ln>
            <a:noFill/>
          </a:ln>
        </p:spPr>
        <p:txBody>
          <a:bodyPr lIns="91425" tIns="45700" rIns="91425" bIns="45700" anchor="t" anchorCtr="0">
            <a:noAutofit/>
          </a:bodyPr>
          <a:lstStyle/>
          <a:p>
            <a:pPr marL="285750" marR="0" lvl="0" indent="-285750" algn="l" rtl="0">
              <a:spcBef>
                <a:spcPts val="1200"/>
              </a:spcBef>
              <a:spcAft>
                <a:spcPts val="0"/>
              </a:spcAft>
              <a:buClr>
                <a:schemeClr val="lt1"/>
              </a:buClr>
              <a:buSzPct val="100000"/>
              <a:buFont typeface="Arial"/>
              <a:buChar char="•"/>
            </a:pPr>
            <a:r>
              <a:rPr lang="en-US" sz="1600" dirty="0">
                <a:solidFill>
                  <a:schemeClr val="lt1"/>
                </a:solidFill>
                <a:latin typeface="Proxima Nova"/>
                <a:ea typeface="Proxima Nova"/>
                <a:cs typeface="Proxima Nova"/>
                <a:sym typeface="Proxima Nova"/>
              </a:rPr>
              <a:t>.NET 4.x support (web apps, web services, console apps) on Windows – a platform for companies to “Move and Improve” their critical .NET workloads</a:t>
            </a:r>
          </a:p>
          <a:p>
            <a:pPr marL="285750" marR="0" lvl="0" indent="-285750" algn="l" rtl="0">
              <a:spcBef>
                <a:spcPts val="1200"/>
              </a:spcBef>
              <a:spcAft>
                <a:spcPts val="0"/>
              </a:spcAft>
              <a:buClr>
                <a:schemeClr val="lt1"/>
              </a:buClr>
              <a:buSzPct val="100000"/>
              <a:buFont typeface="Arial"/>
              <a:buChar char="•"/>
            </a:pPr>
            <a:r>
              <a:rPr lang="en-US" sz="1600" dirty="0">
                <a:solidFill>
                  <a:schemeClr val="lt1"/>
                </a:solidFill>
                <a:latin typeface="Proxima Nova"/>
                <a:ea typeface="Proxima Nova"/>
                <a:cs typeface="Proxima Nova"/>
                <a:sym typeface="Proxima Nova"/>
              </a:rPr>
              <a:t>.NET Core support (web apps, web services, console apps) on Windows or Linux</a:t>
            </a:r>
          </a:p>
          <a:p>
            <a:pPr marL="285750" indent="-285750">
              <a:spcBef>
                <a:spcPts val="1200"/>
              </a:spcBef>
              <a:buClr>
                <a:schemeClr val="lt1"/>
              </a:buClr>
              <a:buSzPct val="100000"/>
              <a:buFont typeface="Arial"/>
              <a:buChar char="•"/>
            </a:pPr>
            <a:r>
              <a:rPr lang="en-US" sz="1600" dirty="0">
                <a:solidFill>
                  <a:schemeClr val="lt1"/>
                </a:solidFill>
                <a:latin typeface="Proxima Nova"/>
                <a:ea typeface="Proxima Nova"/>
                <a:cs typeface="Proxima Nova"/>
                <a:sym typeface="Proxima Nova"/>
              </a:rPr>
              <a:t>Resource and namespace isolation on Windows</a:t>
            </a:r>
          </a:p>
          <a:p>
            <a:pPr marL="285750" marR="0" lvl="0" indent="-285750" algn="l" rtl="0">
              <a:spcBef>
                <a:spcPts val="1200"/>
              </a:spcBef>
              <a:spcAft>
                <a:spcPts val="0"/>
              </a:spcAft>
              <a:buClr>
                <a:schemeClr val="lt1"/>
              </a:buClr>
              <a:buSzPct val="100000"/>
              <a:buFont typeface="Arial"/>
              <a:buChar char="•"/>
            </a:pPr>
            <a:r>
              <a:rPr lang="en-US" sz="1600" dirty="0">
                <a:solidFill>
                  <a:schemeClr val="lt1"/>
                </a:solidFill>
                <a:latin typeface="Proxima Nova"/>
                <a:ea typeface="Proxima Nova"/>
                <a:cs typeface="Proxima Nova"/>
                <a:sym typeface="Proxima Nova"/>
              </a:rPr>
              <a:t>Easily integrates into existing CI/CD Pipelines</a:t>
            </a:r>
          </a:p>
          <a:p>
            <a:pPr marL="285750" marR="0" lvl="0" indent="-285750" algn="l" rtl="0">
              <a:spcBef>
                <a:spcPts val="1200"/>
              </a:spcBef>
              <a:spcAft>
                <a:spcPts val="0"/>
              </a:spcAft>
              <a:buClr>
                <a:schemeClr val="lt1"/>
              </a:buClr>
              <a:buSzPct val="100000"/>
              <a:buFont typeface="Arial"/>
              <a:buChar char="•"/>
            </a:pPr>
            <a:r>
              <a:rPr lang="en-US" sz="1600" dirty="0">
                <a:solidFill>
                  <a:schemeClr val="lt1"/>
                </a:solidFill>
                <a:latin typeface="Proxima Nova"/>
                <a:ea typeface="Proxima Nova"/>
                <a:cs typeface="Proxima Nova"/>
                <a:sym typeface="Proxima Nova"/>
              </a:rPr>
              <a:t>Connect to service brokers for application services</a:t>
            </a:r>
          </a:p>
          <a:p>
            <a:pPr marL="285750" marR="0" lvl="0" indent="-285750" algn="l" rtl="0">
              <a:spcBef>
                <a:spcPts val="1200"/>
              </a:spcBef>
              <a:spcAft>
                <a:spcPts val="0"/>
              </a:spcAft>
              <a:buClr>
                <a:schemeClr val="lt1"/>
              </a:buClr>
              <a:buSzPct val="100000"/>
              <a:buFont typeface="Arial"/>
              <a:buChar char="•"/>
            </a:pPr>
            <a:r>
              <a:rPr lang="en-US" sz="1600" dirty="0">
                <a:solidFill>
                  <a:schemeClr val="lt1"/>
                </a:solidFill>
                <a:latin typeface="Proxima Nova"/>
                <a:ea typeface="Proxima Nova"/>
                <a:cs typeface="Proxima Nova"/>
                <a:sym typeface="Proxima Nova"/>
              </a:rPr>
              <a:t>Native support for health monitoring, </a:t>
            </a:r>
            <a:r>
              <a:rPr lang="en-US" sz="1600" dirty="0" err="1">
                <a:solidFill>
                  <a:schemeClr val="lt1"/>
                </a:solidFill>
                <a:latin typeface="Proxima Nova"/>
                <a:ea typeface="Proxima Nova"/>
                <a:cs typeface="Proxima Nova"/>
                <a:sym typeface="Proxima Nova"/>
              </a:rPr>
              <a:t>autoscaling</a:t>
            </a:r>
            <a:r>
              <a:rPr lang="en-US" sz="1600" dirty="0">
                <a:solidFill>
                  <a:schemeClr val="lt1"/>
                </a:solidFill>
                <a:latin typeface="Proxima Nova"/>
                <a:ea typeface="Proxima Nova"/>
                <a:cs typeface="Proxima Nova"/>
                <a:sym typeface="Proxima Nova"/>
              </a:rPr>
              <a:t>, log aggregation, container metrics, and more</a:t>
            </a:r>
          </a:p>
          <a:p>
            <a:pPr marL="285750" marR="0" lvl="0" indent="-285750" algn="l" rtl="0">
              <a:spcBef>
                <a:spcPts val="1200"/>
              </a:spcBef>
              <a:spcAft>
                <a:spcPts val="0"/>
              </a:spcAft>
              <a:buClr>
                <a:schemeClr val="lt1"/>
              </a:buClr>
              <a:buSzPct val="100000"/>
              <a:buFont typeface="Arial"/>
              <a:buChar char="•"/>
            </a:pPr>
            <a:r>
              <a:rPr lang="en-US" sz="1600" dirty="0">
                <a:solidFill>
                  <a:schemeClr val="lt1"/>
                </a:solidFill>
                <a:latin typeface="Proxima Nova"/>
                <a:ea typeface="Proxima Nova"/>
                <a:cs typeface="Proxima Nova"/>
                <a:sym typeface="Proxima Nova"/>
              </a:rPr>
              <a:t>Microsoft supported and is an investor in Pivotal</a:t>
            </a:r>
          </a:p>
          <a:p>
            <a:pPr marL="285750" marR="0" lvl="0" indent="-285750" algn="l" rtl="0">
              <a:spcBef>
                <a:spcPts val="1200"/>
              </a:spcBef>
              <a:spcAft>
                <a:spcPts val="0"/>
              </a:spcAft>
              <a:buClr>
                <a:schemeClr val="dk1"/>
              </a:buClr>
              <a:buFont typeface="Arial"/>
              <a:buNone/>
            </a:pPr>
            <a:endParaRPr sz="1600" dirty="0">
              <a:solidFill>
                <a:schemeClr val="lt1"/>
              </a:solidFill>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p:nvPr/>
        </p:nvSpPr>
        <p:spPr>
          <a:xfrm>
            <a:off x="563527" y="56352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lt1"/>
                </a:solidFill>
                <a:latin typeface="Proxima Nova"/>
                <a:ea typeface="Proxima Nova"/>
                <a:cs typeface="Proxima Nova"/>
                <a:sym typeface="Proxima Nova"/>
              </a:rPr>
              <a:t>Demo Overview</a:t>
            </a:r>
          </a:p>
        </p:txBody>
      </p:sp>
      <p:sp>
        <p:nvSpPr>
          <p:cNvPr id="381" name="Shape 381"/>
          <p:cNvSpPr txBox="1"/>
          <p:nvPr/>
        </p:nvSpPr>
        <p:spPr>
          <a:xfrm>
            <a:off x="776177" y="1258490"/>
            <a:ext cx="7432157" cy="3211032"/>
          </a:xfrm>
          <a:prstGeom prst="rect">
            <a:avLst/>
          </a:prstGeom>
          <a:noFill/>
          <a:ln>
            <a:noFill/>
          </a:ln>
        </p:spPr>
        <p:txBody>
          <a:bodyPr lIns="91425" tIns="45700" rIns="91425" bIns="45700" anchor="t" anchorCtr="0">
            <a:noAutofit/>
          </a:bodyPr>
          <a:lstStyle/>
          <a:p>
            <a:pPr marL="285750" marR="0" lvl="0" indent="-285750" algn="l" rtl="0">
              <a:spcBef>
                <a:spcPts val="1200"/>
              </a:spcBef>
              <a:spcAft>
                <a:spcPts val="0"/>
              </a:spcAft>
              <a:buClr>
                <a:schemeClr val="lt1"/>
              </a:buClr>
              <a:buSzPct val="100000"/>
              <a:buFont typeface="Arial"/>
              <a:buChar char="•"/>
            </a:pPr>
            <a:r>
              <a:rPr lang="en-US" dirty="0">
                <a:solidFill>
                  <a:schemeClr val="lt1"/>
                </a:solidFill>
                <a:latin typeface="Proxima Nova"/>
                <a:ea typeface="Proxima Nova"/>
                <a:cs typeface="Proxima Nova"/>
                <a:sym typeface="Proxima Nova"/>
              </a:rPr>
              <a:t>Create a new .NET Core or .NET 4.6x project</a:t>
            </a:r>
          </a:p>
          <a:p>
            <a:pPr marL="285750" marR="0" lvl="0" indent="-285750" algn="l" rtl="0">
              <a:spcBef>
                <a:spcPts val="1200"/>
              </a:spcBef>
              <a:spcAft>
                <a:spcPts val="0"/>
              </a:spcAft>
              <a:buClr>
                <a:schemeClr val="lt1"/>
              </a:buClr>
              <a:buSzPct val="100000"/>
              <a:buFont typeface="Arial"/>
              <a:buChar char="•"/>
            </a:pPr>
            <a:r>
              <a:rPr lang="en-US" dirty="0">
                <a:solidFill>
                  <a:schemeClr val="lt1"/>
                </a:solidFill>
                <a:latin typeface="Proxima Nova"/>
                <a:ea typeface="Proxima Nova"/>
                <a:cs typeface="Proxima Nova"/>
                <a:sym typeface="Proxima Nova"/>
              </a:rPr>
              <a:t>Configure the project to show all files</a:t>
            </a:r>
          </a:p>
          <a:p>
            <a:pPr marL="285750" marR="0" lvl="0" indent="-285750" algn="l" rtl="0">
              <a:spcBef>
                <a:spcPts val="1200"/>
              </a:spcBef>
              <a:spcAft>
                <a:spcPts val="0"/>
              </a:spcAft>
              <a:buClr>
                <a:schemeClr val="lt1"/>
              </a:buClr>
              <a:buSzPct val="100000"/>
              <a:buFont typeface="Arial"/>
              <a:buChar char="•"/>
            </a:pPr>
            <a:r>
              <a:rPr lang="en-US" dirty="0">
                <a:solidFill>
                  <a:schemeClr val="lt1"/>
                </a:solidFill>
                <a:latin typeface="Proxima Nova"/>
                <a:ea typeface="Proxima Nova"/>
                <a:cs typeface="Proxima Nova"/>
                <a:sym typeface="Proxima Nova"/>
              </a:rPr>
              <a:t>Publish the project using the Folder profile</a:t>
            </a:r>
          </a:p>
          <a:p>
            <a:pPr marL="285750" marR="0" lvl="0" indent="-285750" algn="l" rtl="0">
              <a:spcBef>
                <a:spcPts val="1200"/>
              </a:spcBef>
              <a:spcAft>
                <a:spcPts val="0"/>
              </a:spcAft>
              <a:buClr>
                <a:schemeClr val="lt1"/>
              </a:buClr>
              <a:buSzPct val="100000"/>
              <a:buFont typeface="Arial"/>
              <a:buChar char="•"/>
            </a:pPr>
            <a:r>
              <a:rPr lang="en-US" dirty="0">
                <a:solidFill>
                  <a:schemeClr val="lt1"/>
                </a:solidFill>
                <a:latin typeface="Proxima Nova"/>
                <a:ea typeface="Proxima Nova"/>
                <a:cs typeface="Proxima Nova"/>
                <a:sym typeface="Proxima Nova"/>
              </a:rPr>
              <a:t>Open the command prompt at the publish location</a:t>
            </a:r>
          </a:p>
          <a:p>
            <a:pPr marL="285750" marR="0" lvl="0" indent="-285750" algn="l" rtl="0">
              <a:spcBef>
                <a:spcPts val="1200"/>
              </a:spcBef>
              <a:spcAft>
                <a:spcPts val="0"/>
              </a:spcAft>
              <a:buClr>
                <a:schemeClr val="lt1"/>
              </a:buClr>
              <a:buSzPct val="100000"/>
              <a:buFont typeface="Arial"/>
              <a:buChar char="•"/>
            </a:pPr>
            <a:r>
              <a:rPr lang="en-US" dirty="0">
                <a:solidFill>
                  <a:schemeClr val="lt1"/>
                </a:solidFill>
                <a:latin typeface="Proxima Nova"/>
                <a:ea typeface="Proxima Nova"/>
                <a:cs typeface="Proxima Nova"/>
                <a:sym typeface="Proxima Nova"/>
              </a:rPr>
              <a:t>Push the application on to PCF</a:t>
            </a:r>
          </a:p>
          <a:p>
            <a:pPr marL="285750" marR="0" lvl="0" indent="-285750" algn="l" rtl="0">
              <a:spcBef>
                <a:spcPts val="1200"/>
              </a:spcBef>
              <a:spcAft>
                <a:spcPts val="0"/>
              </a:spcAft>
              <a:buClr>
                <a:schemeClr val="lt1"/>
              </a:buClr>
              <a:buSzPct val="100000"/>
              <a:buFont typeface="Arial"/>
              <a:buChar char="•"/>
            </a:pPr>
            <a:r>
              <a:rPr lang="en-US" dirty="0">
                <a:solidFill>
                  <a:schemeClr val="lt1"/>
                </a:solidFill>
                <a:latin typeface="Proxima Nova"/>
                <a:ea typeface="Proxima Nova"/>
                <a:cs typeface="Proxima Nova"/>
                <a:sym typeface="Proxima Nova"/>
              </a:rPr>
              <a:t>While the push is completing, explain what is happening during the process</a:t>
            </a:r>
          </a:p>
          <a:p>
            <a:pPr marL="285750" marR="0" lvl="0" indent="-285750" algn="l" rtl="0">
              <a:spcBef>
                <a:spcPts val="1200"/>
              </a:spcBef>
              <a:spcAft>
                <a:spcPts val="0"/>
              </a:spcAft>
              <a:buClr>
                <a:schemeClr val="lt1"/>
              </a:buClr>
              <a:buSzPct val="100000"/>
              <a:buFont typeface="Arial"/>
              <a:buChar char="•"/>
            </a:pPr>
            <a:r>
              <a:rPr lang="en-US" dirty="0">
                <a:solidFill>
                  <a:schemeClr val="lt1"/>
                </a:solidFill>
                <a:latin typeface="Proxima Nova"/>
                <a:ea typeface="Proxima Nova"/>
                <a:cs typeface="Proxima Nova"/>
                <a:sym typeface="Proxima Nova"/>
              </a:rPr>
              <a:t>Open the Apps Manager UI and show the pushed app</a:t>
            </a:r>
          </a:p>
          <a:p>
            <a:pPr marL="285750" marR="0" lvl="0" indent="-285750" algn="l" rtl="0">
              <a:spcBef>
                <a:spcPts val="1200"/>
              </a:spcBef>
              <a:spcAft>
                <a:spcPts val="0"/>
              </a:spcAft>
              <a:buClr>
                <a:schemeClr val="lt1"/>
              </a:buClr>
              <a:buSzPct val="100000"/>
              <a:buFont typeface="Arial"/>
              <a:buChar char="•"/>
            </a:pPr>
            <a:r>
              <a:rPr lang="en-US" dirty="0">
                <a:solidFill>
                  <a:schemeClr val="lt1"/>
                </a:solidFill>
                <a:latin typeface="Proxima Nova"/>
                <a:ea typeface="Proxima Nova"/>
                <a:cs typeface="Proxima Nova"/>
                <a:sym typeface="Proxima Nova"/>
              </a:rPr>
              <a:t>Launch the app and show the logs for the application</a:t>
            </a:r>
          </a:p>
          <a:p>
            <a:pPr marL="285750" marR="0" lvl="0" indent="-285750" algn="l" rtl="0">
              <a:spcBef>
                <a:spcPts val="1200"/>
              </a:spcBef>
              <a:spcAft>
                <a:spcPts val="0"/>
              </a:spcAft>
              <a:buClr>
                <a:schemeClr val="lt1"/>
              </a:buClr>
              <a:buSzPct val="100000"/>
              <a:buFont typeface="Arial"/>
              <a:buChar char="•"/>
            </a:pPr>
            <a:r>
              <a:rPr lang="en-US" dirty="0">
                <a:solidFill>
                  <a:schemeClr val="lt1"/>
                </a:solidFill>
                <a:latin typeface="Proxima Nova"/>
                <a:ea typeface="Proxima Nova"/>
                <a:cs typeface="Proxima Nova"/>
                <a:sym typeface="Proxima Nova"/>
              </a:rPr>
              <a:t>Scale the application (number of instances, memory, and disk)</a:t>
            </a:r>
          </a:p>
          <a:p>
            <a:pPr marL="285750" marR="0" lvl="0" indent="-285750" algn="l" rtl="0">
              <a:spcBef>
                <a:spcPts val="1200"/>
              </a:spcBef>
              <a:spcAft>
                <a:spcPts val="0"/>
              </a:spcAft>
              <a:buClr>
                <a:schemeClr val="lt1"/>
              </a:buClr>
              <a:buSzPct val="100000"/>
              <a:buFont typeface="Arial"/>
              <a:buChar char="•"/>
            </a:pPr>
            <a:r>
              <a:rPr lang="en-US" dirty="0">
                <a:solidFill>
                  <a:schemeClr val="lt1"/>
                </a:solidFill>
                <a:latin typeface="Proxima Nova"/>
                <a:ea typeface="Proxima Nova"/>
                <a:cs typeface="Proxima Nova"/>
                <a:sym typeface="Proxima Nova"/>
              </a:rPr>
              <a:t>Show off </a:t>
            </a:r>
            <a:r>
              <a:rPr lang="en-US" dirty="0" err="1">
                <a:solidFill>
                  <a:schemeClr val="lt1"/>
                </a:solidFill>
                <a:latin typeface="Proxima Nova"/>
                <a:ea typeface="Proxima Nova"/>
                <a:cs typeface="Proxima Nova"/>
                <a:sym typeface="Proxima Nova"/>
              </a:rPr>
              <a:t>cf</a:t>
            </a:r>
            <a:r>
              <a:rPr lang="en-US" dirty="0">
                <a:solidFill>
                  <a:schemeClr val="lt1"/>
                </a:solidFill>
                <a:latin typeface="Proxima Nova"/>
                <a:ea typeface="Proxima Nova"/>
                <a:cs typeface="Proxima Nova"/>
                <a:sym typeface="Proxima Nova"/>
              </a:rPr>
              <a:t> </a:t>
            </a:r>
            <a:r>
              <a:rPr lang="en-US" dirty="0" err="1">
                <a:solidFill>
                  <a:schemeClr val="lt1"/>
                </a:solidFill>
                <a:latin typeface="Proxima Nova"/>
                <a:ea typeface="Proxima Nova"/>
                <a:cs typeface="Proxima Nova"/>
                <a:sym typeface="Proxima Nova"/>
              </a:rPr>
              <a:t>ssh</a:t>
            </a:r>
            <a:r>
              <a:rPr lang="en-US" dirty="0">
                <a:solidFill>
                  <a:schemeClr val="lt1"/>
                </a:solidFill>
                <a:latin typeface="Proxima Nova"/>
                <a:ea typeface="Proxima Nova"/>
                <a:cs typeface="Proxima Nova"/>
                <a:sym typeface="Proxima Nova"/>
              </a:rPr>
              <a:t> capabilities </a:t>
            </a:r>
          </a:p>
          <a:p>
            <a:pPr marL="285750" marR="0" lvl="0" indent="-285750" algn="l" rtl="0">
              <a:spcBef>
                <a:spcPts val="1200"/>
              </a:spcBef>
              <a:spcAft>
                <a:spcPts val="0"/>
              </a:spcAft>
              <a:buClr>
                <a:schemeClr val="dk1"/>
              </a:buClr>
              <a:buFont typeface="Arial"/>
              <a:buNone/>
            </a:pPr>
            <a:endParaRPr dirty="0">
              <a:solidFill>
                <a:schemeClr val="lt1"/>
              </a:solidFill>
              <a:latin typeface="Proxima Nova"/>
              <a:ea typeface="Proxima Nova"/>
              <a:cs typeface="Proxima Nova"/>
              <a:sym typeface="Proxima Nova"/>
            </a:endParaRPr>
          </a:p>
        </p:txBody>
      </p:sp>
    </p:spTree>
    <p:extLst>
      <p:ext uri="{BB962C8B-B14F-4D97-AF65-F5344CB8AC3E}">
        <p14:creationId xmlns:p14="http://schemas.microsoft.com/office/powerpoint/2010/main" val="216101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p:nvPr/>
        </p:nvSpPr>
        <p:spPr>
          <a:xfrm>
            <a:off x="563527" y="56352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lt1"/>
                </a:solidFill>
                <a:latin typeface="Proxima Nova"/>
                <a:ea typeface="Proxima Nova"/>
                <a:cs typeface="Proxima Nova"/>
                <a:sym typeface="Proxima Nova"/>
              </a:rPr>
              <a:t>Prerequisites</a:t>
            </a:r>
          </a:p>
        </p:txBody>
      </p:sp>
      <p:sp>
        <p:nvSpPr>
          <p:cNvPr id="381" name="Shape 381"/>
          <p:cNvSpPr txBox="1"/>
          <p:nvPr/>
        </p:nvSpPr>
        <p:spPr>
          <a:xfrm>
            <a:off x="776177" y="1258490"/>
            <a:ext cx="7432157" cy="3211032"/>
          </a:xfrm>
          <a:prstGeom prst="rect">
            <a:avLst/>
          </a:prstGeom>
          <a:noFill/>
          <a:ln>
            <a:noFill/>
          </a:ln>
        </p:spPr>
        <p:txBody>
          <a:bodyPr lIns="91425" tIns="45700" rIns="91425" bIns="45700" anchor="t" anchorCtr="0">
            <a:noAutofit/>
          </a:bodyPr>
          <a:lstStyle/>
          <a:p>
            <a:pPr marL="285750" marR="0" lvl="0" indent="-285750" algn="l" rtl="0">
              <a:spcBef>
                <a:spcPts val="1200"/>
              </a:spcBef>
              <a:spcAft>
                <a:spcPts val="0"/>
              </a:spcAft>
              <a:buClr>
                <a:schemeClr val="lt1"/>
              </a:buClr>
              <a:buSzPct val="100000"/>
              <a:buFont typeface="Arial" panose="020B0604020202020204" pitchFamily="34" charset="0"/>
              <a:buChar char="•"/>
            </a:pPr>
            <a:r>
              <a:rPr lang="en-US" dirty="0">
                <a:solidFill>
                  <a:schemeClr val="lt1"/>
                </a:solidFill>
                <a:latin typeface="Proxima Nova"/>
                <a:ea typeface="Proxima Nova"/>
                <a:cs typeface="Proxima Nova"/>
                <a:sym typeface="Proxima Nova"/>
              </a:rPr>
              <a:t>Visual Studio 2017 (Any Edition)</a:t>
            </a:r>
          </a:p>
          <a:p>
            <a:pPr marL="285750" marR="0" lvl="0" indent="-285750" algn="l" rtl="0">
              <a:spcBef>
                <a:spcPts val="1200"/>
              </a:spcBef>
              <a:spcAft>
                <a:spcPts val="0"/>
              </a:spcAft>
              <a:buClr>
                <a:schemeClr val="lt1"/>
              </a:buClr>
              <a:buSzPct val="100000"/>
              <a:buFont typeface="Arial" panose="020B0604020202020204" pitchFamily="34" charset="0"/>
              <a:buChar char="•"/>
            </a:pPr>
            <a:r>
              <a:rPr lang="en-US" dirty="0">
                <a:solidFill>
                  <a:schemeClr val="lt1"/>
                </a:solidFill>
                <a:latin typeface="Proxima Nova"/>
                <a:ea typeface="Proxima Nova"/>
                <a:cs typeface="Proxima Nova"/>
                <a:sym typeface="Proxima Nova"/>
              </a:rPr>
              <a:t>Cloud Foundry Command Line (cf.exe)</a:t>
            </a:r>
          </a:p>
          <a:p>
            <a:pPr marL="285750" marR="0" lvl="0" indent="-285750" algn="l" rtl="0">
              <a:spcBef>
                <a:spcPts val="1200"/>
              </a:spcBef>
              <a:spcAft>
                <a:spcPts val="0"/>
              </a:spcAft>
              <a:buClr>
                <a:schemeClr val="lt1"/>
              </a:buClr>
              <a:buSzPct val="100000"/>
              <a:buFont typeface="Arial" panose="020B0604020202020204" pitchFamily="34" charset="0"/>
              <a:buChar char="•"/>
            </a:pPr>
            <a:r>
              <a:rPr lang="en-US" dirty="0">
                <a:solidFill>
                  <a:schemeClr val="lt1"/>
                </a:solidFill>
                <a:latin typeface="Proxima Nova"/>
                <a:ea typeface="Proxima Nova"/>
                <a:cs typeface="Proxima Nova"/>
                <a:sym typeface="Proxima Nova"/>
              </a:rPr>
              <a:t>Install Open Command Line Extension for Visual Studio (optional) </a:t>
            </a:r>
          </a:p>
          <a:p>
            <a:pPr marL="285750" marR="0" lvl="0" indent="-285750" algn="l" rtl="0">
              <a:spcBef>
                <a:spcPts val="1200"/>
              </a:spcBef>
              <a:spcAft>
                <a:spcPts val="0"/>
              </a:spcAft>
              <a:buClr>
                <a:schemeClr val="lt1"/>
              </a:buClr>
              <a:buSzPct val="100000"/>
              <a:buFont typeface="Arial" panose="020B0604020202020204" pitchFamily="34" charset="0"/>
              <a:buChar char="•"/>
            </a:pPr>
            <a:r>
              <a:rPr lang="en-US" altLang="en-US" dirty="0">
                <a:solidFill>
                  <a:srgbClr val="1155CC"/>
                </a:solidFill>
                <a:latin typeface="Verdana" panose="020B0604030504040204" pitchFamily="34" charset="0"/>
                <a:hlinkClick r:id="rId3"/>
              </a:rPr>
              <a:t>https://marketplace.visualstudio.com/items?itemName=MadsKristensen.OpenCommandLine</a:t>
            </a:r>
            <a:r>
              <a:rPr lang="en-US" altLang="en-US" sz="800" dirty="0">
                <a:solidFill>
                  <a:schemeClr val="tx1"/>
                </a:solidFill>
              </a:rPr>
              <a:t> </a:t>
            </a:r>
            <a:endParaRPr lang="en-US" altLang="en-US" sz="3600" dirty="0">
              <a:solidFill>
                <a:schemeClr val="tx1"/>
              </a:solidFill>
              <a:latin typeface="Arial" panose="020B0604020202020204" pitchFamily="34" charset="0"/>
            </a:endParaRPr>
          </a:p>
          <a:p>
            <a:pPr marL="285750" lvl="2" indent="-285750">
              <a:spcBef>
                <a:spcPts val="1200"/>
              </a:spcBef>
              <a:buClr>
                <a:schemeClr val="lt1"/>
              </a:buClr>
              <a:buSzPct val="100000"/>
              <a:buFont typeface="Arial"/>
              <a:buChar char="•"/>
            </a:pPr>
            <a:r>
              <a:rPr lang="en-US" dirty="0">
                <a:solidFill>
                  <a:schemeClr val="lt1"/>
                </a:solidFill>
                <a:latin typeface="Proxima Nova"/>
                <a:ea typeface="Proxima Nova"/>
                <a:cs typeface="Proxima Nova"/>
                <a:sym typeface="Proxima Nova"/>
              </a:rPr>
              <a:t>Cloud Foundry Environment with Windows 2016 Stem Cell</a:t>
            </a:r>
          </a:p>
          <a:p>
            <a:pPr lvl="2">
              <a:spcBef>
                <a:spcPts val="1200"/>
              </a:spcBef>
              <a:buClr>
                <a:schemeClr val="lt1"/>
              </a:buClr>
              <a:buSzPct val="100000"/>
            </a:pPr>
            <a:endParaRPr lang="en-US" dirty="0">
              <a:solidFill>
                <a:schemeClr val="lt1"/>
              </a:solidFill>
              <a:latin typeface="Proxima Nova"/>
              <a:ea typeface="Proxima Nova"/>
              <a:cs typeface="Proxima Nova"/>
              <a:sym typeface="Proxima Nova"/>
            </a:endParaRPr>
          </a:p>
          <a:p>
            <a:pPr marL="285750" marR="0" lvl="0" indent="-285750" algn="l" rtl="0">
              <a:spcBef>
                <a:spcPts val="1200"/>
              </a:spcBef>
              <a:spcAft>
                <a:spcPts val="0"/>
              </a:spcAft>
              <a:buClr>
                <a:schemeClr val="dk1"/>
              </a:buClr>
              <a:buFont typeface="Arial"/>
              <a:buNone/>
            </a:pPr>
            <a:endParaRPr dirty="0">
              <a:solidFill>
                <a:schemeClr val="lt1"/>
              </a:solidFill>
              <a:latin typeface="Proxima Nova"/>
              <a:ea typeface="Proxima Nova"/>
              <a:cs typeface="Proxima Nova"/>
              <a:sym typeface="Proxima Nova"/>
            </a:endParaRPr>
          </a:p>
        </p:txBody>
      </p:sp>
    </p:spTree>
    <p:extLst>
      <p:ext uri="{BB962C8B-B14F-4D97-AF65-F5344CB8AC3E}">
        <p14:creationId xmlns:p14="http://schemas.microsoft.com/office/powerpoint/2010/main" val="403828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74F25E-28B1-4156-8E6E-BAEEDF75DD77}"/>
              </a:ext>
            </a:extLst>
          </p:cNvPr>
          <p:cNvPicPr>
            <a:picLocks noChangeAspect="1"/>
          </p:cNvPicPr>
          <p:nvPr/>
        </p:nvPicPr>
        <p:blipFill>
          <a:blip r:embed="rId2"/>
          <a:stretch>
            <a:fillRect/>
          </a:stretch>
        </p:blipFill>
        <p:spPr>
          <a:xfrm>
            <a:off x="1679988" y="888386"/>
            <a:ext cx="5784023" cy="4047849"/>
          </a:xfrm>
          <a:prstGeom prst="rect">
            <a:avLst/>
          </a:prstGeom>
        </p:spPr>
      </p:pic>
      <p:sp>
        <p:nvSpPr>
          <p:cNvPr id="4" name="Shape 380">
            <a:extLst>
              <a:ext uri="{FF2B5EF4-FFF2-40B4-BE49-F238E27FC236}">
                <a16:creationId xmlns:a16="http://schemas.microsoft.com/office/drawing/2014/main" id="{88E435EA-0FB6-4783-9775-B37B45EE319F}"/>
              </a:ext>
            </a:extLst>
          </p:cNvPr>
          <p:cNvSpPr txBox="1"/>
          <p:nvPr/>
        </p:nvSpPr>
        <p:spPr>
          <a:xfrm>
            <a:off x="542260" y="20726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lt1"/>
                </a:solidFill>
                <a:latin typeface="Proxima Nova"/>
                <a:ea typeface="Proxima Nova"/>
                <a:cs typeface="Proxima Nova"/>
                <a:sym typeface="Proxima Nova"/>
              </a:rPr>
              <a:t>Create new project</a:t>
            </a:r>
          </a:p>
        </p:txBody>
      </p:sp>
    </p:spTree>
    <p:extLst>
      <p:ext uri="{BB962C8B-B14F-4D97-AF65-F5344CB8AC3E}">
        <p14:creationId xmlns:p14="http://schemas.microsoft.com/office/powerpoint/2010/main" val="2175760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719866-69B7-4B5A-9469-B16035C2AE13}"/>
              </a:ext>
            </a:extLst>
          </p:cNvPr>
          <p:cNvPicPr>
            <a:picLocks noChangeAspect="1"/>
          </p:cNvPicPr>
          <p:nvPr/>
        </p:nvPicPr>
        <p:blipFill>
          <a:blip r:embed="rId2"/>
          <a:stretch>
            <a:fillRect/>
          </a:stretch>
        </p:blipFill>
        <p:spPr>
          <a:xfrm>
            <a:off x="2867413" y="1048512"/>
            <a:ext cx="3409173" cy="3899916"/>
          </a:xfrm>
          <a:prstGeom prst="rect">
            <a:avLst/>
          </a:prstGeom>
        </p:spPr>
      </p:pic>
      <p:sp>
        <p:nvSpPr>
          <p:cNvPr id="4" name="Shape 380">
            <a:extLst>
              <a:ext uri="{FF2B5EF4-FFF2-40B4-BE49-F238E27FC236}">
                <a16:creationId xmlns:a16="http://schemas.microsoft.com/office/drawing/2014/main" id="{9C2BE7FA-F522-4B3A-80FD-2CE27C356EB1}"/>
              </a:ext>
            </a:extLst>
          </p:cNvPr>
          <p:cNvSpPr txBox="1"/>
          <p:nvPr/>
        </p:nvSpPr>
        <p:spPr>
          <a:xfrm>
            <a:off x="542260" y="20726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lt1"/>
                </a:solidFill>
                <a:latin typeface="Proxima Nova"/>
                <a:ea typeface="Proxima Nova"/>
                <a:cs typeface="Proxima Nova"/>
                <a:sym typeface="Proxima Nova"/>
              </a:rPr>
              <a:t>Publish the project</a:t>
            </a:r>
          </a:p>
        </p:txBody>
      </p:sp>
    </p:spTree>
    <p:extLst>
      <p:ext uri="{BB962C8B-B14F-4D97-AF65-F5344CB8AC3E}">
        <p14:creationId xmlns:p14="http://schemas.microsoft.com/office/powerpoint/2010/main" val="782637647"/>
      </p:ext>
    </p:extLst>
  </p:cSld>
  <p:clrMapOvr>
    <a:masterClrMapping/>
  </p:clrMapOvr>
</p:sld>
</file>

<file path=ppt/theme/theme1.xml><?xml version="1.0" encoding="utf-8"?>
<a:theme xmlns:a="http://schemas.openxmlformats.org/drawingml/2006/main" name="1_Pivotal Main">
  <a:themeElements>
    <a:clrScheme name="Pivotal">
      <a:dk1>
        <a:srgbClr val="000000"/>
      </a:dk1>
      <a:lt1>
        <a:srgbClr val="FFFFFF"/>
      </a:lt1>
      <a:dk2>
        <a:srgbClr val="474747"/>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mtClean="0">
            <a:solidFill>
              <a:schemeClr val="bg1"/>
            </a:solidFill>
            <a:latin typeface="Proxima Nova" charset="0"/>
            <a:ea typeface="Proxima Nova" charset="0"/>
            <a:cs typeface="Proxima Nova" charset="0"/>
          </a:defRPr>
        </a:defPPr>
      </a:lstStyle>
    </a:tx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11301</TotalTime>
  <Words>865</Words>
  <Application>Microsoft Office PowerPoint</Application>
  <PresentationFormat>On-screen Show (16:9)</PresentationFormat>
  <Paragraphs>100</Paragraphs>
  <Slides>22</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Proxima Nova</vt:lpstr>
      <vt:lpstr>Proxima Nova Extrabold</vt:lpstr>
      <vt:lpstr>Verdana</vt:lpstr>
      <vt:lpstr>1_Pivotal Main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Corn</dc:creator>
  <cp:lastModifiedBy>I.AM Nishihara</cp:lastModifiedBy>
  <cp:revision>61</cp:revision>
  <dcterms:modified xsi:type="dcterms:W3CDTF">2018-08-22T20:35:00Z</dcterms:modified>
</cp:coreProperties>
</file>