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78" r:id="rId6"/>
    <p:sldId id="286" r:id="rId7"/>
    <p:sldId id="287" r:id="rId8"/>
    <p:sldId id="288" r:id="rId9"/>
    <p:sldId id="289" r:id="rId10"/>
    <p:sldId id="258" r:id="rId11"/>
    <p:sldId id="291" r:id="rId12"/>
    <p:sldId id="293" r:id="rId13"/>
    <p:sldId id="292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9" r:id="rId27"/>
    <p:sldId id="306" r:id="rId28"/>
    <p:sldId id="308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27" r:id="rId38"/>
    <p:sldId id="317" r:id="rId39"/>
    <p:sldId id="318" r:id="rId40"/>
    <p:sldId id="319" r:id="rId41"/>
    <p:sldId id="331" r:id="rId42"/>
    <p:sldId id="320" r:id="rId43"/>
    <p:sldId id="321" r:id="rId44"/>
    <p:sldId id="322" r:id="rId45"/>
    <p:sldId id="337" r:id="rId46"/>
    <p:sldId id="323" r:id="rId47"/>
    <p:sldId id="325" r:id="rId48"/>
    <p:sldId id="324" r:id="rId49"/>
    <p:sldId id="326" r:id="rId50"/>
    <p:sldId id="328" r:id="rId51"/>
    <p:sldId id="333" r:id="rId52"/>
    <p:sldId id="329" r:id="rId53"/>
    <p:sldId id="330" r:id="rId54"/>
    <p:sldId id="334" r:id="rId55"/>
    <p:sldId id="336" r:id="rId56"/>
    <p:sldId id="335" r:id="rId57"/>
    <p:sldId id="33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0655" autoAdjust="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2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0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58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5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6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9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24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11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3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20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5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1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6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7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71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42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94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60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2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96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27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20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20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9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66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2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89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28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1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414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7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2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35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88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13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8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28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31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203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3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4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7213" y="327810"/>
            <a:ext cx="3715351" cy="6202380"/>
          </a:xfrm>
        </p:spPr>
        <p:txBody>
          <a:bodyPr anchor="ctr"/>
          <a:lstStyle/>
          <a:p>
            <a:pPr algn="r"/>
            <a:r>
              <a:rPr lang="fr-FR" dirty="0"/>
              <a:t>2024 ETH Quantum Hackathon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Qilimanjaro</a:t>
            </a:r>
            <a:r>
              <a:rPr lang="fr-FR" dirty="0"/>
              <a:t> challenge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Process management </a:t>
            </a:r>
            <a:r>
              <a:rPr lang="fr-FR" dirty="0" err="1"/>
              <a:t>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4610-F59B-48AC-9DFD-657B61F01812}"/>
              </a:ext>
            </a:extLst>
          </p:cNvPr>
          <p:cNvSpPr txBox="1"/>
          <p:nvPr/>
        </p:nvSpPr>
        <p:spPr>
          <a:xfrm>
            <a:off x="317634" y="5082139"/>
            <a:ext cx="6564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Abdul Fatah</a:t>
            </a:r>
          </a:p>
          <a:p>
            <a:r>
              <a:rPr lang="en-US" dirty="0"/>
              <a:t>Francesco </a:t>
            </a:r>
            <a:r>
              <a:rPr lang="en-US" dirty="0" err="1"/>
              <a:t>Zanasi</a:t>
            </a:r>
            <a:endParaRPr lang="fr-FR" dirty="0"/>
          </a:p>
          <a:p>
            <a:r>
              <a:rPr lang="fr-FR" dirty="0"/>
              <a:t>Marianna </a:t>
            </a:r>
            <a:r>
              <a:rPr lang="fr-FR" dirty="0" err="1"/>
              <a:t>Ruggeri</a:t>
            </a:r>
            <a:endParaRPr lang="fr-FR" dirty="0"/>
          </a:p>
          <a:p>
            <a:r>
              <a:rPr lang="fr-FR" dirty="0"/>
              <a:t>Pierre Wan-Fat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8B3DFE2-FDD5-9EA6-384C-E24C9224B72C}"/>
              </a:ext>
            </a:extLst>
          </p:cNvPr>
          <p:cNvSpPr txBox="1">
            <a:spLocks/>
          </p:cNvSpPr>
          <p:nvPr/>
        </p:nvSpPr>
        <p:spPr>
          <a:xfrm>
            <a:off x="1322387" y="1574201"/>
            <a:ext cx="8148871" cy="34598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err="1"/>
              <a:t>Knapsack</a:t>
            </a:r>
            <a:r>
              <a:rPr lang="fr-FR" sz="3200" b="1" dirty="0"/>
              <a:t> </a:t>
            </a:r>
            <a:r>
              <a:rPr lang="fr-FR" sz="3200" b="1" dirty="0" err="1"/>
              <a:t>problem</a:t>
            </a:r>
            <a:r>
              <a:rPr lang="fr-FR" sz="3200" b="1" dirty="0"/>
              <a:t> (or “</a:t>
            </a:r>
            <a:r>
              <a:rPr lang="fr-FR" sz="3200" b="1" dirty="0" err="1"/>
              <a:t>knaps</a:t>
            </a:r>
            <a:r>
              <a:rPr lang="fr-FR" sz="3200" b="1" dirty="0"/>
              <a:t>”)</a:t>
            </a:r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sz="3200" dirty="0"/>
              <a:t>NP-</a:t>
            </a:r>
            <a:r>
              <a:rPr lang="fr-FR" sz="3200" dirty="0" err="1"/>
              <a:t>complete</a:t>
            </a:r>
            <a:r>
              <a:rPr lang="fr-FR" sz="3200" dirty="0"/>
              <a:t> </a:t>
            </a:r>
            <a:r>
              <a:rPr lang="fr-FR" sz="3200" dirty="0" err="1"/>
              <a:t>problem</a:t>
            </a:r>
            <a:r>
              <a:rPr lang="fr-FR" sz="3200" dirty="0"/>
              <a:t>! (No fast </a:t>
            </a:r>
            <a:r>
              <a:rPr lang="fr-FR" sz="3200" dirty="0" err="1"/>
              <a:t>algorithm</a:t>
            </a:r>
            <a:r>
              <a:rPr lang="fr-FR" sz="32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5834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8B3DFE2-FDD5-9EA6-384C-E24C9224B72C}"/>
              </a:ext>
            </a:extLst>
          </p:cNvPr>
          <p:cNvSpPr txBox="1">
            <a:spLocks/>
          </p:cNvSpPr>
          <p:nvPr/>
        </p:nvSpPr>
        <p:spPr>
          <a:xfrm>
            <a:off x="1322387" y="1574201"/>
            <a:ext cx="8148871" cy="34598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err="1"/>
              <a:t>Knapsack</a:t>
            </a:r>
            <a:r>
              <a:rPr lang="fr-FR" sz="3200" b="1" dirty="0"/>
              <a:t> </a:t>
            </a:r>
            <a:r>
              <a:rPr lang="fr-FR" sz="3200" b="1" dirty="0" err="1"/>
              <a:t>problem</a:t>
            </a:r>
            <a:r>
              <a:rPr lang="fr-FR" sz="3200" b="1" dirty="0"/>
              <a:t> (or “</a:t>
            </a:r>
            <a:r>
              <a:rPr lang="fr-FR" sz="3200" b="1" dirty="0" err="1"/>
              <a:t>knaps</a:t>
            </a:r>
            <a:r>
              <a:rPr lang="fr-FR" sz="3200" b="1" dirty="0"/>
              <a:t>”)</a:t>
            </a:r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sz="3200" dirty="0"/>
              <a:t>Finance</a:t>
            </a:r>
            <a:br>
              <a:rPr lang="fr-FR" sz="3200" dirty="0"/>
            </a:br>
            <a:r>
              <a:rPr lang="fr-FR" sz="3200" dirty="0" err="1"/>
              <a:t>Logistics</a:t>
            </a:r>
            <a:br>
              <a:rPr lang="fr-FR" sz="3200" dirty="0"/>
            </a:br>
            <a:r>
              <a:rPr lang="fr-FR" sz="3200" dirty="0"/>
              <a:t>Engineering</a:t>
            </a:r>
            <a:br>
              <a:rPr lang="fr-FR" sz="3200" dirty="0"/>
            </a:br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50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30" y="-7517"/>
            <a:ext cx="7288282" cy="820619"/>
          </a:xfrm>
        </p:spPr>
        <p:txBody>
          <a:bodyPr/>
          <a:lstStyle/>
          <a:p>
            <a:r>
              <a:rPr lang="en-US" dirty="0"/>
              <a:t>Knaps problem formulation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/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/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/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1226F7-57A9-A160-5C2B-5DFAE64E4DCF}"/>
              </a:ext>
            </a:extLst>
          </p:cNvPr>
          <p:cNvSpPr txBox="1"/>
          <p:nvPr/>
        </p:nvSpPr>
        <p:spPr>
          <a:xfrm>
            <a:off x="4587194" y="1062691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F73-7A50-7C25-CE33-5D0106F81A75}"/>
              </a:ext>
            </a:extLst>
          </p:cNvPr>
          <p:cNvSpPr txBox="1"/>
          <p:nvPr/>
        </p:nvSpPr>
        <p:spPr>
          <a:xfrm>
            <a:off x="4294010" y="1840145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F86D2-AD2F-4E7B-5A48-5600835D84C2}"/>
              </a:ext>
            </a:extLst>
          </p:cNvPr>
          <p:cNvSpPr txBox="1"/>
          <p:nvPr/>
        </p:nvSpPr>
        <p:spPr>
          <a:xfrm>
            <a:off x="4587194" y="2660160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max duration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875F-8FF2-6716-9A71-7C3278CC2E24}"/>
              </a:ext>
            </a:extLst>
          </p:cNvPr>
          <p:cNvSpPr txBox="1"/>
          <p:nvPr/>
        </p:nvSpPr>
        <p:spPr>
          <a:xfrm>
            <a:off x="4465460" y="3508668"/>
            <a:ext cx="25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/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C3D703-78E3-7B2F-F0B1-33D894EAC988}"/>
              </a:ext>
            </a:extLst>
          </p:cNvPr>
          <p:cNvSpPr txBox="1"/>
          <p:nvPr/>
        </p:nvSpPr>
        <p:spPr>
          <a:xfrm>
            <a:off x="3555129" y="431226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is</a:t>
            </a:r>
            <a:r>
              <a:rPr lang="fr-FR" sz="2400" dirty="0"/>
              <a:t> the item </a:t>
            </a:r>
            <a:r>
              <a:rPr lang="fr-FR" sz="2400" i="1" dirty="0"/>
              <a:t>i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36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30" y="-7517"/>
            <a:ext cx="7288282" cy="820619"/>
          </a:xfrm>
        </p:spPr>
        <p:txBody>
          <a:bodyPr/>
          <a:lstStyle/>
          <a:p>
            <a:r>
              <a:rPr lang="en-US" dirty="0"/>
              <a:t>Knaps problem formulation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/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/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/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1226F7-57A9-A160-5C2B-5DFAE64E4DCF}"/>
              </a:ext>
            </a:extLst>
          </p:cNvPr>
          <p:cNvSpPr txBox="1"/>
          <p:nvPr/>
        </p:nvSpPr>
        <p:spPr>
          <a:xfrm>
            <a:off x="4587194" y="1062691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F73-7A50-7C25-CE33-5D0106F81A75}"/>
              </a:ext>
            </a:extLst>
          </p:cNvPr>
          <p:cNvSpPr txBox="1"/>
          <p:nvPr/>
        </p:nvSpPr>
        <p:spPr>
          <a:xfrm>
            <a:off x="4294010" y="1840145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F86D2-AD2F-4E7B-5A48-5600835D84C2}"/>
              </a:ext>
            </a:extLst>
          </p:cNvPr>
          <p:cNvSpPr txBox="1"/>
          <p:nvPr/>
        </p:nvSpPr>
        <p:spPr>
          <a:xfrm>
            <a:off x="4587194" y="2660160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max duration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875F-8FF2-6716-9A71-7C3278CC2E24}"/>
              </a:ext>
            </a:extLst>
          </p:cNvPr>
          <p:cNvSpPr txBox="1"/>
          <p:nvPr/>
        </p:nvSpPr>
        <p:spPr>
          <a:xfrm>
            <a:off x="4465460" y="3508668"/>
            <a:ext cx="25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/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C3D703-78E3-7B2F-F0B1-33D894EAC988}"/>
              </a:ext>
            </a:extLst>
          </p:cNvPr>
          <p:cNvSpPr txBox="1"/>
          <p:nvPr/>
        </p:nvSpPr>
        <p:spPr>
          <a:xfrm>
            <a:off x="3555129" y="431226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is</a:t>
            </a:r>
            <a:r>
              <a:rPr lang="fr-FR" sz="2400" dirty="0"/>
              <a:t> the item </a:t>
            </a:r>
            <a:r>
              <a:rPr lang="fr-FR" sz="2400" i="1" dirty="0"/>
              <a:t>i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?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DFA5DC-41EF-ECA8-BE25-B27896971809}"/>
              </a:ext>
            </a:extLst>
          </p:cNvPr>
          <p:cNvGrpSpPr/>
          <p:nvPr/>
        </p:nvGrpSpPr>
        <p:grpSpPr>
          <a:xfrm>
            <a:off x="2041730" y="5190830"/>
            <a:ext cx="7749128" cy="390557"/>
            <a:chOff x="1322388" y="1857675"/>
            <a:chExt cx="9157568" cy="8206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9BD2A27-098D-D9DD-62DD-CA9382337BEC}"/>
                </a:ext>
              </a:extLst>
            </p:cNvPr>
            <p:cNvSpPr/>
            <p:nvPr/>
          </p:nvSpPr>
          <p:spPr>
            <a:xfrm>
              <a:off x="1322388" y="1857675"/>
              <a:ext cx="2362132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15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757902-3B22-2B5E-09FF-F3AA73B80D1A}"/>
                </a:ext>
              </a:extLst>
            </p:cNvPr>
            <p:cNvSpPr/>
            <p:nvPr/>
          </p:nvSpPr>
          <p:spPr>
            <a:xfrm>
              <a:off x="3684520" y="1857675"/>
              <a:ext cx="1578543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10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9491236-AED1-2067-732A-278E3B7FCA1A}"/>
                </a:ext>
              </a:extLst>
            </p:cNvPr>
            <p:cNvSpPr/>
            <p:nvPr/>
          </p:nvSpPr>
          <p:spPr>
            <a:xfrm>
              <a:off x="5263063" y="1857675"/>
              <a:ext cx="2897205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20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AFC06EC-F767-C05D-AAB6-00FC0FAC796A}"/>
                </a:ext>
              </a:extLst>
            </p:cNvPr>
            <p:cNvSpPr/>
            <p:nvPr/>
          </p:nvSpPr>
          <p:spPr>
            <a:xfrm>
              <a:off x="8160268" y="1857675"/>
              <a:ext cx="2319688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4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5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/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/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(8, 4, 16, 11)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/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/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(15,10, 20, 5)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/>
              <p:nvPr/>
            </p:nvSpPr>
            <p:spPr>
              <a:xfrm>
                <a:off x="8166442" y="4261236"/>
                <a:ext cx="8624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4261236"/>
                <a:ext cx="8624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5F5850-F9D8-9E89-DAEC-5C0BD8D1EECC}"/>
              </a:ext>
            </a:extLst>
          </p:cNvPr>
          <p:cNvSpPr/>
          <p:nvPr/>
        </p:nvSpPr>
        <p:spPr>
          <a:xfrm>
            <a:off x="3903647" y="5940503"/>
            <a:ext cx="4384705" cy="390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8845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5F5850-F9D8-9E89-DAEC-5C0BD8D1EECC}"/>
              </a:ext>
            </a:extLst>
          </p:cNvPr>
          <p:cNvSpPr/>
          <p:nvPr/>
        </p:nvSpPr>
        <p:spPr>
          <a:xfrm>
            <a:off x="3903648" y="5940503"/>
            <a:ext cx="4639500" cy="390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30" y="-7517"/>
            <a:ext cx="7288282" cy="820619"/>
          </a:xfrm>
        </p:spPr>
        <p:txBody>
          <a:bodyPr/>
          <a:lstStyle/>
          <a:p>
            <a:r>
              <a:rPr lang="en-US" dirty="0"/>
              <a:t>Knaps problem formulation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/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/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/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1226F7-57A9-A160-5C2B-5DFAE64E4DCF}"/>
              </a:ext>
            </a:extLst>
          </p:cNvPr>
          <p:cNvSpPr txBox="1"/>
          <p:nvPr/>
        </p:nvSpPr>
        <p:spPr>
          <a:xfrm>
            <a:off x="4587194" y="1062691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F73-7A50-7C25-CE33-5D0106F81A75}"/>
              </a:ext>
            </a:extLst>
          </p:cNvPr>
          <p:cNvSpPr txBox="1"/>
          <p:nvPr/>
        </p:nvSpPr>
        <p:spPr>
          <a:xfrm>
            <a:off x="4294010" y="1840145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F86D2-AD2F-4E7B-5A48-5600835D84C2}"/>
              </a:ext>
            </a:extLst>
          </p:cNvPr>
          <p:cNvSpPr txBox="1"/>
          <p:nvPr/>
        </p:nvSpPr>
        <p:spPr>
          <a:xfrm>
            <a:off x="4587194" y="2660160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max duration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875F-8FF2-6716-9A71-7C3278CC2E24}"/>
              </a:ext>
            </a:extLst>
          </p:cNvPr>
          <p:cNvSpPr txBox="1"/>
          <p:nvPr/>
        </p:nvSpPr>
        <p:spPr>
          <a:xfrm>
            <a:off x="4465460" y="3508668"/>
            <a:ext cx="25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/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C3D703-78E3-7B2F-F0B1-33D894EAC988}"/>
              </a:ext>
            </a:extLst>
          </p:cNvPr>
          <p:cNvSpPr txBox="1"/>
          <p:nvPr/>
        </p:nvSpPr>
        <p:spPr>
          <a:xfrm>
            <a:off x="3555129" y="431226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is</a:t>
            </a:r>
            <a:r>
              <a:rPr lang="fr-FR" sz="2400" dirty="0"/>
              <a:t> the item </a:t>
            </a:r>
            <a:r>
              <a:rPr lang="fr-FR" sz="2400" i="1" dirty="0"/>
              <a:t>i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?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BD2A27-098D-D9DD-62DD-CA9382337BEC}"/>
              </a:ext>
            </a:extLst>
          </p:cNvPr>
          <p:cNvSpPr/>
          <p:nvPr/>
        </p:nvSpPr>
        <p:spPr>
          <a:xfrm>
            <a:off x="2041730" y="5190830"/>
            <a:ext cx="1998835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15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757902-3B22-2B5E-09FF-F3AA73B80D1A}"/>
              </a:ext>
            </a:extLst>
          </p:cNvPr>
          <p:cNvSpPr/>
          <p:nvPr/>
        </p:nvSpPr>
        <p:spPr>
          <a:xfrm>
            <a:off x="4040565" y="5190830"/>
            <a:ext cx="1335762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10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491236-AED1-2067-732A-278E3B7FCA1A}"/>
              </a:ext>
            </a:extLst>
          </p:cNvPr>
          <p:cNvSpPr/>
          <p:nvPr/>
        </p:nvSpPr>
        <p:spPr>
          <a:xfrm>
            <a:off x="5376327" y="5190830"/>
            <a:ext cx="2451613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20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FC06EC-F767-C05D-AAB6-00FC0FAC796A}"/>
              </a:ext>
            </a:extLst>
          </p:cNvPr>
          <p:cNvSpPr/>
          <p:nvPr/>
        </p:nvSpPr>
        <p:spPr>
          <a:xfrm>
            <a:off x="7827940" y="5190830"/>
            <a:ext cx="1962918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4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5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5D7617-BCBF-47D4-6DDD-2A33B24CD231}"/>
              </a:ext>
            </a:extLst>
          </p:cNvPr>
          <p:cNvSpPr/>
          <p:nvPr/>
        </p:nvSpPr>
        <p:spPr>
          <a:xfrm>
            <a:off x="5903181" y="5940502"/>
            <a:ext cx="2451613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20 CHF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/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/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(8, 4, 16, 11)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/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/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(15,10, 20, 5)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/>
              <p:nvPr/>
            </p:nvSpPr>
            <p:spPr>
              <a:xfrm>
                <a:off x="8166442" y="4261236"/>
                <a:ext cx="18097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(1,0,1,0)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4261236"/>
                <a:ext cx="180979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59257-2B77-91BF-E10B-E94FF4B5B045}"/>
              </a:ext>
            </a:extLst>
          </p:cNvPr>
          <p:cNvSpPr/>
          <p:nvPr/>
        </p:nvSpPr>
        <p:spPr>
          <a:xfrm>
            <a:off x="3903647" y="5940503"/>
            <a:ext cx="1998835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15 CHF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4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322388" y="1950493"/>
                <a:ext cx="3294876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88" y="1950493"/>
                <a:ext cx="3294876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02C04C-C4B6-146C-3317-D575B6C71296}"/>
              </a:ext>
            </a:extLst>
          </p:cNvPr>
          <p:cNvSpPr txBox="1"/>
          <p:nvPr/>
        </p:nvSpPr>
        <p:spPr>
          <a:xfrm>
            <a:off x="6138658" y="2391799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/>
              <p:nvPr/>
            </p:nvSpPr>
            <p:spPr>
              <a:xfrm>
                <a:off x="1322388" y="3858491"/>
                <a:ext cx="3259995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88" y="3858491"/>
                <a:ext cx="3259995" cy="1344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FFBEB1-DC03-B188-9CF6-BEBA41A37D16}"/>
              </a:ext>
            </a:extLst>
          </p:cNvPr>
          <p:cNvSpPr txBox="1"/>
          <p:nvPr/>
        </p:nvSpPr>
        <p:spPr>
          <a:xfrm>
            <a:off x="5569981" y="4299797"/>
            <a:ext cx="32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 </a:t>
            </a:r>
            <a:r>
              <a:rPr lang="fr-FR" sz="2400" dirty="0" err="1"/>
              <a:t>constraint</a:t>
            </a:r>
            <a:endParaRPr lang="en-US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7C57DC-86B5-7093-6F3B-39E6CEDCF883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Knaps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426706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2C04C-C4B6-146C-3317-D575B6C71296}"/>
              </a:ext>
            </a:extLst>
          </p:cNvPr>
          <p:cNvSpPr txBox="1"/>
          <p:nvPr/>
        </p:nvSpPr>
        <p:spPr>
          <a:xfrm>
            <a:off x="4966529" y="2228671"/>
            <a:ext cx="481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dirty="0" err="1"/>
              <a:t>energy</a:t>
            </a:r>
            <a:r>
              <a:rPr lang="fr-FR" sz="2400" dirty="0"/>
              <a:t> of a system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Eigenvalues</a:t>
            </a:r>
            <a:r>
              <a:rPr lang="fr-FR" sz="2400" dirty="0"/>
              <a:t> = possible </a:t>
            </a:r>
            <a:r>
              <a:rPr lang="fr-FR" sz="2400" dirty="0" err="1"/>
              <a:t>energies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/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</p:spTree>
    <p:extLst>
      <p:ext uri="{BB962C8B-B14F-4D97-AF65-F5344CB8AC3E}">
        <p14:creationId xmlns:p14="http://schemas.microsoft.com/office/powerpoint/2010/main" val="345861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2C04C-C4B6-146C-3317-D575B6C71296}"/>
              </a:ext>
            </a:extLst>
          </p:cNvPr>
          <p:cNvSpPr txBox="1"/>
          <p:nvPr/>
        </p:nvSpPr>
        <p:spPr>
          <a:xfrm>
            <a:off x="4966529" y="2228671"/>
            <a:ext cx="481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dirty="0" err="1"/>
              <a:t>energy</a:t>
            </a:r>
            <a:r>
              <a:rPr lang="fr-FR" sz="2400" dirty="0"/>
              <a:t> of a system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Eigenvalues</a:t>
            </a:r>
            <a:r>
              <a:rPr lang="fr-FR" sz="2400" dirty="0"/>
              <a:t> = possible </a:t>
            </a:r>
            <a:r>
              <a:rPr lang="fr-FR" sz="2400" dirty="0" err="1"/>
              <a:t>energies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/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697F-C121-BAE5-7E99-0135B7743F40}"/>
              </a:ext>
            </a:extLst>
          </p:cNvPr>
          <p:cNvSpPr txBox="1"/>
          <p:nvPr/>
        </p:nvSpPr>
        <p:spPr>
          <a:xfrm>
            <a:off x="2416827" y="479491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Predict</a:t>
            </a:r>
            <a:r>
              <a:rPr lang="fr-FR" sz="4000" dirty="0"/>
              <a:t> how Nature </a:t>
            </a:r>
            <a:r>
              <a:rPr lang="fr-FR" sz="4000" dirty="0" err="1"/>
              <a:t>behaves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7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697F-C121-BAE5-7E99-0135B7743F40}"/>
              </a:ext>
            </a:extLst>
          </p:cNvPr>
          <p:cNvSpPr txBox="1"/>
          <p:nvPr/>
        </p:nvSpPr>
        <p:spPr>
          <a:xfrm>
            <a:off x="2416827" y="479491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chemeClr val="bg2"/>
                </a:solidFill>
              </a:rPr>
              <a:t>Predict</a:t>
            </a:r>
            <a:r>
              <a:rPr lang="fr-FR" sz="4000" dirty="0">
                <a:solidFill>
                  <a:schemeClr val="bg2"/>
                </a:solidFill>
              </a:rPr>
              <a:t> how Nature </a:t>
            </a:r>
            <a:r>
              <a:rPr lang="fr-FR" sz="4000" dirty="0" err="1">
                <a:solidFill>
                  <a:schemeClr val="bg2"/>
                </a:solidFill>
              </a:rPr>
              <a:t>behaves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78437-6F2A-CE48-7FD8-0D8DB81B2F3F}"/>
              </a:ext>
            </a:extLst>
          </p:cNvPr>
          <p:cNvSpPr txBox="1"/>
          <p:nvPr/>
        </p:nvSpPr>
        <p:spPr>
          <a:xfrm>
            <a:off x="2416827" y="206309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Make</a:t>
            </a:r>
            <a:r>
              <a:rPr lang="fr-FR" sz="4000" b="1" dirty="0"/>
              <a:t> Nature “</a:t>
            </a:r>
            <a:r>
              <a:rPr lang="fr-FR" sz="4000" b="1" dirty="0" err="1"/>
              <a:t>work</a:t>
            </a:r>
            <a:r>
              <a:rPr lang="fr-FR" sz="4000" b="1" dirty="0"/>
              <a:t>” for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09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78437-6F2A-CE48-7FD8-0D8DB81B2F3F}"/>
              </a:ext>
            </a:extLst>
          </p:cNvPr>
          <p:cNvSpPr txBox="1"/>
          <p:nvPr/>
        </p:nvSpPr>
        <p:spPr>
          <a:xfrm>
            <a:off x="2416827" y="206309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Make</a:t>
            </a:r>
            <a:r>
              <a:rPr lang="fr-FR" sz="4000" dirty="0"/>
              <a:t> Nature “</a:t>
            </a:r>
            <a:r>
              <a:rPr lang="fr-FR" sz="4000" dirty="0" err="1"/>
              <a:t>work</a:t>
            </a:r>
            <a:r>
              <a:rPr lang="fr-FR" sz="4000" dirty="0"/>
              <a:t>” for us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16D62-4FB9-9905-6C33-0BA6AE637263}"/>
              </a:ext>
            </a:extLst>
          </p:cNvPr>
          <p:cNvSpPr txBox="1"/>
          <p:nvPr/>
        </p:nvSpPr>
        <p:spPr>
          <a:xfrm>
            <a:off x="2416827" y="3429000"/>
            <a:ext cx="6946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Engineer</a:t>
            </a:r>
            <a:r>
              <a:rPr lang="fr-FR" sz="4000" b="1" dirty="0"/>
              <a:t> </a:t>
            </a:r>
            <a:r>
              <a:rPr lang="fr-FR" sz="4000" b="1" dirty="0" err="1"/>
              <a:t>Hamiltonians</a:t>
            </a:r>
            <a:endParaRPr lang="fr-FR" sz="4000" b="1" dirty="0"/>
          </a:p>
          <a:p>
            <a:pPr algn="ctr"/>
            <a:r>
              <a:rPr lang="fr-FR" sz="4000" b="1" dirty="0" err="1"/>
              <a:t>so</a:t>
            </a:r>
            <a:r>
              <a:rPr lang="fr-FR" sz="4000" b="1" dirty="0"/>
              <a:t> the </a:t>
            </a:r>
            <a:r>
              <a:rPr lang="fr-FR" sz="4000" b="1" dirty="0" err="1"/>
              <a:t>ground</a:t>
            </a:r>
            <a:r>
              <a:rPr lang="fr-FR" sz="4000" b="1" dirty="0"/>
              <a:t> state </a:t>
            </a:r>
            <a:r>
              <a:rPr lang="fr-FR" sz="4000" b="1" dirty="0" err="1"/>
              <a:t>is</a:t>
            </a:r>
            <a:endParaRPr lang="fr-FR" sz="4000" b="1" dirty="0"/>
          </a:p>
          <a:p>
            <a:pPr algn="ctr"/>
            <a:r>
              <a:rPr lang="fr-FR" sz="4000" b="1" dirty="0"/>
              <a:t>a solution to </a:t>
            </a:r>
            <a:r>
              <a:rPr lang="fr-FR" sz="4000" b="1" dirty="0" err="1"/>
              <a:t>our</a:t>
            </a:r>
            <a:r>
              <a:rPr lang="fr-FR" sz="4000" b="1" dirty="0"/>
              <a:t> </a:t>
            </a:r>
            <a:r>
              <a:rPr lang="fr-FR" sz="4000" b="1" dirty="0" err="1"/>
              <a:t>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47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055" y="0"/>
            <a:ext cx="5617945" cy="6858000"/>
          </a:xfrm>
        </p:spPr>
        <p:txBody>
          <a:bodyPr anchor="ctr"/>
          <a:lstStyle/>
          <a:p>
            <a:pPr algn="ctr"/>
            <a:r>
              <a:rPr lang="en-US" dirty="0"/>
              <a:t>A journey in</a:t>
            </a:r>
            <a:br>
              <a:rPr lang="en-US" dirty="0"/>
            </a:br>
            <a:r>
              <a:rPr lang="en-US" sz="5400" b="1" dirty="0"/>
              <a:t>FULL-STACK Quantum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2ACA6-8F7A-0F49-DED1-A5704F42CB2D}"/>
                  </a:ext>
                </a:extLst>
              </p:cNvPr>
              <p:cNvSpPr txBox="1"/>
              <p:nvPr/>
            </p:nvSpPr>
            <p:spPr>
              <a:xfrm>
                <a:off x="4309133" y="2391648"/>
                <a:ext cx="3294876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2ACA6-8F7A-0F49-DED1-A5704F42C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33" y="2391648"/>
                <a:ext cx="3294876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742069-F1FC-4133-4681-7AFD6F9688FA}"/>
              </a:ext>
            </a:extLst>
          </p:cNvPr>
          <p:cNvSpPr txBox="1"/>
          <p:nvPr/>
        </p:nvSpPr>
        <p:spPr>
          <a:xfrm>
            <a:off x="2483229" y="1596550"/>
            <a:ext cx="694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Transform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70250-628D-BE0B-D7F2-64DCD2EFD292}"/>
                  </a:ext>
                </a:extLst>
              </p:cNvPr>
              <p:cNvSpPr txBox="1"/>
              <p:nvPr/>
            </p:nvSpPr>
            <p:spPr>
              <a:xfrm>
                <a:off x="4326574" y="3874892"/>
                <a:ext cx="3259995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70250-628D-BE0B-D7F2-64DCD2EF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74" y="3874892"/>
                <a:ext cx="3259995" cy="1344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58579A-1217-1148-21BC-B49AEC7ECEBB}"/>
              </a:ext>
            </a:extLst>
          </p:cNvPr>
          <p:cNvSpPr txBox="1"/>
          <p:nvPr/>
        </p:nvSpPr>
        <p:spPr>
          <a:xfrm>
            <a:off x="2483229" y="5579565"/>
            <a:ext cx="694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into</a:t>
            </a:r>
            <a:r>
              <a:rPr lang="fr-FR" sz="3200" dirty="0"/>
              <a:t> a </a:t>
            </a:r>
            <a:r>
              <a:rPr lang="fr-FR" sz="3200" dirty="0" err="1"/>
              <a:t>cost</a:t>
            </a:r>
            <a:r>
              <a:rPr lang="fr-FR" sz="3200" dirty="0"/>
              <a:t> </a:t>
            </a:r>
            <a:r>
              <a:rPr lang="fr-FR" sz="3200" dirty="0" err="1"/>
              <a:t>function</a:t>
            </a:r>
            <a:r>
              <a:rPr lang="fr-FR" sz="3200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134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9A62-BC8E-B838-8559-A5D76C076395}"/>
              </a:ext>
            </a:extLst>
          </p:cNvPr>
          <p:cNvSpPr txBox="1"/>
          <p:nvPr/>
        </p:nvSpPr>
        <p:spPr>
          <a:xfrm>
            <a:off x="2622658" y="3735574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Cost</a:t>
            </a:r>
            <a:r>
              <a:rPr lang="fr-FR" sz="4000" dirty="0"/>
              <a:t> </a:t>
            </a:r>
            <a:r>
              <a:rPr lang="fr-FR" sz="4000" dirty="0" err="1"/>
              <a:t>function</a:t>
            </a:r>
            <a:r>
              <a:rPr lang="fr-FR" sz="4000" dirty="0"/>
              <a:t> (</a:t>
            </a:r>
            <a:r>
              <a:rPr lang="fr-FR" sz="4000" dirty="0" err="1"/>
              <a:t>lower</a:t>
            </a:r>
            <a:r>
              <a:rPr lang="fr-FR" sz="4000" dirty="0"/>
              <a:t> </a:t>
            </a:r>
            <a:r>
              <a:rPr lang="fr-FR" sz="4000" dirty="0" err="1"/>
              <a:t>is</a:t>
            </a:r>
            <a:r>
              <a:rPr lang="fr-FR" sz="4000" dirty="0"/>
              <a:t> </a:t>
            </a:r>
            <a:r>
              <a:rPr lang="fr-FR" sz="4000" dirty="0" err="1"/>
              <a:t>better</a:t>
            </a:r>
            <a:r>
              <a:rPr lang="fr-FR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463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9A62-BC8E-B838-8559-A5D76C076395}"/>
              </a:ext>
            </a:extLst>
          </p:cNvPr>
          <p:cNvSpPr txBox="1"/>
          <p:nvPr/>
        </p:nvSpPr>
        <p:spPr>
          <a:xfrm>
            <a:off x="7532090" y="4517065"/>
            <a:ext cx="382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Total value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E08230-2B6F-98FD-33FC-74630D8DCE2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446496" y="3054928"/>
            <a:ext cx="450573" cy="1462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8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/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352879-7401-9F76-83C4-0578A46FDDB3}"/>
              </a:ext>
            </a:extLst>
          </p:cNvPr>
          <p:cNvSpPr txBox="1"/>
          <p:nvPr/>
        </p:nvSpPr>
        <p:spPr>
          <a:xfrm>
            <a:off x="3846456" y="541668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 “</a:t>
            </a:r>
            <a:r>
              <a:rPr lang="fr-FR" sz="2400" dirty="0" err="1"/>
              <a:t>slack</a:t>
            </a:r>
            <a:r>
              <a:rPr lang="fr-FR" sz="2400" dirty="0"/>
              <a:t> variables”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99B4E-DE15-25AF-5D03-9A5C55FBB956}"/>
              </a:ext>
            </a:extLst>
          </p:cNvPr>
          <p:cNvSpPr txBox="1"/>
          <p:nvPr/>
        </p:nvSpPr>
        <p:spPr>
          <a:xfrm>
            <a:off x="1322388" y="6142541"/>
            <a:ext cx="595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b="1" dirty="0"/>
              <a:t>total</a:t>
            </a:r>
            <a:r>
              <a:rPr lang="fr-FR" sz="2400" dirty="0"/>
              <a:t> duration.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57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9A62-BC8E-B838-8559-A5D76C076395}"/>
              </a:ext>
            </a:extLst>
          </p:cNvPr>
          <p:cNvSpPr txBox="1"/>
          <p:nvPr/>
        </p:nvSpPr>
        <p:spPr>
          <a:xfrm>
            <a:off x="1262909" y="3896864"/>
            <a:ext cx="382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Only</a:t>
            </a:r>
            <a:r>
              <a:rPr lang="fr-FR" sz="2800" dirty="0"/>
              <a:t> one of </a:t>
            </a:r>
            <a:r>
              <a:rPr lang="fr-FR" sz="2800" dirty="0" err="1"/>
              <a:t>them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1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E08230-2B6F-98FD-33FC-74630D8DCE2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177315" y="2944623"/>
            <a:ext cx="0" cy="952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/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352879-7401-9F76-83C4-0578A46FDDB3}"/>
              </a:ext>
            </a:extLst>
          </p:cNvPr>
          <p:cNvSpPr txBox="1"/>
          <p:nvPr/>
        </p:nvSpPr>
        <p:spPr>
          <a:xfrm>
            <a:off x="3846456" y="541668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 “</a:t>
            </a:r>
            <a:r>
              <a:rPr lang="fr-FR" sz="2400" dirty="0" err="1"/>
              <a:t>slack</a:t>
            </a:r>
            <a:r>
              <a:rPr lang="fr-FR" sz="2400" dirty="0"/>
              <a:t> variables”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99B4E-DE15-25AF-5D03-9A5C55FBB956}"/>
              </a:ext>
            </a:extLst>
          </p:cNvPr>
          <p:cNvSpPr txBox="1"/>
          <p:nvPr/>
        </p:nvSpPr>
        <p:spPr>
          <a:xfrm>
            <a:off x="1322388" y="6142541"/>
            <a:ext cx="595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b="1" dirty="0"/>
              <a:t>total</a:t>
            </a:r>
            <a:r>
              <a:rPr lang="fr-FR" sz="2400" dirty="0"/>
              <a:t> duration.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1D46D-6247-45C1-4C92-EC8B22D64E34}"/>
              </a:ext>
            </a:extLst>
          </p:cNvPr>
          <p:cNvSpPr txBox="1"/>
          <p:nvPr/>
        </p:nvSpPr>
        <p:spPr>
          <a:xfrm>
            <a:off x="5561554" y="3896864"/>
            <a:ext cx="621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distance must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1 and D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F6105E-676E-B57C-6BD1-A2EB2B17D3C4}"/>
              </a:ext>
            </a:extLst>
          </p:cNvPr>
          <p:cNvCxnSpPr>
            <a:cxnSpLocks/>
          </p:cNvCxnSpPr>
          <p:nvPr/>
        </p:nvCxnSpPr>
        <p:spPr>
          <a:xfrm flipV="1">
            <a:off x="7100281" y="2961136"/>
            <a:ext cx="0" cy="93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7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C3C96-B324-1C89-F7E0-45DC5B462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45" y="4958573"/>
            <a:ext cx="10521710" cy="90083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A82997-3520-C04B-D109-FAA29201C6FD}"/>
              </a:ext>
            </a:extLst>
          </p:cNvPr>
          <p:cNvSpPr/>
          <p:nvPr/>
        </p:nvSpPr>
        <p:spPr>
          <a:xfrm rot="5400000">
            <a:off x="5429315" y="3727081"/>
            <a:ext cx="1333370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587F6E-CF07-6AEB-4F49-6390B2BE0434}"/>
                  </a:ext>
                </a:extLst>
              </p:cNvPr>
              <p:cNvSpPr txBox="1"/>
              <p:nvPr/>
            </p:nvSpPr>
            <p:spPr>
              <a:xfrm>
                <a:off x="3064992" y="3505298"/>
                <a:ext cx="1901537" cy="91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587F6E-CF07-6AEB-4F49-6390B2BE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92" y="3505298"/>
                <a:ext cx="1901537" cy="918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35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1898A-6B3B-DB82-7C1F-5C42831F66D4}"/>
              </a:ext>
            </a:extLst>
          </p:cNvPr>
          <p:cNvSpPr txBox="1"/>
          <p:nvPr/>
        </p:nvSpPr>
        <p:spPr>
          <a:xfrm>
            <a:off x="1322387" y="1738746"/>
            <a:ext cx="879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diagonalize</a:t>
            </a:r>
            <a:r>
              <a:rPr lang="fr-FR" sz="2800" dirty="0"/>
              <a:t> H, and </a:t>
            </a:r>
            <a:r>
              <a:rPr lang="fr-FR" sz="2800" dirty="0" err="1"/>
              <a:t>find</a:t>
            </a:r>
            <a:r>
              <a:rPr lang="fr-FR" sz="2800" dirty="0"/>
              <a:t> the </a:t>
            </a:r>
            <a:r>
              <a:rPr lang="fr-FR" sz="2800" dirty="0" err="1"/>
              <a:t>lowest</a:t>
            </a:r>
            <a:r>
              <a:rPr lang="fr-FR" sz="2800" dirty="0"/>
              <a:t> </a:t>
            </a:r>
            <a:r>
              <a:rPr lang="fr-FR" sz="2800" dirty="0" err="1"/>
              <a:t>eigenvalue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But </a:t>
            </a:r>
            <a:r>
              <a:rPr lang="fr-FR" sz="2800" dirty="0" err="1"/>
              <a:t>there</a:t>
            </a:r>
            <a:r>
              <a:rPr lang="fr-FR" sz="2800" dirty="0"/>
              <a:t> are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many</a:t>
            </a:r>
            <a:r>
              <a:rPr lang="fr-FR" sz="2800" dirty="0"/>
              <a:t> qubits! N + D = 6 + 22 = 28</a:t>
            </a:r>
          </a:p>
        </p:txBody>
      </p:sp>
    </p:spTree>
    <p:extLst>
      <p:ext uri="{BB962C8B-B14F-4D97-AF65-F5344CB8AC3E}">
        <p14:creationId xmlns:p14="http://schemas.microsoft.com/office/powerpoint/2010/main" val="370104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55C04-452F-EEEB-A437-E150FC19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29439"/>
            <a:ext cx="11014364" cy="112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Use the “log trick”: encode the total duration </a:t>
            </a:r>
            <a:r>
              <a:rPr lang="fr-FR" sz="2800" b="1" dirty="0"/>
              <a:t>in </a:t>
            </a:r>
            <a:r>
              <a:rPr lang="fr-FR" sz="2800" b="1" dirty="0" err="1"/>
              <a:t>binary</a:t>
            </a:r>
            <a:r>
              <a:rPr lang="fr-F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9889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55C04-452F-EEEB-A437-E150FC19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29439"/>
            <a:ext cx="11014364" cy="112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Use the “log trick”: encode the total duration </a:t>
            </a:r>
            <a:r>
              <a:rPr lang="fr-FR" sz="2800" b="1" dirty="0"/>
              <a:t>in </a:t>
            </a:r>
            <a:r>
              <a:rPr lang="fr-FR" sz="2800" b="1" dirty="0" err="1"/>
              <a:t>binary</a:t>
            </a:r>
            <a:r>
              <a:rPr lang="fr-FR" sz="28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6A0AC-5540-F8D8-5332-BFEBEEAF3586}"/>
              </a:ext>
            </a:extLst>
          </p:cNvPr>
          <p:cNvSpPr txBox="1"/>
          <p:nvPr/>
        </p:nvSpPr>
        <p:spPr>
          <a:xfrm>
            <a:off x="1322387" y="4254602"/>
            <a:ext cx="879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10 qubits, the </a:t>
            </a:r>
            <a:r>
              <a:rPr lang="fr-FR" sz="2800" dirty="0" err="1"/>
              <a:t>Hamiltonian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diagonalized</a:t>
            </a:r>
            <a:r>
              <a:rPr lang="fr-FR" sz="2800" dirty="0"/>
              <a:t>! 🎉</a:t>
            </a:r>
          </a:p>
          <a:p>
            <a:endParaRPr lang="fr-FR" sz="2800" dirty="0"/>
          </a:p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find</a:t>
            </a:r>
            <a:r>
              <a:rPr lang="fr-FR" sz="2800" dirty="0"/>
              <a:t> the exact solution!</a:t>
            </a:r>
          </a:p>
        </p:txBody>
      </p:sp>
    </p:spTree>
    <p:extLst>
      <p:ext uri="{BB962C8B-B14F-4D97-AF65-F5344CB8AC3E}">
        <p14:creationId xmlns:p14="http://schemas.microsoft.com/office/powerpoint/2010/main" val="233187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What</a:t>
            </a:r>
            <a:r>
              <a:rPr lang="fr-FR" sz="2800" dirty="0"/>
              <a:t> if </a:t>
            </a:r>
            <a:r>
              <a:rPr lang="fr-FR" sz="2800" dirty="0" err="1"/>
              <a:t>we</a:t>
            </a:r>
            <a:r>
              <a:rPr lang="fr-FR" sz="2800" dirty="0"/>
              <a:t> can </a:t>
            </a:r>
            <a:r>
              <a:rPr lang="fr-FR" sz="2800" b="1" dirty="0" err="1"/>
              <a:t>only</a:t>
            </a:r>
            <a:r>
              <a:rPr lang="fr-FR" sz="2800" b="1" dirty="0"/>
              <a:t> use 6 qubits</a:t>
            </a:r>
            <a:r>
              <a:rPr lang="fr-FR" sz="2800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A4AF8-E088-14EA-65FC-CAD9E1E5A1F9}"/>
              </a:ext>
            </a:extLst>
          </p:cNvPr>
          <p:cNvSpPr txBox="1"/>
          <p:nvPr/>
        </p:nvSpPr>
        <p:spPr>
          <a:xfrm>
            <a:off x="1322387" y="3429000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Let’s</a:t>
            </a:r>
            <a:r>
              <a:rPr lang="fr-FR" sz="2800" dirty="0"/>
              <a:t> </a:t>
            </a:r>
            <a:r>
              <a:rPr lang="fr-FR" sz="2800" dirty="0" err="1"/>
              <a:t>get</a:t>
            </a:r>
            <a:r>
              <a:rPr lang="fr-FR" sz="2800" dirty="0"/>
              <a:t> </a:t>
            </a:r>
            <a:r>
              <a:rPr lang="fr-FR" sz="2800" dirty="0" err="1"/>
              <a:t>rid</a:t>
            </a:r>
            <a:r>
              <a:rPr lang="fr-FR" sz="2800" dirty="0"/>
              <a:t> of the </a:t>
            </a:r>
            <a:r>
              <a:rPr lang="fr-FR" sz="2800" b="1" dirty="0" err="1"/>
              <a:t>slack</a:t>
            </a:r>
            <a:r>
              <a:rPr lang="fr-FR" sz="2800" b="1" dirty="0"/>
              <a:t> variables</a:t>
            </a:r>
            <a:r>
              <a:rPr lang="fr-F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463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0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0D035-84E1-DAB2-AAFF-2B29D96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72" y="1304945"/>
            <a:ext cx="2553056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F3EDB-03A4-061C-A8E8-F7D3F61B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2598067"/>
            <a:ext cx="3429479" cy="1343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0E76E5-ECB1-F6B0-E6B1-4AE5C6BE3ED2}"/>
              </a:ext>
            </a:extLst>
          </p:cNvPr>
          <p:cNvSpPr txBox="1"/>
          <p:nvPr/>
        </p:nvSpPr>
        <p:spPr>
          <a:xfrm>
            <a:off x="4966529" y="2902106"/>
            <a:ext cx="437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(</a:t>
            </a:r>
            <a:r>
              <a:rPr lang="fr-FR" sz="2800" dirty="0" err="1"/>
              <a:t>does</a:t>
            </a:r>
            <a:r>
              <a:rPr lang="fr-FR" sz="2800" dirty="0"/>
              <a:t> not change)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DEB4F-53B1-4903-337D-183A9A8B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762" y="4470626"/>
            <a:ext cx="641311" cy="669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B74E6-3758-F1DA-822D-EBE1FD03ECCF}"/>
              </a:ext>
            </a:extLst>
          </p:cNvPr>
          <p:cNvSpPr txBox="1"/>
          <p:nvPr/>
        </p:nvSpPr>
        <p:spPr>
          <a:xfrm>
            <a:off x="4966529" y="4543922"/>
            <a:ext cx="437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767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C597D-FD87-E49C-18C8-4E793036F6C2}"/>
              </a:ext>
            </a:extLst>
          </p:cNvPr>
          <p:cNvGrpSpPr/>
          <p:nvPr/>
        </p:nvGrpSpPr>
        <p:grpSpPr>
          <a:xfrm>
            <a:off x="1856509" y="1877291"/>
            <a:ext cx="4856018" cy="3782291"/>
            <a:chOff x="845127" y="1780309"/>
            <a:chExt cx="4856018" cy="378229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0D80F5-EF88-A2C1-D846-7E4D2D2A46C0}"/>
                </a:ext>
              </a:extLst>
            </p:cNvPr>
            <p:cNvCxnSpPr/>
            <p:nvPr/>
          </p:nvCxnSpPr>
          <p:spPr>
            <a:xfrm flipV="1">
              <a:off x="1239982" y="1780309"/>
              <a:ext cx="0" cy="3782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C84D4BE-0B4A-7F56-C3F4-AB1DB86CDBA0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7" y="5237018"/>
              <a:ext cx="48560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96BD05-0AA0-D18C-EC85-C5D1824B2A3D}"/>
              </a:ext>
            </a:extLst>
          </p:cNvPr>
          <p:cNvSpPr txBox="1"/>
          <p:nvPr/>
        </p:nvSpPr>
        <p:spPr>
          <a:xfrm>
            <a:off x="6300355" y="5474916"/>
            <a:ext cx="161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duration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80292D-7AC7-EC45-C559-9AC155A8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493892"/>
            <a:ext cx="544329" cy="5685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484D2-1A4A-8606-B4E3-9C4B7F174B1D}"/>
              </a:ext>
            </a:extLst>
          </p:cNvPr>
          <p:cNvCxnSpPr>
            <a:cxnSpLocks/>
          </p:cNvCxnSpPr>
          <p:nvPr/>
        </p:nvCxnSpPr>
        <p:spPr>
          <a:xfrm>
            <a:off x="5444836" y="5153891"/>
            <a:ext cx="0" cy="360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5D3C42-43AD-0E1D-8116-91692A0483C2}"/>
              </a:ext>
            </a:extLst>
          </p:cNvPr>
          <p:cNvSpPr txBox="1"/>
          <p:nvPr/>
        </p:nvSpPr>
        <p:spPr>
          <a:xfrm>
            <a:off x="5179868" y="553252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363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C597D-FD87-E49C-18C8-4E793036F6C2}"/>
              </a:ext>
            </a:extLst>
          </p:cNvPr>
          <p:cNvGrpSpPr/>
          <p:nvPr/>
        </p:nvGrpSpPr>
        <p:grpSpPr>
          <a:xfrm>
            <a:off x="1856509" y="1877291"/>
            <a:ext cx="4856018" cy="3597625"/>
            <a:chOff x="845127" y="1780309"/>
            <a:chExt cx="4856018" cy="35976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0D80F5-EF88-A2C1-D846-7E4D2D2A4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982" y="1780309"/>
              <a:ext cx="0" cy="3597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C84D4BE-0B4A-7F56-C3F4-AB1DB86CDBA0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7" y="5237018"/>
              <a:ext cx="48560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96BD05-0AA0-D18C-EC85-C5D1824B2A3D}"/>
              </a:ext>
            </a:extLst>
          </p:cNvPr>
          <p:cNvSpPr txBox="1"/>
          <p:nvPr/>
        </p:nvSpPr>
        <p:spPr>
          <a:xfrm>
            <a:off x="6300355" y="5474916"/>
            <a:ext cx="161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duration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80292D-7AC7-EC45-C559-9AC155A8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493892"/>
            <a:ext cx="544329" cy="5685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484D2-1A4A-8606-B4E3-9C4B7F174B1D}"/>
              </a:ext>
            </a:extLst>
          </p:cNvPr>
          <p:cNvCxnSpPr>
            <a:cxnSpLocks/>
          </p:cNvCxnSpPr>
          <p:nvPr/>
        </p:nvCxnSpPr>
        <p:spPr>
          <a:xfrm>
            <a:off x="5444836" y="5153891"/>
            <a:ext cx="0" cy="360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5D3C42-43AD-0E1D-8116-91692A0483C2}"/>
              </a:ext>
            </a:extLst>
          </p:cNvPr>
          <p:cNvSpPr txBox="1"/>
          <p:nvPr/>
        </p:nvSpPr>
        <p:spPr>
          <a:xfrm>
            <a:off x="5179868" y="553252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B220F-7D2D-51A6-4696-06C072A02E74}"/>
              </a:ext>
            </a:extLst>
          </p:cNvPr>
          <p:cNvSpPr txBox="1"/>
          <p:nvPr/>
        </p:nvSpPr>
        <p:spPr>
          <a:xfrm>
            <a:off x="1986396" y="5514109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0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B74216-71DF-2753-B976-5B080496E85B}"/>
              </a:ext>
            </a:extLst>
          </p:cNvPr>
          <p:cNvCxnSpPr/>
          <p:nvPr/>
        </p:nvCxnSpPr>
        <p:spPr>
          <a:xfrm>
            <a:off x="2251364" y="5237018"/>
            <a:ext cx="31934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92A05-6B58-1CD5-9469-43C309B1BEE0}"/>
              </a:ext>
            </a:extLst>
          </p:cNvPr>
          <p:cNvCxnSpPr>
            <a:cxnSpLocks/>
          </p:cNvCxnSpPr>
          <p:nvPr/>
        </p:nvCxnSpPr>
        <p:spPr>
          <a:xfrm>
            <a:off x="5417198" y="2632363"/>
            <a:ext cx="10736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EB6D2-7C64-7187-6845-75598F771B4D}"/>
              </a:ext>
            </a:extLst>
          </p:cNvPr>
          <p:cNvCxnSpPr>
            <a:cxnSpLocks/>
          </p:cNvCxnSpPr>
          <p:nvPr/>
        </p:nvCxnSpPr>
        <p:spPr>
          <a:xfrm>
            <a:off x="5437908" y="2632363"/>
            <a:ext cx="0" cy="2604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52C6E3-9686-E9CE-CF0E-80BC55E5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8748">
            <a:off x="5590309" y="1050726"/>
            <a:ext cx="5922819" cy="16633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2ACACE-46FE-308C-7C41-3670A0A4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818122"/>
            <a:ext cx="5327794" cy="39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09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B306D-40E5-9276-4A0D-B25F0A80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04" y="2732669"/>
            <a:ext cx="5401429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CFE4F-4143-EA52-44A3-D5E257044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05" y="4123256"/>
            <a:ext cx="6830378" cy="116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879CA1-6606-6B62-DE9D-875AFFA0473E}"/>
              </a:ext>
            </a:extLst>
          </p:cNvPr>
          <p:cNvSpPr txBox="1"/>
          <p:nvPr/>
        </p:nvSpPr>
        <p:spPr>
          <a:xfrm>
            <a:off x="1762992" y="3111521"/>
            <a:ext cx="1614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 err="1"/>
              <a:t>cp_roots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F947B-3B42-9801-1DFF-6FA11B66DCDA}"/>
              </a:ext>
            </a:extLst>
          </p:cNvPr>
          <p:cNvSpPr txBox="1"/>
          <p:nvPr/>
        </p:nvSpPr>
        <p:spPr>
          <a:xfrm>
            <a:off x="1762992" y="4473529"/>
            <a:ext cx="1614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 err="1"/>
              <a:t>cp_paper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776D7-59F5-DF43-07B6-39CA28AFA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908" y="1434597"/>
            <a:ext cx="2035419" cy="1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66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236413" y="0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qubits, but less Precision…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D31EA0-2271-434B-327B-8DB91A2CA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1925607" y="1050056"/>
            <a:ext cx="2664001" cy="53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0BA03-0246-6D1F-D4D5-DFC2969EE3E9}"/>
              </a:ext>
            </a:extLst>
          </p:cNvPr>
          <p:cNvSpPr txBox="1"/>
          <p:nvPr/>
        </p:nvSpPr>
        <p:spPr>
          <a:xfrm>
            <a:off x="204250" y="2690336"/>
            <a:ext cx="155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Invalid</a:t>
            </a:r>
            <a:r>
              <a:rPr lang="fr-FR" b="1" dirty="0">
                <a:solidFill>
                  <a:srgbClr val="FF0000"/>
                </a:solidFill>
              </a:rPr>
              <a:t> state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 err="1">
                <a:solidFill>
                  <a:srgbClr val="008000"/>
                </a:solidFill>
              </a:rPr>
              <a:t>Valid</a:t>
            </a:r>
            <a:r>
              <a:rPr lang="fr-FR" b="1" dirty="0">
                <a:solidFill>
                  <a:srgbClr val="008000"/>
                </a:solidFill>
              </a:rPr>
              <a:t> state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>
                <a:solidFill>
                  <a:srgbClr val="0000FF"/>
                </a:solidFill>
              </a:rPr>
              <a:t>Best state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7097E5-087E-C59C-F13A-E402EC4DC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9" r="66203"/>
          <a:stretch/>
        </p:blipFill>
        <p:spPr bwMode="auto">
          <a:xfrm>
            <a:off x="7200396" y="1050056"/>
            <a:ext cx="2648598" cy="530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81062-A3DF-D7F0-2035-8164CD0688DB}"/>
              </a:ext>
            </a:extLst>
          </p:cNvPr>
          <p:cNvSpPr txBox="1"/>
          <p:nvPr/>
        </p:nvSpPr>
        <p:spPr>
          <a:xfrm>
            <a:off x="2479968" y="6352142"/>
            <a:ext cx="15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cp_roots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26941-C189-FAC4-A5C2-B8E15DB8764C}"/>
              </a:ext>
            </a:extLst>
          </p:cNvPr>
          <p:cNvSpPr txBox="1"/>
          <p:nvPr/>
        </p:nvSpPr>
        <p:spPr>
          <a:xfrm>
            <a:off x="7747056" y="6303651"/>
            <a:ext cx="15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cp_paper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374341-2764-F371-41D6-56446721997E}"/>
              </a:ext>
            </a:extLst>
          </p:cNvPr>
          <p:cNvSpPr/>
          <p:nvPr/>
        </p:nvSpPr>
        <p:spPr>
          <a:xfrm>
            <a:off x="2206626" y="1444350"/>
            <a:ext cx="1132319" cy="11323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1A9D71-A01B-C813-F7F6-1EA987DC9149}"/>
              </a:ext>
            </a:extLst>
          </p:cNvPr>
          <p:cNvSpPr/>
          <p:nvPr/>
        </p:nvSpPr>
        <p:spPr>
          <a:xfrm>
            <a:off x="2479968" y="3495376"/>
            <a:ext cx="785956" cy="785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4E330C-CDCE-FC03-97CB-04F05D46A6C8}"/>
              </a:ext>
            </a:extLst>
          </p:cNvPr>
          <p:cNvSpPr/>
          <p:nvPr/>
        </p:nvSpPr>
        <p:spPr>
          <a:xfrm>
            <a:off x="7564586" y="1234958"/>
            <a:ext cx="785956" cy="785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qubits, but less Precision…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So far,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used</a:t>
            </a:r>
            <a:r>
              <a:rPr lang="fr-FR" sz="2800" dirty="0"/>
              <a:t> </a:t>
            </a:r>
            <a:r>
              <a:rPr lang="fr-FR" sz="2800" dirty="0" err="1"/>
              <a:t>Hamiltonian</a:t>
            </a:r>
            <a:r>
              <a:rPr lang="fr-FR" sz="2800" dirty="0"/>
              <a:t> </a:t>
            </a:r>
            <a:r>
              <a:rPr lang="fr-FR" sz="2800" dirty="0" err="1"/>
              <a:t>diagonalization</a:t>
            </a:r>
            <a:r>
              <a:rPr lang="fr-FR" sz="2800" dirty="0"/>
              <a:t> (exact, but slow, and not quantum!)</a:t>
            </a:r>
          </a:p>
        </p:txBody>
      </p:sp>
    </p:spTree>
    <p:extLst>
      <p:ext uri="{BB962C8B-B14F-4D97-AF65-F5344CB8AC3E}">
        <p14:creationId xmlns:p14="http://schemas.microsoft.com/office/powerpoint/2010/main" val="3657477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qubits, but less Precision…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So far, </a:t>
            </a:r>
            <a:r>
              <a:rPr lang="fr-FR" sz="2800" dirty="0" err="1">
                <a:solidFill>
                  <a:schemeClr val="accent1"/>
                </a:solidFill>
              </a:rPr>
              <a:t>we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used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Hamiltonian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diagonalization</a:t>
            </a:r>
            <a:r>
              <a:rPr lang="fr-FR" sz="2800" dirty="0">
                <a:solidFill>
                  <a:schemeClr val="accent1"/>
                </a:solidFill>
              </a:rPr>
              <a:t> (exact, but slow, and not quantum!)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4FB13-5A58-32F1-5991-CD4047FD4B18}"/>
              </a:ext>
            </a:extLst>
          </p:cNvPr>
          <p:cNvSpPr txBox="1"/>
          <p:nvPr/>
        </p:nvSpPr>
        <p:spPr>
          <a:xfrm>
            <a:off x="1322387" y="3238136"/>
            <a:ext cx="879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Let’s</a:t>
            </a:r>
            <a:r>
              <a:rPr lang="fr-FR" sz="2800" dirty="0"/>
              <a:t> use (</a:t>
            </a:r>
            <a:r>
              <a:rPr lang="fr-FR" sz="2800" dirty="0" err="1"/>
              <a:t>simulate</a:t>
            </a:r>
            <a:r>
              <a:rPr lang="fr-FR" sz="2800" dirty="0"/>
              <a:t>) quantum </a:t>
            </a:r>
            <a:r>
              <a:rPr lang="fr-FR" sz="2800" dirty="0" err="1"/>
              <a:t>methods</a:t>
            </a:r>
            <a:r>
              <a:rPr lang="fr-FR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QAOA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Quantum </a:t>
            </a:r>
            <a:r>
              <a:rPr lang="fr-FR" sz="2800" dirty="0" err="1"/>
              <a:t>Adiabatic</a:t>
            </a:r>
            <a:r>
              <a:rPr lang="fr-FR" sz="2800" dirty="0"/>
              <a:t> Evolution </a:t>
            </a:r>
          </a:p>
        </p:txBody>
      </p:sp>
    </p:spTree>
    <p:extLst>
      <p:ext uri="{BB962C8B-B14F-4D97-AF65-F5344CB8AC3E}">
        <p14:creationId xmlns:p14="http://schemas.microsoft.com/office/powerpoint/2010/main" val="1573387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QAOA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4FB13-5A58-32F1-5991-CD4047FD4B18}"/>
              </a:ext>
            </a:extLst>
          </p:cNvPr>
          <p:cNvSpPr txBox="1"/>
          <p:nvPr/>
        </p:nvSpPr>
        <p:spPr>
          <a:xfrm>
            <a:off x="1322388" y="1651790"/>
            <a:ext cx="8798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Variational quantum algorithm.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Apply </a:t>
            </a:r>
            <a:r>
              <a:rPr lang="en-US" sz="2800" b="1" dirty="0"/>
              <a:t>parameterized rotations</a:t>
            </a:r>
            <a:r>
              <a:rPr lang="en-US" sz="2800" dirty="0"/>
              <a:t> to transform an initial state into one that </a:t>
            </a:r>
            <a:r>
              <a:rPr lang="en-US" sz="2800" b="1" dirty="0"/>
              <a:t>encodes the solution</a:t>
            </a:r>
            <a:r>
              <a:rPr lang="en-US" sz="2800" dirty="0"/>
              <a:t>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62773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QAOA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Results</a:t>
            </a:r>
            <a:r>
              <a:rPr lang="fr-FR" sz="2800" dirty="0"/>
              <a:t>: </a:t>
            </a:r>
            <a:r>
              <a:rPr lang="fr-FR" sz="2800" dirty="0" err="1"/>
              <a:t>with</a:t>
            </a:r>
            <a:r>
              <a:rPr lang="fr-FR" sz="2800" dirty="0"/>
              <a:t> default </a:t>
            </a:r>
            <a:r>
              <a:rPr lang="fr-FR" sz="2800" dirty="0" err="1"/>
              <a:t>parameters</a:t>
            </a:r>
            <a:r>
              <a:rPr lang="fr-FR" sz="2800" dirty="0"/>
              <a:t>, QAOA </a:t>
            </a:r>
            <a:r>
              <a:rPr lang="fr-FR" sz="2800" b="1" dirty="0" err="1"/>
              <a:t>does</a:t>
            </a:r>
            <a:r>
              <a:rPr lang="fr-FR" sz="2800" b="1" dirty="0"/>
              <a:t> not </a:t>
            </a:r>
            <a:r>
              <a:rPr lang="fr-FR" sz="2800" b="1" dirty="0" err="1"/>
              <a:t>find</a:t>
            </a:r>
            <a:r>
              <a:rPr lang="fr-FR" sz="2800" b="1" dirty="0"/>
              <a:t> the </a:t>
            </a:r>
            <a:r>
              <a:rPr lang="fr-FR" sz="2800" b="1" dirty="0" err="1"/>
              <a:t>ground</a:t>
            </a:r>
            <a:r>
              <a:rPr lang="fr-FR" sz="2800" b="1" dirty="0"/>
              <a:t> state</a:t>
            </a:r>
            <a:r>
              <a:rPr lang="fr-FR" sz="2800" dirty="0"/>
              <a:t> of the first </a:t>
            </a:r>
            <a:r>
              <a:rPr lang="fr-FR" sz="2800" dirty="0" err="1"/>
              <a:t>Hamiltonian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The solution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much</a:t>
            </a:r>
            <a:r>
              <a:rPr lang="fr-FR" sz="2800" dirty="0"/>
              <a:t> </a:t>
            </a:r>
            <a:r>
              <a:rPr lang="fr-FR" sz="2800" dirty="0" err="1"/>
              <a:t>worse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the optimal solution: </a:t>
            </a:r>
            <a:r>
              <a:rPr lang="fr-FR" sz="2800" b="1" dirty="0"/>
              <a:t>37 vs 46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1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090B2FF-8461-5CBC-74F9-DE81ACC87A72}"/>
              </a:ext>
            </a:extLst>
          </p:cNvPr>
          <p:cNvSpPr txBox="1">
            <a:spLocks/>
          </p:cNvSpPr>
          <p:nvPr/>
        </p:nvSpPr>
        <p:spPr>
          <a:xfrm>
            <a:off x="6897123" y="2188376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Hamiltonian engineering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9461FF-BE2D-5B9A-2710-D8873F9FD0F2}"/>
              </a:ext>
            </a:extLst>
          </p:cNvPr>
          <p:cNvSpPr/>
          <p:nvPr/>
        </p:nvSpPr>
        <p:spPr>
          <a:xfrm rot="1346128">
            <a:off x="5060617" y="153550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Quantum Adiabatic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the system </a:t>
            </a:r>
            <a:r>
              <a:rPr lang="fr-FR" sz="2800" dirty="0" err="1"/>
              <a:t>evolve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2E52E-4475-2D5C-2FF9-3CBB3B895145}"/>
                  </a:ext>
                </a:extLst>
              </p:cNvPr>
              <p:cNvSpPr txBox="1"/>
              <p:nvPr/>
            </p:nvSpPr>
            <p:spPr>
              <a:xfrm>
                <a:off x="4823884" y="2383457"/>
                <a:ext cx="2053896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2E52E-4475-2D5C-2FF9-3CBB3B89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4" y="2383457"/>
                <a:ext cx="2053896" cy="1195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F3FD88-2881-BCA8-BCB2-6DD99290942C}"/>
              </a:ext>
            </a:extLst>
          </p:cNvPr>
          <p:cNvSpPr txBox="1"/>
          <p:nvPr/>
        </p:nvSpPr>
        <p:spPr>
          <a:xfrm>
            <a:off x="1322387" y="3825290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And </a:t>
            </a:r>
            <a:r>
              <a:rPr lang="fr-FR" sz="2800" dirty="0" err="1"/>
              <a:t>previously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344C2-8370-9CE0-2284-EE9457DEC980}"/>
                  </a:ext>
                </a:extLst>
              </p:cNvPr>
              <p:cNvSpPr txBox="1"/>
              <p:nvPr/>
            </p:nvSpPr>
            <p:spPr>
              <a:xfrm>
                <a:off x="5538374" y="4595336"/>
                <a:ext cx="4192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344C2-8370-9CE0-2284-EE9457DE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74" y="4595336"/>
                <a:ext cx="41921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26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Quantum Adiabatic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We</a:t>
            </a:r>
            <a:r>
              <a:rPr lang="fr-FR" sz="2800" b="1" dirty="0"/>
              <a:t> </a:t>
            </a:r>
            <a:r>
              <a:rPr lang="fr-FR" sz="2800" b="1" dirty="0" err="1"/>
              <a:t>found</a:t>
            </a:r>
            <a:r>
              <a:rPr lang="fr-FR" sz="2800" b="1" dirty="0"/>
              <a:t> the </a:t>
            </a:r>
            <a:r>
              <a:rPr lang="fr-FR" sz="2800" b="1" dirty="0" err="1"/>
              <a:t>ground</a:t>
            </a:r>
            <a:r>
              <a:rPr lang="fr-FR" sz="2800" b="1" dirty="0"/>
              <a:t> states </a:t>
            </a:r>
            <a:r>
              <a:rPr lang="fr-FR" sz="2800" dirty="0"/>
              <a:t>of </a:t>
            </a:r>
            <a:r>
              <a:rPr lang="fr-FR" sz="2800" dirty="0" err="1"/>
              <a:t>both</a:t>
            </a:r>
            <a:r>
              <a:rPr lang="fr-FR" sz="2800" dirty="0"/>
              <a:t> </a:t>
            </a:r>
            <a:r>
              <a:rPr lang="fr-FR" sz="2800" dirty="0" err="1"/>
              <a:t>Hamiltonians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Quantum </a:t>
            </a:r>
            <a:r>
              <a:rPr lang="fr-FR" sz="2800" dirty="0" err="1"/>
              <a:t>Adiabatic</a:t>
            </a:r>
            <a:r>
              <a:rPr lang="fr-FR" sz="2800" dirty="0"/>
              <a:t> Evolution.</a:t>
            </a:r>
          </a:p>
        </p:txBody>
      </p:sp>
    </p:spTree>
    <p:extLst>
      <p:ext uri="{BB962C8B-B14F-4D97-AF65-F5344CB8AC3E}">
        <p14:creationId xmlns:p14="http://schemas.microsoft.com/office/powerpoint/2010/main" val="1904596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8528194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QAOA vs Quantum Adiabatic Evolution</a:t>
            </a:r>
          </a:p>
        </p:txBody>
      </p:sp>
    </p:spTree>
    <p:extLst>
      <p:ext uri="{BB962C8B-B14F-4D97-AF65-F5344CB8AC3E}">
        <p14:creationId xmlns:p14="http://schemas.microsoft.com/office/powerpoint/2010/main" val="255529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Bottom line on fewer qubits…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 penalty </a:t>
            </a:r>
            <a:r>
              <a:rPr lang="fr-FR" sz="2800" dirty="0" err="1"/>
              <a:t>is</a:t>
            </a:r>
            <a:r>
              <a:rPr lang="fr-FR" sz="2800" dirty="0"/>
              <a:t> not </a:t>
            </a:r>
            <a:r>
              <a:rPr lang="fr-FR" sz="2800" dirty="0" err="1"/>
              <a:t>perfect</a:t>
            </a:r>
            <a:r>
              <a:rPr lang="fr-FR" sz="2800" dirty="0"/>
              <a:t> and </a:t>
            </a:r>
            <a:r>
              <a:rPr lang="fr-FR" sz="2800" b="1" dirty="0"/>
              <a:t>modifies</a:t>
            </a:r>
            <a:r>
              <a:rPr lang="fr-FR" sz="2800" dirty="0"/>
              <a:t> the </a:t>
            </a:r>
            <a:r>
              <a:rPr lang="fr-FR" sz="2800" dirty="0" err="1"/>
              <a:t>ground</a:t>
            </a:r>
            <a:r>
              <a:rPr lang="fr-FR" sz="2800" dirty="0"/>
              <a:t> state of the </a:t>
            </a:r>
            <a:r>
              <a:rPr lang="fr-FR" sz="2800" dirty="0" err="1"/>
              <a:t>resulting</a:t>
            </a:r>
            <a:r>
              <a:rPr lang="fr-FR" sz="2800" dirty="0"/>
              <a:t> </a:t>
            </a:r>
            <a:r>
              <a:rPr lang="fr-FR" sz="2800" dirty="0" err="1"/>
              <a:t>Hamiltonian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192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Bottom line on fewer qubits…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The new penalty </a:t>
            </a:r>
            <a:r>
              <a:rPr lang="fr-FR" sz="2800" dirty="0" err="1">
                <a:solidFill>
                  <a:schemeClr val="accent1"/>
                </a:solidFill>
              </a:rPr>
              <a:t>is</a:t>
            </a:r>
            <a:r>
              <a:rPr lang="fr-FR" sz="2800" dirty="0">
                <a:solidFill>
                  <a:schemeClr val="accent1"/>
                </a:solidFill>
              </a:rPr>
              <a:t> not </a:t>
            </a:r>
            <a:r>
              <a:rPr lang="fr-FR" sz="2800" dirty="0" err="1">
                <a:solidFill>
                  <a:schemeClr val="accent1"/>
                </a:solidFill>
              </a:rPr>
              <a:t>perfect</a:t>
            </a:r>
            <a:r>
              <a:rPr lang="fr-FR" sz="2800" dirty="0">
                <a:solidFill>
                  <a:schemeClr val="accent1"/>
                </a:solidFill>
              </a:rPr>
              <a:t> and </a:t>
            </a:r>
            <a:r>
              <a:rPr lang="fr-FR" sz="2800" b="1" dirty="0">
                <a:solidFill>
                  <a:schemeClr val="accent1"/>
                </a:solidFill>
              </a:rPr>
              <a:t>modifies</a:t>
            </a:r>
            <a:r>
              <a:rPr lang="fr-FR" sz="2800" dirty="0">
                <a:solidFill>
                  <a:schemeClr val="accent1"/>
                </a:solidFill>
              </a:rPr>
              <a:t> the </a:t>
            </a:r>
            <a:r>
              <a:rPr lang="fr-FR" sz="2800" dirty="0" err="1">
                <a:solidFill>
                  <a:schemeClr val="accent1"/>
                </a:solidFill>
              </a:rPr>
              <a:t>ground</a:t>
            </a:r>
            <a:r>
              <a:rPr lang="fr-FR" sz="2800" dirty="0">
                <a:solidFill>
                  <a:schemeClr val="accent1"/>
                </a:solidFill>
              </a:rPr>
              <a:t> state of the </a:t>
            </a:r>
            <a:r>
              <a:rPr lang="fr-FR" sz="2800" dirty="0" err="1">
                <a:solidFill>
                  <a:schemeClr val="accent1"/>
                </a:solidFill>
              </a:rPr>
              <a:t>resulting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Hamiltonian</a:t>
            </a:r>
            <a:r>
              <a:rPr lang="fr-FR" sz="2800" dirty="0">
                <a:solidFill>
                  <a:schemeClr val="accent1"/>
                </a:solidFill>
              </a:rPr>
              <a:t>.</a:t>
            </a:r>
          </a:p>
          <a:p>
            <a:endParaRPr lang="fr-FR" sz="2800" dirty="0"/>
          </a:p>
          <a:p>
            <a:r>
              <a:rPr lang="fr-FR" sz="2800" dirty="0"/>
              <a:t>On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experiment</a:t>
            </a:r>
            <a:r>
              <a:rPr lang="fr-FR" sz="2800" dirty="0"/>
              <a:t>,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seems</a:t>
            </a:r>
            <a:r>
              <a:rPr lang="fr-FR" sz="2800" dirty="0"/>
              <a:t> like </a:t>
            </a:r>
            <a:r>
              <a:rPr lang="fr-FR" sz="2800" b="1" dirty="0"/>
              <a:t>an acceptable </a:t>
            </a:r>
            <a:r>
              <a:rPr lang="fr-FR" sz="2800" b="1" dirty="0" err="1"/>
              <a:t>tradeoff</a:t>
            </a:r>
            <a:r>
              <a:rPr lang="fr-FR" sz="2800" b="1" dirty="0"/>
              <a:t>, </a:t>
            </a:r>
            <a:r>
              <a:rPr lang="fr-FR" sz="2800" b="1" dirty="0" err="1"/>
              <a:t>given</a:t>
            </a:r>
            <a:r>
              <a:rPr lang="fr-FR" sz="2800" b="1" dirty="0"/>
              <a:t> the </a:t>
            </a:r>
            <a:r>
              <a:rPr lang="fr-FR" sz="2800" b="1" dirty="0" err="1"/>
              <a:t>number</a:t>
            </a:r>
            <a:r>
              <a:rPr lang="fr-FR" sz="2800" b="1" dirty="0"/>
              <a:t> of qubits </a:t>
            </a:r>
            <a:r>
              <a:rPr lang="fr-FR" sz="2800" b="1" dirty="0" err="1"/>
              <a:t>saved</a:t>
            </a:r>
            <a:r>
              <a:rPr lang="fr-FR" sz="2800" b="1" dirty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12109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Chip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now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to run </a:t>
            </a:r>
            <a:r>
              <a:rPr lang="fr-FR" sz="2800" dirty="0" err="1"/>
              <a:t>our</a:t>
            </a:r>
            <a:r>
              <a:rPr lang="fr-FR" sz="2800" dirty="0"/>
              <a:t> circuit on </a:t>
            </a:r>
            <a:r>
              <a:rPr lang="fr-FR" sz="2800" b="1" dirty="0"/>
              <a:t>real hardware, </a:t>
            </a:r>
            <a:r>
              <a:rPr lang="fr-FR" sz="2800" b="1" dirty="0" err="1"/>
              <a:t>with</a:t>
            </a:r>
            <a:r>
              <a:rPr lang="fr-FR" sz="2800" b="1" dirty="0"/>
              <a:t> a quantum </a:t>
            </a:r>
            <a:r>
              <a:rPr lang="fr-FR" sz="2800" b="1" dirty="0" err="1"/>
              <a:t>adiabatic</a:t>
            </a:r>
            <a:r>
              <a:rPr lang="fr-FR" sz="2800" b="1" dirty="0"/>
              <a:t> </a:t>
            </a:r>
            <a:r>
              <a:rPr lang="fr-FR" sz="2800" b="1" dirty="0" err="1"/>
              <a:t>evolution</a:t>
            </a:r>
            <a:r>
              <a:rPr lang="fr-FR" sz="2800" b="1" dirty="0"/>
              <a:t> </a:t>
            </a:r>
            <a:r>
              <a:rPr lang="fr-FR" sz="2800" b="1" dirty="0" err="1"/>
              <a:t>strategy</a:t>
            </a:r>
            <a:r>
              <a:rPr lang="fr-FR" sz="2800" dirty="0"/>
              <a:t>!</a:t>
            </a:r>
          </a:p>
          <a:p>
            <a:endParaRPr lang="fr-FR" sz="2800" dirty="0"/>
          </a:p>
          <a:p>
            <a:r>
              <a:rPr lang="fr-FR" sz="2800" dirty="0" err="1"/>
              <a:t>We</a:t>
            </a:r>
            <a:r>
              <a:rPr lang="fr-FR" sz="2800" dirty="0"/>
              <a:t> design </a:t>
            </a:r>
            <a:r>
              <a:rPr lang="fr-FR" sz="2800" dirty="0" err="1"/>
              <a:t>our</a:t>
            </a:r>
            <a:r>
              <a:rPr lang="fr-FR" sz="2800" dirty="0"/>
              <a:t> circuit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Qilimanjaro’s</a:t>
            </a:r>
            <a:r>
              <a:rPr lang="fr-FR" sz="2800" dirty="0"/>
              <a:t> </a:t>
            </a:r>
            <a:r>
              <a:rPr lang="fr-FR" sz="2800" b="1" dirty="0" err="1"/>
              <a:t>fluxmons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096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Chip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now want to run our circuit on real hardware, with a quantum adiabatic evolution strategy!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We design our circuit based on </a:t>
            </a:r>
            <a:r>
              <a:rPr lang="en-US" sz="2800" dirty="0" err="1">
                <a:solidFill>
                  <a:schemeClr val="accent1"/>
                </a:solidFill>
              </a:rPr>
              <a:t>Qilimanjaro’s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fluxmons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C4001-4EAA-70BC-0D64-3355128BE8C5}"/>
              </a:ext>
            </a:extLst>
          </p:cNvPr>
          <p:cNvSpPr txBox="1"/>
          <p:nvPr/>
        </p:nvSpPr>
        <p:spPr>
          <a:xfrm>
            <a:off x="1322388" y="4293667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instance uses </a:t>
            </a:r>
            <a:r>
              <a:rPr lang="fr-FR" sz="2800" b="1" dirty="0"/>
              <a:t>3 qubits</a:t>
            </a:r>
            <a:r>
              <a:rPr lang="fr-FR" sz="2800" dirty="0"/>
              <a:t>,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couplings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b="1" dirty="0" err="1"/>
              <a:t>each</a:t>
            </a:r>
            <a:r>
              <a:rPr lang="fr-FR" sz="2800" b="1" dirty="0"/>
              <a:t> pair of qubits</a:t>
            </a:r>
            <a:r>
              <a:rPr lang="fr-FR" sz="2800" dirty="0"/>
              <a:t> (</a:t>
            </a:r>
            <a:r>
              <a:rPr lang="fr-FR" sz="2800" dirty="0" err="1"/>
              <a:t>Z_i</a:t>
            </a:r>
            <a:r>
              <a:rPr lang="fr-FR" sz="2800" dirty="0"/>
              <a:t> </a:t>
            </a:r>
            <a:r>
              <a:rPr lang="fr-FR" sz="2800" dirty="0" err="1"/>
              <a:t>Z_j</a:t>
            </a:r>
            <a:r>
              <a:rPr lang="fr-FR" sz="2800" dirty="0"/>
              <a:t> </a:t>
            </a:r>
            <a:r>
              <a:rPr lang="fr-FR" sz="2800" dirty="0" err="1"/>
              <a:t>terms</a:t>
            </a:r>
            <a:r>
              <a:rPr lang="fr-F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7769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Evolution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C4001-4EAA-70BC-0D64-3355128BE8C5}"/>
              </a:ext>
            </a:extLst>
          </p:cNvPr>
          <p:cNvSpPr txBox="1"/>
          <p:nvPr/>
        </p:nvSpPr>
        <p:spPr>
          <a:xfrm>
            <a:off x="1322388" y="1896831"/>
            <a:ext cx="8798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latin typeface="+mj-lt"/>
              </a:rPr>
              <a:t>Choosing</a:t>
            </a:r>
            <a:r>
              <a:rPr lang="fr-FR" sz="3200" b="1" dirty="0">
                <a:latin typeface="+mj-lt"/>
              </a:rPr>
              <a:t> the right </a:t>
            </a:r>
            <a:r>
              <a:rPr lang="fr-FR" sz="3200" b="1" dirty="0" err="1">
                <a:latin typeface="+mj-lt"/>
              </a:rPr>
              <a:t>schedule</a:t>
            </a:r>
            <a:r>
              <a:rPr lang="fr-FR" sz="3200" b="1" dirty="0">
                <a:latin typeface="+mj-lt"/>
              </a:rPr>
              <a:t> </a:t>
            </a:r>
            <a:r>
              <a:rPr lang="fr-FR" sz="3200" b="1" dirty="0" err="1">
                <a:latin typeface="+mj-lt"/>
              </a:rPr>
              <a:t>is</a:t>
            </a:r>
            <a:r>
              <a:rPr lang="fr-FR" sz="3200" b="1" dirty="0">
                <a:latin typeface="+mj-lt"/>
              </a:rPr>
              <a:t> key</a:t>
            </a:r>
            <a:r>
              <a:rPr lang="fr-FR" sz="3200" dirty="0">
                <a:latin typeface="+mj-lt"/>
              </a:rPr>
              <a:t>.</a:t>
            </a:r>
          </a:p>
          <a:p>
            <a:endParaRPr lang="fr-FR" sz="3200" dirty="0">
              <a:latin typeface="+mj-lt"/>
            </a:endParaRPr>
          </a:p>
          <a:p>
            <a:r>
              <a:rPr lang="en-IE" sz="3200" b="1" dirty="0">
                <a:effectLst/>
                <a:latin typeface="+mj-lt"/>
                <a:ea typeface="Calibri" panose="020F0502020204030204" pitchFamily="34" charset="0"/>
              </a:rPr>
              <a:t>Adiabatic Theorem:</a:t>
            </a:r>
            <a:r>
              <a:rPr lang="en-IE" sz="3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+mj-lt"/>
                <a:ea typeface="Calibri" panose="020F0502020204030204" pitchFamily="34" charset="0"/>
              </a:rPr>
              <a:t>a time-dependent Hamiltonian will remain in the instantaneous ground state </a:t>
            </a:r>
            <a:r>
              <a:rPr lang="en-IE" sz="3200" b="1" dirty="0">
                <a:effectLst/>
                <a:latin typeface="+mj-lt"/>
                <a:ea typeface="Calibri" panose="020F0502020204030204" pitchFamily="34" charset="0"/>
              </a:rPr>
              <a:t>provided the Hamiltonian changes sufficiently slowly</a:t>
            </a:r>
            <a:r>
              <a:rPr lang="en-IE" sz="3200" dirty="0"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fr-F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128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6C06B-D75B-D3A3-1EC1-F59C6B702100}"/>
              </a:ext>
            </a:extLst>
          </p:cNvPr>
          <p:cNvSpPr txBox="1"/>
          <p:nvPr/>
        </p:nvSpPr>
        <p:spPr>
          <a:xfrm>
            <a:off x="1322388" y="1804499"/>
            <a:ext cx="87983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b="1" dirty="0">
                <a:latin typeface="+mj-lt"/>
              </a:rPr>
              <a:t>T ~ 1 / ΔE²</a:t>
            </a:r>
            <a:endParaRPr lang="fr-FR" sz="4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355EE-CFD4-903F-A7AA-4753FE20E6A0}"/>
              </a:ext>
            </a:extLst>
          </p:cNvPr>
          <p:cNvSpPr txBox="1"/>
          <p:nvPr/>
        </p:nvSpPr>
        <p:spPr>
          <a:xfrm>
            <a:off x="1322388" y="3272805"/>
            <a:ext cx="87983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latin typeface="+mj-lt"/>
              </a:rPr>
              <a:t>ΔE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is</a:t>
            </a:r>
            <a:r>
              <a:rPr lang="fr-FR" sz="2800" dirty="0">
                <a:latin typeface="+mj-lt"/>
              </a:rPr>
              <a:t> the </a:t>
            </a:r>
            <a:r>
              <a:rPr lang="fr-FR" sz="2800" dirty="0" err="1">
                <a:latin typeface="+mj-lt"/>
              </a:rPr>
              <a:t>energy</a:t>
            </a:r>
            <a:r>
              <a:rPr lang="fr-FR" sz="2800" dirty="0">
                <a:latin typeface="+mj-lt"/>
              </a:rPr>
              <a:t> gap </a:t>
            </a:r>
            <a:r>
              <a:rPr lang="fr-FR" sz="2800" dirty="0" err="1">
                <a:latin typeface="+mj-lt"/>
              </a:rPr>
              <a:t>between</a:t>
            </a:r>
            <a:r>
              <a:rPr lang="fr-FR" sz="2800" dirty="0">
                <a:latin typeface="+mj-lt"/>
              </a:rPr>
              <a:t> the first </a:t>
            </a:r>
            <a:r>
              <a:rPr lang="fr-FR" sz="2800" dirty="0" err="1">
                <a:latin typeface="+mj-lt"/>
              </a:rPr>
              <a:t>two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levels</a:t>
            </a:r>
            <a:r>
              <a:rPr lang="fr-FR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189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Adiabatic Evolution Schedule</a:t>
            </a:r>
          </a:p>
        </p:txBody>
      </p:sp>
      <p:pic>
        <p:nvPicPr>
          <p:cNvPr id="3075" name="Picture 3" descr="data:image/png;base64,iVBORw0KGgoAAAANSUhEUgAAAigAAAGdCAYAAAA44ojeAAAAOXRFWHRTb2Z0d2FyZQBNYXRwbG90bGliIHZlcnNpb24zLjguNCwgaHR0cHM6Ly9tYXRwbG90bGliLm9yZy8fJSN1AAAACXBIWXMAAA9hAAAPYQGoP6dpAACMkElEQVR4nOzdd3QUZdvH8e9ueu8VEggQCJ3Qe40CIgqiSPER7EoHkSLSqyLFAIIVeJWqCDZE6b2ThE7oLQ0I6W3LvH8sBKMgAZLMJrk+5+zZ2TbzSyC7187dNIqiKAghhBBCmBGt2gGEEEIIIf5JChQhhBBCmB0pUIQQQghhdqRAEUIIIYTZkQJFCCGEEGZHChQhhBBCmB0pUIQQQghhdqRAEUIIIYTZsVQ7wOMwGo3ExMTg5OSERqNRO44QQggh8kFRFFJTU/H390er/e9zJMWyQImJiSEgIEDtGEIIIYR4DFevXqVs2bL/+ZxiWaA4OTkBph/Q2dlZ5TRCCCGEyI+UlBQCAgJyP8f/S7EsUO426zg7O0uBIoQQQhQz+emeIZ1khRBCCGF2pEARQgghhNmRAkUIIYQQZkcKFCGEEEKYHSlQhBBCCGF2pEARQgghhNmRAkUIIYQQZkcKFCGEEEKYHSlQhBBCCGF2HrlA2bFjB507d8bf3x+NRsO6devyPK4oCuPGjcPPzw87OzvCwsI4e/ZsnuckJibSu3dvnJ2dcXV15Y033iAtLe2JfhAhhBBClByPXKCkp6dTu3ZtFixYcN/HP/nkE8LDw1m0aBH79+/HwcGB9u3bk5WVlfuc3r17c+LECTZu3Mhvv/3Gjh07ePvttx//pxBCCCFEiaJRFEV57BdrNKxdu5YuXboAprMn/v7+vP/++wwfPhyA5ORkfHx8WLJkCT169ODUqVNUq1aNgwcPUr9+fQA2bNjAM888w7Vr1/D393/ocVNSUnBxcSE5OVnW4hFCCCGKiUf5/C7QPigXL14kLi6OsLCw3PtcXFxo1KgRe/fuBWDv3r24urrmFicAYWFhaLVa9u/ff9/9Zmdnk5KSkucihBBCiIIXGXuJJotfYtO5KFVzFGiBEhcXB4CPj0+e+318fHIfi4uLw9vbO8/jlpaWuLu75z7nn6ZPn46Li0vuJSAgoCBjCyGEEALYeCKO//38Pmna03y4YxJP0MjyxCxVO/IjGD16NMOGDcu9nZKSIkWKEEII8SiMRjBkg/7OxZAN+hwwZKPLyWbZ7mhWXN4EvtFYKBbMD+2DRqNRLW6BFii+vr4AxMfH4+fnl3t/fHw8derUyX1OQkJCntfp9XoSExNzX/9PNjY22NjYFGRUIYQQQh2KAvos0GWCLuNv11mma33Wvdv6rHvP1WeDPjPv/fqsO/ff7zrn3m1DNhj1D4xkBTxlacHCMn6AlmGJN2l4fRuEPldUv5V/KdACJSgoCF9fXzZv3pxbkKSkpLB//37ee+89AJo0aUJSUhKHDx+mXr16AGzZsgWj0UijRo0KMo4QQgjx+Ax6yEkzXbLTICf9zu30f2/r0iEnI++27u7tuwXI34oRc2Bhg05jRYpeS6ZiyUhPezK0WuoaLOjtFAwuZVWN98gFSlpaGufOncu9ffHiRSIjI3F3dycwMJAhQ4YwZcoUgoODCQoKYuzYsfj7++eO9KlatSodOnTgrbfeYtGiReh0OgYMGECPHj3yNYJHCCGE+E9GA2SnQFYKZCXf2869Tobs1PtcUu4UImmm2/qshx/rSVlYg5UdWNqZru9eLO3AyhYsbe/ctsl7391Lnts2ea8trO9s371tA5bWYGFDtqJl2vrTLN17GYCgCpHctFmJnaUdU7quwcJZ/W4Uj1ygHDp0iDZt2uTevts3pE+fPixZsoQRI0aQnp7O22+/TVJSEs2bN2fDhg3Y2trmvmbZsmUMGDCAdu3aodVq6datG+Hh4QXw4wghhCgRjAZTcZF5+x+XJMhKyrudlZz3kl3AIz21VmDjCNZ3Lw5/uziCtT1Y3b19d9serOxN91nZ/e2+O8WHtb3p2qLou4JeupnOgBVHOH7d9Hvq1cyejcnrwABD6w0lwAyKE3jCeVDUIvOgCCFEMaIopkIi/RZk3IT0m5Bx62+XRNN1ZuK921nJwBN+PFnaga0L2DqDjTPYON3ZdgIblzvXdy+O955j7XjvtrWD6QxECfHb0RhGrTlGWrYeN3srZr5Ug+8ujeZIwhEa+jbkq6e/QqspvFVwHuXzu1iM4hFCCGFmjAZToZEWD+kJkPa3S/qNO5ebpuuMm//ZQfM/WTuBnRvYud65uIGt6737bF3u3L6zbeNi2rZxNjVnCACydAYm/3aSZfuvANCgvBvhPUP569pqjiQcwd7SnknNJhVqcfKopEARQghxj9FgKjJSYyA1DlJjITX+znUcpMXdK0IU46Pt29oJHDzA3hMcPMHeA+zdTdd27vdu27nfuXYDC6vC+TlLkfM30ui/7Ain41LRaOC9VhUZ9lRlLqdeJPyIqXvFiAYjKONYRuWkeUmBIoQQpYXRYCoykq9ByjVIiYHk65By9xJrOiOiGPK5Q42p0HD0AQcvcPT+2/WdbYe7xYinqUOnKFLrIq7z4dpjZOQY8HCwZs7LdWhZ2QudUceHuz4kx5hD8zLNeSH4BbWj/osUKEIIUVLocyD5KiRduXeddAWSrpqKktSY/DW1aLTg6AtOvuDsbypAnPzAyefO/T6m++w9VenkKR4uM8fAhF9OsOrQVQAaV3Dnsx6h+DibisSvj33NyVsncbZ2ZmLTiapOyPYg8j9LCCGKC0UxdSC9fRESL5qub1+C25ch6bLpLMjDml20lqaiw7nMnYu/ab4LJ797tx29QWtRJD+SKHhn41Ppv/wI0fFpaDQwsG0wg9sFY6E1FSEnbp3gy6gvARjTaAze9t7/tTvVSIEihBDmJiMRbp0zXRIvwK3zpuvEi6Y5PP6LpR24BoJrgOna5W/XLmVNZ0Wk+Cixfjx8jbHrjpOpM+DpaEN4jzo0reSZ+3i2IZuPdn2EXtHzdLmn6RjUUcW0/00KFCGEUINBbzrrcTMabpyBm2fh1lnTdWbif7/WyR/cg8AtCNzK37mUM107eIEZnq4XhSs9W8/Yn4/z05HrADSv5Mmcl+vg5ZR3iPSCiAWcSzqHh60HHzX+yCybdu6SAkUIIQqTQW9qikk4BTdO37k+YypGDDkPfp1zGXCvAB4Vwb3inesKpiLEyq7I4gvzdzouhf7LjnD+RjpaDQx7qjLvta6U26Rz1+H4wyw5sQSA8U3G42brpkLa/JMCRQghCkpqPMQfg/iTkHAS4k+YihFD9v2fb2kHnpXAswp4VjZtewSbihFrh6LNLoodRVFYdfAq4385QbbeiI+zDZ/1CKVxBY9/PTddl86YXWNQUOhaqSttAtvcZ4/mRQoUIYR4VEYjJJ6H2CjTJe4YxB83zQ1yP1b24FUFvKqCdwh4hZhuuwSC1nwmxhLFR1q2ng9/OsYvUTEAtKrsxezutfFwvP+stzMPzuR62nX8HfwZ0WBEUUZ9bFKgCCHEfzEaTJ1Vrx+BmIh7BYku/d/P1WjBoxL4VAfv6uBdFXyqgWt5KUREgTl+PZkBy49w6VYGFloNw5+uwjstK6DV3r8/yfar21lzdg0aNExpPgVHa8ciTvx4pEARQoi7FMU0VPfaIbh+yFSUxEaZVrf9J0s78K0JfrVM1z41TQWJtX3R5xalgqIofL/vMpN/P0WO3oifiy3zeoZSv7z7A19zO+s24/eMB+B/1f5HA98GRRX3iUmBIoQovXRZEBsJV/fD1QOmwiQt7t/Ps7IHv9rgHwp+dUzbnsEyXFcUmZQsHaPXHOP3Y7EAhFX1ZuaLtXFzePB6Q4qiMHnfZG5l3aKiS0UG1R1UVHELhBQoQojSI/0mXNkHV/aaipKYSDDq8j5HY2FqoilbH8rUA/+6pv4iUowIlRy9lsSA5RFcSczAUqthVMcQ3mge9NAhwr9d+I2NlzdiqbFkaoup2FgUr1WZpUARQpRcKTFwaTdc2mkqSm5G//s5Dt4Q0NB0KdvQdHZEmmmEGVAUhcW7LzH9j1PoDApl3eyY36sudQJcH/ra2LRYpu2fBsA7td+hukf1Qk5b8KRAEUKUHGkJcHGH6XJpl2mkzT95hUBgkzuXRuBaTiY2E2YnOUPHBz9G8dfJeADaV/fhk261cbF/+OrORsXImN1jSNOlUcurFm/WfLOw4xYKKVCEEMVXdqrpDMmFbXBxu2nukb/TaMG3FpRvDuWamooS+wd3KBTCHBy5cpuByyO4npSJtYWWMZ2q8mqTcvme9fW7k99xMO4gdpZ2TG8+HUtt8fyoL56phRClk9EIcVFwfguc22LqR/LPPiS+tSCoJZRvAYGNwc5VlahCPCqjUeHrXRf4ZMMZ9EaFch72zO9Zl5plXfK9j7O3z/LZkc8AGNFgBIHOgYUVt9BJgSKEMG+ZSaaC5OxfcG7TvydDcysPFVqbLuVbgsO/Z9EUwtzdTs/h/R+i2HI6AYBOtfyY8UJNnGwf3qRzV44hh9E7R6Mz6mhVthXdgrsVVtwiIQWKEML83DwHZ9ZD9AbTqBvFcO8xa0fTGZKKbaFSO9P6NEIUY4cuJTJwRQSxyVlYW2oZ37kavRoGPvJCfvMj53Pm9hncbNyY0HSCWS8EmB9SoAgh1Gc0wrUDcPp3OPOHaSG9v/OsApWfhuCnIaAxWD547gchigujUWHh9vPM3hiNwahQwdOB+b3qUs3f+ZH3dTDuIEuOLwFgfNPxeNp5FnDaoicFihBCHQadaaTNqV9MhUla/L3HtFamjq1VnjEVJm7lVYspRGG4mZbNsNVR7Ig2NVl2qePPlK41cbR59I/llJyU3IUAuwV3o11gu4KOqwopUIQQRcegM422Ob4WTv8GWUn3HrNxMRUjVZ4xNd3Y5r9joBDFyb4Ltxi0IoKE1GxsrbRMeq4GL9Uv+9hNMtP2TyM2PZYAp4BisxBgfkiBIoQoXEaDaaK04z/BqV8hM/HeY/aeENIJqj5n6lciTTeiBDMYFRZsPcfcTdEYFajk7ciCXnWp4uv02Ptcf2E9v1/4HQuNBdNbTMfequRMMigFihCi4CmKaZG9o6vh+Jq869vYe0K156F6FyjXTKaQF6VCQmoWQ1dFsvvcLQC61S3L5C7Vsbd+/I/h2LRYpuybAsA7td6htlftAslqLqRAEUIUnORrELUSjq7KO628raupKKnxApRrDhby1iNKj93nbjJ4ZSQ307Kxs7JgSpcadKtX9on2eXe22FRdKrU8a/FWrbcKKK35kHcJIcSTyckw9SeJXAYXtgOK6X5LW6jSEWp2h0ph0nwjSh29wUj45rPM23oORYEqPk4s6B1KJe/Hb9K5a+mJpfdmi21RfGeL/S8l7ycSQhSNmAg4vNTUhJOdcu/+cs2hTk9TvxLbRx8uKURJEJ+SxcAVERy4aOpz1bNhAOM7V8fW6smbNE/eOkl4RDgAoxqOKtazxf4XKVCEEPmXlWzqV3Lk/yDu6L37XQOhTm+o3UOGBItSb9uZBIatjiIxPQcHawumvVCT5+uUKZB9Z+ozGbljJHqjnrDAMLpW6log+zVHUqAIIR4u9igc/BqO/QC6DNN9FtamsyR1XzWte6PVqptRCJXpDUZmbYxm4TbTKtrV/JyZ3yuUCl6OBXaMTw9+yqWUS3jbeTO+yfhiP1vsf5ECRQhxf/psOLHOVJhcO3Dvfq8QqNvHdLZEVgYWAoCYpEwGrYjg0OXbAPyvcTnGdKpaIE06d229spXV0asBmNpiKq62rgW2b3MkBYoQIq+0BDj0LRz8BtJNC5ehtTSdLWnwJpRrCiX4W5sQj2rzqXje/yGKpAwdTjaWfPxiLZ6p6Vegx7iRcYPxe8YD0Ld6Xxr7NS7Q/ZsjKVCEECaxR2HfQjj+IxhyTPc5+UP9103NOE4+6uYTwszk6I3M/PM0X+28CECtsi7M71mXQI+CnSzNqBgZu3sst7NvE+IewsDQgQW6f3MlBYoQpZmiwPktsCccLmy7d3/ZBtD4PdNZE4v8L/cuRGlxNTGDgSsiiLyaBMDrzYIY2bEKNpYFP/Hg9ye/Z3fMbmwsbJjRYgbWFqVjyL4UKEKURgYdnFgLu8Mh/pjpPo2FaXbXxv2gbH1V4wlhzv48EccHP0SRkqXH2daST1+qzdPVfQvlWKdunWLOkTkAjGgwgoquFQvlOOZIChQhShNdlmlCtd1zIemK6T4rB1MTTuP3wK2cqvGEMGfZegPT159myZ5LAIQGujKvZyhl3Qpn/ZtMfSYjd5qGFLcJaMNLlV8qlOOYKylQhCgNctLh0GLYM+/eujgOXtDoHaj/hozGEeIhrtzKoP/yIxy7ngzA2y0r8EH7KlhZFN7w+pkHZ3Ix+SJedl5MbDqxRA8pvh8pUIQoyXLSTcOEd38GGaZFynAuA80GQ+j/wLrkrHwqRGH5/Wgso9YcJTVbj5u9FbO616ZtSOF2Gt98eTM/RP+ABg3TWkzDzdatUI9njqRAEaIkyskwDRXePRfSb5jucysPzYdB7Z6yLo4Q+ZClMzDl95N8v8/UHFq/nBvhPUPxd7Ur1OPGpccxfu+dIcU1SseQ4vuRAkWIkkSfA0eWwo6ZkBZvus+tPLQcAbVellWEhcinCzfS6L88glOxpnWm+rWuyLCnKmNZiE06AAajgdE7R5OcnUw1j2oMrFM6hhTfj7xbCVESGI2m+Uu2TIGky6b7XAKh1QemMyYyVFiIfPs58jof/nSM9BwDHg7WzH65Dq0qexXJsb85/g2H4g9hZ2nHJy0/waoU/+1KgSJEcaYocHYjbJ4I8cdN9zn6QKsREPqqNOUI8QgycwxM+OUEqw5dBaBRkDvhPUPxcbYtkuNHJkTyeeTnAHzU+CPKOZfuUXVSoAhRXMUehb/GwMUdpts2LtB8MDR6F6wd1M0mRDFzLiGV/ssiOBOfikYDA9sGM7hdMBbaohk5k5KTwsgdIzEoBjpV6ETnCp2L5LjmTAoUIYqblFjYOgUilgGKaVXhRu+YOsDKcGEhHtmPh68xdt1xMnUGPB1t+KxHHZpV8iyy4yuKwsQ9E4lJj6GsY1k+avRRqRtSfD9SoAhRXOiyTPOY7JoNugzTfTW6QbvxMsGaEI8hI0fPR+uO89OR6wA0q+TBnJfr4O1UNE06d609t5a/Lv+FpcaST1p+gqO1Y5Ee31xJgSKEuVMUOP07/PnhvQ6wZRtC+2kQ0EDdbEIUU6fjUui/7Ajnb6Sj1cCQsMr0b1OpyJp07rqQdIHp+6cDMCB0ADW9ahbp8c2ZFChCmLMb0bBhpGlBPzCtLvz0ZNOZEzkFLMQjUxSFVQevMv6XE2Trjfg42/BZj1AaV/Ao8ixZ+iyG7xhOliGLxn6Nea3Ga0WewZxJgSKEOcrJMM1lsmceGHWmfiZNB0KL96UDrBCPKS1bz5i1x/g5MgaAlpW9mNO9Nh6ONqrk+fTQp5y9fRZ3W3emt5iOVlO4c6wUN1KgCGFuzm6E39+/15wT3B46TAeP0rOKqRAF7URMMgOWR3DxZjoWWg3vP12Zd1tWRFvETTp3bbq8iVVnVgEwvfl0PO2KrlNucSEFihDmIiUWNoyCk+tMt53LQMdPoOqzqsYSojhTFIXv919h8m8nydEb8XOxZV7PUOqXV2/EW0xaDOP2jAPg9Rqv07RMU9WymDMpUIRQm6LAkf+Dv8ZCdjJoLKDxe9B6NNhIb34hHldKlo7Ra47x+7FYANqFePPpS7Vxc1BvAkOdUceIHSNIzUmllmctBoQOUC2LuZMCRQg13b4EvwyCi9tNt/3rQufPwK+WqrGEKO6OXktiwPIIriRmYKnVMLJDCG+2CFJ9fpHPIz8n6kYUjlaOfNzyY6y0pXcq+4eRAkUINRgNcOBL2DzJNKeJpR20HQON+4HWQu10QhRbiqKwZM8lpq0/hc6gUMbVjnm9Qqkb6KZ2NHZf383Xx74GYELTCZR1KqtyIvMmBYoQRe32JVj7HlzZY7pdvoXprIl0ghXiiSRn6BixJoo/T5hW8n66mg8zX6yNi736ZyluZNzgw10fAvBylZdpX769yonMnxQoQhSVu31N/vwQctLA2hGemgT1XgOtDC8U4klEXLnNgOURXE/KxNpCy4fPhNCnaXnVm3QADEYDo3aOIjErkcpulfmgwQdqRyoWpEARoiikxpn6mpz903Q7sCl0XQhu5VWNJURxpygKX++8yMcbTqM3KgS627OgV11qlnVRO1quL499yYG4A9hZ2vFpq0+xsVBn3pXiRgoUIQrb6fXwc3/ITDRNuNZunPQ1EaIA3E7PYfgPUWw+nQBAp1p+TH+hJs626jfp3HUw7iCLohYBMLbxWIJcglROVHwU+Hllg8HA2LFjCQoKws7OjooVKzJ58mQURcl9jqIojBs3Dj8/P+zs7AgLC+Ps2bMFHUUIdekyTROurexpKk58a8Lb200zwkpxIsQTOXQpkU7hO9l8OgFrSy1TutRgfs9QsypObmXeYtSOURgVI10qdaFzxc5qRypWCvwMyscff8zChQtZunQp1atX59ChQ7z22mu4uLgwaNAgAD755BPCw8NZunQpQUFBjB07lvbt23Py5ElsbYt2FUkhCkX8CfjxDbhxynS7yQDTmRNLObUrxJMwGhUW7TjPrL+iMRgVgjwdmN8rlOr+5tOkA2BUjHy460MSMhOo4FKB0Q1Hqx2p2CnwAmXPnj08//zzdOrUCYDy5cuzYsUKDhw4AJjOnsydO5ePPvqI559/HoD/+7//w8fHh3Xr1tGjR4+CjiRE0VEUOPQtbBgNhmxw8Db1NakUpnYyIYq9m2nZDFsdxY7oGwA8X8efqV1r4mhjfr0Vvjn2DXti9mBrYcusVrOwt7JXO1KxU+BNPE2bNmXz5s1ER0cDEBUVxa5du+jYsSMAFy9eJC4ujrCwe2/YLi4uNGrUiL179953n9nZ2aSkpOS5CGF2slNhzZvw+zBTcVLpKXhvjxQnQhSAfRdu8cxnO9kRfQMbSy0fd6vJ3JfrmGVxcjDuIPMj5wMwpvEYKrlVUjlR8VTg/7KjRo0iJSWFkJAQLCwsMBgMTJ06ld69ewMQFxcHgI+PT57X+fj45D72T9OnT2fixIkFHVWIghN/Ela/CrfOmqaqD5tg6mtiBkMchSjODEaF+VvO8dnmaIwKVPJ2ZEGvulTxdVI72n3dyrzFyB0jMSpGnqv4HF0qdVE7UrFV4AXK6tWrWbZsGcuXL6d69epERkYyZMgQ/P396dOnz2Ptc/To0QwbNiz3dkpKCgEBAQUVWYgnE7kcfhsG+kxw8oeXFkNgY7VTCVHsJaRmMXRVJLvP3QKgW92yTO5SHXtr8ztrAqZ+J6N3juZG5g0quFRgTKMxakcq1gr8X/mDDz5g1KhRuX1JatasyeXLl5k+fTp9+vTB19cXgPj4ePz8/HJfFx8fT506de67TxsbG2xspHOhMDP6HNPqw4e+Md2u2BZe+AocZNl0IZ7U7nM3Gbwykptp2dhZWTC5Sw1erGfeU8N/dfQr9sbulX4nBaTA+6BkZGSg/cesmBYWFhiNRgCCgoLw9fVl8+bNuY+npKSwf/9+mjRpUtBxhCgcqfGwtPOd4kRjWnm4949SnAjxhPQGI7P/OsMr3+znZlo2VXyc+HVgM7MvTvbH7ufzqM8B6XdSUAr8DErnzp2ZOnUqgYGBVK9enYiICGbPns3rr78OgEajYciQIUyZMoXg4ODcYcb+/v506dKloOMIUfCuHoTV/4PUWLBxNp01qdJB7VRCFHvxKVkMXBHBgYuJAPRoEMD4ztWxszbveYNuZNzI7XfSpVIX6XdSQAq8QJk3bx5jx46lX79+JCQk4O/vzzvvvMO4ceNynzNixAjS09N5++23SUpKonnz5mzYsEHmQBHm78h3d0bp5IBXCLy8DDzlm5IQT2p79A2GrookMT0HB2sLpr1Qk+frlFE71kPpjXpG7BjBraxbBLsF82GjD9WOVGJolL9P8VpMpKSk4OLiQnJyMs7OzmrHEaWB0QAbx8Fe09BBQp6FrovAxjxHEghRXOgNRmZtjGbhtvMAVPVzZkGvUCp4OaqcLH/Cj4Tz1bGvsLe0Z+WzK2Uq+4d4lM9v8+wKLYQ5uTu/SfQG0+1Wo6DVSFmBWIgnFJOUyaAVERy6fBuAVxoH8lGnathamXeTzl07ru3gq2NfATCx6UQpTgqYFChC/JekK7CiJ8QfB0tbeH4B1HxR7VRCFHtbTsczbHUUSRk6nGwsmd6tJs/W8lc7Vr7FpMXw4S5Tc06PKj3oECT90AqaFChCPMj1w7C8B6QnmKas77kCytZXO5UQxZrOYOSTDaf5audFAGqWcWF+r1DKeTionCz/cgw5DN8+nOTsZKp5VOODBh+oHalEkgJFiPuJ/hN+6Au6DPCpaSpOXGVyQCGexNXEDAauiCDyahIAfZuWZ/QzIdhYFo8mnbtmHpzJsZvHcLZ2Znbr2VhbWKsdqUSSAkWIfzq02DRSRzFCxXbQfal0hhXiCf15Io4PfogiJUuPs60ln7xYmw41fNWO9cjWX1jPyjMrAZjeYjplHM1/pFFxJQWKEHcpCmydCjtmmm7XeQU6zwULK1VjCVGcZesNzPjjNIt3XwKgdoAr83uGEuBe/GZZPZ90ngl7JwDwVs23aFm2pbqBSjgpUIQAMOjh10EQucx0u9UoaD1KFvsT4glcuZXBgBVHOHotGYC3WgTxQfsQrC2L3wi4DF0Gw7YNI1OfSSPfRvSv01/tSCWeFChC6LLgx9fhzO+mlYg7z4W6r6qdSohibf2xWEb+eJTUbD2u9lZ8+mJtwqr5PPyFZkhRFCbsmcCF5At423nzccuPsdAWr34zxZEUKKJ0y041DSO+tBMsbEz9Tap0VDuVEMVWls7A1N9P8d2+ywDUL+dGeM9Q/F3tVE72+JafXs4fl/7AUmPJp60/xcPOQ+1IpYIUKKL0Sr8Fy7pBTARYO5lG6gS1UDuVEMXWxZvp9F92hJOxKQD0a12RoU9Vxsqi+DXp3BWREMGnBz8FYFj9YYR6h6qcqPSQAkWUTikx8H/Pw81osPeAV9aAv7zxCPG4fo68zoc/HSM9x4C7gzVzXq5Dq8peasd6IjczbzJ823D0ip4O5TvwStVX1I5UqkiBIkqfpCuwtDPcvgTOZeB/68CrstqphCiWsnQGJv56ghUHrgLQKMidz3qE4utSvBd/vbsIYEJmAhVcKjCx6UQ00mm+SEmBIkqX25dgSWdIvgKu5aDvb+AaqHYqIYqlcwlp9F92hDPxqWg0MLBNJQa1C8ayGDfp3BUeEc7BuIPYW9ozp80c7K2K37Do4k4KFFF63DpvOnOSch3cK0KfX8FFJlkS4nGsOXyNj9YdJ1NnwNPRhrkv16F5sKfasQrEpsubWHx8MQCTmk2igksFlROVTlKgiNLhRrSpOEmLA8/K8Oov4Oyndiohip2MHD3jfj7Bj4evAdCskgdzXq6Dt1PxbtK560LyBcbsGgPA/6r9j/bl26ucqPSSAkWUfDfPwdJnIS0evKpCn1/A0VvtVEIUO2fiUum//AjnEtLQamBIWGX6t6mEhbZk9M1I16UzZOsQMvQZ1POpx9B6Q9WOVKpJgSJKtsQLd86cxINPDXj1Z3AoGaehhSgqiqKw+tBVxv9ygiydEW8nG8J7htK4QsmZD0RRFMbuHsvF5It423nzaatPsdLKMhdqkgJFlFxJV2Dpc5AaA14hUpwI8RjSsvWMWXuMnyNjAGhZ2YvZ3Wvj6WijcrKCtfjEYjZe3oil1pLZbWbjaSfvFWqTAkWUTCkxpjMnyVfBo5Kpz4kUJ0I8khMxyQxcHsGFm+lYaDW8/3Rl3m1ZEW0JadK5a1/sPj478hkAoxqMorZXbZUTCZACRZREqfH35jlxK28qTpyK5xogQqhBURSW7b/CpN9OkqM34udiS3jPUBqUd1c7WoGLSYthxPYRGBUjz1V8ju5VuqsdSdwhBYooWTKT4PsX4NY5cAmQocRCPKKULB2jfzrG70djAWgb4s2sl2rj5mCtcrKCl6XPYsjWIdzOvk1V96qMbTxWJmMzI1KgiJIjJwOWvwzxx8HRxzRaRyZhEyLfjl1Lpv/yI1xJzMBSq2FEhyq82bxCiWvSAdNZosn7JnMq8RSuNq7MbTMXW8uSMVS6pJACRZQM+hxY/Spc3Qe2LvDKT+AukysJkR+KorB0zyWmrT9NjsFIGVc75vUKpW6gm9rRCs2K0yv45fwvaDVaPm31Kf6O/mpHEv8gBYoo/oxGWPcenNsIlnbQazX41lA7lRDFQnKGjhFrovjzRDwAT1fzYeaLtXGxL7lDbA/FHWLmwZkADKs3jEZ+jVROJO5HChRRvCkK/DECjv8IWkt4+XsIbKx2KiGKhYgrtxm4IoJrtzOxstAwumNVXmtWvkT3w4hLj+P97e+jV/R0LN+RV6u9qnYk8QBSoIjibddsOPgVoIGuX0BwmNqJhDB7iqLwza6LzPjjNHqjQqC7PfN7hVKrrKva0QpVtiGboVuHkpiVSGW3ykxoOqFEF2PFnRQoovg6uho2TzJtd/wYar6obh4hioHb6Tl88GMUm04lAPBMTV9mdKuFs23JbdIBU1E2ae8kjt86jouNC3PbzJUVis2cFCiieLqwHdb1M203GQCN3lE3jxDFwKFLiQxaEUFMchbWllrGPluNVxoFloqzCMtPL8/tFDuz5UwCnALUjiQeQgoUUfzEn4RVr4BRB9W7wlOT1U4khFkzGhUW7TjPrL+iMRgVgjwdmN8rlOr+LmpHKxIHYg/k6RTbxL+JyolEfkiBIoqXlBhY9iJkp0BgU+iyCLRatVMJYbZupWUzbHUU26NvAPBcbX+mvVATR5vS8fZ/Pe06729/H4NioFOFTtIpthgpHf9DRcmQk26aiC3lOnhWhh7LwEomVhLiQfZfuMWglRHEp2RjY6ll4nPVeblBQKlo0gHI0GUwZOsQkrKTqOpelQlNpFNscSIFiigejEZY+w7EHQV7T+j9A9iXvHVBhCgIBqPC51vPMWdTNEYFKno5sKB3XUJ8ndWOVmQURWHs7rGcTjyNu607n7X5TGaKLWakQBHFw9apcOpXsLA2nTlxK692IiHM0o3UbIauimTXuZsAdKtblsldqmNvXbre7r8+9jV/Xf4LS40ls1vPxs/RT+1I4hGVrv+xong6uhp2fmra7hwuE7EJ8QC7z91k8MpIbqZlY2dlweQuNXixXlm1YxW5bVe3MS9iHgCjG42mnk89dQOJxyIFijBvVw/AzwNM282HQp2e6uYRwgwZjAqfbT7LvC1nURSo4uPE/F6hBPs4qR2tyJ1POs+onaNQUHi5yst0r9Jd7UjiMUmBIsxX8jVY2RsM2RDyLLQdp3YiIcxOfEoWg1ZEsP9iIgA9GgQwvnN17KwtVE5W9JKzkxm4ZSDpunTq+9RnZMORakcST0AKFGGedFmw6n+QngA+NUzT2MtwYiHy2B59g2GrIrmVnoODtQVTu9akS2gZtWOpQm/UM3z7cK6mXsXfwZ9ZrWdhpS3Zs+OWdFKgCPOjKLD+fYg5AnZupk6xNo5qpxLCbOgNRmZtjGbhtvMAVPVzZkGvUCp4ld6/k5kHZ7Ivdh92lnaEtw3H3VZG+RV3UqAI83PoW4j4HjRaePFbGbEjxN/EJGUyaEUEhy7fBuCVxoF81Kkatlalr0nnrh+jf2T56eUATG8+nSruVVROJAqCFCjCvFzZD3/caTduNx4qtlU3jxBmZMvpeIatjiIpQ4ejjSUzutXk2Vr+asdS1aG4Q0zdNxWA/nX6065cO5UTiYIiBYowHymxsPp/pjV2qnWBZoPVTiSEWdAZjMz88wxf7rgAQM0yLszvFUo5DweVk6nrWuo1hm0bhl7R0758e96pJYuGliRSoAjzYNDBj69BWjx4V4PnF4BMSS0E125nMGB5BJFXkwDo27Q8o58Jwcay9DbpAKTr0hm4ZSC3s29T1b0qk5tNlmnsSxgpUIR52DIZruwFG2d4+XvpFCsE8OeJOD74IYqULD3OtpZ88mJtOtTwVTuW6gxGAyN3jORc0jk87TwJbxuOnaWd2rFEAZMCRajvzAbY/Zlp+/n54FFR3TxCqCxHb2T6H6dYvPsSALUDXJnfM5QAd3t1g5mJz458xvZr27GxsCG8TTi+DlK0lURSoAh1JV0xLQII0OhdqPa8unmEUNmVWxkMWHGEo9eSAXirRRAftA/B2lLmAQJYe3Yti08sBmBys8nU9KqpciJRWKRAEerR58APr0FWEpSpB09NVjuREKpafyyWkT8eJTVbj4udFbNeqk1YNR+1Y5mNw/GHmbRvEgDv1n6XjkEdVU4kCpMUKEI9mybA9UNg6wIvLgZLa7UTCaGKLJ2Bqb+f4rt9lwGoV86N8J6hlHGVfhV3XU29ypCtQ9Ab9Txd7mneq/2e2pFEIZMCRajj9HrYt8C03WURuJVTN48QKrl4M53+y45wMjYFgHdbVeT9pytjZSFNOnel5qQyYPMAkrKTqOZRjSnNp6DVyO+npJMCRRS9lFj4ub9pu8kACHlG3TxCqOTnyOt8+NMx0nMMuDtYM7t7bVpX8VY7llm5u8bOheQLeNt5E95GRuyUFlKgiKJlNJo6xWYmgm8t02yxQpQyWToDE389wYoDVwFoGOROeI9QfF1sVU5mXhRFYcaBGeyJ2YOdpR3z2s3Dx0H65JQWUqCIorV3HlzcDlb2pnV2pN+JKGXOJaTRf9kRzsSnotHAgDaVGNwuGEtp0vmX5aeXs+rMKjRomN5iOtU8qqkdSRQhKVBE0bl+BDabeuDTYQZ4BqubR4gitubwNT5ad5xMnQFPR2vmvhxK82BPtWOZpR3XdvDJwU8AGFpvKO0CZY2d0kYKFFE0stNgzZtg1EPV56Duq2onEqLIZOToGffzCX48fA2AphU9mPtyHbydpUnnfqJvRzNixwiMipGulbrSt3pftSMJFUiBIorGhpGQeB6cy0Dnz2SdHVFqRMen0n/ZEc4mpKHVwOB2lRnQthIWWvkbuJ8bGTfov7k/6bp0Gvg2YGzjsbLGTiklBYoofKfXQ8T3gAa6fgH27monEqLQKYrCD4euMe6X42TpjHg72fBZj1CaVPRQO5rZytBlMGDLAOLS4yjvXJ45redgZWGldiyhEilQROFKvwm/DjJtNx0AQS3UzSNEEUjP1jNm7THWRcYA0CLYkzkv18HT0UblZObLYDQwaucoTt46iZuNG5+3+xwXGxe1YwkVFUq38evXr/PKK6/g4eGBnZ0dNWvW5NChQ7mPK4rCuHHj8PPzw87OjrCwMM6ePVsYUYSaFAV+GwrpN8CrKrT5SO1EQhS6kzEpdJ6/i3WRMVhoNXzQvgpLX2soxclDzD48m61Xt2KttSa8bTgBzgFqRxIqK/AC5fbt2zRr1gwrKyv++OMPTp48yaxZs3Bzc8t9zieffEJ4eDiLFi1i//79ODg40L59e7Kysgo6jlDTsR/h1C+gtYSui8BKOgSKkktRFJbtv0yXz3dz4UY6fi62rHy7Mf3bVEIr/U3+06rTq/i/k/8HwJTmU6jjXUfdQMIsFHgTz8cff0xAQACLFy/OvS8oKCh3W1EU5s6dy0cffcTzz5tWrv2///s/fHx8WLduHT169CjoSEINKTGw/n3TdssR4F9H1ThCFKbULB2jfjrG70djAWgb4s2nL9XG3UHm+XmYHdd2MO3ANAAGhg6UBQBFrgI/g/LLL79Qv359XnrpJby9vQkNDeWrr77KffzixYvExcURFhaWe5+LiwuNGjVi7969991ndnY2KSkpeS7CjCkK/DIQspLBPxRaDFM7kRCF5vj1ZJ6dt4vfj8ZiqdUwumMIX79aX4qTfDh56yTDtw/PHU78Vs231I4kzEiBFygXLlxg4cKFBAcH8+eff/Lee+8xaNAgli5dCkBcXBwAPj55pyv28fHJfeyfpk+fjouLS+4lIEDaJs3akaVwbhNY2JhG7UgvfFECKYrCkt0XeeHzPVy+lUEZVztWv9uEd1pVlCadfIhNi2XA5gFk6jNp4teEsU1kOLHIq8CbeIxGI/Xr12faNNMpu9DQUI4fP86iRYvo06fPY+1z9OjRDBt271t4SkqKFCnmKiUG/hpr2m43FryqqJtHiEKQnKlj5I9H2XDC9KXqqWo+zHyxFq72ctYkP1JzUum3uR83Mm8Q7BbMrNazsNLKFxmRV4EXKH5+flSrlne9hKpVq7JmzRoAfH19AYiPj8fPzy/3OfHx8dSpU+e++7SxscHGRnrAmz1Fgd+GQXYKlKkHjfupnUiIAhd5NYkBy49w7XYmVhYaRnesymvNysu3/3zSGXQM2zaMc0nn8LLz4vN2n+Nk7aR2LGGGCryJp1mzZpw5cybPfdHR0ZQrVw4wdZj19fVl8+bNuY+npKSwf/9+mjRpUtBxRFE68RNE/wFaK3huPmgt1E4kRIFRFIWvd17gxYV7uHY7kwB3O358tymvNw+S4iSfFEVhwt4J7Ivdh72lPQvaLcDXwVftWMJMFfgZlKFDh9K0aVOmTZtG9+7dOXDgAF9++SVffvklABqNhiFDhjBlyhSCg4MJCgpi7Nix+Pv706VLl4KOI4pK+i1YP8K03XI4+Miqo6LkSMrIYfgPUWw6lQDAMzV9mdGtFs620izxKBZELuCX879gobHg01afUtWjqtqRhBkr8AKlQYMGrF27ltGjRzNp0iSCgoKYO3cuvXv3zn3OiBEjSE9P5+233yYpKYnmzZuzYcMGbG1lnoxia8MoyLgJ3tWguYzaESXH4cuJDFweQUxyFtYWWsY+W5VXGpeTsyaPaE30Gr44+gUAYxuPpUVZmVVa/DeNoiiK2iEeVUpKCi4uLiQnJ+Ps7Kx2HBH9JyzvDhotvLEJytZTO5EQT8xoVPhixwU+/esMBqNCeQ975veqS40yMv36o9p5bScDtwzEoBh4u9bbDAwdqHYkoZJH+fyWtXjEk8lOM3WMBVOnWClORAlwKy2b93+IYtuZGwA8V9ufaS/UxNFG3jIf1clbJ3l/+/sYFAPPVXyOAXUGqB1JFBPy1yaezLbpkHINXMtBmzFqpxHiie2/cItBKyOIT8nGxlLLhOeq06NBgDTpPIZrqdfot6kfmfpMGvs1ZkKTCfJ7FPkmBYp4fLFHYd9C03an2WBtr24eIZ6Awajw+dZzzNkUjVGBCl4OLOhVl6p+0oz8OG5n3ebdTe9yK+sWld0qM6f1HKxk0kbxCKRAEY/HaDStVKwYoFoXCA576EuEMFc3UrMZtjqSnWdvAvBCaBkmd6mBgzTpPJZMfSYDNg/gcspl/Bz8WBi2EEdrR7VjiWJG/vrE4zmyBK4fAmsn6DBd7TRCPLY9524yeFUkN1KzsbXSMvn5GrxUX2aqflx6o54Ptn/A0ZtHcbZ2ZlHYIrztvdWOJYohKVDEo0tLgE0TTNttPwJnf1XjCPE4DEaFzzafZd6WsygKVPZxZH6vulT2kVlNH5eiKEzZN4Xt17ZjY2HD/HbzqeBaQe1YopiSAkU8ur8+Mq1U7FcbGrypdhohHllCShaDVkaw70IiAC/XD2DCc9Wxs5bZj5/EwqiFrDm7Bq1Gy8ctPybUO1TtSKIYkwJFPJoL2+HoKkADz84BC/kvJIqXHdE3GLoqklvpOdhbWzCta026hJZRO1axt/rMahZGmTrNf9jwQ9oFtlM5kSju5NNF5J9BB3/cmc6+wRumBQGFKCb0BiNzNkXz+bbzKAqE+DqxoHddKnpJ580ntenyJqbunwrAO7Xe4eWQl1VOJEoCKVBE/h38Gm6cBnsPU98TIYqJ2ORMBq+I5MAlU5NO70aBjH22GrZW0qTzpA7GHWTkjpEYFSPdgrvRv05/tSOJEkIKFJE/aTdg653ROu3GgZ2bunmEyKetpxMYtjqS2xk6HG0smdGtJs/Wko7dBeFM4hkGbxlMjjGHNgFt+KjxRzIRmygwUqCI/Nk8EbLvdIwN/Z/aaYR4KJ3ByKd/nuGLHRcAqFHGmfk961Le00HlZCXDtdRrvLfpPVJ1qdT1rssnLT/BUisfKaLgyP8m8XDXD0PE96btjjNBK6fFhXm7npTJwOVHOHIlCYC+Tcsz+pkQbCzl/25BuJV5i3c2vsONzBtUcq1EeNtwbC1lNXpRsKRAEf/NaIT1IwAFavWAwEZqJxLiP208Gc/wH6JIztThZGvJzBdr0aGGn9qxSoy0nDTe2/QeV1Kv4O/gz6KwRbjYyArPouBJgSL+29GVd2aMdYSwCWqnEeKBcvRGPt5wmm92XQSgdoAr83uGEuAua0QVlGxDNoO3DuZU4incbd354qkv8HHwUTuWKKGkQBEPlp0KG8ebtlt+AM7yLVSYp6uJGQxYfoSoa8kAvNk8iBEdQrC21KqcrOQwGA2M2jGKA3EHcLBy4POwzynvUl7tWKIEkwJFPNiuuZCeAO4VoHE/tdMIcV8bjsfywY9HSc3S42JnxayXahNWTb7VFyRFUZi8bzKbrmzCSmvFZ20+o7pHdbVjiRJOChRxf8nXYO980/ZTk8DSWt08QvxDls7A9PWnWLr3MgD1yrkR3jOUMq52KicreeYcmZNnCvtGftIXTRQ+KVDE/W2eDPosCGwKIc+qnUaIPC7dTKf/8iOciEkB4J1WFRj+dBWsLKRJp6B9c+wbFh9fDMCEJhN4qtxTKicSpYUUKOLfYiJMnWMB2k8FmXhJmJFfomL48KdjpGXrcXewZlb32rSp4q12rBLph+gfmHtkLgDD6w+na3BXdQOJUkUKFJGXosCfd6axr9kdytRVN48Qd2TpDEz89SQrDlwBoGF5d8J7huLrIvNvFIYNlzYwee9kAN6q+RZ9qvdROZEobaRAEXmdWQ+Xd4GlrWlKeyHMwPkbafRfdoTTcaloNDCgTSUGtwvGUpp0CsXOazsZvXM0CgrdK3dnYOhAtSOJUkgKFHGPQQcb7xQljfuBa4C6eYQA1kZcY8za42TkGPB0tGbOy3VoEeyldqwS61DcIYZuG4reqKdj+Y582OhDWV9HqEIKFHHPocVw6xzYe0LzoWqnEaVcRo6e8T+f4IfD1wBoUsGDz3rUwdtZmnQKy4mbJxiwZQDZhmxalW3F1BZTsZClLYRKpEARJtmpsP1j03ab0WDrrG4eUapFx6fSf9kRziakodXA4HaVGdC2EhZa+SZfWM7dPsc7m94hXZdOQ9+GfNrqU6y0VmrHEqWYFCjCZN9CyLhpmpStrnSGE+pQFIUfDl1j3C/HydIZ8XKyIbxHKE0qeqgdrUS7mnKVtze+TXJ2MjU9a8rif8IsSIEiIP0W7A43bbf9CCzkW5MoeunZesasPca6yBgAWgR7MuflOng62qicrGSLS4/jzb/e5EbmDYLdglkYthAHKwe1YwkhBYoAds2GnFTwrQXVZJ4DUfROxabQf9kRLtxMR6uB95+uwnutKqKVJp1CdTPzJm/99RYx6TEEOgXy5VNfysrEwmxIgVLaJV+DA1+ZtsPGg1aGbYqioygKKw5cZcKvJ8jRG/F1tiW8ZygNg9zVjlbiJWUl8dZfb3Ep5RJ+Dn58/fTXeNp5qh1LiFxSoJR222aAIRvKNYeK7dROI0qR1CwdH649zq9RpiadNlW8mNW9Du4Osu5TYUvNSeXdTe9yLukcXnZefP301/g5ymrlwrxIgVKa3YiGyGWm7bDxMqW9KDLHryczYPkRLt3KwFKr4YP2VXirRQVp0ikCGboMBmwewIlbJ3CzceOrp78i0DlQ7VhC/IsUKKXZlsmgGKFKJwhoqHYaUQooisJ3+y4z5bdT5BiMlHG1I7xnKPXKuakdrVTI0mcxaMsgjiQcwcnKiS+e+oKKrhXVjiXEfUmBUlrFRMCpXwANtBurdhpRCiRn6hi15ih/HI8D4KlqPsx8sRau9tKkUxRyDDkM2TaE/XH7sbe0Z+FTC6nqUVXtWEI8kBQopdW2GabrWt3BW96kROGKuprEgBVHuJqYiZWFhtEdq/Jas/IyhXoR0Rl0vL/tfXZf342dpR2fh31Oba/aascS4j9JgVIaXTsM0RtAYwGtRqqdRpRgiqLw7e5LzPjjFDqDQoC7HfN71qV2gKva0UoNvVHPyJ0j2XZtGzYWNsxrO496PvXUjiXEQ0mBUhptm266rvUyeEj7sygcSRk5DP/hKJtOxQPQsYYvM7rVwsVOJgIsKgajgTG7xrDx8kastFZ81uYzGvk1UjuWEPkiBUppc/UgnNt45+zJB2qnESXU4cu3GbQigutJmVhbaPno2ar8r3E5adIpQgajgbG7x7L+4nosNZbMbj2bZmWaqR1LiHyTAqW0uXv2pHZP07o7QhQgo1Hhq50XmPnnGfRGhXIe9izoVZcaZWR20qJkVIyM3zOeXy/8ioXGgk9bfUrrgNZqxxLikUiBUppc2Q/nN4PWEloOVzuNKGES03N4f3UkW8/cAODZWn5Mf6EmTrbSpFOUjIqRSXsn8fP5n7HQWPBxy49pV04mYRTFjxQopcm2aabrOr3APUjdLKJEOXAxkUErIohLycLaUsuEztXp2TBAmnSKmKIoTN03lTVn16DVaJneYjrty7dXO5YQj0UKlNLi8l64sM109qSFnD0RBcNoVFi4/Tyz/jqDUYEKng7M71WXav7OakcrdRRFYer+qayOXo0GDVObT6VjUEe1Ywnx2KRAKS2235n3JPQVcCunbhZRItxIzWbY6kh2nr0JwAuhZZjcpQYONvK2UtTuFierzqxCg4bJzSbzbIVn1Y4lxBORd5LS4Nqhe2dPmg9TO40oAfacv8nglZHcSM3G1krLpOdr8FK9stKko4L7FSfPV3pe7VhCPDEpUEqDnbNM17VelrMn4okYjArztpwlfPNZjAoEezvyee+6BPs4qR2tVJLiRJRkUqCUdPEn4Mx6QAPNh6qdRhRjCSlZDFkVyZ7ztwDoXr8sE5+rgZ21hcrJSiejYmTa/mm5xcmkZpOkOBElihQoJd3dsyfVu4BnsKpRRPG18+wNhq6K5GZaDvbWFkztWoOuoWXVjlVqGRUjU/ZN4YfoH3KLky6VuqgdS4gCJQVKSXbrPJxYa9qWvifiMegNRuZuOsuCbedQFAjxdWJ+r7pU8nZUO1qpdXeekzVn16BBw5TmU3iu4nNqxxKiwEmBUpLtmg2KEYLbg18ttdOIYiYuOYtBKyI4cCkRgF6NAhn3bDVsraRJRy0Go4Hxe8bz8/mf0Wq0TG0+VUbriBJLCpSSKukqRK00bcusseIRbT2TwPuro0hMz8HRxpJpL9Tkudr+ascq1e6urXN3+vrpLabLPCeiRJMCpaTaMw+MeijfAgIaqp1GFBM6g5FP/zrDF9svAFDd35n5veoS5OmgcrLSTWfUMWbnGP649Efu9PUyQ6wo6aRAKYnSEuDIUtO2nD0R+XQ9KZNBKyI4fPk2AH2alGP0M1WlSUdlOoOOETtGsOnKJiy1lsxsOZOwcmFqxxKi0EmBUhLt/wL0WVCmHgS1UjuNKAY2nYxn+I9RJGXocLK15JNutehY00/tWKVetiGb97e9z/Zr27HSWjGn9RxaBcjftCgdpEApaXLS4eDXpu1mQ0Bm9hT/IUdv5JMNp/l610UAapd1YX6vugS426ucTGTpsxi8dTB7YvZgY2FDeJtwmpZpqnYsIYqMFCglTcT3kJUE7hUgpJPaaYQZu5qYwYAVEURdTQLgjeZBjOwQgrWlVt1gggxdBgO3DORA3AHsLO2Y13YejfwaqR1LiCIlBUpJYtDD3vmm7Sb9QSt9B8T9bTgeywc/HiU1S4+LnRWfvlSbp6r5qB1LACk5KfTb1I+oG1E4WDnwebvPqetTV+1YQhQ5KVBKklM/Q9IVsPeAOr3VTiPMULbewLTfT7F072UA6ga6Mq9XXcq42qmcTADczrrNOxvf4VTiKZytnVkUtoiaXjXVjiWEKgr9XO6MGTPQaDQMGTIk976srCz69++Ph4cHjo6OdOvWjfj4+MKOUrIpCuwON203fBus5ANH5HXpZjrdFu7JLU7eaVWBVe80keLETNzIuMFrG17jVOIp3G3d+bb9t1KciFKtUAuUgwcP8sUXX1CrVt5ZTIcOHcqvv/7KDz/8wPbt24mJieGFF14ozCgl36VdEBsJlrbQ4E210wgz89vRGJ6dt4vj11Nws7dicd8GjO5YFSsL6W9iDmLSYui7oS/nk8/jbe/N4g6LqeJeRe1YQqiq0N6d0tLS6N27N1999RVubm659ycnJ/PNN98we/Zs2rZtS7169Vi8eDF79uxh3759hRWn5Ntz5+xJnd7g4KluFmE2snQGxqw9xoDlEaRl62lY3p31g1vQJsRb7WjijovJF+mzoQ9XUq9QxrEMSzsspYJLBbVjCaG6QitQ+vfvT6dOnQgLyzuh0OHDh9HpdHnuDwkJITAwkL179953X9nZ2aSkpOS5iL9JOAVn/wI0ps6xQgDnb6TRZcFulu2/gkYDA9pUYvlbjfBzkSYdc3E68TR9N/QlLj2OIJcglnRYQlknWSVaCCikTrIrV67kyJEjHDx48F+PxcXFYW1tjaura577fXx8iIuLu+/+pk+fzsSJEwsjasmw587InaqdwaOiulmEWVgbcY0xa4+TkWPA09GaOS/XoUWwl9qxxN9EJkTSb1M/UnWpVHWvyqKnFuFu6652LCHMRoGfQbl69SqDBw9m2bJl2NraFsg+R48eTXJycu7l6tWrBbLfEiEtAY6tNm03HaRuFqG6zBwDI36MYuiqKDJyDDSp4MH6QS2kODEze2P28vbGt0nVpVLXuy7ftP9GihMh/qHAz6AcPnyYhIQE6ta9N27fYDCwY8cO5s+fz59//klOTg5JSUl5zqLEx8fj6+t7333a2NhgY2NT0FFLhkOLwZADZepDQAO10wgVnY1Ppd+yI5xNSEOjgcHtghnYNhgLrcwmbE42Xt7IyB0j0Rl1NPNvxpw2c7CzlGY3If6pwAuUdu3acezYsTz3vfbaa4SEhDBy5EgCAgKwsrJi8+bNdOvWDYAzZ85w5coVmjRpUtBxSjZ9Dhz6xrTd+D11swjVKIrCD4evMe7n42TpjHg52fBZjzo0rSidpc3Nmug1TNo3CaNi5KlyTzGjxQysLazVjiWEWSrwAsXJyYkaNWrkuc/BwQEPD4/c+9944w2GDRuGu7s7zs7ODBw4kCZNmtC4ceOCjlOynVgLafHg5AfVnlc7jVBBeraeseuO81PEdQBaBHsyu3sdvJzkjKO5+fb4t8w5PAeAbsHdGNt4LBYy27MQD6TKTLJz5sxBq9XSrVs3srOzad++PZ9//rkaUYovRYH9C03bDd4ACyt184gidyo2hQHLj3D+RjpaDbz/dBXea1URrTTpmBVFUZhzeA6LTywG4PUarzOk7hA0spCnEP9JoyiKonaIR5WSkoKLiwvJyck4OzurHUcdV/bDt0+DhQ0MOylzn5QiiqKw8uBVJvxygmy9EV9nWz7rUYdGFTzUjib+QW/UM3nfZH46+xMAw+oN47Uar6mcSgj1PMrnt6zFU1zdPXtS6yUpTkqR1CwdH649zq9RMQC0ruLF7O51cHeQfgzmJkufxQc7PmDb1W1oNVrGNxnPC8EyY7YQ+SUFSnGUfA1O/mLabiSdY0uL49eTGbD8CJduZWCh1TCifRXealFBmnTMUEpOCgM3D+RIwhGstdZ80uoT2gW2UzuWEMWKFCjF0cGvQTFA+RbgW+PhzxfFmqIofLfvMlN+O0WOwYi/iy3zetWlXjm3h79YFLkbGTd4d9O7RN+OxsnKifC24dT3ra92LCGKHSlQipucDDi8xLTd6F1Vo4jCl5ypY/RPR1l/zDTLclhVHz59qRau9tKkY44uJV/i3U3vcj3tOp52niwKWySL/gnxmKRAKW6O/QCZt8G1HFTpqHYaUYiiriYxYMURriZmYmWhYWSHEN5oHiSjP8zU0RtH6b+5P0nZSQQ6BfLFU1/IujpCPAEpUIoTRTE17wA0eBNkDoUSSVEUvt19iRl/nEJnUCjrZseCXnWpHeCqdjTxADuu7WD49uFk6jOp7lGdBe0W4GEno6qEeBJSoBQn1w9D3FHT0OLQV9ROIwpBUkYOH/x4lI0n4wHoUN2Xj1+shYudzHNjrtaeXcvEvRMxKAaalWnG7FazsbeyVzuWEMWeFCjFyd2zJzW6gb0sLFbSHLlym4HLI7ielIm1hZaPnq3K/xqXkyYdM6UoCl8c/YIFkQsAeK7ic0xoOgErrRSTQhQEKVCKi4xEOG6a7IkGb6ibRRQoo1Hh610X+GTDGfRGhfIe9szvVZcaZVzUjiYeQGfUMXXfVNacXQPAGzXeYHDdwVJMClGApEApLiK+B0M2+NWGMvXUTiMKSGJ6DsN/iGLL6QQAnq3lx/QXauJkK9/CzVWGLoNh24ex+/putBotoxuOpkdID7VjCVHiSIFSHBiNcOhb03b9N0C+pZUIBy4mMmhFBHEpWVhbapnQuTo9GwbIt3AzdjPzJv029eNU4ilsLWz5pOUntAlso3YsIUokKVCKgwtb4PZFsHGBmi+qnUY8IaNRYeH288zeGI3BqFDBy4EFvepS1a+UritVTJxPOk+/Tf2ISY/B3dadeW3nUcurltqxhCixpEApDg5+Y7qu0xOsHdTNIp7IzbRshq6KZOfZmwB0DS3DlC41cLCRP0VzdiD2AEO2DiFVl0qgUyALwxYS6ByodiwhSjR5VzR3SVcheoNpu750ji3O9p6/xeCVESSkZmNrpWXSczV4qX5ZadIxc7+c/4Xxe8ajN+qp41WH8LbhuNnKMgNCFDYpUMzd4SWgGE3r7nhVVjuNeAwGo8K8LWcJ33wWowKVvB1Z0KsuVXyd1I4m/oOiKCyKWsTnUZ8D0L58e6Y2n4qNhY3KyYQoHaRAMWcGHRz5P9N2gzfVzSIeS0JqFkNWRrLn/C0AXqpXlonPV8feWv70zFmOIYcJeybw64VfAXi9xusMrjsYrUarcjIhSg95lzRn0RsgPQEcvCGkk9ppxCPadfYmQ1ZFcDMtBzsrC6Z2rcELdWVtFnN3O+s2Q7YO4UjCESw0FoxpPIaXKr+kdiwhSh0pUMzZ3bMndXqBhcyLUVzoDUbmbjrLgm3nUBQI8XVifq+6VPJ2VDuaeIiLyRfpv7k/V1Ov4mjlyKxWs2hapqnasYQolaRAMVfJ1+DcJtN23VfVzSLyLS45i0ErIzhwMRGAng0DGd+5GrZWsrCjuTsQe4Ah24aQmpNKGccyzG87n0puldSOJUSpJQWKuYpYdq9zrEdFtdOIfNh2JoFhq6NITM/BwdqCaS/U5Pk6ZdSOJfLhp7M/MXnvZPSKnlpetQhvEy6rEQuhMilQzJHRABHfmbbl7InZ0xmMzPormkXbzwNQ3d+Z+b3qEuQpc9aYO4PRwOzDs/m/k6bm1A7lOzC52WRsLW1VTiaEkALFHF3YCslXwdYFqnZWO434D9eTMhm0IoLDl28D8GqTcnz4TFVp0ikG0nLSGLFjBDuv7wSgX+1+vFv7XZmXRggzIQWKObrbObZWD7CyUzeLeKBNJ+MZ/mMUSRk6nGwt+aRbLTrW9FM7lsiHa6nXGLhlIOeSzmFjYcOU5lPoUL6D2rGEEH8jBYq5SbsBp9ebtqV5xyzl6I18suE0X++6CECtsi7M71mXQA97lZOJ/DgYd5D3t73P7ezbeNl5Ed42nBqeNdSOJYT4BylQzE3UCjDqwL8u+Mqbprm5mpjBgBURRF1NAuD1ZkGM6hiCtaVM4FUcrD6zmun7p6NX9FR1r8q8tvPwcfBRO5YQ4j6kQDEninKveadeH3WziH/ZcDyOD36MIjVLj7OtJZ++VJunq/uqHUvkg86o4+MDH7PqzCoAOpbvyMRmE7GzlCZUIcyVFCjm5MpeuHUWrBygRje104g7svUGpq8/zZI9lwAIDXRlXs9QyrpJk05xcDvrNu9vf5+DcQfRoGFQ3UG8UeMN6QwrhJmTAsWcRHxvuq7RFWxkITlzcPlWOgOWR3DsejIA77SswPD2VbCykCad4uB04mkGbxlMTHoM9pb2fNzyY1oHtFY7lhAiH6RAMRfZaXBinWm7ziuqRhEmvx2NYfSaY6Rm63Gzt2JW99q0DZH+CsXFHxf/YNzucWQZsghwCiC8TbjMDCtEMSIFirk49Svo0sEtCAIbq52mVMvSGZj820mW7b8CQIPyboT3DMXPRforFAcGo4HPIj5j8fHFADQr04yPW3yMi42LysmEEI9CChRzEbXcdF2nF0jbuGou3Eij//IITsWmoNFAv9YVGRpWGUtp0ikWkrOTGbljJLtjdgPweo3XGRQ6CAutTJwnRHEjBYo5SLoCF02zWVLrZXWzlGI/R17nw5+OkZ5jwMPBmjkv16FlZS+1Y4l8Op14miFbh3A97Tq2FrZMbjaZDkEy+ZoQxZUUKOYgahWgmBYGdCundppSJzPHwIRfTrDq0FUAGldw57Meofg4y3osxcWv539l0t5JZBmyKOtYlrlt5lLFvYrasYQQT0AKFLUpSt7mHVGkziWk0n9ZBGfiU9FoYGDbYAa3C8ZCK81sxYHOqGPWoVksO7UMgOZlmjOjxQzpbyJECSAFitqu7ofEC6a5T6o+p3aaUuXHw9cYu+44mToDXk42fPZyHZpW8lQ7lsinhIwEhm8fTkRCBADv1HqH92q/J/1NhCghpEBRW+SdsyfVngcbR3WzlBLp2XrG/XyCNUeuAdC8kidzXq6Dl5ONyslEfh2MO8jw7cNJzErE0cqRqc2n0jawrdqxhBAFSAoUNeky4cRa07Y07xSJ03Ep9F92hPM30tFqYGhYZfq1qSRNOsWEoigsObGEz458hkExEOwWzJzWcyjnLH23hChppEBR0+nfITsFXAKhXDO105RoiqKw8uBVJvxygmy9ER9nG8J7hNKogofa0UQ+peakMm73ODZd2QRA5wqdGdtkrKynI0QJJQWKmu4279TuAVqZZ6OwpGXr+fCnY/wSFQNAq8pezO5eGw9HadIpLk4nnmbYtmFcTb2KpdaSUQ1G0b1Kd1lPR4gSTAoUtaTGwYWtpu3aPdTNUoIdv57MgOVHuHQrAwuthuFPV+GdlhXQSpNOsaAoCmvOrmH6/unkGHPwd/Dn01afUtOrptrRhBCFTAoUtRxfA4oRAhqBR0W105Q4iqLw/b7LTP7tFDkGI/4utszrFUq9cu5qRxP5lKHLYMq+Kfx64VcAWpVtxdTmU2UIsRClhBQoajm62nRd8yV1c5RAKVk6Rq05yvpjcQCEVfVm5ou1cXOwVjmZyK+zt88yfPtwLiRfwEJjwaC6g+hbvS9ajTSFClFaSIGihptnITYSNBZQvavaaUqUo9eS6L/8CFcTM7HUahjVMYQ3mgdJX4ViQlEU1p5by/T908kyZOFl58UnLT+hvm99taMJIYqYFChqOPaD6bpSO3CQicEKgqIoLN59iel/nEJnUCjjasf8XqGEBrqpHU3kU7ouncn7JvP7hd8B0yrE05pPw91WmuWEKI2kQClqiiLNOwUsOUPHBz9G8dfJeADaV/fhk261cbG3UjmZyK9Tt04xYscILqVcwkJjwcDQgbxW4zVp0hGiFJMCpahdPwy3L4KVPVR5Ru00xd6RK7cZuDyC60mZWFto+fCZEPo0LS9NOsWEoigsO7WM2YdnozPq8LH3YWarmYR6h6odTQihMilQitrdsychnWRq+ydgNCp8vesCn2w4g96oEOhuz4JedalZVkZ4FBe3s24zdvdYtl/bDkCbgDZMajoJV1tXdYMJIcyCFChFyaCHEz+ZtqV557HdTs/h/R+i2HI6AYBOtfyY/kJNnG2lSae4OBB7gNE7R5OQmYC11prhDYbTo0oPOfMlhMglBUpRurgN0m+AvQdUlIXNHsehS4kMXBFBbHIW1pZaxj1bjd6NAuWDrZjQGXTMj5zP4uOLUVAIcgliZsuZVHGvonY0IYSZkQKlKB29M3qnelewkG/7j8JoVFi4/TyzN0ZjMCoEeTowv1co1f2lSae4uJR8iZE7R3Ly1kkAugV3Y0SDEdhb2aucTAhhjqRAKSo5GXD6N9O2NO88kptp2QxbHcWO6BsAPF/Hn6lda+JoI/99iwNFUVh3bh3TD0wnU5+Js7UzE5tOJKxcmNrRhBBmTN7hi0r0H5CTBq6BpuntRb7su3CLQSsiSEjNxtZKy8TnqtO9foA06RQTt7NuM3HvRDZf2QxAQ9+GTG0+FV8HX5WTCSHMnRQoReXYGtN1jRdBPlwfymBUmL/lHJ9tjsaoQCVvRxb0qksVXye1o4l82nltJ+P2jONm5k0stZYMqDOAvtX7YqG1UDuaEKIYkAKlKGSlwLmNpu2aL6qbpRhISM1i6KpIdp+7BcCL9coy6fnq2FvLf9fiIFOfyaxDs1h1ZhUAFV0qMr3FdKp6VFU5mRCiOJF3/KJwZj0YcsCzMnhXUzuNWdt97iaDV0ZyMy0bOysLpnatwQt1y6odS+TTsRvH+HDXh1xKuQRA76q9GVJ3CLaWtuoGE0IUO1KgFIUTa03X1btK884D6A1GwjefZd7WcygKhPg6Mb9XXSp5y2R2xYHOoGPR0UV8c+wbDIoBLzsvpjSbQtMyTdWOJoQopgp8oYvp06fToEEDnJyc8Pb2pkuXLpw5cybPc7Kysujfvz8eHh44OjrSrVs34uPjCzqKechMgnOmDoKycvH9xadk0evr/YRvMRUnPRsGsK5/MylOiomzt8/Se31vvjz6JQbFQMegjqx9fq0UJ0KIJ1LgBcr27dvp378/+/btY+PGjeh0Op5++mnS09NznzN06FB+/fVXfvjhB7Zv305MTAwvvPBCQUcxD2fWg1EHXlXBW9rg/2nbmQQ6fraTAxcTcbC24LMedZj+Qi1sraQjpbnTG/V8c+wbXv7tZU4lnsLFxoVPW33KJy0/wcVG5qcRQjwZjaIoSmEe4MaNG3h7e7N9+3ZatmxJcnIyXl5eLF++nBdfNHUYPX36NFWrVmXv3r00btz4oftMSUnBxcWF5ORknJ2dCzP+k/v+RVMH2dYfQuuRaqcxG3qDkVkbo1m47TwA1fycWdC7LkGeDionE/lxIfkCY3eN5ejNowC0LNuSCU0m4GXvpXIyIYQ5e5TP70Lvg5KcnAyAu7s7AIcPH0an0xEWdm+SppCQEAIDAx9YoGRnZ5OdnZ17OyUlpZBTF5CMRLiw1bQtzTu5YpIyGbQigkOXbwPwv8blGNOpqpw1KQYMRgPfnfyOeRHzyDHm4GjlyMiGI3m+4vMyN40QokAVaoFiNBoZMmQIzZo1o0aNGgDExcVhbW2Nq6trnuf6+PgQFxd33/1Mnz6diRMnFmbUwnH6dzDqwacGeFVWO41Z2Hwqnvd/iCIpQ4eTjSUzutWiUy0/tWOJfLiQdIFxe8YRdSMKgGZlmjGhyQSZdE0IUSgKtUDp378/x48fZ9euXU+0n9GjRzNs2LDc2ykpKQQEBDxpvMKXO3qni6oxzEGO3sgnG07z9a6LANQq68L8nnUJ9JB1WMydzqhj6YmlfB75OTqjDgcrB0Y0GEHXSl3lrIkQotAUWoEyYMAAfvvtN3bs2EHZsvfmsfD19SUnJ4ekpKQ8Z1Hi4+Px9b3/NzEbGxtsbGwKK2rhyEiEC9tM29VKd/PO1cQMBq6IIPJqEgCvNSvPqI4h2FhKk465O514mnG7x3Eq8RQALcq0YFyTcXLWRAhR6Aq8QFEUhYEDB7J27Vq2bdtGUFBQnsfr1auHlZUVmzdvplu3bgCcOXOGK1eu0KRJk4KOo55Tv4BiAN+a4FlJ7TSq2XA8jhE/RpGSpcfZ1pKZL9WmfXX5cDN32YZsvoj6gsXHF6NX9DhbOzOq4SierfCsnDURQhSJAi9Q+vfvz/Lly/n5559xcnLK7Vfi4uKCnZ0dLi4uvPHGGwwbNgx3d3ecnZ0ZOHAgTZo0ydcInmIjt3mnhA6ffohsvYHp60+zZM8lAOoEuDK/Vyhl3aRJx9wdjDvIpL2TcmeDDQsMY0zjMXjaeaobTAhRqhR4gbJw4UIAWrdunef+xYsX07dvXwDmzJmDVqulW7duZGdn0759ez7//POCjqKe9JtwcYdpuxT2P7l8K50ByyM4dt00guvtlhX4oH0VrCwKfNodUYBSclKYc3gOP0b/CICXnRcfNvqQsHJhD3mlEEIUvEJp4nkYW1tbFixYwIIFCwr68Obh9O+gGMGvNrhXUDtNkfr9aCyj1hwlNVuPq70Vs7vXpm2Ij9qxxH9QFIWNlzcy48AMbmTeAODFyi8ytN5QnK3NfJ4hIUSJJWvxFIZTv5quqz6nbo4ilKUzMOX3k3y/7woA9cu5Ed4zFH9XO5WTif9yPe060/ZPY8c10xm/8s7lGd9kPPV966ucTAhR2kmBUtCyku+N3iklBcqFG2n0Xx7BqVjTBHr9Wldk2FOVsZQmHbOlN+r5/uT3fB71OZn6TKy0VrxZ803eqPkGNhbFbMScEKJEkgKloEX/ZVp7x7NKqZic7efI63z40zHScwy4O1gz5+U6tKos052bs4iECKbsm0L07WgA6vvUZ2yTsVRwKV3NkQXNYDCg0+nUjiGEqqysrLCwKJgpJKRAKWinfjFdV+2sbo5ClpljYOKvJ1h58CoAjYLcCe8Zio+zrcrJxIMkZiUy5/Ac1p1bB4CrjSvv139fpql/QoqiEBcXR1JSktpRhDALrq6u+Pr6PvH7ihQoBSknA85tMm2X4ALlXEIq/ZdFcCY+FY0GBrapxKB2wdKkY6YMRgM/nfuJuYfnkpJjaobrFtyNIXWH4Grrqm64EuBuceLt7Y29vb0Ue6LUUhSFjIwMEhISAPDze7JlTKRAKUjnt4AuA1wCTSN4SqA1h6/x0brjZOoMeDraMPflOjQPlvkxzNWxG8eYun8qJ26dAKCKWxU+avwRdbzrqBushDAYDLnFiYeHh9pxhFCdnZ1pYERCQgLe3t5P1NwjBUpByh290xlK2LeojBw9Y9edYM2RawA0q+TBnJfr4O0kTTrmKDErkc+OfMZPZ38CwNHKkX51+tEzpCeWWvmzLyh3+5zY28sEhELcdffvQafTSYFiFvQ5EP2HabuENe+ciUul37LDnL+RjlYDQ8Iq079NJSy0JasIKwn0Rj2rz6xmfuR8UnNSAXiu4nMMrTdUZoItRNKsI8Q9BfX3IAVKQbm00zTE2MEbAhqqnaZAKIrCqoNXGf/LCbL1RnycbfisRyiNK8ipbHO0N2Yvnxz8hHNJ5wAIcQ/hw0YfEuodqnIyIYR4dNKrsaDcbd4J6QTa4r9Kb1q2niGrIhn10zGy9UZaVfZi/aAWUpyYoaspVxm0ZRBvb3ybc0nncLVx5aNGH7Gy00opTsR9tW7dmiFDhuTeLl++PHPnzlUtT2HZtm0bGo2mUEZYaTQa1q1bl+/nL1myBFdX1wLPUZLJGZSCYDSYpreHEtG8cyImmYHLI7hwMx0LrYbhT1fhnZYV0EqTjllJzUnlq2Nf8f3J79EZdVhoLOgZ0pN3a7+Li42L2vFEMXLw4EEcHBzUjiFEHlKgFISrByA9AWxdoHwLtdM8NkVR+H7/FSb/dpIcvRE/F1vm9Qylfnl3taOJv9Eb9fx09icWRC4gMSsRgCZ+TRjZcCQVXSuqnE4UR15e5jG5ok6nw8rKSu0YwkxIE09BuNu8U7kjWFqrm+UxpWTpGLAigrHrjpOjN9IuxJv1g1pIcWJGFEVh1/VdvPTrS0zeN5nErETKO5dnQbsFfPHUF1KciMf2zyYejUbD119/TdeuXbG3tyc4OJhffvklz2uOHz9Ox44dcXR0xMfHh//973/cvHkz9/ENGzbQvHlzXF1d8fDw4Nlnn+X8+fO5j1+6dAmNRsOqVato1aoVtra2LFu27F/ZFEVhwoQJBAYGYmNjg7+/P4MGDcp9PDs7m5EjRxIQEICNjQ2VKlXim2++ybOPw4cPU79+fezt7WnatClnzpzJ8/jPP/9M3bp1sbW1pUKFCkycOBG9Xp/7+NmzZ2nZsiW2trZUq1aNjRs35nn9/ZqSIiMj0Wg0XLp06YG/94cdt7STMyhPSlHg9G+m7arPqpvlMR29lsSA5RFcSczAUqthVMcQ3mgeJCMTzMipW6eYdXgW+2P3A+Bi40K/2v14qcpLWGnlG6c5URSFTJ2hyI9rZ2VRoH+zEydO5JNPPmHmzJnMmzeP3r17c/nyZdzd3UlKSqJt27a8+eabzJkzh8zMTEaOHEn37t3ZsmULAOnp6QwbNoxatWqRlpbGuHHj6Nq1K5GRkWi1974bjxo1ilmzZhEaGoqt7b+nLVizZg1z5sxh5cqVVK9enbi4OKKionIff/XVV9m7dy/h4eHUrl2bixcv5imUAMaMGcOsWbPw8vLi3Xff5fXXX2f37t0A7Ny5k1dffZXw8HBatGjB+fPnefvttwEYP348RqORF154AR8fH/bv309ycnKe/juP62HHFVKgPLkbpyHpMljYQMW2aqd5JIqisGTPJaatP4XOoFDG1Y75vUIJDXRTO5q4IzYtlnkR8/jtwm8oKFhpregZ0pO3a70t/UzMVKbOQLVxfxb5cU9Oao+9dcG9pfft25eePXsCMG3aNMLDwzlw4AAdOnRg/vz5hIaGMm3atNznf/vttwQEBBAdHU3lypXp1q1bnv19++23eHl5cfLkSWrUqJF7/5AhQ3jhhRcemOPKlSv4+voSFhaGlZUVgYGBNGxoGikZHR3N6tWr2bhxI2FhYQBUqPDvNaWmTp1Kq1atAFNB1KlTJ7KysrC1tWXixImMGjWKPn365L5+8uTJjBgxgvHjx7Np0yZOnz7Nn3/+ib+/f+7vo2PHjo/8O/27hx1XSIHy5M6sN11XaA3WxaeTWXKGjg9+jOKvk/EAPF3Nh5kv1sbFXr6Nm4Pk7GS+PvY1y08tJ8eYA0DHoI4MCh1EWaeyKqcTpUGtWrVytx0cHHB2ds6dwjwqKoqtW7fi6Oj4r9edP3+eypUrc/bsWcaNG8f+/fu5efMmRqMRMBUcfy9Q6tev/585XnrpJebOnUuFChXo0KEDzzzzDJ07d8bS0pLIyEgsLCxyi4/8/Cx3p19PSEggMDCQqKgodu/ezdSpU3OfYzAYyMrKIiMjg1OnThEQEJBbnAA0adLkP4+XHw87rkz+JwXKkztzZ3K2Kk9WTReliCu3GbA8gutJmVhbaPnwmRD6NC0vTTpmIEOXwbJTy1h8fDGpOtNEa/V96jO8/nCqe1ZXOZ3IDzsrC05Oaq/KcQvSPzurajSa3CIjLS2Nzp078/HHH//rdXcLgM6dO1OuXDm++uor/P39MRqN1KhRg5ycnDzPf9jooYCAAM6cOcOmTZvYuHEj/fr1Y+bMmWzfvj13WvVH+Vnuvs/9/WeZOHHifc/i3K/J6X7uNlkpipJ738NWti6I45Z0UqA8idR4uHbItF25g7pZ8kFRFL7eeZGPN5xGb1QIdLdnfq9QapV1VTtaqacz6Pjp7E8sOrqIm5mm9vMqblUYXHcwzcs0l+KxGNFoNAXa1GKO6taty5o1ayhfvjyWlv/+WW/dusWZM2f46quvaNHCNLJx165dj308Ozs7OnfuTOfOnenfvz8hISEcO3aMmjVrYjQa2b59e24Tz+P8LGfOnKFSpUr3fbxq1apcvXqV2NjY3OJr3759eZ5zdxRUbGwsbm6mJvLIyMgnOq6QAuXJnP0TUMC/Ljg/2aqNhe12eg7Df4hi82nTKdpONf2Y3q0mzrbSpKMmg9HAbxd+Y2HUQq6nXQegjGMZBoYOpGNQR7QaGWgnzE///v356quv6NmzJyNGjMDd3Z1z586xcuVKvv76a9zc3PDw8ODLL7/Ez8+PK1euMGrUqMc61pIlSzAYDDRq1Ah7e3u+//577OzsKFeuHB4eHvTp04fXX389t5Ps5cuXSUhIoHv37vna/7hx43j22WcJDAzkxRdfRKvVEhUVxfHjx5kyZQphYWFUrlyZPn36MHPmTFJSUhgzZkyefVSqVImAgAAmTJjA1KlTiY6OZtasWU90XCHDjJ9MbvPOM+rmeIhDlxJ5Jnwnm08nYG2pZUqXGszvFSrFiYqMipG/Lv3FC7+8wEe7P+J62nU87TwZ3XA0v3b5lU4VOklxIsyWv78/u3fvxmAw8PTTT1OzZk2GDBmCq6srWq0WrVbLypUrOXz4MDVq1GDo0KHMnDnzsY7l6urKV199RbNmzahVqxabNm3i119/zV09euHChbz44ov069ePkJAQ3nrrLdLT0/O9//bt2/Pbb7/x119/0aBBAxo3bsycOXMoV64cYGq+Wbt2LZmZmTRs2JA333wzT78RMDUhrVixgtOnT1OrVi0+/vjjhxYZDzuuAI3y90azYiIlJQUXFxeSk5NxdnZWJ0ROBnxSAfSZ8O4u8K2pTo7/YDQqLNpxnll/RWMwKgR5OjC/VyjV/WX0h1oURWHL1S0sjFzImdumuRhcbFx4vcbr9AzpiZ1l/trUhXnIysri4sWLBAUFSb8BIe74r7+LR/n8liaex3Vxu6k4cQkAnxoPf34Ru5WWzbDVUWyPvgHA83X8mdq1Jo428k+uBkVR2Hp1KwujFnI68TQADlYOvFrtVf5X7X84WTupnFAIIcyLfFo9rrvDi6t0BDPrwLjvwi0Gr4wgPiUbWystE5+rTvf6AdLRUgVGxcjWq1v5IuoLTiWeAsDe0p7eVXvTp3ofmctECCEeQAqUx2E0wpkNpm0zGl5sMCos2HqOuZuiMSpQyduRBb3qUsVXvp0XNYPRwMYrG/ny6JecvX0WADtLO3qF9KJP9T642cpkeEII8V+kQHkcMUdMiwNaO0G55mqnASAhNYuhqyLZfe4WAN3qlmVyl+olfrijudEZdWy4uIGvj33NheQLgKkpp2dIT/5X7X+428raRkIIkR/y6fU47jbvBIeZxeKAu8/dZPDKSG6mZWNnZcHkLjV4sZ7MNlqUsvRZrDu3jiUnluQOF3ayduKVqq/Qu2pvacoRQohHJAXK4zCT4cUGo8Jnm88yb8tZFAWq+DixoHcolbylSaeopOaksvrMar47+R23skxnr9xt3Xml6iv0COkhnV+FEOIxSYHyqG5fgoSToLGASo83c2FBiE/JYtCKCPZfTATg5foBTHiuOnbWBTvdtbi/uPQ4lp1axg/RP5CuM8254OfgR9/qfeka3FWGCwshxBOSAuVRRf9lug5sAvbq9CfYHn2DYasiuZWeg4O1BdNeqMnzdcqokqW0ib4dzdITS1l/YT16RQ9AJddK9K3el2cqPIOVVia/E0KIgiAFyqM6e6dAqfx0kR9abzAye2M0n287D0BVP2cW9Aqlgte/VxQVBceoGNl9fTf/d/L/2Bd7bw2O+j71ea3GazQv01xmfRVCiAIm76qPIicDLu00bQcXbYESk5RJjy/35RYn/2tcjrX9mkpxUogy9Zn8EP0DXX/uSr/N/dgXuw+tRstT5Z5i2TPLWNxhMS3LtpTiRIhiaMmSJbi6uj7Sa8qXL8/cuXMLJU9h7btv37506dLlkV6j0WhYt25dgWd5VHIG5VFc2gX6LNPssV4hRXbYLafjGbY6iqQMHU42lszoVotOtcx7ccLiLCYthpVnVrImeg0pOSmAaajwC8Ev0Ltqb8o4SnOaEMVJ+fLlGTJkCEOGDMm97+WXX+aZZ8x7HbXSTgqUR3H2T9N18FNFMntsjt7IzD9P89XOiwDULOPC/F6hlPNwKPRjlzaKonAo/hDLTy1ny9UtGBUjYFpZuGdIT7oFd8PRWs5WCVFS2NnZYWcnndnNmZybzi9Fudf/JLh9oR/uamIG3b/Ym1uc9G1anh/fayLFSQFLzUll2alldPm5C6//+TqbrmzCqBhp5NeI8Dbh/N71d/pU7yPFiShRjEYj06dPJygoCDs7O2rXrs2PP/4ImIr1sLAw2rdvz921ZBMTEylbtizjxo0DYNu2bWg0Gn7//Xdq1aqFra0tjRs35vjx43mOs2bNGqpXr46NjQ3ly5dn1qxZeR4vX74806ZN4/XXX8fJyYnAwEC+/PLLPM+5evUq3bt3x9XVFXd3d55//nkuXbqU+/jdJoxPP/0UPz8/PDw86N+/PzqdDoDWrVtz+fJlhg4dikajyV3y459NPOfPn+f555/Hx8cHR0dHGjRowKZNmx7p97pt2zYaNmyIg4MDrq6uNGvWjMuXL+c+/uuvv9KgQQNsbW3x9PSka9eueV6fkZHxRL8Lg8HAsGHDcHV1xcPDgxEjRvDP9YDv15RUp04dJkyY8MCf62HHLSxSoOTXzWhIugIWNhDUolAP9eeJODqF7yTyahLOtpYseqUeE56rjo2lDCEuKCdvnWTi3om0+6EdMw7M4ELyBews7eheuTtrn1vL109/TZvANlho5XcuHpGiQE560V8eYWH66dOn83//938sWrSIEydOMHToUF555RW2b9+ORqNh6dKlHDx4kPDwcADeffddypQpk1ug3PXBBx8wa9YsDh48iJeXF507d84tDA4fPkz37t3p0aMHx44dY8KECYwdO5YlS5bk2cesWbOoX78+ERER9OvXj/fee48zZ0wrfet0Otq3b4+TkxM7d+5k9+7dODo60qFDB3JycnL3sXXrVs6fP8/WrVtZunQpS5YsyT3OTz/9RNmyZZk0aRKxsbHExsbe93eSlpbGM888w+bNm4mIiKBDhw507tyZK1eu5Ot3qtfr6dKlC61ateLo0aPs3buXt99+O7cg+v333+natSvPPPMMERERbN68mYYNGxbo72LWrFksWbKEb7/9ll27dpGYmMjatWvzlf9B8vtvUBikiSe/7p49Kd8crAvnLEaO3sj0P06xePclAGoHuDK/ZygB7vaFcrzSJl2Xzh8X/+CH6B84eetk7v0VXSrycsjLdK7QWc6UiCeny4Bp/kV/3A9j8vXelJ2dzbRp09i0aRNNmjQBoEKFCuzatYsvvviCVq1aUaZMGb744gteffVV4uLiWL9+PREREVha5v3IGD9+PE899RQAS5cupWzZsqxdu5bu3bsze/Zs2rVrx9ixYwGoXLkyJ0+eZObMmfTt2zd3H8888wz9+vUDYOTIkcyZM4etW7dSpUoVVq1ahdFo5Ouvv879oF+8eDGurq5s27aNp582DVZwc3Nj/vz5WFhYEBISQqdOndi8eTNvvfUW7u7uWFhY4OTkhK+v7wN/L7Vr16Z27dq5tydPnszatWv55ZdfGDBgwEN/rykpKSQnJ/Pss89SsWJFAKpWrZr7+NSpU+nRowcTJ07Mc8y/e9Lfxdy5cxk9ejQvvPACAIsWLeLPP/98aPb/kt9/g8IgBUp+5TbvFM4/xpVbGQxYcYSj15IBeKtFEB+0D8HaUk5yPQlFUTh28xg/nf2JPy7+QYY+AwArrRVhgWG8VOUl6vvUl5WeRalx7tw5MjIycguLu3JycggNDc29/dJLL7F27VpmzJjBwoULCQ4O/te+7hY4AO7u7lSpUoVTp0yrdp86dYrnn38+z/ObNWvG3LlzMRgMWFiYzk7WqlUr93GNRoOvry8JCQkAREVFce7cOZyc8s7InJWVxfnz53NvV69ePXd/AH5+fhw7dix/v5A70tLSmDBhAr///juxsbHo9XoyMzPzfQbF3d2dvn370r59e5566inCwsLo3r07fn6mAQ2RkZG89dZb/7mPJ/ldJCcnExsbS6NGjXIfs7S0pH79+v9q5nkU+f03KAxSoORHVgpc3mvaDn7qv5/7GNYfi2Xkj0dJzdbjam/FrJdq066qT4EfpzS5lXmL3y78xtqzazmffO+PqLxzeV6s/CKdK3aWhftE4bCyN53NUOO4+ZCWlgaYmhzKlMk7Is3GxiZ3OyMjg8OHD2NhYcHZs2cLLuc/WFnlndxQo9FgNBpzs9arV49ly5b963VeXl752kd+DR8+nI0bN/Lpp59SqVIl7OzsePHFFx+pGWPx4sUMGjSIDRs2sGrVKj766CM2btxI48aN89UhtyB+Fw+j1Wr/VbDcbZa7n4I67uOQAiU/Lm4How7cK4JHxQLbbZbOwJTfT/L9PlOFXr+cG+E9Q/F3lZ7ljyPHkMOOazv45fwv7Ly2M3emV1sLW54q9xRdg7vK2RJR+DSaQmsGLgjVqlXDxsaGK1eu0KpVqwc+7/3330er1fLHH3/wzDPP0KlTJ9q2bZvnOfv27SMwMBCA27dvEx0dndusUbVqVXbv3p3n+bt376Zy5cp5znb8l7p167Jq1Sq8vb1xdnZ+lB8zD2trawwGw38+Z/fu3fTt2ze342paWtpjdQQNDQ0lNDSU0aNH06RJE5YvX07jxo2pVasWmzdv5rXXXnucHyFfvws/Pz/2799Py5YtAVO/mMOHD1O3bt3c53h5eeXph5OSksLFixef6LiFRdoP8qMQmncu3Ejjhc/35BYn77WuyIq3G0tx8ogURSHqRhRT9k2h7Q9tGbptKFuvbkWv6KnpWZOxjceypfsWprWYRgPfBlKciFLPycmJ4cOHM3ToUJYuXcr58+c5cuQI8+bNY+nSpYDp7Mq3337LsmXLeOqpp/jggw/o06cPt2/fzrOvSZMmsXnzZo4fP07fvn3x9PTMnRTs/fffZ/PmzUyePJno6GiWLl3K/PnzGT58eL6z9u7dG09PT55//nl27tzJxYsX2bZtG4MGDeLatWv53k/58uXZsWMH169f5+bNm/d9TnBwMD/99BORkZFERUXRq1evRzoLc/HiRUaPHs3evXu5fPkyf/31F2fPns0t2MaPH8+KFSsYP348p06d4tixY3z88cf53n9+fheDBw9mxowZrFu3jtOnT9OvXz+SkpLy7Kdt27Z899137Ny5k2PHjtGnT5//LBgL6t/gccgZlIdRFDi70bRdQM07P0de58OfjpGeY8DdwZrZ3WvTuop3gey7tLiQfIH1F9az/uJ6rqZezb3f286bZys+S+cKnankVknFhEKYr8mTJ+Pl5cX06dO5cOECrq6u1K1blw8//JAbN27wxhtvMGHChNxv3hMnTuSvv/7i3XffZdWqVbn7mTFjBoMHD+bs2bPUqVOHX3/9FWtra8D0zXv16tWMGzeOyZMn4+fnx6RJk/J0kH0Ye3t7duzYwciRI3nhhRdITU2lTJkytGvX7pG+zU+aNIl33nmHihUrkp2dfd8+GbNnz+b111+nadOmeHp6MnLkSFJSUh4p6+nTp1m6dCm3bt3Cz8+P/v3788477wCm4c4//PADkydPZsaMGTg7O+ee6cjv/h/2u3j//feJjY2lT58+aLVaXn/9dbp27UpycnLufkaPHs3Fixd59tlncXFxYfLkyf95BqWg/g0eh0Z5kt4zKklJScHFxYXk5OTCP+UUexS+aGFq3x15CSxtHvqSB8nSGZjwywlWHjR9oDYKcie8Zyg+zrYFFLZki0mL4a9Lf7H+4npOJZ7Kvd/O0o62gW15ruJzNPJtJEODRZHJysri4sWLBAUFYWtbev6Ot23bRps2bbh9+/YjTxcvSr7/+rt4lM9vOYPyMHebdyq0fqLi5FxCKv2XRXAmPhWNBga2qcSgdsFYWkgr23+JS4/jr0t/8eelPzl682ju/ZYaS5qWaUqnoE60DmiNfT47CAohhCgepEB5mAJo3llz+BofrTtOps6Ap6MNc1+uQ/NgzwIKWPJcTb3Kpsub2HR5U56iRIOG+r71aV+uPU+Xfxo3WzcVUwohhChMUqD8l8wkuHbQtF0p7JFfnpGjZ9zPJ/jxsKkjUbNKHsx5uQ7eTqXnVHB+KIpC9O1otl7dypYrW/I03wCEeofSvnx7ni73NF72hTusTQjxcK1bt36iuTWEyA8pUP7LpZ2gGMAjGFwDH+ml0fGp9F92hLMJaWg1MCSsMv3bVMJCK6NIAHQGHUcSjrD16la2Xd3G9bTruY9ZaCyo71OfsHJhtA1si7e9dCAWQojSRgqU/3Jus+m6Urt8v0RRFH44dI1xvxwnS2fEx9mGz3qE0riCRyGFLD5uZt5k1/Vd7Li2gz0xe0jXpec+ZmthS2P/xrQNaEvrgNbSfCOEEKWcFCgPoihw/k6BUrHtfz/3jrRsPR+tPca6SNMski0rezGne208HB+/c21xpjPqOHrjKLuv72ZPzB5O3jqJwr3Twu627rQs25I2AW1o4t8EO0uZA0YIIYSJFCgPknjBtHqx1grKNXvo00/GpDBg+REu3EzHQqvh/acr827LimhLUZOOoihcTrnMvth97Ivdx/7Y/aTp0vI8p5pHNVqWbUnLMi2p7lkdrUZGMQkhhPg3KVAe5PwW03VgY7B58Aq3iqKwbP8VJv12khy9ET8XW8J7htKgfOlY5yU2LZZD8YfYH7uffbH7iM+Iz/O4q40rTfyb0My/GU39m0onVyGEEPkiBcqDnHt4805Klo7RPx3j96OmdQ3ahngz66XauDlYF0XCIqcoCtfSrnEk/ggH4w5yKP5Qns6tYFolONQ7lEZ+jWjq35Sq7lVl4jQhhBCPTAqU+9HnmEbwwAM7yB67lsyAFUe4fCsDS62GER2q8GbzCiWqSUdn0BF9O5rIG5EciT9CREIENzJv5HmOhcaC6h7Vqe9bn0Z+jQj1DpW+JEKIB5owYQLr1q0jMjKyUPbfunVr6tSpw9y5cwtl/w9y6dIlgoKCiIiIoE6dOgW67/LlyzNkyBCGDBmSr+eXlJl+pUC5n2sHIScN7D3Bp2aehxRFYemeS0xbf5ocg5EyrnbM6xVK3cDiPepEURRi0mM4fvM4R28c5djNY5y8dZJsQ3ae51lqLanmUY36PvVp4NuAUO9QHKzMd+VWIUTJ9KAP4Z9++gkrKyv1gokCIwXK/fx99I72XifO5AwdI9ZE8ecJUz+Lp6v5MPPF2rjYF68/hrvFyOlbpzlx6wQnb53kxK0TJGUn/eu5ztbO1PKqRT2fetTxqkMNzxrYWspEc0KIwpGTk5O74ODjcHcvHf3/SgMZQnE/dzvI/q3/SeTVJDrN28mfJ+KxstAwvnM1vvhfPbMvTjJ0GRy/eZy1Z9fy8YGPeW3DazRb0YwOazowZNsQvjr2FbtjdpOUnYSlxpKq7lV5ucrLTG0+lV+7/MquHrtYGLaQN2u+SX3f+lKcCFECpKen8+qrr+Lo6Iifnx+zZs2idevWeZoQNBoN69aty/M6V1dXlixZknt75MiRVK5cGXt7eypUqMDYsWPR6XR5XjNjxgx8fHxwcnLijTfeICsrK8/jffv2pUuXLkydOhV/f3+qVKkCwHfffUf9+vVxcnLC19eXXr16kZCQAJiaU9q0aQOAm5sbGo0md5Xkf/4c2dnZjBw5koCAAGxsbKhUqRLffPPNA383n3/+OcHBwdja2uLj48OLL76Y+5jRaOSTTz6hUqVK2NjYEBgYyNSpU/O8/sKFC7Rp0wZ7e3tq167N3r178zy+a9cuWrRogZ2dHQEBAQwaNIj09HtzQiUkJNC5c2fs7OwICgpi2bJleV5/6dIlNBpNniaypKQkNBoN27Zte+DP9bDjmiM5g/JP6bcgJtK0XbENiqLwza6LzPjjNHqjQqC7PfN7hVKrrKuaKf8lNSeVi8kXuZB8Iff63O1zXE+7nmfukbsstZZUcq1EiHsINTxqUN2zOsFuwdhYlM45W4QoKIqikKnPLPLj2lnaodHkrw/cBx98wPbt2/n555/x9vbmww8/5MiRI4/cd8LJyYklS5bg7+/PsWPHeOutt3BycmLEiBEArF69mgkTJrBgwQKaN2/Od999R3h4OBUqVMizn82bN+Ps7MzGjRtz79PpdEyePJkqVaqQkJDAsGHD6Nu3L+vXrycgIIA1a9bQrVs3zpw5g7OzM3Z29+/79uqrr7J3717Cw8OpXbs2Fy9e5ObNm/d97qFDhxg0aBDfffcdTZs2JTExkZ07d+Y+Pnr0aL766ivmzJlD8+bNiY2N5fTp03n2MWbMGD799FOCg4MZM2YMPXv25Ny5c1haWnL+/Hk6dOjAlClT+Pbbb7lx4wYDBgxgwIABLF68GDAVbDExMWzduhUrKysGDRqUW5g9rvwc1xypWqAsWLCAmTNnEhcXR+3atZk3bx4NGzZUMxJc2Aoo4FODJAt3hv/fITadMv3n6FTTj+ndauJsW/RnTRRFISk7ietp17mWdo2rKVe5nHKZK6lXuJJyhVtZtx74Wg9bDyq5VSLYNZgq7lUIcQ+hoktFrCzM++yPEMVRpj6TRssbFflx9/fan69VvdPS0vjmm2/4/vvvadfONAhg6dKllC1b9pGP+dFHH+Vuly9fnuHDh7Ny5crcAmXu3Lm88cYbvPHGGwBMmTKFTZs2/essioODA19//XWepp3XX389d7tChQqEh4fToEED0tLScHR0zG3K8fb2fmBH0OjoaFavXs3GjRsJCwvL3deDXLlyBQcHB5599lmcnJwoV64coaGhAKSmpvLZZ58xf/58+vTpA0DFihVp3rx5nn0MHz6cTp06ATBx4kSqV6/OuXPnCAkJYfr06fTu3Tv3DE9wcDDh4eG0atWKhQsXcuXKFf744w8OHDhAgwYNAPjmm2+oWrXqAzPnx8OOa2trnmfGVStQVq1axbBhw1i0aBGNGjVi7ty5tG/fnjNnzuDtreLaK3ead+K8mvDCZzuJSc7C2lLL2Ger8UqjwHx/Q3kUiqKQrkvnRuYNbmbeJC497t4lI46YtBhi0mLI0Gf853687bwJcg0iyDmIIJcgKrlWopJbJdxtpU1WCGFy/vx5cnJyaNToXhHl7u6e27TyKFatWkV4eDjnz58nLS0NvV6Ps7Nz7uOnTp3i3XffzfOaJk2asHXr1jz31axZ81/9Tg4fPsyECROIiori9u3bGI1GwFREVKtWLV/5IiMjsbCwoFWrVvl6/lNPPUW5cuWoUKECHTp0oEOHDnTt2hV7e3tOnTpFdnZ2blH3ILVq1crd9vPzA0zNNiEhIURFRXH06NE8zTaKomA0Grl48SLR0dFYWlpSr1693MdDQkKeeCTOw477pAVQYVGtQJk9ezZvvfUWr732GgCLFi3i999/59tvv2XUqFHqhFIUlPNb0AAfRHgRY8giyNOB+b1Cqe7vks9dmE7vpuvSSc1JJSUnheTsZFJyUkjKTuJ21m0SsxK5nXWb29m3uZl5k5uZN/N9Stjbzht/R38CnQMJdAo0XTsHUs6pHI7WD55QTghRNOws7djfa78qxy1IGo3mXysW/71/yd69e+nduzcTJ06kffv2uLi4sHLlSmbNmvXIx3JwyDsSMD09nfbt29O+fXuWLVuGl5cXV65coX379uTk5OR7vw9q9nkQJycnjhw5wrZt2/jrr78YN24cEyZM4ODBg/ne199HEN39Qnu3uEpLS+Odd95h0KBB/3pdYGAg0dHRD92/9s7Ajb//2/yz388/Pey45kqVAiUnJ4fDhw8zevTo3Pu0Wi1hYWH/6lAEpk5O2dn3hrumpKQUSq6dR39kj1UmOe4eHDZEE+IZQ4MgN1Zf2or+gh6dQYfOqENv1JNlyCJLn5V7nanPJEOXQbo+HaNifKzjO1o54mnniY+DD772vvg63LuUcSyDv6O/9BERwsxpNJp8NbWopWLFilhZWbF///7cD6fbt28THR2d50yDl5cXsbGxubfPnj1LRsa9s7h79uyhXLlyjBkzJve+y5cv5zlW1apV2b9/P6+++mruffv27XtoxtOnT3Pr1i1mzJhBQEAAYOof8nd3z7gYDIYH7qdmzZoYjUa2b9+e28TzMJaWloSFhREWFsb48eNxdXVly5YtPPPMM9jZ2bF582befPPNfO3rn+rWrcvJkyepVKnSfR8PCQlBr9dz+PDh3CaeM2fOkJSUlPscLy/TbNyxsbG5zU8Pm1PmYcc1V6oUKDdv3sRgMODj45Pnfh8fn391OAJT+9nEiRMLPdfmQz+zxsV0etKCA1w3wvXzj7cvrUaLo5UjztbOuNi44GztjLONM+627rjZuuFuY7r2sPPAy84LTztPs35TE0KUDI6Ojrzxxht88MEHeHh44O3tzZgxY3K/md/Vtm1b5s+fT5MmTTAYDIwcOTLP2YHg4GCuXLnCypUradCgAb///jtr167Ns4/Bgwfz/+3db0xV9R8H8Pf9w7mA8a8pCAYKlNhIf04YiESsxrLpIH9rg81GV5PUgAdBCwhCKMwYUbOIaFlKD5isHFZDhhlFTbO1EWwGZFPIaghiv5Sbhvy5n9+Dxi0EkXv1nnsvvF/bfcDhezif++Zezodzv+ecLVu2IDo6GvHx8airq0NnZ+eM80CAv/+rVxQFVVVV2LlzJ3744QeUlZVNGrN06VJoNBo0NjZamoc77ph8FHnZsmUwGo148sknLZNkz507hwsXLiA1NXXKdhsbG9HT04MHHngAfn5+aGpqgtlsRkREBNzd3ZGfn4+8vDwoioL4+HgMDg6is7PTMsfmZvLz87F27VpkZ2cjIyMDCxYsQFdXF44dO4a33noLEREReOSRR7Bjxw7U1NRAr9fjmWeemXT0xsPDA2vXrkV5eTlCQ0Nx4cKFSXOBbNmus3KJs3ief/555ObmWr4eGhqydNW308bY/+L34/9DUNBd8A75D7TQQqPRQKvRQtEq0Gv1cNO6Qa/Vw6A3wEPnAYPeAHedOzz0HljgtsDysGZGPRGRml599VX8+eefSE5OhpeXF5599llcvnx50pjXXnsNW7duRUJCAoKCgvDGG2+gra3N8v2UlBTk5OQgOzsb165dw8aNG1FcXIzS0lLLmLS0NJw9exZ5eXkYHh7GY489hqeffhpHjx6dsb5FixahtrYWhYWFePPNN7FmzRpUVlYiJSXFMmbJkiV48cUXUVBQgK1bt+KJJ56YdAr0hJqaGhQWFiIzMxO///47QkJCUFhYOO12fX190dDQgNLSUgwPD+Oee+7BwYMHERkZCQAoLi6GXq/Hrl270NfXh8DAwClzbGayatUqfPXVVygqKkJCQgJEBOHh4UhLS7OMOXDgADIyMpCYmIiAgADs3r0bxcXFk37O/v37sW3bNkRFRSEiIgIVFRV4+OGHb2m7zkgj13/IqIKRkRF4enri0KFD2LRpk2W50WjEpUuX8Mknn8y4/tDQEHx8fHD58uVJE7KIiNQ0PDyM3t5ehIaGOu2ZELPlqEvE09wz0/vCmv23Qy7UpigKoqKi0NLSYllmNpvR0tKCuLg4R5RERERETsRhH/Hk5ubCaDQiOjoaMTEx2Lt3L65cuWI5q4eIiIjmL4c1KGlpaRgcHMSuXbvQ39+P1atXo7m5ecrEWSIisr+ZLpNO5AgOnSQ7caldIiIion/jzQKJiIjI6bBBISK6RRNXCiWi2/d+cInroBAROSNFUaDVatHX14dFixZBURRe/4jmLRHByMgIBgcHodVqp9xfyVpsUIiIbKTVahEaGorz58+jr6/P0eUQOQVPT0+EhIRMuTqxtdigEBHdAkVREBISgrGxsRnvC0M0H+h0Ouj1+ttyJJENChHRLdJoNHBzc5t0rxoiujWcJEtEREROhw0KEREROR02KEREROR0XHIOysQNmIeGhhxcCREREc3WxH57Yj8+E5dsUEwmEwAgODjYwZUQERGRtUwmE3x8fGYco5HZtDFOxmw2o6+vD15eXrf9okhDQ0MIDg7Gr7/+Cm9v79v6s+kfzFkdzFkdzFkdzFk99spaRGAymRAUFHTT66S45BEUrVaLu+66y67b8Pb25htABcxZHcxZHcxZHcxZPfbI+mZHTiZwkiwRERE5HTYoRERE5HTYoFzHYDCgpKQEBoPB0aXMacxZHcxZHcxZHcxZPc6QtUtOkiUiIqK5jUdQiIiIyOmwQSEiIiKnwwaFiIiInA4bFCIiInI687JBqa6uxrJly+Du7o7Y2Fh89913M47/6KOPsGLFCri7u2PlypVoampSqVLXZk3O+/btQ0JCAvz8/ODn54ekpKSb/l7ob9a+nifU19dDo9Fg06ZN9i1wjrA250uXLiErKwuBgYEwGAxYvnw5/3bMgrU57927FxEREfDw8EBwcDBycnIwPDysUrWu6euvv0ZycjKCgoKg0Wjw8ccf33Sd1tZWrFmzBgaDAXfffTdqa2vtXidknqmvrxdFUWT//v3S2dkpTz31lPj6+srAwMC040+cOCE6nU4qKiqkq6tLXnjhBXFzc5NTp06pXLlrsTbnzZs3S3V1tbS3t0t3d7ds2bJFfHx85LffflO5ctdibc4Tent7ZcmSJZKQkCCPPvqoOsW6MGtzvnbtmkRHR8uGDRvk+PHj0tvbK62trdLR0aFy5a7F2pzr6urEYDBIXV2d9Pb2ytGjRyUwMFBycnJUrty1NDU1SVFRkTQ0NAgAOXz48Izje3p6xNPTU3Jzc6Wrq0uqqqpEp9NJc3OzXeucdw1KTEyMZGVlWb4eHx+XoKAgeeWVV6Ydn5qaKhs3bpy0LDY2Vnbs2GHXOl2dtTlfb2xsTLy8vOSDDz6wV4lzgi05j42Nybp16+S9994To9HIBmUWrM25pqZGwsLCZGRkRK0S5wRrc87KypKHHnpo0rLc3FyJj4+3a51zyWwalLy8PImMjJy0LC0tTdavX2/HykTm1Uc8IyMjaGtrQ1JSkmWZVqtFUlISTp48Oe06J0+enDQeANavX3/D8WRbzte7evUqRkdHceedd9qrTJdna84vvfQS/P39sW3bNjXKdHm25Pzpp58iLi4OWVlZCAgIwH333Yc9e/ZgfHxcrbJdji05r1u3Dm1tbZaPgXp6etDU1IQNGzaoUvN84aj9oEveLNBWFy9exPj4OAICAiYtDwgIwI8//jjtOv39/dOO7+/vt1udrs6WnK+Xn5+PoKCgKW8K+octOR8/fhzvv/8+Ojo6VKhwbrAl556eHnzxxRd4/PHH0dTUhDNnziAzMxOjo6MoKSlRo2yXY0vOmzdvxsWLF3H//fdDRDA2NoadO3eisLBQjZLnjRvtB4eGhvDXX3/Bw8PDLtudV0dQyDWUl5ejvr4ehw8fhru7u6PLmTNMJhPS09Oxb98+LFy40NHlzGlmsxn+/v549913ERUVhbS0NBQVFeGdd95xdGlzSmtrK/bs2YO3334b33//PRoaGnDkyBGUlZU5ujS6DebVEZSFCxdCp9NhYGBg0vKBgQEsXrx42nUWL15s1XiyLecJlZWVKC8vx+eff45Vq1bZs0yXZ23OZ8+exc8//4zk5GTLMrPZDADQ6/U4ffo0wsPD7Vu0C7Ll9RwYGAg3NzfodDrLsnvvvRf9/f0YGRmBoih2rdkV2ZJzcXEx0tPTkZGRAQBYuXIlrly5gu3bt6OoqAhaLf8Hvx1utB/09va229ETYJ4dQVEUBVFRUWhpabEsM5vNaGlpQVxc3LTrxMXFTRoPAMeOHbvheLItZwCoqKhAWVkZmpubER0drUapLs3anFesWIFTp06ho6PD8khJScGDDz6Ijo4OBAcHq1m+y7Dl9RwfH48zZ85YGkAA+OmnnxAYGMjm5AZsyfnq1atTmpCJplB4m7nbxmH7QbtOwXVC9fX1YjAYpLa2Vrq6umT79u3i6+sr/f39IiKSnp4uBQUFlvEnTpwQvV4vlZWV0t3dLSUlJTzNeBaszbm8vFwURZFDhw7J+fPnLQ+TyeSop+ASrM35ejyLZ3aszfmXX34RLy8vyc7OltOnT0tjY6P4+/vL7t27HfUUXIK1OZeUlIiXl5ccPHhQenp65LPPPpPw8HBJTU111FNwCSaTSdrb26W9vV0AyOuvvy7t7e1y7tw5EREpKCiQ9PR0y/iJ04yfe+456e7ulurqap5mbC9VVVUSEhIiiqJITEyMfPvtt5bvJSYmitFonDT+ww8/lOXLl4uiKBIZGSlHjhxRuWLXZE3OS5cuFQBTHiUlJeoX7mKsfT3/GxuU2bM252+++UZiY2PFYDBIWFiYvPzyyzI2NqZy1a7HmpxHR0eltLRUwsPDxd3dXYKDgyUzM1P++OMP9Qt3IV9++eW0f28nsjUajZKYmDhlndWrV4uiKBIWFiYHDhywe50aER4HIyIiIucyr+agEBERkWtgg0JEREROhw0KEREROR02KEREROR02KAQERGR02GDQkRERE6HDQoRERE5HTYoRERE5HTYoBAREZHTYYNCRERETocNChERETkdNihERETkdP4PWs2w1fgpvgMAAAAASUVORK5CYII=">
            <a:extLst>
              <a:ext uri="{FF2B5EF4-FFF2-40B4-BE49-F238E27FC236}">
                <a16:creationId xmlns:a16="http://schemas.microsoft.com/office/drawing/2014/main" id="{398E31E4-7F17-0B39-675C-4CE90F4B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73" y="1526452"/>
            <a:ext cx="6943468" cy="51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1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090B2FF-8461-5CBC-74F9-DE81ACC87A72}"/>
              </a:ext>
            </a:extLst>
          </p:cNvPr>
          <p:cNvSpPr txBox="1">
            <a:spLocks/>
          </p:cNvSpPr>
          <p:nvPr/>
        </p:nvSpPr>
        <p:spPr>
          <a:xfrm>
            <a:off x="6897123" y="2188376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Hamiltonian engineering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F5BBC9C-6F76-9DD2-4C28-59F1C4933A15}"/>
              </a:ext>
            </a:extLst>
          </p:cNvPr>
          <p:cNvSpPr txBox="1">
            <a:spLocks/>
          </p:cNvSpPr>
          <p:nvPr/>
        </p:nvSpPr>
        <p:spPr>
          <a:xfrm>
            <a:off x="560608" y="3553322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Comparison of quantum optimization methods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9461FF-BE2D-5B9A-2710-D8873F9FD0F2}"/>
              </a:ext>
            </a:extLst>
          </p:cNvPr>
          <p:cNvSpPr/>
          <p:nvPr/>
        </p:nvSpPr>
        <p:spPr>
          <a:xfrm rot="1346128">
            <a:off x="5060617" y="153550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864AB08-8FB2-BB33-428A-6BCE75053F04}"/>
              </a:ext>
            </a:extLst>
          </p:cNvPr>
          <p:cNvSpPr/>
          <p:nvPr/>
        </p:nvSpPr>
        <p:spPr>
          <a:xfrm rot="9533963">
            <a:off x="5055616" y="310243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4669287" y="38759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Simulation of fluxes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67B016-3DAF-F905-4078-1CABB04A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7" y="218808"/>
            <a:ext cx="4506766" cy="3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BB8FC4D-9538-D2E4-C609-1DCC7B3C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4" y="1947956"/>
            <a:ext cx="4739874" cy="33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174D1-5D02-55B0-1659-49B614915D3E}"/>
              </a:ext>
            </a:extLst>
          </p:cNvPr>
          <p:cNvSpPr txBox="1"/>
          <p:nvPr/>
        </p:nvSpPr>
        <p:spPr>
          <a:xfrm>
            <a:off x="112747" y="3498114"/>
            <a:ext cx="32080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dirty="0" err="1">
                <a:latin typeface="+mj-lt"/>
              </a:rPr>
              <a:t>Linear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A6F77-6CC7-A73B-43A8-9579374C7939}"/>
              </a:ext>
            </a:extLst>
          </p:cNvPr>
          <p:cNvSpPr txBox="1"/>
          <p:nvPr/>
        </p:nvSpPr>
        <p:spPr>
          <a:xfrm>
            <a:off x="3481974" y="5356859"/>
            <a:ext cx="3746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dirty="0" err="1">
                <a:latin typeface="+mj-lt"/>
              </a:rPr>
              <a:t>Exponential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069BAA5-2EA2-85F4-FC7A-8EF22612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94" y="3604867"/>
            <a:ext cx="4725133" cy="329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A6B8-5F13-ACFD-91F0-852D25203E25}"/>
              </a:ext>
            </a:extLst>
          </p:cNvPr>
          <p:cNvSpPr txBox="1"/>
          <p:nvPr/>
        </p:nvSpPr>
        <p:spPr>
          <a:xfrm>
            <a:off x="8196098" y="2904979"/>
            <a:ext cx="3746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2800" b="1" dirty="0" err="1">
                <a:latin typeface="+mj-lt"/>
              </a:rPr>
              <a:t>Quadratic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27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7" y="442762"/>
            <a:ext cx="9962139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fluxes: energy levels at t = 10ns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174D1-5D02-55B0-1659-49B614915D3E}"/>
              </a:ext>
            </a:extLst>
          </p:cNvPr>
          <p:cNvSpPr txBox="1"/>
          <p:nvPr/>
        </p:nvSpPr>
        <p:spPr>
          <a:xfrm>
            <a:off x="-260857" y="3899073"/>
            <a:ext cx="320804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Linear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A6F77-6CC7-A73B-43A8-9579374C7939}"/>
              </a:ext>
            </a:extLst>
          </p:cNvPr>
          <p:cNvSpPr txBox="1"/>
          <p:nvPr/>
        </p:nvSpPr>
        <p:spPr>
          <a:xfrm>
            <a:off x="3994034" y="3899073"/>
            <a:ext cx="3746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Exponential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73C14A-DA05-7B78-3102-141CE8F7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42" y="2094200"/>
            <a:ext cx="9252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1804.5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1814.0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1820.9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1823.5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1826.5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9FCD2C-B1F7-508C-8CB7-F5430601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73" y="2094200"/>
            <a:ext cx="9252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1962.9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1972.4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1979.1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1981.8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1984.8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095D62-7837-C34C-7C30-1EA842E0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005" y="2094200"/>
            <a:ext cx="9252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2225.7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2236.6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2240.4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2242.7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2251.8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18BF-7C49-A53B-65E7-544BF34B93FF}"/>
              </a:ext>
            </a:extLst>
          </p:cNvPr>
          <p:cNvSpPr txBox="1"/>
          <p:nvPr/>
        </p:nvSpPr>
        <p:spPr>
          <a:xfrm>
            <a:off x="8518266" y="3899073"/>
            <a:ext cx="3746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Quadratic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00AFD-C616-B839-28C6-B8F79B2F9688}"/>
              </a:ext>
            </a:extLst>
          </p:cNvPr>
          <p:cNvSpPr txBox="1"/>
          <p:nvPr/>
        </p:nvSpPr>
        <p:spPr>
          <a:xfrm>
            <a:off x="4263373" y="5499921"/>
            <a:ext cx="32080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Lower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is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better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7" y="442762"/>
            <a:ext cx="9962139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fluxes: energy gaps over time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A64DCD-BDF1-9CAA-73F1-0AE4B7B7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09" y="1560086"/>
            <a:ext cx="6305982" cy="47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66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7" y="442762"/>
            <a:ext cx="9962139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Minimum energy gaps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174D1-5D02-55B0-1659-49B614915D3E}"/>
              </a:ext>
            </a:extLst>
          </p:cNvPr>
          <p:cNvSpPr txBox="1"/>
          <p:nvPr/>
        </p:nvSpPr>
        <p:spPr>
          <a:xfrm>
            <a:off x="750158" y="3414387"/>
            <a:ext cx="20359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Linear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A6F77-6CC7-A73B-43A8-9579374C7939}"/>
              </a:ext>
            </a:extLst>
          </p:cNvPr>
          <p:cNvSpPr txBox="1"/>
          <p:nvPr/>
        </p:nvSpPr>
        <p:spPr>
          <a:xfrm>
            <a:off x="3921039" y="3415040"/>
            <a:ext cx="3746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Exponential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18BF-7C49-A53B-65E7-544BF34B93FF}"/>
              </a:ext>
            </a:extLst>
          </p:cNvPr>
          <p:cNvSpPr txBox="1"/>
          <p:nvPr/>
        </p:nvSpPr>
        <p:spPr>
          <a:xfrm>
            <a:off x="8800502" y="3426048"/>
            <a:ext cx="258387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Quadratic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00AFD-C616-B839-28C6-B8F79B2F9688}"/>
              </a:ext>
            </a:extLst>
          </p:cNvPr>
          <p:cNvSpPr txBox="1"/>
          <p:nvPr/>
        </p:nvSpPr>
        <p:spPr>
          <a:xfrm>
            <a:off x="2526280" y="5298333"/>
            <a:ext cx="653624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Higher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is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better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>
                <a:latin typeface="+mj-lt"/>
              </a:rPr>
              <a:t>(more </a:t>
            </a:r>
            <a:r>
              <a:rPr lang="fr-FR" sz="2800" b="1" dirty="0" err="1">
                <a:latin typeface="+mj-lt"/>
              </a:rPr>
              <a:t>relaxed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constraint</a:t>
            </a:r>
            <a:r>
              <a:rPr lang="fr-FR" sz="2800" b="1" dirty="0">
                <a:latin typeface="+mj-lt"/>
              </a:rPr>
              <a:t> on ΔT)</a:t>
            </a:r>
            <a:endParaRPr lang="fr-FR" sz="2800" dirty="0"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90CF7B-7A1D-F5C3-E7C2-3197517C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1" y="2234129"/>
            <a:ext cx="1127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5.47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E1927B-1CB9-CD4A-0F05-4242ED64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787" y="2234129"/>
            <a:ext cx="1127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5.55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0C7F5CB-ACE8-5097-3505-13B31EAC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823" y="2234129"/>
            <a:ext cx="1127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9.89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800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further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C4001-4EAA-70BC-0D64-3355128BE8C5}"/>
              </a:ext>
            </a:extLst>
          </p:cNvPr>
          <p:cNvSpPr txBox="1"/>
          <p:nvPr/>
        </p:nvSpPr>
        <p:spPr>
          <a:xfrm>
            <a:off x="1322388" y="1896831"/>
            <a:ext cx="879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+mj-lt"/>
              </a:rPr>
              <a:t>Improve</a:t>
            </a:r>
            <a:r>
              <a:rPr lang="fr-FR" sz="3200" dirty="0">
                <a:latin typeface="+mj-lt"/>
              </a:rPr>
              <a:t> </a:t>
            </a:r>
            <a:r>
              <a:rPr lang="fr-FR" sz="3200" dirty="0" err="1">
                <a:latin typeface="+mj-lt"/>
              </a:rPr>
              <a:t>schedule</a:t>
            </a:r>
            <a:r>
              <a:rPr lang="fr-FR" sz="3200" dirty="0">
                <a:latin typeface="+mj-lt"/>
              </a:rPr>
              <a:t> </a:t>
            </a:r>
            <a:r>
              <a:rPr lang="fr-FR" sz="3200" dirty="0" err="1">
                <a:latin typeface="+mj-lt"/>
              </a:rPr>
              <a:t>with</a:t>
            </a:r>
            <a:r>
              <a:rPr lang="fr-FR" sz="3200" dirty="0">
                <a:latin typeface="+mj-lt"/>
              </a:rPr>
              <a:t> an </a:t>
            </a:r>
            <a:r>
              <a:rPr lang="fr-FR" sz="3200" dirty="0" err="1">
                <a:latin typeface="+mj-lt"/>
              </a:rPr>
              <a:t>optimizer</a:t>
            </a:r>
            <a:r>
              <a:rPr lang="fr-FR" sz="3200" dirty="0">
                <a:latin typeface="+mj-lt"/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1EB512-16F3-ECC5-D0FA-EA4C4B62984C}"/>
              </a:ext>
            </a:extLst>
          </p:cNvPr>
          <p:cNvSpPr/>
          <p:nvPr/>
        </p:nvSpPr>
        <p:spPr>
          <a:xfrm>
            <a:off x="1322388" y="3034145"/>
            <a:ext cx="2223654" cy="73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F88E0-D499-59AB-583E-104D3F4446E4}"/>
              </a:ext>
            </a:extLst>
          </p:cNvPr>
          <p:cNvSpPr/>
          <p:nvPr/>
        </p:nvSpPr>
        <p:spPr>
          <a:xfrm>
            <a:off x="4609739" y="3031261"/>
            <a:ext cx="2223654" cy="73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Energy </a:t>
            </a:r>
            <a:r>
              <a:rPr lang="fr-FR" dirty="0" err="1">
                <a:solidFill>
                  <a:schemeClr val="tx1"/>
                </a:solidFill>
              </a:rPr>
              <a:t>spectrum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8731D-05B9-58F7-69DE-AD5026393EDF}"/>
              </a:ext>
            </a:extLst>
          </p:cNvPr>
          <p:cNvSpPr/>
          <p:nvPr/>
        </p:nvSpPr>
        <p:spPr>
          <a:xfrm>
            <a:off x="7897091" y="3031261"/>
            <a:ext cx="2223654" cy="731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Energy gap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197F9F-1398-5881-0BAE-B26AB10BE9EC}"/>
              </a:ext>
            </a:extLst>
          </p:cNvPr>
          <p:cNvSpPr/>
          <p:nvPr/>
        </p:nvSpPr>
        <p:spPr>
          <a:xfrm>
            <a:off x="3870072" y="4880843"/>
            <a:ext cx="3702988" cy="130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Optimizer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“</a:t>
            </a:r>
            <a:r>
              <a:rPr lang="fr-FR" dirty="0" err="1">
                <a:solidFill>
                  <a:schemeClr val="tx1"/>
                </a:solidFill>
              </a:rPr>
              <a:t>Classic</a:t>
            </a:r>
            <a:r>
              <a:rPr lang="fr-FR" dirty="0">
                <a:solidFill>
                  <a:schemeClr val="tx1"/>
                </a:solidFill>
              </a:rPr>
              <a:t>” </a:t>
            </a:r>
            <a:r>
              <a:rPr lang="fr-FR" dirty="0" err="1">
                <a:solidFill>
                  <a:schemeClr val="tx1"/>
                </a:solidFill>
              </a:rPr>
              <a:t>optimizers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Differentiable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solvers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PyTorch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Neural networks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1CB0D-594C-F699-299F-DBC5E80BF96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546042" y="3398407"/>
            <a:ext cx="1063697" cy="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E23D45-685F-43E2-D54F-91317959908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33393" y="3396965"/>
            <a:ext cx="1063698" cy="1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C8F935-80BA-F5EA-68AD-E43D7B2EF02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573060" y="3762668"/>
            <a:ext cx="1435858" cy="1770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C5C92C-EE9D-ABE4-5B24-5582F7347257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434215" y="3768436"/>
            <a:ext cx="1435857" cy="176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090B2FF-8461-5CBC-74F9-DE81ACC87A72}"/>
              </a:ext>
            </a:extLst>
          </p:cNvPr>
          <p:cNvSpPr txBox="1">
            <a:spLocks/>
          </p:cNvSpPr>
          <p:nvPr/>
        </p:nvSpPr>
        <p:spPr>
          <a:xfrm>
            <a:off x="6897123" y="2188376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Hamiltonian engineering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F5BBC9C-6F76-9DD2-4C28-59F1C4933A15}"/>
              </a:ext>
            </a:extLst>
          </p:cNvPr>
          <p:cNvSpPr txBox="1">
            <a:spLocks/>
          </p:cNvSpPr>
          <p:nvPr/>
        </p:nvSpPr>
        <p:spPr>
          <a:xfrm>
            <a:off x="560608" y="3553322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Comparison of quantum optimization methods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D8AF27EF-1F6A-FCA0-7975-A3215A2D7D24}"/>
              </a:ext>
            </a:extLst>
          </p:cNvPr>
          <p:cNvSpPr txBox="1">
            <a:spLocks/>
          </p:cNvSpPr>
          <p:nvPr/>
        </p:nvSpPr>
        <p:spPr>
          <a:xfrm>
            <a:off x="6897122" y="4918268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Chip engineering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9461FF-BE2D-5B9A-2710-D8873F9FD0F2}"/>
              </a:ext>
            </a:extLst>
          </p:cNvPr>
          <p:cNvSpPr/>
          <p:nvPr/>
        </p:nvSpPr>
        <p:spPr>
          <a:xfrm rot="1346128">
            <a:off x="5060617" y="153550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E2FFCB4-960A-EBD6-CE2E-342BE0AE5E90}"/>
              </a:ext>
            </a:extLst>
          </p:cNvPr>
          <p:cNvSpPr/>
          <p:nvPr/>
        </p:nvSpPr>
        <p:spPr>
          <a:xfrm rot="1542089">
            <a:off x="5075704" y="466936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864AB08-8FB2-BB33-428A-6BCE75053F04}"/>
              </a:ext>
            </a:extLst>
          </p:cNvPr>
          <p:cNvSpPr/>
          <p:nvPr/>
        </p:nvSpPr>
        <p:spPr>
          <a:xfrm rot="9533963">
            <a:off x="5055616" y="310243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F3E30-C361-43E6-D285-8E37BD9D9AEE}"/>
              </a:ext>
            </a:extLst>
          </p:cNvPr>
          <p:cNvGrpSpPr/>
          <p:nvPr/>
        </p:nvGrpSpPr>
        <p:grpSpPr>
          <a:xfrm>
            <a:off x="1517216" y="1857675"/>
            <a:ext cx="9157568" cy="820619"/>
            <a:chOff x="1322388" y="1857675"/>
            <a:chExt cx="9157568" cy="82061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4F0558-B9C5-7AC2-DB20-91B9A7AD2CD5}"/>
                </a:ext>
              </a:extLst>
            </p:cNvPr>
            <p:cNvSpPr/>
            <p:nvPr/>
          </p:nvSpPr>
          <p:spPr>
            <a:xfrm>
              <a:off x="1322388" y="1857675"/>
              <a:ext cx="2362132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83C14C-782A-8EF3-D3E5-BC173D5F7D5B}"/>
                </a:ext>
              </a:extLst>
            </p:cNvPr>
            <p:cNvSpPr/>
            <p:nvPr/>
          </p:nvSpPr>
          <p:spPr>
            <a:xfrm>
              <a:off x="3684520" y="1857675"/>
              <a:ext cx="1578543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66D074-FD10-3333-233A-A020BE10FF7D}"/>
                </a:ext>
              </a:extLst>
            </p:cNvPr>
            <p:cNvSpPr/>
            <p:nvPr/>
          </p:nvSpPr>
          <p:spPr>
            <a:xfrm>
              <a:off x="5263063" y="1857675"/>
              <a:ext cx="2897205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20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9BF6E1-A521-5B0D-3CA2-F5686D87B3DB}"/>
                </a:ext>
              </a:extLst>
            </p:cNvPr>
            <p:cNvSpPr/>
            <p:nvPr/>
          </p:nvSpPr>
          <p:spPr>
            <a:xfrm>
              <a:off x="8160268" y="1857675"/>
              <a:ext cx="2319688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F3E30-C361-43E6-D285-8E37BD9D9AEE}"/>
              </a:ext>
            </a:extLst>
          </p:cNvPr>
          <p:cNvGrpSpPr/>
          <p:nvPr/>
        </p:nvGrpSpPr>
        <p:grpSpPr>
          <a:xfrm>
            <a:off x="1517216" y="1857675"/>
            <a:ext cx="9157568" cy="820619"/>
            <a:chOff x="1322388" y="1857675"/>
            <a:chExt cx="9157568" cy="82061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4F0558-B9C5-7AC2-DB20-91B9A7AD2CD5}"/>
                </a:ext>
              </a:extLst>
            </p:cNvPr>
            <p:cNvSpPr/>
            <p:nvPr/>
          </p:nvSpPr>
          <p:spPr>
            <a:xfrm>
              <a:off x="1322388" y="1857675"/>
              <a:ext cx="2362132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83C14C-782A-8EF3-D3E5-BC173D5F7D5B}"/>
                </a:ext>
              </a:extLst>
            </p:cNvPr>
            <p:cNvSpPr/>
            <p:nvPr/>
          </p:nvSpPr>
          <p:spPr>
            <a:xfrm>
              <a:off x="3684520" y="1857675"/>
              <a:ext cx="1578543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66D074-FD10-3333-233A-A020BE10FF7D}"/>
                </a:ext>
              </a:extLst>
            </p:cNvPr>
            <p:cNvSpPr/>
            <p:nvPr/>
          </p:nvSpPr>
          <p:spPr>
            <a:xfrm>
              <a:off x="5263063" y="1857675"/>
              <a:ext cx="2897205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20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9BF6E1-A521-5B0D-3CA2-F5686D87B3DB}"/>
                </a:ext>
              </a:extLst>
            </p:cNvPr>
            <p:cNvSpPr/>
            <p:nvPr/>
          </p:nvSpPr>
          <p:spPr>
            <a:xfrm>
              <a:off x="8160268" y="1857675"/>
              <a:ext cx="2319688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033318-3A38-DBC9-3E41-A725EBCD688A}"/>
              </a:ext>
            </a:extLst>
          </p:cNvPr>
          <p:cNvSpPr/>
          <p:nvPr/>
        </p:nvSpPr>
        <p:spPr>
          <a:xfrm>
            <a:off x="3200659" y="4815038"/>
            <a:ext cx="5790681" cy="820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AD6DBC-8EA6-8541-36DE-A09F6F750F79}"/>
              </a:ext>
            </a:extLst>
          </p:cNvPr>
          <p:cNvSpPr/>
          <p:nvPr/>
        </p:nvSpPr>
        <p:spPr>
          <a:xfrm rot="5400000">
            <a:off x="5264649" y="3481971"/>
            <a:ext cx="1662699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8B3DFE2-FDD5-9EA6-384C-E24C9224B72C}"/>
              </a:ext>
            </a:extLst>
          </p:cNvPr>
          <p:cNvSpPr txBox="1">
            <a:spLocks/>
          </p:cNvSpPr>
          <p:nvPr/>
        </p:nvSpPr>
        <p:spPr>
          <a:xfrm>
            <a:off x="1322387" y="1574201"/>
            <a:ext cx="8148871" cy="34598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err="1"/>
              <a:t>Knapsack</a:t>
            </a:r>
            <a:r>
              <a:rPr lang="fr-FR" sz="3200" b="1" dirty="0"/>
              <a:t> </a:t>
            </a:r>
            <a:r>
              <a:rPr lang="fr-FR" sz="3200" b="1" dirty="0" err="1"/>
              <a:t>problem</a:t>
            </a:r>
            <a:r>
              <a:rPr lang="fr-FR" sz="3200" b="1" dirty="0"/>
              <a:t> (or “</a:t>
            </a:r>
            <a:r>
              <a:rPr lang="fr-FR" sz="3200" b="1" dirty="0" err="1"/>
              <a:t>knaps</a:t>
            </a:r>
            <a:r>
              <a:rPr lang="fr-FR" sz="3200" b="1" dirty="0"/>
              <a:t>”)</a:t>
            </a:r>
          </a:p>
          <a:p>
            <a:pPr marL="0" indent="0">
              <a:buNone/>
            </a:pP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98133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{CCDEF8BC-B214-459A-B808-A2D959B083C5}tf67328976_win32</Template>
  <TotalTime>623</TotalTime>
  <Words>1191</Words>
  <Application>Microsoft Office PowerPoint</Application>
  <PresentationFormat>Widescreen</PresentationFormat>
  <Paragraphs>391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Tenorite</vt:lpstr>
      <vt:lpstr>Custom</vt:lpstr>
      <vt:lpstr>2024 ETH Quantum Hackathon  Qilimanjaro challenge  Process management problem</vt:lpstr>
      <vt:lpstr>A journey in FULL-STACK Quantum Engineering</vt:lpstr>
      <vt:lpstr>PowerPoint Presentation</vt:lpstr>
      <vt:lpstr>PowerPoint Presentation</vt:lpstr>
      <vt:lpstr>PowerPoint Presentation</vt:lpstr>
      <vt:lpstr>PowerPoint Presentation</vt:lpstr>
      <vt:lpstr>A real-life optimization problem</vt:lpstr>
      <vt:lpstr>A real-life optimization problem</vt:lpstr>
      <vt:lpstr>A real-life optimization problem</vt:lpstr>
      <vt:lpstr>A real-life optimization problem</vt:lpstr>
      <vt:lpstr>A real-life optimization problem</vt:lpstr>
      <vt:lpstr>Knaps problem formulation</vt:lpstr>
      <vt:lpstr>Knaps problem formulation</vt:lpstr>
      <vt:lpstr>Knaps 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Qilimanjaro challenge  Process management problem</dc:title>
  <dc:creator>Pierre Wan-Fat</dc:creator>
  <cp:lastModifiedBy>Pierre Wan-Fat</cp:lastModifiedBy>
  <cp:revision>117</cp:revision>
  <dcterms:created xsi:type="dcterms:W3CDTF">2024-05-04T23:06:21Z</dcterms:created>
  <dcterms:modified xsi:type="dcterms:W3CDTF">2024-05-05T09:30:06Z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