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Lst>
  <p:notesMasterIdLst>
    <p:notesMasterId r:id="rId36"/>
  </p:notesMasterIdLst>
  <p:handoutMasterIdLst>
    <p:handoutMasterId r:id="rId37"/>
  </p:handout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463"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454"/>
    <a:srgbClr val="000000"/>
    <a:srgbClr val="B9CDE5"/>
    <a:srgbClr val="00519C"/>
    <a:srgbClr val="004F9F"/>
    <a:srgbClr val="0070C0"/>
    <a:srgbClr val="0070AB"/>
    <a:srgbClr val="FF70C0"/>
    <a:srgbClr val="005AAB"/>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285" autoAdjust="0"/>
  </p:normalViewPr>
  <p:slideViewPr>
    <p:cSldViewPr snapToGrid="0">
      <p:cViewPr varScale="1">
        <p:scale>
          <a:sx n="60" d="100"/>
          <a:sy n="60" d="100"/>
        </p:scale>
        <p:origin x="1098" y="78"/>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2" d="100"/>
          <a:sy n="82" d="100"/>
        </p:scale>
        <p:origin x="3972" y="9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803321-386E-4653-B014-DB50D5C5BADD}" type="doc">
      <dgm:prSet loTypeId="urn:microsoft.com/office/officeart/2005/8/layout/radial6" loCatId="cycle" qsTypeId="urn:microsoft.com/office/officeart/2005/8/quickstyle/simple1" qsCatId="simple" csTypeId="urn:microsoft.com/office/officeart/2005/8/colors/colorful4" csCatId="colorful" phldr="1"/>
      <dgm:spPr/>
      <dgm:t>
        <a:bodyPr/>
        <a:lstStyle/>
        <a:p>
          <a:endParaRPr lang="en-GB"/>
        </a:p>
      </dgm:t>
    </dgm:pt>
    <dgm:pt modelId="{7DE46C9C-6A1C-4C7C-A32B-ABB3B23A2B78}">
      <dgm:prSet phldrT="[Text]"/>
      <dgm:spPr/>
      <dgm:t>
        <a:bodyPr/>
        <a:lstStyle/>
        <a:p>
          <a:r>
            <a:rPr lang="en-GB" b="1" dirty="0"/>
            <a:t>Big Data</a:t>
          </a:r>
        </a:p>
      </dgm:t>
    </dgm:pt>
    <dgm:pt modelId="{A9C5FF53-A6F9-41E8-AD72-6C9993F9C84C}" type="parTrans" cxnId="{E03A0A14-4D36-45DE-82A2-90067C320466}">
      <dgm:prSet/>
      <dgm:spPr/>
      <dgm:t>
        <a:bodyPr/>
        <a:lstStyle/>
        <a:p>
          <a:endParaRPr lang="en-GB"/>
        </a:p>
      </dgm:t>
    </dgm:pt>
    <dgm:pt modelId="{4E9477A5-65F1-4F37-A0AF-8326E3820859}" type="sibTrans" cxnId="{E03A0A14-4D36-45DE-82A2-90067C320466}">
      <dgm:prSet/>
      <dgm:spPr/>
      <dgm:t>
        <a:bodyPr/>
        <a:lstStyle/>
        <a:p>
          <a:endParaRPr lang="en-GB"/>
        </a:p>
      </dgm:t>
    </dgm:pt>
    <dgm:pt modelId="{A922552A-7CE5-48AA-B769-8F01D7D27CBD}">
      <dgm:prSet phldrT="[Text]"/>
      <dgm:spPr/>
      <dgm:t>
        <a:bodyPr/>
        <a:lstStyle/>
        <a:p>
          <a:r>
            <a:rPr lang="en-GB" dirty="0"/>
            <a:t>Velocity</a:t>
          </a:r>
        </a:p>
      </dgm:t>
    </dgm:pt>
    <dgm:pt modelId="{2B04B341-DD8E-4649-9D0B-B5637B620396}" type="parTrans" cxnId="{9B84F2EC-A870-4C4A-A35A-9C9FCFE397FD}">
      <dgm:prSet/>
      <dgm:spPr/>
      <dgm:t>
        <a:bodyPr/>
        <a:lstStyle/>
        <a:p>
          <a:endParaRPr lang="en-GB"/>
        </a:p>
      </dgm:t>
    </dgm:pt>
    <dgm:pt modelId="{ED5B1206-88C6-40E8-A27C-D53C97186F3B}" type="sibTrans" cxnId="{9B84F2EC-A870-4C4A-A35A-9C9FCFE397FD}">
      <dgm:prSet/>
      <dgm:spPr/>
      <dgm:t>
        <a:bodyPr/>
        <a:lstStyle/>
        <a:p>
          <a:endParaRPr lang="en-GB"/>
        </a:p>
      </dgm:t>
    </dgm:pt>
    <dgm:pt modelId="{B5B02E11-22F7-4D47-A851-51B8C702126E}">
      <dgm:prSet phldrT="[Text]"/>
      <dgm:spPr/>
      <dgm:t>
        <a:bodyPr/>
        <a:lstStyle/>
        <a:p>
          <a:r>
            <a:rPr lang="en-GB" dirty="0"/>
            <a:t>Variety</a:t>
          </a:r>
        </a:p>
      </dgm:t>
    </dgm:pt>
    <dgm:pt modelId="{D817F9A3-C657-434B-9558-FF668814B1BB}" type="parTrans" cxnId="{71B1CE0A-7406-48CE-B563-461CD236186C}">
      <dgm:prSet/>
      <dgm:spPr/>
      <dgm:t>
        <a:bodyPr/>
        <a:lstStyle/>
        <a:p>
          <a:endParaRPr lang="en-GB"/>
        </a:p>
      </dgm:t>
    </dgm:pt>
    <dgm:pt modelId="{DF5EB01D-BFBA-455E-98BF-14D4F00A29A6}" type="sibTrans" cxnId="{71B1CE0A-7406-48CE-B563-461CD236186C}">
      <dgm:prSet/>
      <dgm:spPr/>
      <dgm:t>
        <a:bodyPr/>
        <a:lstStyle/>
        <a:p>
          <a:endParaRPr lang="en-GB"/>
        </a:p>
      </dgm:t>
    </dgm:pt>
    <dgm:pt modelId="{C3220C74-80B4-4CF4-B75A-4B193FC09DB5}">
      <dgm:prSet phldrT="[Text]"/>
      <dgm:spPr/>
      <dgm:t>
        <a:bodyPr/>
        <a:lstStyle/>
        <a:p>
          <a:r>
            <a:rPr lang="en-GB" dirty="0"/>
            <a:t>Volume</a:t>
          </a:r>
        </a:p>
      </dgm:t>
    </dgm:pt>
    <dgm:pt modelId="{4F28980D-1546-4295-8159-28587BA2C4DE}" type="parTrans" cxnId="{6DAF0EA0-85E4-45D1-BE37-D0D8A06A83A0}">
      <dgm:prSet/>
      <dgm:spPr/>
      <dgm:t>
        <a:bodyPr/>
        <a:lstStyle/>
        <a:p>
          <a:endParaRPr lang="en-GB"/>
        </a:p>
      </dgm:t>
    </dgm:pt>
    <dgm:pt modelId="{8ED372E0-1E57-471D-BD6C-B869DCCA1CE7}" type="sibTrans" cxnId="{6DAF0EA0-85E4-45D1-BE37-D0D8A06A83A0}">
      <dgm:prSet/>
      <dgm:spPr/>
      <dgm:t>
        <a:bodyPr/>
        <a:lstStyle/>
        <a:p>
          <a:endParaRPr lang="en-GB"/>
        </a:p>
      </dgm:t>
    </dgm:pt>
    <dgm:pt modelId="{8CF04EB4-36C4-4042-AD8E-6C58FC14204F}" type="pres">
      <dgm:prSet presAssocID="{8A803321-386E-4653-B014-DB50D5C5BADD}" presName="Name0" presStyleCnt="0">
        <dgm:presLayoutVars>
          <dgm:chMax val="1"/>
          <dgm:dir/>
          <dgm:animLvl val="ctr"/>
          <dgm:resizeHandles val="exact"/>
        </dgm:presLayoutVars>
      </dgm:prSet>
      <dgm:spPr/>
    </dgm:pt>
    <dgm:pt modelId="{B8194C32-2604-4229-AEC7-050510984C93}" type="pres">
      <dgm:prSet presAssocID="{7DE46C9C-6A1C-4C7C-A32B-ABB3B23A2B78}" presName="centerShape" presStyleLbl="node0" presStyleIdx="0" presStyleCnt="1" custScaleX="113245" custScaleY="113245"/>
      <dgm:spPr/>
    </dgm:pt>
    <dgm:pt modelId="{6969DB1B-EBDC-4C35-9AEA-A1AE8F9428B1}" type="pres">
      <dgm:prSet presAssocID="{A922552A-7CE5-48AA-B769-8F01D7D27CBD}" presName="node" presStyleLbl="node1" presStyleIdx="0" presStyleCnt="3">
        <dgm:presLayoutVars>
          <dgm:bulletEnabled val="1"/>
        </dgm:presLayoutVars>
      </dgm:prSet>
      <dgm:spPr/>
    </dgm:pt>
    <dgm:pt modelId="{DE6AB990-F04F-46D1-AA1C-47C1B098825C}" type="pres">
      <dgm:prSet presAssocID="{A922552A-7CE5-48AA-B769-8F01D7D27CBD}" presName="dummy" presStyleCnt="0"/>
      <dgm:spPr/>
    </dgm:pt>
    <dgm:pt modelId="{BF9D1F94-BDFA-4B90-B4E6-B3A5B9D09BC7}" type="pres">
      <dgm:prSet presAssocID="{ED5B1206-88C6-40E8-A27C-D53C97186F3B}" presName="sibTrans" presStyleLbl="sibTrans2D1" presStyleIdx="0" presStyleCnt="3"/>
      <dgm:spPr/>
    </dgm:pt>
    <dgm:pt modelId="{7375C08F-CE61-4B9D-876C-6776B359548C}" type="pres">
      <dgm:prSet presAssocID="{B5B02E11-22F7-4D47-A851-51B8C702126E}" presName="node" presStyleLbl="node1" presStyleIdx="1" presStyleCnt="3">
        <dgm:presLayoutVars>
          <dgm:bulletEnabled val="1"/>
        </dgm:presLayoutVars>
      </dgm:prSet>
      <dgm:spPr/>
    </dgm:pt>
    <dgm:pt modelId="{F17E643E-D84E-4BD7-AAA8-41013FA861B6}" type="pres">
      <dgm:prSet presAssocID="{B5B02E11-22F7-4D47-A851-51B8C702126E}" presName="dummy" presStyleCnt="0"/>
      <dgm:spPr/>
    </dgm:pt>
    <dgm:pt modelId="{04258B0D-01E0-4388-A167-592FAC7F347B}" type="pres">
      <dgm:prSet presAssocID="{DF5EB01D-BFBA-455E-98BF-14D4F00A29A6}" presName="sibTrans" presStyleLbl="sibTrans2D1" presStyleIdx="1" presStyleCnt="3"/>
      <dgm:spPr/>
    </dgm:pt>
    <dgm:pt modelId="{DB1C9C57-D0D7-4FBA-AB26-CF4BB8612C40}" type="pres">
      <dgm:prSet presAssocID="{C3220C74-80B4-4CF4-B75A-4B193FC09DB5}" presName="node" presStyleLbl="node1" presStyleIdx="2" presStyleCnt="3">
        <dgm:presLayoutVars>
          <dgm:bulletEnabled val="1"/>
        </dgm:presLayoutVars>
      </dgm:prSet>
      <dgm:spPr/>
    </dgm:pt>
    <dgm:pt modelId="{8A5FCFE2-A5E6-486A-B2BC-37C3A9B5473C}" type="pres">
      <dgm:prSet presAssocID="{C3220C74-80B4-4CF4-B75A-4B193FC09DB5}" presName="dummy" presStyleCnt="0"/>
      <dgm:spPr/>
    </dgm:pt>
    <dgm:pt modelId="{FD419788-565F-46FE-9B68-02E162A6D8EA}" type="pres">
      <dgm:prSet presAssocID="{8ED372E0-1E57-471D-BD6C-B869DCCA1CE7}" presName="sibTrans" presStyleLbl="sibTrans2D1" presStyleIdx="2" presStyleCnt="3"/>
      <dgm:spPr/>
    </dgm:pt>
  </dgm:ptLst>
  <dgm:cxnLst>
    <dgm:cxn modelId="{41659B06-622C-874D-8081-DC6D85D415D4}" type="presOf" srcId="{B5B02E11-22F7-4D47-A851-51B8C702126E}" destId="{7375C08F-CE61-4B9D-876C-6776B359548C}" srcOrd="0" destOrd="0" presId="urn:microsoft.com/office/officeart/2005/8/layout/radial6"/>
    <dgm:cxn modelId="{71B1CE0A-7406-48CE-B563-461CD236186C}" srcId="{7DE46C9C-6A1C-4C7C-A32B-ABB3B23A2B78}" destId="{B5B02E11-22F7-4D47-A851-51B8C702126E}" srcOrd="1" destOrd="0" parTransId="{D817F9A3-C657-434B-9558-FF668814B1BB}" sibTransId="{DF5EB01D-BFBA-455E-98BF-14D4F00A29A6}"/>
    <dgm:cxn modelId="{E03A0A14-4D36-45DE-82A2-90067C320466}" srcId="{8A803321-386E-4653-B014-DB50D5C5BADD}" destId="{7DE46C9C-6A1C-4C7C-A32B-ABB3B23A2B78}" srcOrd="0" destOrd="0" parTransId="{A9C5FF53-A6F9-41E8-AD72-6C9993F9C84C}" sibTransId="{4E9477A5-65F1-4F37-A0AF-8326E3820859}"/>
    <dgm:cxn modelId="{99E2753E-1D98-374F-9870-7C48D2492F49}" type="presOf" srcId="{8ED372E0-1E57-471D-BD6C-B869DCCA1CE7}" destId="{FD419788-565F-46FE-9B68-02E162A6D8EA}" srcOrd="0" destOrd="0" presId="urn:microsoft.com/office/officeart/2005/8/layout/radial6"/>
    <dgm:cxn modelId="{592E5F48-B39C-AA40-9201-94FCB29B4DCD}" type="presOf" srcId="{DF5EB01D-BFBA-455E-98BF-14D4F00A29A6}" destId="{04258B0D-01E0-4388-A167-592FAC7F347B}" srcOrd="0" destOrd="0" presId="urn:microsoft.com/office/officeart/2005/8/layout/radial6"/>
    <dgm:cxn modelId="{14FBB174-A5CA-C041-B68D-9CD006D14CCE}" type="presOf" srcId="{A922552A-7CE5-48AA-B769-8F01D7D27CBD}" destId="{6969DB1B-EBDC-4C35-9AEA-A1AE8F9428B1}" srcOrd="0" destOrd="0" presId="urn:microsoft.com/office/officeart/2005/8/layout/radial6"/>
    <dgm:cxn modelId="{8AB2437C-C9D2-BF44-AC11-90E6874E0D47}" type="presOf" srcId="{C3220C74-80B4-4CF4-B75A-4B193FC09DB5}" destId="{DB1C9C57-D0D7-4FBA-AB26-CF4BB8612C40}" srcOrd="0" destOrd="0" presId="urn:microsoft.com/office/officeart/2005/8/layout/radial6"/>
    <dgm:cxn modelId="{535FC697-635D-144D-8876-B1C3D0BFC573}" type="presOf" srcId="{7DE46C9C-6A1C-4C7C-A32B-ABB3B23A2B78}" destId="{B8194C32-2604-4229-AEC7-050510984C93}" srcOrd="0" destOrd="0" presId="urn:microsoft.com/office/officeart/2005/8/layout/radial6"/>
    <dgm:cxn modelId="{6DAF0EA0-85E4-45D1-BE37-D0D8A06A83A0}" srcId="{7DE46C9C-6A1C-4C7C-A32B-ABB3B23A2B78}" destId="{C3220C74-80B4-4CF4-B75A-4B193FC09DB5}" srcOrd="2" destOrd="0" parTransId="{4F28980D-1546-4295-8159-28587BA2C4DE}" sibTransId="{8ED372E0-1E57-471D-BD6C-B869DCCA1CE7}"/>
    <dgm:cxn modelId="{3811EDBF-53DD-1B4F-84C8-36B31285669F}" type="presOf" srcId="{ED5B1206-88C6-40E8-A27C-D53C97186F3B}" destId="{BF9D1F94-BDFA-4B90-B4E6-B3A5B9D09BC7}" srcOrd="0" destOrd="0" presId="urn:microsoft.com/office/officeart/2005/8/layout/radial6"/>
    <dgm:cxn modelId="{423F3FD5-A064-194B-A732-F58E61E9B113}" type="presOf" srcId="{8A803321-386E-4653-B014-DB50D5C5BADD}" destId="{8CF04EB4-36C4-4042-AD8E-6C58FC14204F}" srcOrd="0" destOrd="0" presId="urn:microsoft.com/office/officeart/2005/8/layout/radial6"/>
    <dgm:cxn modelId="{9B84F2EC-A870-4C4A-A35A-9C9FCFE397FD}" srcId="{7DE46C9C-6A1C-4C7C-A32B-ABB3B23A2B78}" destId="{A922552A-7CE5-48AA-B769-8F01D7D27CBD}" srcOrd="0" destOrd="0" parTransId="{2B04B341-DD8E-4649-9D0B-B5637B620396}" sibTransId="{ED5B1206-88C6-40E8-A27C-D53C97186F3B}"/>
    <dgm:cxn modelId="{41C8D1A0-119D-FF46-8521-20AB6936CCED}" type="presParOf" srcId="{8CF04EB4-36C4-4042-AD8E-6C58FC14204F}" destId="{B8194C32-2604-4229-AEC7-050510984C93}" srcOrd="0" destOrd="0" presId="urn:microsoft.com/office/officeart/2005/8/layout/radial6"/>
    <dgm:cxn modelId="{0DB893C4-D732-CD40-8B54-43C09E31C8B7}" type="presParOf" srcId="{8CF04EB4-36C4-4042-AD8E-6C58FC14204F}" destId="{6969DB1B-EBDC-4C35-9AEA-A1AE8F9428B1}" srcOrd="1" destOrd="0" presId="urn:microsoft.com/office/officeart/2005/8/layout/radial6"/>
    <dgm:cxn modelId="{2C236A13-C729-9549-9AE4-65759D79F2E1}" type="presParOf" srcId="{8CF04EB4-36C4-4042-AD8E-6C58FC14204F}" destId="{DE6AB990-F04F-46D1-AA1C-47C1B098825C}" srcOrd="2" destOrd="0" presId="urn:microsoft.com/office/officeart/2005/8/layout/radial6"/>
    <dgm:cxn modelId="{B42CDBF8-911A-6E48-B57F-8F6845BAADB4}" type="presParOf" srcId="{8CF04EB4-36C4-4042-AD8E-6C58FC14204F}" destId="{BF9D1F94-BDFA-4B90-B4E6-B3A5B9D09BC7}" srcOrd="3" destOrd="0" presId="urn:microsoft.com/office/officeart/2005/8/layout/radial6"/>
    <dgm:cxn modelId="{6D76C139-0D6A-D84A-AFB4-E2BB7DFC1EB1}" type="presParOf" srcId="{8CF04EB4-36C4-4042-AD8E-6C58FC14204F}" destId="{7375C08F-CE61-4B9D-876C-6776B359548C}" srcOrd="4" destOrd="0" presId="urn:microsoft.com/office/officeart/2005/8/layout/radial6"/>
    <dgm:cxn modelId="{3A739B04-549F-0842-8A74-72478E95D76B}" type="presParOf" srcId="{8CF04EB4-36C4-4042-AD8E-6C58FC14204F}" destId="{F17E643E-D84E-4BD7-AAA8-41013FA861B6}" srcOrd="5" destOrd="0" presId="urn:microsoft.com/office/officeart/2005/8/layout/radial6"/>
    <dgm:cxn modelId="{5AC7F95E-DA9F-6747-8641-8CCB7AD89696}" type="presParOf" srcId="{8CF04EB4-36C4-4042-AD8E-6C58FC14204F}" destId="{04258B0D-01E0-4388-A167-592FAC7F347B}" srcOrd="6" destOrd="0" presId="urn:microsoft.com/office/officeart/2005/8/layout/radial6"/>
    <dgm:cxn modelId="{4EC38FE9-0EEA-3444-B381-4FEC5D818825}" type="presParOf" srcId="{8CF04EB4-36C4-4042-AD8E-6C58FC14204F}" destId="{DB1C9C57-D0D7-4FBA-AB26-CF4BB8612C40}" srcOrd="7" destOrd="0" presId="urn:microsoft.com/office/officeart/2005/8/layout/radial6"/>
    <dgm:cxn modelId="{A0B6E7E8-ABFF-F549-A988-0E017D387973}" type="presParOf" srcId="{8CF04EB4-36C4-4042-AD8E-6C58FC14204F}" destId="{8A5FCFE2-A5E6-486A-B2BC-37C3A9B5473C}" srcOrd="8" destOrd="0" presId="urn:microsoft.com/office/officeart/2005/8/layout/radial6"/>
    <dgm:cxn modelId="{5E318700-8685-924D-B7A6-EED3DDB911FC}" type="presParOf" srcId="{8CF04EB4-36C4-4042-AD8E-6C58FC14204F}" destId="{FD419788-565F-46FE-9B68-02E162A6D8EA}"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19788-565F-46FE-9B68-02E162A6D8EA}">
      <dsp:nvSpPr>
        <dsp:cNvPr id="0" name=""/>
        <dsp:cNvSpPr/>
      </dsp:nvSpPr>
      <dsp:spPr>
        <a:xfrm>
          <a:off x="2157239" y="645526"/>
          <a:ext cx="4302229" cy="4302229"/>
        </a:xfrm>
        <a:prstGeom prst="blockArc">
          <a:avLst>
            <a:gd name="adj1" fmla="val 9000000"/>
            <a:gd name="adj2" fmla="val 16200000"/>
            <a:gd name="adj3" fmla="val 4643"/>
          </a:avLst>
        </a:prstGeom>
        <a:solidFill>
          <a:schemeClr val="accent4">
            <a:hueOff val="-4261246"/>
            <a:satOff val="-22417"/>
            <a:lumOff val="1529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4258B0D-01E0-4388-A167-592FAC7F347B}">
      <dsp:nvSpPr>
        <dsp:cNvPr id="0" name=""/>
        <dsp:cNvSpPr/>
      </dsp:nvSpPr>
      <dsp:spPr>
        <a:xfrm>
          <a:off x="2157239" y="645526"/>
          <a:ext cx="4302229" cy="4302229"/>
        </a:xfrm>
        <a:prstGeom prst="blockArc">
          <a:avLst>
            <a:gd name="adj1" fmla="val 1800000"/>
            <a:gd name="adj2" fmla="val 9000000"/>
            <a:gd name="adj3" fmla="val 4643"/>
          </a:avLst>
        </a:prstGeom>
        <a:solidFill>
          <a:schemeClr val="accent4">
            <a:hueOff val="-2130623"/>
            <a:satOff val="-11209"/>
            <a:lumOff val="764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9D1F94-BDFA-4B90-B4E6-B3A5B9D09BC7}">
      <dsp:nvSpPr>
        <dsp:cNvPr id="0" name=""/>
        <dsp:cNvSpPr/>
      </dsp:nvSpPr>
      <dsp:spPr>
        <a:xfrm>
          <a:off x="2157239" y="645526"/>
          <a:ext cx="4302229" cy="4302229"/>
        </a:xfrm>
        <a:prstGeom prst="blockArc">
          <a:avLst>
            <a:gd name="adj1" fmla="val 16200000"/>
            <a:gd name="adj2" fmla="val 1800000"/>
            <a:gd name="adj3" fmla="val 4643"/>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8194C32-2604-4229-AEC7-050510984C93}">
      <dsp:nvSpPr>
        <dsp:cNvPr id="0" name=""/>
        <dsp:cNvSpPr/>
      </dsp:nvSpPr>
      <dsp:spPr>
        <a:xfrm>
          <a:off x="3186280" y="1674567"/>
          <a:ext cx="2244147" cy="2244147"/>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GB" sz="4800" b="1" kern="1200" dirty="0"/>
            <a:t>Big Data</a:t>
          </a:r>
        </a:p>
      </dsp:txBody>
      <dsp:txXfrm>
        <a:off x="3514928" y="2003215"/>
        <a:ext cx="1586851" cy="1586851"/>
      </dsp:txXfrm>
    </dsp:sp>
    <dsp:sp modelId="{6969DB1B-EBDC-4C35-9AEA-A1AE8F9428B1}">
      <dsp:nvSpPr>
        <dsp:cNvPr id="0" name=""/>
        <dsp:cNvSpPr/>
      </dsp:nvSpPr>
      <dsp:spPr>
        <a:xfrm>
          <a:off x="3614768" y="1878"/>
          <a:ext cx="1387172" cy="1387172"/>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GB" sz="2100" kern="1200" dirty="0"/>
            <a:t>Velocity</a:t>
          </a:r>
        </a:p>
      </dsp:txBody>
      <dsp:txXfrm>
        <a:off x="3817915" y="205025"/>
        <a:ext cx="980878" cy="980878"/>
      </dsp:txXfrm>
    </dsp:sp>
    <dsp:sp modelId="{7375C08F-CE61-4B9D-876C-6776B359548C}">
      <dsp:nvSpPr>
        <dsp:cNvPr id="0" name=""/>
        <dsp:cNvSpPr/>
      </dsp:nvSpPr>
      <dsp:spPr>
        <a:xfrm>
          <a:off x="5434440" y="3153643"/>
          <a:ext cx="1387172" cy="1387172"/>
        </a:xfrm>
        <a:prstGeom prst="ellipse">
          <a:avLst/>
        </a:prstGeom>
        <a:solidFill>
          <a:schemeClr val="accent4">
            <a:hueOff val="-2130623"/>
            <a:satOff val="-11209"/>
            <a:lumOff val="76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GB" sz="2100" kern="1200" dirty="0"/>
            <a:t>Variety</a:t>
          </a:r>
        </a:p>
      </dsp:txBody>
      <dsp:txXfrm>
        <a:off x="5637587" y="3356790"/>
        <a:ext cx="980878" cy="980878"/>
      </dsp:txXfrm>
    </dsp:sp>
    <dsp:sp modelId="{DB1C9C57-D0D7-4FBA-AB26-CF4BB8612C40}">
      <dsp:nvSpPr>
        <dsp:cNvPr id="0" name=""/>
        <dsp:cNvSpPr/>
      </dsp:nvSpPr>
      <dsp:spPr>
        <a:xfrm>
          <a:off x="1795096" y="3153643"/>
          <a:ext cx="1387172" cy="1387172"/>
        </a:xfrm>
        <a:prstGeom prst="ellipse">
          <a:avLst/>
        </a:prstGeom>
        <a:solidFill>
          <a:schemeClr val="accent4">
            <a:hueOff val="-4261246"/>
            <a:satOff val="-22417"/>
            <a:lumOff val="152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GB" sz="2100" kern="1200" dirty="0"/>
            <a:t>Volume</a:t>
          </a:r>
        </a:p>
      </dsp:txBody>
      <dsp:txXfrm>
        <a:off x="1998243" y="3356790"/>
        <a:ext cx="980878" cy="980878"/>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Service specific metrics let’s us track interesting things about particular services. For example here we can see we have lots of under replicated blocks, so we should probably find the source of</a:t>
            </a:r>
            <a:r>
              <a:rPr lang="en-GB" baseline="0" dirty="0"/>
              <a:t> why we can’t re-replicate these (the answer is we’re working with the Hortonworks sandbox on only a single machine!)</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28</a:t>
            </a:fld>
            <a:endParaRPr lang="en-US"/>
          </a:p>
        </p:txBody>
      </p:sp>
    </p:spTree>
    <p:extLst>
      <p:ext uri="{BB962C8B-B14F-4D97-AF65-F5344CB8AC3E}">
        <p14:creationId xmlns:p14="http://schemas.microsoft.com/office/powerpoint/2010/main" val="3912531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You can add additional widgets for important things you</a:t>
            </a:r>
            <a:r>
              <a:rPr lang="en-GB" baseline="0" dirty="0"/>
              <a:t> need to know</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29</a:t>
            </a:fld>
            <a:endParaRPr lang="en-US"/>
          </a:p>
        </p:txBody>
      </p:sp>
    </p:spTree>
    <p:extLst>
      <p:ext uri="{BB962C8B-B14F-4D97-AF65-F5344CB8AC3E}">
        <p14:creationId xmlns:p14="http://schemas.microsoft.com/office/powerpoint/2010/main" val="1683008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In </a:t>
            </a:r>
            <a:r>
              <a:rPr lang="en-GB" dirty="0" err="1"/>
              <a:t>configs</a:t>
            </a:r>
            <a:r>
              <a:rPr lang="en-GB" dirty="0"/>
              <a:t> tab we can start looking at a range of configurations we can set</a:t>
            </a:r>
          </a:p>
          <a:p>
            <a:r>
              <a:rPr lang="en-GB" dirty="0"/>
              <a:t>This can</a:t>
            </a:r>
            <a:r>
              <a:rPr lang="en-GB" baseline="0" dirty="0"/>
              <a:t> be done via sliders or typing in a value</a:t>
            </a:r>
          </a:p>
          <a:p>
            <a:r>
              <a:rPr lang="en-GB" baseline="0" dirty="0"/>
              <a:t>The lock button will set to final</a:t>
            </a:r>
          </a:p>
          <a:p>
            <a:r>
              <a:rPr lang="en-GB" baseline="0" dirty="0"/>
              <a:t>You can hover over any setting to find out more</a:t>
            </a:r>
          </a:p>
          <a:p>
            <a:r>
              <a:rPr lang="en-GB" baseline="0" dirty="0"/>
              <a:t>You can revert</a:t>
            </a:r>
          </a:p>
          <a:p>
            <a:r>
              <a:rPr lang="en-GB" baseline="0" dirty="0"/>
              <a:t>You can set to recommended value</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30</a:t>
            </a:fld>
            <a:endParaRPr lang="en-US"/>
          </a:p>
        </p:txBody>
      </p:sp>
    </p:spTree>
    <p:extLst>
      <p:ext uri="{BB962C8B-B14F-4D97-AF65-F5344CB8AC3E}">
        <p14:creationId xmlns:p14="http://schemas.microsoft.com/office/powerpoint/2010/main" val="2266961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There are lots more properties stored under ‘Advanced’</a:t>
            </a:r>
          </a:p>
          <a:p>
            <a:r>
              <a:rPr lang="en-GB" dirty="0"/>
              <a:t>These tend to be grouped together somehow</a:t>
            </a:r>
            <a:endParaRPr lang="en-GB" baseline="0" dirty="0"/>
          </a:p>
          <a:p>
            <a:r>
              <a:rPr lang="en-GB" baseline="0" dirty="0"/>
              <a:t>The groups may not necessarily all change something in the same configuration file, just relating to the same daemon usually</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31</a:t>
            </a:fld>
            <a:endParaRPr lang="en-US"/>
          </a:p>
        </p:txBody>
      </p:sp>
    </p:spTree>
    <p:extLst>
      <p:ext uri="{BB962C8B-B14F-4D97-AF65-F5344CB8AC3E}">
        <p14:creationId xmlns:p14="http://schemas.microsoft.com/office/powerpoint/2010/main" val="931227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Most services include</a:t>
            </a:r>
            <a:r>
              <a:rPr lang="en-GB" baseline="0" dirty="0"/>
              <a:t> custom sections for specific files where you can add more properties</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32</a:t>
            </a:fld>
            <a:endParaRPr lang="en-US"/>
          </a:p>
        </p:txBody>
      </p:sp>
    </p:spTree>
    <p:extLst>
      <p:ext uri="{BB962C8B-B14F-4D97-AF65-F5344CB8AC3E}">
        <p14:creationId xmlns:p14="http://schemas.microsoft.com/office/powerpoint/2010/main" val="2487548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33</a:t>
            </a:fld>
            <a:endParaRPr lang="en-US"/>
          </a:p>
        </p:txBody>
      </p:sp>
    </p:spTree>
    <p:extLst>
      <p:ext uri="{BB962C8B-B14F-4D97-AF65-F5344CB8AC3E}">
        <p14:creationId xmlns:p14="http://schemas.microsoft.com/office/powerpoint/2010/main" val="1886407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34</a:t>
            </a:fld>
            <a:endParaRPr lang="en-US"/>
          </a:p>
        </p:txBody>
      </p:sp>
    </p:spTree>
    <p:extLst>
      <p:ext uri="{BB962C8B-B14F-4D97-AF65-F5344CB8AC3E}">
        <p14:creationId xmlns:p14="http://schemas.microsoft.com/office/powerpoint/2010/main" val="1547209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571500" y="581025"/>
            <a:ext cx="5715000" cy="3216275"/>
          </a:xfrm>
        </p:spPr>
      </p:sp>
      <p:sp>
        <p:nvSpPr>
          <p:cNvPr id="7" name="Notes Placeholder 6"/>
          <p:cNvSpPr>
            <a:spLocks noGrp="1"/>
          </p:cNvSpPr>
          <p:nvPr>
            <p:ph type="body" idx="1"/>
          </p:nvPr>
        </p:nvSpPr>
        <p:spPr/>
        <p:txBody>
          <a:bodyPr/>
          <a:lstStyle/>
          <a:p>
            <a:endParaRPr lang="en-GB"/>
          </a:p>
        </p:txBody>
      </p:sp>
    </p:spTree>
    <p:extLst>
      <p:ext uri="{BB962C8B-B14F-4D97-AF65-F5344CB8AC3E}">
        <p14:creationId xmlns:p14="http://schemas.microsoft.com/office/powerpoint/2010/main" val="2130103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TASK 3</a:t>
            </a:r>
          </a:p>
        </p:txBody>
      </p:sp>
      <p:sp>
        <p:nvSpPr>
          <p:cNvPr id="4" name="Slide Number Placeholder 3"/>
          <p:cNvSpPr>
            <a:spLocks noGrp="1"/>
          </p:cNvSpPr>
          <p:nvPr>
            <p:ph type="sldNum" sz="quarter" idx="10"/>
          </p:nvPr>
        </p:nvSpPr>
        <p:spPr/>
        <p:txBody>
          <a:bodyPr/>
          <a:lstStyle/>
          <a:p>
            <a:fld id="{D93A088C-FD48-DE44-8C58-A2A57F27FF37}" type="slidenum">
              <a:rPr lang="en-US" smtClean="0"/>
              <a:t>21</a:t>
            </a:fld>
            <a:endParaRPr lang="en-US"/>
          </a:p>
        </p:txBody>
      </p:sp>
    </p:spTree>
    <p:extLst>
      <p:ext uri="{BB962C8B-B14F-4D97-AF65-F5344CB8AC3E}">
        <p14:creationId xmlns:p14="http://schemas.microsoft.com/office/powerpoint/2010/main" val="2015654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22</a:t>
            </a:fld>
            <a:endParaRPr lang="en-US"/>
          </a:p>
        </p:txBody>
      </p:sp>
    </p:spTree>
    <p:extLst>
      <p:ext uri="{BB962C8B-B14F-4D97-AF65-F5344CB8AC3E}">
        <p14:creationId xmlns:p14="http://schemas.microsoft.com/office/powerpoint/2010/main" val="498567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23</a:t>
            </a:fld>
            <a:endParaRPr lang="en-US"/>
          </a:p>
        </p:txBody>
      </p:sp>
    </p:spTree>
    <p:extLst>
      <p:ext uri="{BB962C8B-B14F-4D97-AF65-F5344CB8AC3E}">
        <p14:creationId xmlns:p14="http://schemas.microsoft.com/office/powerpoint/2010/main" val="756211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24</a:t>
            </a:fld>
            <a:endParaRPr lang="en-US"/>
          </a:p>
        </p:txBody>
      </p:sp>
    </p:spTree>
    <p:extLst>
      <p:ext uri="{BB962C8B-B14F-4D97-AF65-F5344CB8AC3E}">
        <p14:creationId xmlns:p14="http://schemas.microsoft.com/office/powerpoint/2010/main" val="4102810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Installed services on the</a:t>
            </a:r>
            <a:r>
              <a:rPr lang="en-GB" baseline="0" dirty="0"/>
              <a:t> left panel</a:t>
            </a:r>
          </a:p>
          <a:p>
            <a:r>
              <a:rPr lang="en-GB" baseline="0" dirty="0"/>
              <a:t>Click any service to see information in the Summary tab</a:t>
            </a:r>
          </a:p>
          <a:p>
            <a:r>
              <a:rPr lang="en-GB" baseline="0" dirty="0" err="1"/>
              <a:t>Heatmaps</a:t>
            </a:r>
            <a:r>
              <a:rPr lang="en-GB" baseline="0" dirty="0"/>
              <a:t> shows similar information on a node by node basis</a:t>
            </a:r>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25</a:t>
            </a:fld>
            <a:endParaRPr lang="en-US"/>
          </a:p>
        </p:txBody>
      </p:sp>
    </p:spTree>
    <p:extLst>
      <p:ext uri="{BB962C8B-B14F-4D97-AF65-F5344CB8AC3E}">
        <p14:creationId xmlns:p14="http://schemas.microsoft.com/office/powerpoint/2010/main" val="3989156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26</a:t>
            </a:fld>
            <a:endParaRPr lang="en-US"/>
          </a:p>
        </p:txBody>
      </p:sp>
    </p:spTree>
    <p:extLst>
      <p:ext uri="{BB962C8B-B14F-4D97-AF65-F5344CB8AC3E}">
        <p14:creationId xmlns:p14="http://schemas.microsoft.com/office/powerpoint/2010/main" val="1223635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3A088C-FD48-DE44-8C58-A2A57F27FF37}" type="slidenum">
              <a:rPr lang="en-US" smtClean="0"/>
              <a:t>27</a:t>
            </a:fld>
            <a:endParaRPr lang="en-US"/>
          </a:p>
        </p:txBody>
      </p:sp>
    </p:spTree>
    <p:extLst>
      <p:ext uri="{BB962C8B-B14F-4D97-AF65-F5344CB8AC3E}">
        <p14:creationId xmlns:p14="http://schemas.microsoft.com/office/powerpoint/2010/main" val="35405380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2" name="Picture 1" descr="QA Consulting - Tall Blue-0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38003" y="5003340"/>
            <a:ext cx="2115994" cy="125702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defRPr>
            </a:lvl1pPr>
            <a:lvl2pPr marL="742950" indent="-285750">
              <a:spcAft>
                <a:spcPts val="1000"/>
              </a:spcAft>
              <a:buClr>
                <a:schemeClr val="tx1"/>
              </a:buClr>
              <a:buFont typeface="Arial" panose="020B0604020202020204" pitchFamily="34" charset="0"/>
              <a:buChar char="•"/>
              <a:defRPr sz="1800" baseline="0">
                <a:latin typeface="+mn-lt"/>
              </a:defRPr>
            </a:lvl2pPr>
            <a:lvl3pPr marL="1143000" indent="-228600">
              <a:spcAft>
                <a:spcPts val="1000"/>
              </a:spcAft>
              <a:buClr>
                <a:schemeClr val="tx1"/>
              </a:buClr>
              <a:buFont typeface="Arial" panose="020B0604020202020204" pitchFamily="34" charset="0"/>
              <a:buChar char="•"/>
              <a:defRPr sz="1800" baseline="0">
                <a:latin typeface="+mn-lt"/>
              </a:defRPr>
            </a:lvl3pPr>
            <a:lvl4pPr marL="1600200" indent="-228600">
              <a:spcAft>
                <a:spcPts val="1000"/>
              </a:spcAft>
              <a:buClr>
                <a:schemeClr val="tx1"/>
              </a:buClr>
              <a:buFont typeface="Arial" panose="020B0604020202020204" pitchFamily="34" charset="0"/>
              <a:buChar char="•"/>
              <a:defRPr sz="1800" baseline="0">
                <a:latin typeface="+mn-lt"/>
              </a:defRPr>
            </a:lvl4pPr>
            <a:lvl5pPr marL="2057400" indent="-228600">
              <a:spcAft>
                <a:spcPts val="1000"/>
              </a:spcAft>
              <a:buClr>
                <a:schemeClr val="tx1"/>
              </a:buClr>
              <a:buFont typeface="Arial" panose="020B0604020202020204" pitchFamily="34" charset="0"/>
              <a:buChar char="•"/>
              <a:defRPr sz="180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GB" noProof="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11404800" cy="4546800"/>
          </a:xfrm>
        </p:spPr>
        <p:txBody>
          <a:bodyPr>
            <a:noAutofit/>
          </a:bodyPr>
          <a:lstStyle>
            <a:lvl1pPr marL="342900" indent="-342900">
              <a:spcAft>
                <a:spcPts val="10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10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10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p>
            <a:r>
              <a:rPr lang="en-GB" noProof="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544760"/>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10" name="Rectangle 9"/>
          <p:cNvSpPr/>
          <p:nvPr userDrawn="1"/>
        </p:nvSpPr>
        <p:spPr>
          <a:xfrm>
            <a:off x="6078034" y="154556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p>
            <a:r>
              <a:rPr lang="en-GB" noProof="0"/>
              <a:t>Click to edit Master title style</a:t>
            </a:r>
            <a:endParaRPr lang="en-GB"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7" name="Content Placeholder 12"/>
          <p:cNvSpPr>
            <a:spLocks noGrp="1"/>
          </p:cNvSpPr>
          <p:nvPr>
            <p:ph sz="quarter" idx="16"/>
          </p:nvPr>
        </p:nvSpPr>
        <p:spPr>
          <a:xfrm>
            <a:off x="6206400" y="1557588"/>
            <a:ext cx="5580000" cy="45468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defRPr>
            </a:lvl1pPr>
            <a:lvl2pPr marL="742950" indent="-285750">
              <a:spcAft>
                <a:spcPts val="800"/>
              </a:spcAft>
              <a:buClr>
                <a:schemeClr val="tx1"/>
              </a:buClr>
              <a:buFont typeface="Arial" panose="020B0604020202020204" pitchFamily="34" charset="0"/>
              <a:buChar char="•"/>
              <a:defRPr sz="1800" b="0" baseline="0">
                <a:latin typeface="+mn-lt"/>
              </a:defRPr>
            </a:lvl2pPr>
            <a:lvl3pPr marL="1143000" indent="-228600">
              <a:spcAft>
                <a:spcPts val="800"/>
              </a:spcAft>
              <a:buClr>
                <a:schemeClr val="tx1"/>
              </a:buClr>
              <a:buFont typeface="Arial" panose="020B0604020202020204" pitchFamily="34" charset="0"/>
              <a:buChar char="•"/>
              <a:defRPr sz="1800" b="0" baseline="0">
                <a:latin typeface="+mn-lt"/>
              </a:defRPr>
            </a:lvl3pPr>
            <a:lvl4pPr marL="1600200" indent="-228600">
              <a:spcAft>
                <a:spcPts val="800"/>
              </a:spcAft>
              <a:buClr>
                <a:schemeClr val="tx1"/>
              </a:buClr>
              <a:buFont typeface="Arial" panose="020B0604020202020204" pitchFamily="34" charset="0"/>
              <a:buChar char="•"/>
              <a:defRPr sz="1800" b="0" baseline="0">
                <a:latin typeface="+mn-lt"/>
              </a:defRPr>
            </a:lvl4pPr>
            <a:lvl5pPr marL="2057400" indent="-228600">
              <a:spcAft>
                <a:spcPts val="800"/>
              </a:spcAft>
              <a:buClr>
                <a:schemeClr val="tx1"/>
              </a:buClr>
              <a:buFont typeface="Arial" panose="020B0604020202020204" pitchFamily="34" charset="0"/>
              <a:buChar char="•"/>
              <a:defRPr sz="1800" b="0" baseline="0">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p>
            <a:r>
              <a:rPr lang="en-GB" noProof="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one column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07026" y="1117447"/>
            <a:ext cx="5484772" cy="567395"/>
          </a:xfrm>
        </p:spPr>
        <p:txBody>
          <a:bodyPr>
            <a:normAutofit/>
          </a:bodyPr>
          <a:lstStyle>
            <a:lvl1pPr marL="0" indent="0" algn="l">
              <a:buNone/>
              <a:defRPr sz="2100" baseline="0">
                <a:solidFill>
                  <a:schemeClr val="bg2">
                    <a:lumMod val="50000"/>
                  </a:schemeClr>
                </a:solidFill>
                <a:latin typeface="+mj-lt"/>
              </a:defRPr>
            </a:lvl1pPr>
            <a:lvl2pPr marL="586130" indent="0" algn="ctr">
              <a:buNone/>
              <a:defRPr>
                <a:solidFill>
                  <a:schemeClr val="tx1">
                    <a:tint val="75000"/>
                  </a:schemeClr>
                </a:solidFill>
              </a:defRPr>
            </a:lvl2pPr>
            <a:lvl3pPr marL="1172261" indent="0" algn="ctr">
              <a:buNone/>
              <a:defRPr>
                <a:solidFill>
                  <a:schemeClr val="tx1">
                    <a:tint val="75000"/>
                  </a:schemeClr>
                </a:solidFill>
              </a:defRPr>
            </a:lvl3pPr>
            <a:lvl4pPr marL="1758391" indent="0" algn="ctr">
              <a:buNone/>
              <a:defRPr>
                <a:solidFill>
                  <a:schemeClr val="tx1">
                    <a:tint val="75000"/>
                  </a:schemeClr>
                </a:solidFill>
              </a:defRPr>
            </a:lvl4pPr>
            <a:lvl5pPr marL="2344522" indent="0" algn="ctr">
              <a:buNone/>
              <a:defRPr>
                <a:solidFill>
                  <a:schemeClr val="tx1">
                    <a:tint val="75000"/>
                  </a:schemeClr>
                </a:solidFill>
              </a:defRPr>
            </a:lvl5pPr>
            <a:lvl6pPr marL="2930652" indent="0" algn="ctr">
              <a:buNone/>
              <a:defRPr>
                <a:solidFill>
                  <a:schemeClr val="tx1">
                    <a:tint val="75000"/>
                  </a:schemeClr>
                </a:solidFill>
              </a:defRPr>
            </a:lvl6pPr>
            <a:lvl7pPr marL="3516782" indent="0" algn="ctr">
              <a:buNone/>
              <a:defRPr>
                <a:solidFill>
                  <a:schemeClr val="tx1">
                    <a:tint val="75000"/>
                  </a:schemeClr>
                </a:solidFill>
              </a:defRPr>
            </a:lvl7pPr>
            <a:lvl8pPr marL="4102913" indent="0" algn="ctr">
              <a:buNone/>
              <a:defRPr>
                <a:solidFill>
                  <a:schemeClr val="tx1">
                    <a:tint val="75000"/>
                  </a:schemeClr>
                </a:solidFill>
              </a:defRPr>
            </a:lvl8pPr>
            <a:lvl9pPr marL="4689043" indent="0" algn="ctr">
              <a:buNone/>
              <a:defRPr>
                <a:solidFill>
                  <a:schemeClr val="tx1">
                    <a:tint val="75000"/>
                  </a:schemeClr>
                </a:solidFill>
              </a:defRPr>
            </a:lvl9pPr>
          </a:lstStyle>
          <a:p>
            <a:r>
              <a:rPr lang="en-US" dirty="0"/>
              <a:t>Write</a:t>
            </a:r>
            <a:r>
              <a:rPr lang="en-GB" dirty="0"/>
              <a:t> subtitle here.</a:t>
            </a:r>
            <a:endParaRPr lang="en-US" dirty="0"/>
          </a:p>
        </p:txBody>
      </p:sp>
      <p:sp>
        <p:nvSpPr>
          <p:cNvPr id="10" name="Text Placeholder 9"/>
          <p:cNvSpPr>
            <a:spLocks noGrp="1"/>
          </p:cNvSpPr>
          <p:nvPr>
            <p:ph type="body" sz="quarter" idx="13" hasCustomPrompt="1"/>
          </p:nvPr>
        </p:nvSpPr>
        <p:spPr>
          <a:xfrm>
            <a:off x="507026" y="427090"/>
            <a:ext cx="5484772" cy="655187"/>
          </a:xfrm>
        </p:spPr>
        <p:txBody>
          <a:bodyPr>
            <a:normAutofit/>
          </a:bodyPr>
          <a:lstStyle>
            <a:lvl1pPr marL="0" indent="0" algn="l">
              <a:lnSpc>
                <a:spcPct val="140000"/>
              </a:lnSpc>
              <a:buNone/>
              <a:defRPr sz="2600" b="1" baseline="0">
                <a:solidFill>
                  <a:srgbClr val="0C3C8A"/>
                </a:solidFill>
                <a:latin typeface="+mj-lt"/>
              </a:defRPr>
            </a:lvl1pPr>
          </a:lstStyle>
          <a:p>
            <a:pPr lvl="0"/>
            <a:r>
              <a:rPr lang="en-GB" dirty="0"/>
              <a:t>One column content</a:t>
            </a:r>
          </a:p>
        </p:txBody>
      </p:sp>
      <p:sp>
        <p:nvSpPr>
          <p:cNvPr id="5" name="Content Placeholder 4"/>
          <p:cNvSpPr>
            <a:spLocks noGrp="1"/>
          </p:cNvSpPr>
          <p:nvPr>
            <p:ph sz="quarter" idx="14" hasCustomPrompt="1"/>
          </p:nvPr>
        </p:nvSpPr>
        <p:spPr>
          <a:xfrm>
            <a:off x="493184" y="1867282"/>
            <a:ext cx="11099800" cy="3646170"/>
          </a:xfrm>
        </p:spPr>
        <p:txBody>
          <a:bodyPr>
            <a:normAutofit/>
          </a:bodyPr>
          <a:lstStyle>
            <a:lvl1pPr marL="0" marR="0" indent="0" algn="l" defTabSz="586130" rtl="0" eaLnBrk="1" fontAlgn="auto" latinLnBrk="0" hangingPunct="1">
              <a:lnSpc>
                <a:spcPct val="140000"/>
              </a:lnSpc>
              <a:spcBef>
                <a:spcPts val="0"/>
              </a:spcBef>
              <a:spcAft>
                <a:spcPts val="0"/>
              </a:spcAft>
              <a:buClr>
                <a:schemeClr val="tx2">
                  <a:lumMod val="90000"/>
                  <a:lumOff val="10000"/>
                </a:schemeClr>
              </a:buClr>
              <a:buSzTx/>
              <a:buFont typeface="Wingdings" charset="2"/>
              <a:buNone/>
              <a:tabLst/>
              <a:defRPr lang="en-US" sz="1500" smtClean="0">
                <a:solidFill>
                  <a:schemeClr val="bg2">
                    <a:lumMod val="25000"/>
                  </a:schemeClr>
                </a:solidFill>
                <a:latin typeface="+mj-lt"/>
                <a:cs typeface="Lucida Sans"/>
              </a:defRPr>
            </a:lvl1pPr>
          </a:lstStyle>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Click the “Line Spacing” icon to set the space between paragraphs. Choose “Line Spacing Options.” A dialog box will appear. The Line Spacing choices are: “Single,” which makes the line space slightly taller than the biggest font in that line; “1.5 lines,” which is 50 percent larger than Single; “Double,” which is twice that of Single; “Exactly,” which adjusts line space using font points; and “Multiple,” which allows you to set your own line space number to two decimal points.</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r>
              <a:rPr lang="en-US" dirty="0"/>
              <a:t>Click the “Line Spacing” icon to set the space between paragraphs. Choose “Line Spacing Options.” A dialog box will appear. The Line Spacing choices are: “Single,” which makes the line space slightly taller than the biggest font in that line; “1.5 lines,” which is 50 percent larger than Single; “Double,” which is twice that of Single; “Exactly,” which adjusts line space using font points; and “Multiple,” which allows you to set your own line space number to two decimal points.</a:t>
            </a:r>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a:p>
            <a:pPr marL="0" marR="0" lvl="0" indent="0" algn="l" defTabSz="586130" rtl="0" eaLnBrk="1" fontAlgn="auto" latinLnBrk="0" hangingPunct="1">
              <a:lnSpc>
                <a:spcPct val="100000"/>
              </a:lnSpc>
              <a:spcBef>
                <a:spcPts val="0"/>
              </a:spcBef>
              <a:spcAft>
                <a:spcPts val="0"/>
              </a:spcAft>
              <a:buClr>
                <a:schemeClr val="tx2">
                  <a:lumMod val="90000"/>
                  <a:lumOff val="10000"/>
                </a:schemeClr>
              </a:buClr>
              <a:buSzTx/>
              <a:buFont typeface="Wingdings" charset="2"/>
              <a:buNone/>
              <a:tabLst/>
              <a:defRPr/>
            </a:pPr>
            <a:endParaRPr lang="en-US" dirty="0"/>
          </a:p>
        </p:txBody>
      </p:sp>
      <p:sp>
        <p:nvSpPr>
          <p:cNvPr id="4" name="Slide Number Placeholder 3"/>
          <p:cNvSpPr>
            <a:spLocks noGrp="1"/>
          </p:cNvSpPr>
          <p:nvPr>
            <p:ph type="sldNum" sz="quarter" idx="16"/>
          </p:nvPr>
        </p:nvSpPr>
        <p:spPr>
          <a:xfrm>
            <a:off x="10967587" y="6289413"/>
            <a:ext cx="719016" cy="519464"/>
          </a:xfrm>
          <a:prstGeom prst="rect">
            <a:avLst/>
          </a:prstGeom>
        </p:spPr>
        <p:txBody>
          <a:bodyPr lIns="117226" tIns="58613" rIns="117226" bIns="58613"/>
          <a:lstStyle/>
          <a:p>
            <a:fld id="{FE60092B-F609-4746-8AC6-39A52A222C5F}" type="slidenum">
              <a:rPr lang="en-US" smtClean="0"/>
              <a:pPr/>
              <a:t>‹#›</a:t>
            </a:fld>
            <a:endParaRPr lang="en-US" dirty="0"/>
          </a:p>
        </p:txBody>
      </p:sp>
    </p:spTree>
    <p:extLst>
      <p:ext uri="{BB962C8B-B14F-4D97-AF65-F5344CB8AC3E}">
        <p14:creationId xmlns:p14="http://schemas.microsoft.com/office/powerpoint/2010/main" val="3353264914"/>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GB"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21" r:id="rId8"/>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1000"/>
        </a:spcBef>
        <a:spcAft>
          <a:spcPts val="1000"/>
        </a:spcAft>
        <a:buClr>
          <a:schemeClr val="tx1"/>
        </a:buClr>
        <a:buFont typeface="Arial" panose="020B0604020202020204" pitchFamily="34" charset="0"/>
        <a:buChar char="•"/>
        <a:defRPr sz="1800" b="0" kern="1200" baseline="0">
          <a:solidFill>
            <a:srgbClr val="2E2D2C"/>
          </a:solidFill>
          <a:latin typeface="+mn-lt"/>
          <a:ea typeface="+mn-ea"/>
          <a:cs typeface="Arial" pitchFamily="34" charset="0"/>
        </a:defRPr>
      </a:lvl1pPr>
      <a:lvl2pPr marL="742950" indent="-28575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1000"/>
        </a:spcBef>
        <a:spcAft>
          <a:spcPts val="10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Big Data Administration</a:t>
            </a:r>
          </a:p>
        </p:txBody>
      </p:sp>
      <p:sp>
        <p:nvSpPr>
          <p:cNvPr id="3" name="Subtitle 2"/>
          <p:cNvSpPr>
            <a:spLocks noGrp="1"/>
          </p:cNvSpPr>
          <p:nvPr>
            <p:ph type="subTitle" idx="1"/>
          </p:nvPr>
        </p:nvSpPr>
        <p:spPr/>
        <p:txBody>
          <a:bodyPr/>
          <a:lstStyle/>
          <a:p>
            <a:r>
              <a:rPr lang="en-GB" dirty="0"/>
              <a:t>including </a:t>
            </a:r>
            <a:r>
              <a:rPr lang="en-GB" dirty="0" err="1"/>
              <a:t>ambari</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pPr marL="366332" indent="-366332"/>
            <a:r>
              <a:rPr lang="en-US" dirty="0"/>
              <a:t>Availability</a:t>
            </a:r>
          </a:p>
          <a:p>
            <a:pPr marL="366332" indent="-366332"/>
            <a:r>
              <a:rPr lang="en-US" dirty="0"/>
              <a:t>Data consistency</a:t>
            </a:r>
          </a:p>
          <a:p>
            <a:pPr marL="366332" indent="-366332"/>
            <a:r>
              <a:rPr lang="en-US" dirty="0"/>
              <a:t>Event synchronization</a:t>
            </a:r>
          </a:p>
          <a:p>
            <a:pPr marL="366332" indent="-366332"/>
            <a:r>
              <a:rPr lang="en-US" dirty="0"/>
              <a:t>Bandwidth</a:t>
            </a:r>
          </a:p>
          <a:p>
            <a:pPr marL="366332" indent="-366332"/>
            <a:r>
              <a:rPr lang="en-US" dirty="0"/>
              <a:t>Failures</a:t>
            </a:r>
          </a:p>
          <a:p>
            <a:pPr marL="366332" indent="-366332"/>
            <a:r>
              <a:rPr lang="en-US" dirty="0"/>
              <a:t>Scalability</a:t>
            </a:r>
          </a:p>
          <a:p>
            <a:pPr marL="366332" indent="-366332"/>
            <a:r>
              <a:rPr lang="en-US" dirty="0"/>
              <a:t>Independent running jobs</a:t>
            </a:r>
          </a:p>
          <a:p>
            <a:pPr marL="366332" indent="-366332"/>
            <a:r>
              <a:rPr lang="en-US" dirty="0"/>
              <a:t>Complex code</a:t>
            </a:r>
          </a:p>
        </p:txBody>
      </p:sp>
      <p:sp>
        <p:nvSpPr>
          <p:cNvPr id="5" name="Title 4"/>
          <p:cNvSpPr>
            <a:spLocks noGrp="1"/>
          </p:cNvSpPr>
          <p:nvPr>
            <p:ph type="title"/>
          </p:nvPr>
        </p:nvSpPr>
        <p:spPr/>
        <p:txBody>
          <a:bodyPr>
            <a:normAutofit/>
          </a:bodyPr>
          <a:lstStyle/>
          <a:p>
            <a:r>
              <a:rPr lang="en-US" dirty="0"/>
              <a:t>Distributed systems complexity</a:t>
            </a:r>
          </a:p>
        </p:txBody>
      </p:sp>
    </p:spTree>
    <p:extLst>
      <p:ext uri="{BB962C8B-B14F-4D97-AF65-F5344CB8AC3E}">
        <p14:creationId xmlns:p14="http://schemas.microsoft.com/office/powerpoint/2010/main" val="2919515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The </a:t>
            </a:r>
            <a:r>
              <a:rPr lang="en-US" dirty="0" err="1"/>
              <a:t>Hadoop</a:t>
            </a:r>
            <a:r>
              <a:rPr lang="en-US" dirty="0"/>
              <a:t> solution</a:t>
            </a:r>
          </a:p>
        </p:txBody>
      </p:sp>
      <p:pic>
        <p:nvPicPr>
          <p:cNvPr id="1026" name="Picture 2" descr="http://twimgs.com/informationweek/galleries/automated/723/01_Hadoop_full.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31089" y="2903180"/>
            <a:ext cx="5060932" cy="3381389"/>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ext Placeholder 5"/>
          <p:cNvSpPr>
            <a:spLocks noGrp="1"/>
          </p:cNvSpPr>
          <p:nvPr>
            <p:ph type="body" sz="quarter" idx="15"/>
          </p:nvPr>
        </p:nvSpPr>
        <p:spPr>
          <a:xfrm>
            <a:off x="414000" y="1544760"/>
            <a:ext cx="11404800" cy="3916240"/>
          </a:xfrm>
        </p:spPr>
        <p:txBody>
          <a:bodyPr/>
          <a:lstStyle/>
          <a:p>
            <a:pPr marL="366332" indent="-366332"/>
            <a:r>
              <a:rPr lang="en-US" dirty="0"/>
              <a:t>Inspired by Google’s </a:t>
            </a:r>
            <a:r>
              <a:rPr lang="en-US" dirty="0" err="1"/>
              <a:t>MapReduce</a:t>
            </a:r>
            <a:r>
              <a:rPr lang="en-US" dirty="0"/>
              <a:t> and GFS architecture</a:t>
            </a:r>
          </a:p>
          <a:p>
            <a:pPr marL="366332" indent="-366332"/>
            <a:r>
              <a:rPr lang="en-US" dirty="0" err="1"/>
              <a:t>Hadoop</a:t>
            </a:r>
            <a:r>
              <a:rPr lang="en-US" dirty="0"/>
              <a:t> aims to solve the problems addressed in the previous slides</a:t>
            </a:r>
          </a:p>
          <a:p>
            <a:pPr marL="366332" indent="-366332"/>
            <a:r>
              <a:rPr lang="en-US" dirty="0"/>
              <a:t>Nodes talk to each other as little as possible</a:t>
            </a:r>
          </a:p>
          <a:p>
            <a:pPr marL="366332" indent="-366332"/>
            <a:r>
              <a:rPr lang="en-US" dirty="0"/>
              <a:t>Bring the computation to the data!</a:t>
            </a:r>
          </a:p>
          <a:p>
            <a:pPr marL="366332" indent="-366332"/>
            <a:r>
              <a:rPr lang="en-US" dirty="0"/>
              <a:t>Data replication</a:t>
            </a:r>
          </a:p>
          <a:p>
            <a:pPr marL="366332" indent="-366332"/>
            <a:r>
              <a:rPr lang="en-US" dirty="0"/>
              <a:t>Inexpensive hardware</a:t>
            </a:r>
          </a:p>
          <a:p>
            <a:pPr marL="366332" indent="-366332"/>
            <a:r>
              <a:rPr lang="en-US" dirty="0"/>
              <a:t>Intelligent job scheduling</a:t>
            </a:r>
          </a:p>
        </p:txBody>
      </p:sp>
    </p:spTree>
    <p:extLst>
      <p:ext uri="{BB962C8B-B14F-4D97-AF65-F5344CB8AC3E}">
        <p14:creationId xmlns:p14="http://schemas.microsoft.com/office/powerpoint/2010/main" val="1446383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Data access bottleneck - solved</a:t>
            </a:r>
          </a:p>
        </p:txBody>
      </p:sp>
      <p:sp>
        <p:nvSpPr>
          <p:cNvPr id="6" name="Text Placeholder 5"/>
          <p:cNvSpPr>
            <a:spLocks noGrp="1"/>
          </p:cNvSpPr>
          <p:nvPr>
            <p:ph type="body" sz="quarter" idx="15"/>
          </p:nvPr>
        </p:nvSpPr>
        <p:spPr/>
        <p:txBody>
          <a:bodyPr/>
          <a:lstStyle/>
          <a:p>
            <a:r>
              <a:rPr lang="en-US" dirty="0"/>
              <a:t>Store and process data on the same machine</a:t>
            </a:r>
          </a:p>
          <a:p>
            <a:r>
              <a:rPr lang="en-US" dirty="0"/>
              <a:t>Data locality</a:t>
            </a:r>
          </a:p>
          <a:p>
            <a:pPr lvl="1"/>
            <a:r>
              <a:rPr lang="en-US" dirty="0"/>
              <a:t>Bring the computation to the data</a:t>
            </a:r>
          </a:p>
          <a:p>
            <a:pPr lvl="1"/>
            <a:r>
              <a:rPr lang="en-US" dirty="0"/>
              <a:t>Conserves bandwidth</a:t>
            </a:r>
          </a:p>
          <a:p>
            <a:endParaRPr lang="en-US" dirty="0"/>
          </a:p>
        </p:txBody>
      </p:sp>
    </p:spTree>
    <p:extLst>
      <p:ext uri="{BB962C8B-B14F-4D97-AF65-F5344CB8AC3E}">
        <p14:creationId xmlns:p14="http://schemas.microsoft.com/office/powerpoint/2010/main" val="3503807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r>
              <a:rPr lang="en-US" dirty="0"/>
              <a:t>Use multiple disks in parallel</a:t>
            </a:r>
          </a:p>
          <a:p>
            <a:pPr lvl="1"/>
            <a:r>
              <a:rPr lang="en-US" dirty="0"/>
              <a:t>One disk might have a transfer rate of 210 MB/s</a:t>
            </a:r>
          </a:p>
          <a:p>
            <a:pPr lvl="2"/>
            <a:r>
              <a:rPr lang="en-US" dirty="0"/>
              <a:t>4 hours to read 3TB of data</a:t>
            </a:r>
          </a:p>
          <a:p>
            <a:pPr lvl="1"/>
            <a:r>
              <a:rPr lang="en-US" dirty="0"/>
              <a:t>1000 of those disks can transfer 210 GB/s</a:t>
            </a:r>
          </a:p>
          <a:p>
            <a:pPr lvl="2"/>
            <a:r>
              <a:rPr lang="en-US" dirty="0"/>
              <a:t>15 seconds to read 3TB of data</a:t>
            </a:r>
          </a:p>
          <a:p>
            <a:endParaRPr lang="en-US" dirty="0"/>
          </a:p>
          <a:p>
            <a:r>
              <a:rPr lang="en-US" dirty="0"/>
              <a:t>Collate the storage and processing</a:t>
            </a:r>
          </a:p>
          <a:p>
            <a:endParaRPr lang="en-US" dirty="0"/>
          </a:p>
        </p:txBody>
      </p:sp>
      <p:sp>
        <p:nvSpPr>
          <p:cNvPr id="5" name="Title 4"/>
          <p:cNvSpPr>
            <a:spLocks noGrp="1"/>
          </p:cNvSpPr>
          <p:nvPr>
            <p:ph type="title"/>
          </p:nvPr>
        </p:nvSpPr>
        <p:spPr/>
        <p:txBody>
          <a:bodyPr>
            <a:normAutofit/>
          </a:bodyPr>
          <a:lstStyle/>
          <a:p>
            <a:r>
              <a:rPr lang="en-US" dirty="0"/>
              <a:t>Disk performance - solved</a:t>
            </a:r>
          </a:p>
        </p:txBody>
      </p:sp>
    </p:spTree>
    <p:extLst>
      <p:ext uri="{BB962C8B-B14F-4D97-AF65-F5344CB8AC3E}">
        <p14:creationId xmlns:p14="http://schemas.microsoft.com/office/powerpoint/2010/main" val="3389048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Scalability - solved</a:t>
            </a:r>
          </a:p>
        </p:txBody>
      </p:sp>
      <p:sp>
        <p:nvSpPr>
          <p:cNvPr id="6" name="Text Placeholder 5"/>
          <p:cNvSpPr>
            <a:spLocks noGrp="1"/>
          </p:cNvSpPr>
          <p:nvPr>
            <p:ph type="body" sz="quarter" idx="15"/>
          </p:nvPr>
        </p:nvSpPr>
        <p:spPr/>
        <p:txBody>
          <a:bodyPr/>
          <a:lstStyle/>
          <a:p>
            <a:r>
              <a:rPr lang="en-US" dirty="0"/>
              <a:t>Simply add more nodes to the cluster to increase scale as needed</a:t>
            </a:r>
          </a:p>
          <a:p>
            <a:r>
              <a:rPr lang="en-US" dirty="0"/>
              <a:t>We’ll see how to add nodes in future lectures</a:t>
            </a:r>
          </a:p>
          <a:p>
            <a:r>
              <a:rPr lang="en-US" dirty="0"/>
              <a:t>Inexpensive hardware makes this less costly</a:t>
            </a:r>
          </a:p>
          <a:p>
            <a:r>
              <a:rPr lang="en-US" dirty="0"/>
              <a:t>Increasing the workload only results in a graceful decline in performance, not immediate failure</a:t>
            </a:r>
          </a:p>
        </p:txBody>
      </p:sp>
    </p:spTree>
    <p:extLst>
      <p:ext uri="{BB962C8B-B14F-4D97-AF65-F5344CB8AC3E}">
        <p14:creationId xmlns:p14="http://schemas.microsoft.com/office/powerpoint/2010/main" val="2802485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Fault tolerance - solved</a:t>
            </a:r>
          </a:p>
        </p:txBody>
      </p:sp>
      <p:sp>
        <p:nvSpPr>
          <p:cNvPr id="6" name="Text Placeholder 5"/>
          <p:cNvSpPr>
            <a:spLocks noGrp="1"/>
          </p:cNvSpPr>
          <p:nvPr>
            <p:ph type="body" sz="quarter" idx="15"/>
          </p:nvPr>
        </p:nvSpPr>
        <p:spPr/>
        <p:txBody>
          <a:bodyPr/>
          <a:lstStyle/>
          <a:p>
            <a:r>
              <a:rPr lang="en-US" dirty="0"/>
              <a:t>With </a:t>
            </a:r>
            <a:r>
              <a:rPr lang="en-US" dirty="0" err="1"/>
              <a:t>Hadoop</a:t>
            </a:r>
            <a:r>
              <a:rPr lang="en-US" dirty="0"/>
              <a:t> we accept that failure is inevitable</a:t>
            </a:r>
          </a:p>
          <a:p>
            <a:r>
              <a:rPr lang="en-US" dirty="0"/>
              <a:t>Instead of minimizing the possibility of failure, aim to minimize the effect of failure</a:t>
            </a:r>
          </a:p>
          <a:p>
            <a:r>
              <a:rPr lang="en-US" dirty="0"/>
              <a:t>Data replication across nodes so that if one node fails, the data can be re-replicated from one of the other copies</a:t>
            </a:r>
          </a:p>
          <a:p>
            <a:r>
              <a:rPr lang="en-US" dirty="0"/>
              <a:t>Data processing is broken into small tasks so many tasks run in parallel</a:t>
            </a:r>
          </a:p>
          <a:p>
            <a:pPr lvl="1"/>
            <a:r>
              <a:rPr lang="en-US" dirty="0"/>
              <a:t>If one node fails during processing, the small task can be rescheduled elsewhere</a:t>
            </a:r>
          </a:p>
          <a:p>
            <a:r>
              <a:rPr lang="en-US" dirty="0"/>
              <a:t>Nodes that recover can rejoin the system automatically</a:t>
            </a:r>
          </a:p>
          <a:p>
            <a:endParaRPr lang="en-US" dirty="0"/>
          </a:p>
        </p:txBody>
      </p:sp>
    </p:spTree>
    <p:extLst>
      <p:ext uri="{BB962C8B-B14F-4D97-AF65-F5344CB8AC3E}">
        <p14:creationId xmlns:p14="http://schemas.microsoft.com/office/powerpoint/2010/main" val="256486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err="1"/>
              <a:t>Hadoop</a:t>
            </a:r>
            <a:r>
              <a:rPr lang="en-US" dirty="0"/>
              <a:t> core components</a:t>
            </a:r>
          </a:p>
        </p:txBody>
      </p:sp>
      <p:sp>
        <p:nvSpPr>
          <p:cNvPr id="6" name="Text Placeholder 5"/>
          <p:cNvSpPr>
            <a:spLocks noGrp="1"/>
          </p:cNvSpPr>
          <p:nvPr>
            <p:ph type="body" sz="quarter" idx="15"/>
          </p:nvPr>
        </p:nvSpPr>
        <p:spPr/>
        <p:txBody>
          <a:bodyPr/>
          <a:lstStyle/>
          <a:p>
            <a:r>
              <a:rPr lang="en-US" dirty="0" err="1"/>
              <a:t>Hadoop</a:t>
            </a:r>
            <a:r>
              <a:rPr lang="en-US" dirty="0"/>
              <a:t> Distributed File System (HDFS)</a:t>
            </a:r>
          </a:p>
          <a:p>
            <a:r>
              <a:rPr lang="en-US" dirty="0"/>
              <a:t>Yet Another Resource Negotiator (YARN)</a:t>
            </a:r>
          </a:p>
          <a:p>
            <a:r>
              <a:rPr lang="en-US" dirty="0" err="1"/>
              <a:t>MapReduce</a:t>
            </a:r>
            <a:endParaRPr lang="en-US" dirty="0"/>
          </a:p>
          <a:p>
            <a:endParaRPr lang="en-US" dirty="0"/>
          </a:p>
        </p:txBody>
      </p:sp>
    </p:spTree>
    <p:extLst>
      <p:ext uri="{BB962C8B-B14F-4D97-AF65-F5344CB8AC3E}">
        <p14:creationId xmlns:p14="http://schemas.microsoft.com/office/powerpoint/2010/main" val="588183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Apache </a:t>
            </a:r>
            <a:r>
              <a:rPr lang="en-GB" dirty="0" err="1"/>
              <a:t>Ambari</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365847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err="1"/>
              <a:t>Ambari</a:t>
            </a:r>
            <a:r>
              <a:rPr lang="en-US" dirty="0"/>
              <a:t> Server</a:t>
            </a:r>
          </a:p>
        </p:txBody>
      </p:sp>
      <p:sp>
        <p:nvSpPr>
          <p:cNvPr id="6" name="Text Placeholder 5"/>
          <p:cNvSpPr>
            <a:spLocks noGrp="1"/>
          </p:cNvSpPr>
          <p:nvPr>
            <p:ph type="body" sz="quarter" idx="15"/>
          </p:nvPr>
        </p:nvSpPr>
        <p:spPr/>
        <p:txBody>
          <a:bodyPr/>
          <a:lstStyle/>
          <a:p>
            <a:pPr marL="366332" indent="-366332"/>
            <a:r>
              <a:rPr lang="en-GB" dirty="0"/>
              <a:t>The collection point for data from across the cluster</a:t>
            </a:r>
          </a:p>
          <a:p>
            <a:pPr marL="366332" indent="-366332"/>
            <a:r>
              <a:rPr lang="en-GB" dirty="0"/>
              <a:t>Relies on a database that maintains cluster topology, configuration information, and user and group information</a:t>
            </a:r>
          </a:p>
          <a:p>
            <a:pPr marL="366332" indent="-366332"/>
            <a:r>
              <a:rPr lang="en-GB" dirty="0"/>
              <a:t>Cluster nodes have </a:t>
            </a:r>
            <a:r>
              <a:rPr lang="en-GB" dirty="0" err="1"/>
              <a:t>Ambari</a:t>
            </a:r>
            <a:r>
              <a:rPr lang="en-GB" dirty="0"/>
              <a:t> Agent enabling the server to monitor and control</a:t>
            </a:r>
          </a:p>
          <a:p>
            <a:pPr marL="366332" indent="-366332"/>
            <a:r>
              <a:rPr lang="en-GB" dirty="0"/>
              <a:t>Web UI at &lt;</a:t>
            </a:r>
            <a:r>
              <a:rPr lang="en-GB" dirty="0" err="1"/>
              <a:t>server_host_ip</a:t>
            </a:r>
            <a:r>
              <a:rPr lang="en-GB" dirty="0"/>
              <a:t>&gt;:8080</a:t>
            </a:r>
          </a:p>
          <a:p>
            <a:endParaRPr lang="en-US" dirty="0"/>
          </a:p>
        </p:txBody>
      </p:sp>
    </p:spTree>
    <p:extLst>
      <p:ext uri="{BB962C8B-B14F-4D97-AF65-F5344CB8AC3E}">
        <p14:creationId xmlns:p14="http://schemas.microsoft.com/office/powerpoint/2010/main" val="3993817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Users and groups</a:t>
            </a:r>
          </a:p>
        </p:txBody>
      </p:sp>
      <p:sp>
        <p:nvSpPr>
          <p:cNvPr id="6" name="Text Placeholder 5"/>
          <p:cNvSpPr>
            <a:spLocks noGrp="1"/>
          </p:cNvSpPr>
          <p:nvPr>
            <p:ph type="body" sz="quarter" idx="15"/>
          </p:nvPr>
        </p:nvSpPr>
        <p:spPr/>
        <p:txBody>
          <a:bodyPr/>
          <a:lstStyle/>
          <a:p>
            <a:r>
              <a:rPr lang="en-US" dirty="0" err="1"/>
              <a:t>Ambari</a:t>
            </a:r>
            <a:r>
              <a:rPr lang="en-US" dirty="0"/>
              <a:t> </a:t>
            </a:r>
            <a:r>
              <a:rPr lang="en-US" dirty="0" err="1"/>
              <a:t>vs</a:t>
            </a:r>
            <a:r>
              <a:rPr lang="en-US" dirty="0"/>
              <a:t> </a:t>
            </a:r>
            <a:r>
              <a:rPr lang="en-US" dirty="0" err="1"/>
              <a:t>Hadoop</a:t>
            </a:r>
            <a:endParaRPr lang="en-US" dirty="0"/>
          </a:p>
          <a:p>
            <a:r>
              <a:rPr lang="en-US" dirty="0" err="1"/>
              <a:t>Ambari</a:t>
            </a:r>
            <a:r>
              <a:rPr lang="en-US" dirty="0"/>
              <a:t> user privileges set up in web portal with log ins, stored in database</a:t>
            </a:r>
          </a:p>
          <a:p>
            <a:r>
              <a:rPr lang="en-US" dirty="0" err="1"/>
              <a:t>Hadoop</a:t>
            </a:r>
            <a:r>
              <a:rPr lang="en-US" dirty="0"/>
              <a:t> users can be stored in database or Linux /</a:t>
            </a:r>
            <a:r>
              <a:rPr lang="en-US" dirty="0" err="1"/>
              <a:t>etc</a:t>
            </a:r>
            <a:r>
              <a:rPr lang="en-US" dirty="0"/>
              <a:t>/</a:t>
            </a:r>
            <a:r>
              <a:rPr lang="en-US" dirty="0" err="1"/>
              <a:t>passwd</a:t>
            </a:r>
            <a:r>
              <a:rPr lang="en-US" dirty="0"/>
              <a:t> file</a:t>
            </a:r>
          </a:p>
          <a:p>
            <a:r>
              <a:rPr lang="en-US" dirty="0"/>
              <a:t>Different parts of </a:t>
            </a:r>
            <a:r>
              <a:rPr lang="en-US" dirty="0" err="1"/>
              <a:t>Hadoop</a:t>
            </a:r>
            <a:r>
              <a:rPr lang="en-US" dirty="0"/>
              <a:t> may have different permissions</a:t>
            </a:r>
          </a:p>
          <a:p>
            <a:r>
              <a:rPr lang="en-US" dirty="0" err="1"/>
              <a:t>Hadoop</a:t>
            </a:r>
            <a:r>
              <a:rPr lang="en-US" dirty="0"/>
              <a:t> services are run under the ownership of a particular Linux account</a:t>
            </a:r>
          </a:p>
          <a:p>
            <a:endParaRPr lang="en-US" dirty="0"/>
          </a:p>
        </p:txBody>
      </p:sp>
    </p:spTree>
    <p:extLst>
      <p:ext uri="{BB962C8B-B14F-4D97-AF65-F5344CB8AC3E}">
        <p14:creationId xmlns:p14="http://schemas.microsoft.com/office/powerpoint/2010/main" val="262991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Topics</a:t>
            </a:r>
            <a:endParaRPr lang="en-US" dirty="0"/>
          </a:p>
        </p:txBody>
      </p:sp>
      <p:sp>
        <p:nvSpPr>
          <p:cNvPr id="7" name="Text Placeholder 6"/>
          <p:cNvSpPr>
            <a:spLocks noGrp="1"/>
          </p:cNvSpPr>
          <p:nvPr>
            <p:ph type="body" sz="quarter" idx="15"/>
          </p:nvPr>
        </p:nvSpPr>
        <p:spPr/>
        <p:txBody>
          <a:bodyPr/>
          <a:lstStyle/>
          <a:p>
            <a:pPr>
              <a:lnSpc>
                <a:spcPct val="90000"/>
              </a:lnSpc>
            </a:pPr>
            <a:r>
              <a:rPr lang="en-US" sz="1700" dirty="0"/>
              <a:t>Problems with traditional large-scale computing systems</a:t>
            </a:r>
          </a:p>
          <a:p>
            <a:pPr>
              <a:lnSpc>
                <a:spcPct val="90000"/>
              </a:lnSpc>
            </a:pPr>
            <a:r>
              <a:rPr lang="en-US" sz="1700" dirty="0"/>
              <a:t>Motivation for </a:t>
            </a:r>
            <a:r>
              <a:rPr lang="en-US" sz="1700" dirty="0" err="1"/>
              <a:t>Hadoop</a:t>
            </a:r>
            <a:endParaRPr lang="en-US" sz="1700" dirty="0"/>
          </a:p>
          <a:p>
            <a:pPr>
              <a:lnSpc>
                <a:spcPct val="90000"/>
              </a:lnSpc>
            </a:pPr>
            <a:r>
              <a:rPr lang="en-US" sz="1700" dirty="0"/>
              <a:t>Fundamental </a:t>
            </a:r>
            <a:r>
              <a:rPr lang="en-US" sz="1700" dirty="0" err="1"/>
              <a:t>Hadoop</a:t>
            </a:r>
            <a:r>
              <a:rPr lang="en-US" sz="1700" dirty="0"/>
              <a:t> concepts</a:t>
            </a:r>
          </a:p>
          <a:p>
            <a:pPr>
              <a:lnSpc>
                <a:spcPct val="90000"/>
              </a:lnSpc>
            </a:pPr>
            <a:r>
              <a:rPr lang="en-US" sz="1700" dirty="0" err="1"/>
              <a:t>Hadoop</a:t>
            </a:r>
            <a:r>
              <a:rPr lang="en-US" sz="1700" dirty="0"/>
              <a:t> Clusters</a:t>
            </a:r>
          </a:p>
          <a:p>
            <a:pPr>
              <a:lnSpc>
                <a:spcPct val="90000"/>
              </a:lnSpc>
            </a:pPr>
            <a:r>
              <a:rPr lang="en-US" sz="1700" dirty="0"/>
              <a:t>Core components of </a:t>
            </a:r>
            <a:r>
              <a:rPr lang="en-US" sz="1700" dirty="0" err="1"/>
              <a:t>Hadoop</a:t>
            </a:r>
            <a:endParaRPr lang="en-US" sz="1700" dirty="0"/>
          </a:p>
          <a:p>
            <a:pPr lvl="1">
              <a:lnSpc>
                <a:spcPct val="90000"/>
              </a:lnSpc>
            </a:pPr>
            <a:r>
              <a:rPr lang="en-US" sz="1700" dirty="0"/>
              <a:t>HDFS</a:t>
            </a:r>
          </a:p>
          <a:p>
            <a:pPr lvl="1">
              <a:lnSpc>
                <a:spcPct val="90000"/>
              </a:lnSpc>
            </a:pPr>
            <a:r>
              <a:rPr lang="en-US" sz="1700" dirty="0" err="1"/>
              <a:t>MapReduce</a:t>
            </a:r>
            <a:endParaRPr lang="en-US" sz="1700" dirty="0"/>
          </a:p>
          <a:p>
            <a:pPr lvl="1">
              <a:lnSpc>
                <a:spcPct val="90000"/>
              </a:lnSpc>
            </a:pPr>
            <a:r>
              <a:rPr lang="en-US" sz="1700" dirty="0"/>
              <a:t>YARN</a:t>
            </a:r>
          </a:p>
          <a:p>
            <a:pPr>
              <a:lnSpc>
                <a:spcPct val="90000"/>
              </a:lnSpc>
            </a:pPr>
            <a:r>
              <a:rPr lang="en-US" sz="1700" dirty="0" err="1"/>
              <a:t>Hadoop</a:t>
            </a:r>
            <a:r>
              <a:rPr lang="en-US" sz="1700" dirty="0"/>
              <a:t> Ecosystem</a:t>
            </a:r>
          </a:p>
          <a:p>
            <a:pPr>
              <a:lnSpc>
                <a:spcPct val="90000"/>
              </a:lnSpc>
            </a:pPr>
            <a:r>
              <a:rPr lang="en-US" sz="1700" dirty="0" err="1"/>
              <a:t>HBase</a:t>
            </a:r>
            <a:endParaRPr lang="en-US" sz="1700" dirty="0"/>
          </a:p>
          <a:p>
            <a:pPr>
              <a:lnSpc>
                <a:spcPct val="90000"/>
              </a:lnSpc>
            </a:pPr>
            <a:endParaRPr lang="en-US" sz="1700" dirty="0"/>
          </a:p>
        </p:txBody>
      </p:sp>
    </p:spTree>
    <p:extLst>
      <p:ext uri="{BB962C8B-B14F-4D97-AF65-F5344CB8AC3E}">
        <p14:creationId xmlns:p14="http://schemas.microsoft.com/office/powerpoint/2010/main" val="3089476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Ambari</a:t>
            </a:r>
            <a:r>
              <a:rPr lang="en-US" dirty="0"/>
              <a:t> users and groups</a:t>
            </a:r>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1781192646"/>
              </p:ext>
            </p:extLst>
          </p:nvPr>
        </p:nvGraphicFramePr>
        <p:xfrm>
          <a:off x="493889" y="1653469"/>
          <a:ext cx="10922000" cy="3523488"/>
        </p:xfrm>
        <a:graphic>
          <a:graphicData uri="http://schemas.openxmlformats.org/drawingml/2006/table">
            <a:tbl>
              <a:tblPr firstRow="1" bandRow="1">
                <a:tableStyleId>{10A1B5D5-9B99-4C35-A422-299274C87663}</a:tableStyleId>
              </a:tblPr>
              <a:tblGrid>
                <a:gridCol w="2906889">
                  <a:extLst>
                    <a:ext uri="{9D8B030D-6E8A-4147-A177-3AD203B41FA5}">
                      <a16:colId xmlns:a16="http://schemas.microsoft.com/office/drawing/2014/main" val="1094783661"/>
                    </a:ext>
                  </a:extLst>
                </a:gridCol>
                <a:gridCol w="8015111">
                  <a:extLst>
                    <a:ext uri="{9D8B030D-6E8A-4147-A177-3AD203B41FA5}">
                      <a16:colId xmlns:a16="http://schemas.microsoft.com/office/drawing/2014/main" val="1442842635"/>
                    </a:ext>
                  </a:extLst>
                </a:gridCol>
              </a:tblGrid>
              <a:tr h="445008">
                <a:tc>
                  <a:txBody>
                    <a:bodyPr/>
                    <a:lstStyle/>
                    <a:p>
                      <a:r>
                        <a:rPr lang="en-GB" sz="1800" dirty="0"/>
                        <a:t>Permission type</a:t>
                      </a:r>
                    </a:p>
                  </a:txBody>
                  <a:tcPr marL="121920" marR="121920" marT="54864" marB="54864"/>
                </a:tc>
                <a:tc>
                  <a:txBody>
                    <a:bodyPr/>
                    <a:lstStyle/>
                    <a:p>
                      <a:r>
                        <a:rPr lang="en-GB" sz="1800" dirty="0"/>
                        <a:t>Privileges</a:t>
                      </a:r>
                    </a:p>
                  </a:txBody>
                  <a:tcPr marL="121920" marR="121920" marT="54864" marB="54864"/>
                </a:tc>
                <a:extLst>
                  <a:ext uri="{0D108BD9-81ED-4DB2-BD59-A6C34878D82A}">
                    <a16:rowId xmlns:a16="http://schemas.microsoft.com/office/drawing/2014/main" val="2109913361"/>
                  </a:ext>
                </a:extLst>
              </a:tr>
              <a:tr h="445008">
                <a:tc>
                  <a:txBody>
                    <a:bodyPr/>
                    <a:lstStyle/>
                    <a:p>
                      <a:r>
                        <a:rPr lang="en-GB" sz="1800" dirty="0"/>
                        <a:t>No permissions (default)</a:t>
                      </a:r>
                    </a:p>
                  </a:txBody>
                  <a:tcPr marL="121920" marR="121920" marT="54864" marB="54864"/>
                </a:tc>
                <a:tc>
                  <a:txBody>
                    <a:bodyPr/>
                    <a:lstStyle/>
                    <a:p>
                      <a:r>
                        <a:rPr lang="en-GB" sz="1800" dirty="0"/>
                        <a:t>Log in permitted, but no</a:t>
                      </a:r>
                      <a:r>
                        <a:rPr lang="en-GB" sz="1800" baseline="0" dirty="0"/>
                        <a:t> access to info</a:t>
                      </a:r>
                      <a:endParaRPr lang="en-GB" sz="1800" dirty="0"/>
                    </a:p>
                  </a:txBody>
                  <a:tcPr marL="121920" marR="121920" marT="54864" marB="54864"/>
                </a:tc>
                <a:extLst>
                  <a:ext uri="{0D108BD9-81ED-4DB2-BD59-A6C34878D82A}">
                    <a16:rowId xmlns:a16="http://schemas.microsoft.com/office/drawing/2014/main" val="2458549191"/>
                  </a:ext>
                </a:extLst>
              </a:tr>
              <a:tr h="768096">
                <a:tc>
                  <a:txBody>
                    <a:bodyPr/>
                    <a:lstStyle/>
                    <a:p>
                      <a:r>
                        <a:rPr lang="en-GB" sz="1800" dirty="0"/>
                        <a:t>Read only</a:t>
                      </a:r>
                    </a:p>
                  </a:txBody>
                  <a:tcPr marL="121920" marR="121920" marT="54864" marB="54864"/>
                </a:tc>
                <a:tc>
                  <a:txBody>
                    <a:bodyPr/>
                    <a:lstStyle/>
                    <a:p>
                      <a:r>
                        <a:rPr lang="en-GB" sz="1800" dirty="0"/>
                        <a:t>Log in, can view services</a:t>
                      </a:r>
                      <a:r>
                        <a:rPr lang="en-GB" sz="1800" baseline="0" dirty="0"/>
                        <a:t> and configurations but cannot modify</a:t>
                      </a:r>
                      <a:endParaRPr lang="en-GB" sz="1800" dirty="0"/>
                    </a:p>
                  </a:txBody>
                  <a:tcPr marL="121920" marR="121920" marT="54864" marB="54864"/>
                </a:tc>
                <a:extLst>
                  <a:ext uri="{0D108BD9-81ED-4DB2-BD59-A6C34878D82A}">
                    <a16:rowId xmlns:a16="http://schemas.microsoft.com/office/drawing/2014/main" val="9878753"/>
                  </a:ext>
                </a:extLst>
              </a:tr>
              <a:tr h="768096">
                <a:tc>
                  <a:txBody>
                    <a:bodyPr/>
                    <a:lstStyle/>
                    <a:p>
                      <a:r>
                        <a:rPr lang="en-GB" sz="1800" dirty="0"/>
                        <a:t>Operator</a:t>
                      </a:r>
                    </a:p>
                  </a:txBody>
                  <a:tcPr marL="121920" marR="121920" marT="54864" marB="54864"/>
                </a:tc>
                <a:tc>
                  <a:txBody>
                    <a:bodyPr/>
                    <a:lstStyle/>
                    <a:p>
                      <a:r>
                        <a:rPr lang="en-GB" sz="1800" dirty="0"/>
                        <a:t>Log in, may start, restart, stop, and add new services, can modify or revert configurations</a:t>
                      </a:r>
                    </a:p>
                  </a:txBody>
                  <a:tcPr marL="121920" marR="121920" marT="54864" marB="54864"/>
                </a:tc>
                <a:extLst>
                  <a:ext uri="{0D108BD9-81ED-4DB2-BD59-A6C34878D82A}">
                    <a16:rowId xmlns:a16="http://schemas.microsoft.com/office/drawing/2014/main" val="743550806"/>
                  </a:ext>
                </a:extLst>
              </a:tr>
              <a:tr h="1097280">
                <a:tc>
                  <a:txBody>
                    <a:bodyPr/>
                    <a:lstStyle/>
                    <a:p>
                      <a:r>
                        <a:rPr lang="en-GB" sz="1800" dirty="0"/>
                        <a:t>Admin</a:t>
                      </a:r>
                    </a:p>
                  </a:txBody>
                  <a:tcPr marL="121920" marR="121920" marT="54864" marB="54864"/>
                </a:tc>
                <a:tc>
                  <a:txBody>
                    <a:bodyPr/>
                    <a:lstStyle/>
                    <a:p>
                      <a:r>
                        <a:rPr lang="en-GB" sz="1800" dirty="0"/>
                        <a:t>Log in, full permissions for services and configurations, can</a:t>
                      </a:r>
                      <a:r>
                        <a:rPr lang="en-GB" sz="1800" baseline="0" dirty="0"/>
                        <a:t> manage user and group accounts and change permissions</a:t>
                      </a:r>
                      <a:endParaRPr lang="en-GB" sz="1800" dirty="0"/>
                    </a:p>
                  </a:txBody>
                  <a:tcPr marL="121920" marR="121920" marT="54864" marB="54864"/>
                </a:tc>
                <a:extLst>
                  <a:ext uri="{0D108BD9-81ED-4DB2-BD59-A6C34878D82A}">
                    <a16:rowId xmlns:a16="http://schemas.microsoft.com/office/drawing/2014/main" val="3582331422"/>
                  </a:ext>
                </a:extLst>
              </a:tr>
            </a:tbl>
          </a:graphicData>
        </a:graphic>
      </p:graphicFrame>
      <p:sp>
        <p:nvSpPr>
          <p:cNvPr id="6" name="TextBox 5"/>
          <p:cNvSpPr txBox="1"/>
          <p:nvPr/>
        </p:nvSpPr>
        <p:spPr>
          <a:xfrm>
            <a:off x="492915" y="5373404"/>
            <a:ext cx="11085959" cy="303037"/>
          </a:xfrm>
          <a:prstGeom prst="rect">
            <a:avLst/>
          </a:prstGeom>
          <a:noFill/>
        </p:spPr>
        <p:txBody>
          <a:bodyPr wrap="square" lIns="117226" tIns="58613" rIns="117226" bIns="58613" rtlCol="0">
            <a:spAutoFit/>
          </a:bodyPr>
          <a:lstStyle/>
          <a:p>
            <a:r>
              <a:rPr lang="en-GB" sz="1200" dirty="0"/>
              <a:t>You can also create </a:t>
            </a:r>
            <a:r>
              <a:rPr lang="en-GB" sz="1200" dirty="0" err="1"/>
              <a:t>Ambari</a:t>
            </a:r>
            <a:r>
              <a:rPr lang="en-GB" sz="1200" dirty="0"/>
              <a:t> Views, a custom tool to provide a certain view of the cluster, to which certain users or groups may be assigned access</a:t>
            </a:r>
          </a:p>
        </p:txBody>
      </p:sp>
    </p:spTree>
    <p:extLst>
      <p:ext uri="{BB962C8B-B14F-4D97-AF65-F5344CB8AC3E}">
        <p14:creationId xmlns:p14="http://schemas.microsoft.com/office/powerpoint/2010/main" val="2433529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err="1"/>
              <a:t>Ambari</a:t>
            </a:r>
            <a:r>
              <a:rPr lang="en-US" dirty="0"/>
              <a:t> admin</a:t>
            </a:r>
          </a:p>
        </p:txBody>
      </p:sp>
      <p:sp>
        <p:nvSpPr>
          <p:cNvPr id="7" name="Text Placeholder 6"/>
          <p:cNvSpPr>
            <a:spLocks noGrp="1"/>
          </p:cNvSpPr>
          <p:nvPr>
            <p:ph type="body" sz="quarter" idx="15"/>
          </p:nvPr>
        </p:nvSpPr>
        <p:spPr/>
        <p:txBody>
          <a:bodyPr/>
          <a:lstStyle/>
          <a:p>
            <a:r>
              <a:rPr lang="en-US" dirty="0"/>
              <a:t>Select ‘Manage </a:t>
            </a:r>
            <a:r>
              <a:rPr lang="en-US" dirty="0" err="1"/>
              <a:t>Ambari</a:t>
            </a:r>
            <a:r>
              <a:rPr lang="en-US" dirty="0"/>
              <a:t>’ on the admin drop down menu to manage users, groups, and permissions</a:t>
            </a:r>
          </a:p>
          <a:p>
            <a:r>
              <a:rPr lang="en-US" dirty="0"/>
              <a:t>Users</a:t>
            </a:r>
          </a:p>
          <a:p>
            <a:pPr lvl="1"/>
            <a:r>
              <a:rPr lang="en-US" dirty="0"/>
              <a:t>Active/Inactive means whether they can log in</a:t>
            </a:r>
          </a:p>
          <a:p>
            <a:r>
              <a:rPr lang="en-US" dirty="0"/>
              <a:t>Groups</a:t>
            </a:r>
          </a:p>
          <a:p>
            <a:pPr lvl="1"/>
            <a:r>
              <a:rPr lang="en-US" dirty="0"/>
              <a:t>Add users to groups on the group page</a:t>
            </a:r>
          </a:p>
          <a:p>
            <a:r>
              <a:rPr lang="en-US" dirty="0"/>
              <a:t>Permissions page to assign permissions to users and groups</a:t>
            </a:r>
          </a:p>
          <a:p>
            <a:pPr lvl="1"/>
            <a:r>
              <a:rPr lang="en-US" dirty="0"/>
              <a:t>Permissions are additive, that is, a user assigned read only permission who belongs to an operator group will have operator privileges</a:t>
            </a:r>
          </a:p>
          <a:p>
            <a:endParaRPr lang="en-US" dirty="0"/>
          </a:p>
        </p:txBody>
      </p:sp>
    </p:spTree>
    <p:extLst>
      <p:ext uri="{BB962C8B-B14F-4D97-AF65-F5344CB8AC3E}">
        <p14:creationId xmlns:p14="http://schemas.microsoft.com/office/powerpoint/2010/main" val="2629634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err="1"/>
              <a:t>Hadoop</a:t>
            </a:r>
            <a:r>
              <a:rPr lang="en-US" dirty="0"/>
              <a:t> Configuration Files</a:t>
            </a:r>
          </a:p>
        </p:txBody>
      </p:sp>
      <p:sp>
        <p:nvSpPr>
          <p:cNvPr id="6" name="Text Placeholder 5"/>
          <p:cNvSpPr>
            <a:spLocks noGrp="1"/>
          </p:cNvSpPr>
          <p:nvPr>
            <p:ph type="body" sz="quarter" idx="15"/>
          </p:nvPr>
        </p:nvSpPr>
        <p:spPr/>
        <p:txBody>
          <a:bodyPr/>
          <a:lstStyle/>
          <a:p>
            <a:r>
              <a:rPr lang="en-US" b="1" dirty="0"/>
              <a:t>core-</a:t>
            </a:r>
            <a:r>
              <a:rPr lang="en-US" b="1" dirty="0" err="1"/>
              <a:t>site.xml</a:t>
            </a:r>
            <a:r>
              <a:rPr lang="en-US" b="1" dirty="0"/>
              <a:t> </a:t>
            </a:r>
            <a:r>
              <a:rPr lang="en-US" dirty="0"/>
              <a:t>– core configuration used by a variety of components</a:t>
            </a:r>
          </a:p>
          <a:p>
            <a:r>
              <a:rPr lang="en-US" b="1" dirty="0" err="1"/>
              <a:t>hdfs-site.xml</a:t>
            </a:r>
            <a:r>
              <a:rPr lang="en-US" b="1" dirty="0"/>
              <a:t> </a:t>
            </a:r>
            <a:r>
              <a:rPr lang="en-US" dirty="0"/>
              <a:t>– HDFS configuration mostly used by </a:t>
            </a:r>
            <a:r>
              <a:rPr lang="en-US" dirty="0" err="1"/>
              <a:t>NameNodes</a:t>
            </a:r>
            <a:r>
              <a:rPr lang="en-US" dirty="0"/>
              <a:t>/</a:t>
            </a:r>
            <a:r>
              <a:rPr lang="en-US" dirty="0" err="1"/>
              <a:t>DataNodes</a:t>
            </a:r>
            <a:endParaRPr lang="en-US" dirty="0"/>
          </a:p>
          <a:p>
            <a:r>
              <a:rPr lang="en-US" b="1" dirty="0"/>
              <a:t>yarn-</a:t>
            </a:r>
            <a:r>
              <a:rPr lang="en-US" b="1" dirty="0" err="1"/>
              <a:t>site.xml</a:t>
            </a:r>
            <a:r>
              <a:rPr lang="en-US" b="1" dirty="0"/>
              <a:t> </a:t>
            </a:r>
            <a:r>
              <a:rPr lang="en-US" dirty="0"/>
              <a:t>– YARN configuration used by resource management</a:t>
            </a:r>
          </a:p>
          <a:p>
            <a:r>
              <a:rPr lang="en-US" b="1" dirty="0" err="1"/>
              <a:t>mapred-site.xml</a:t>
            </a:r>
            <a:r>
              <a:rPr lang="en-US" b="1" dirty="0"/>
              <a:t> </a:t>
            </a:r>
            <a:r>
              <a:rPr lang="en-US" dirty="0"/>
              <a:t>– </a:t>
            </a:r>
            <a:r>
              <a:rPr lang="en-US" dirty="0" err="1"/>
              <a:t>MapReduce</a:t>
            </a:r>
            <a:r>
              <a:rPr lang="en-US" dirty="0"/>
              <a:t> configuration</a:t>
            </a:r>
          </a:p>
          <a:p>
            <a:r>
              <a:rPr lang="en-US" b="1" dirty="0" err="1"/>
              <a:t>hadoop-env.sh</a:t>
            </a:r>
            <a:r>
              <a:rPr lang="en-US" b="1" dirty="0"/>
              <a:t> </a:t>
            </a:r>
            <a:r>
              <a:rPr lang="en-US" dirty="0"/>
              <a:t>– bash script file of environment variables used by various scripts and programs</a:t>
            </a:r>
          </a:p>
          <a:p>
            <a:r>
              <a:rPr lang="en-US" b="1" dirty="0"/>
              <a:t>log4j.properties</a:t>
            </a:r>
            <a:r>
              <a:rPr lang="en-US" dirty="0"/>
              <a:t> – Java system log file configuration</a:t>
            </a:r>
          </a:p>
          <a:p>
            <a:r>
              <a:rPr lang="en-US" b="1" dirty="0"/>
              <a:t>hadoop-metrics2.properties </a:t>
            </a:r>
            <a:r>
              <a:rPr lang="en-US" dirty="0"/>
              <a:t>– Java metrics publishing configuration</a:t>
            </a:r>
          </a:p>
          <a:p>
            <a:endParaRPr lang="en-US" dirty="0"/>
          </a:p>
        </p:txBody>
      </p:sp>
    </p:spTree>
    <p:extLst>
      <p:ext uri="{BB962C8B-B14F-4D97-AF65-F5344CB8AC3E}">
        <p14:creationId xmlns:p14="http://schemas.microsoft.com/office/powerpoint/2010/main" val="3610433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r>
              <a:rPr lang="en-US" dirty="0"/>
              <a:t>There are default files of each</a:t>
            </a:r>
          </a:p>
          <a:p>
            <a:r>
              <a:rPr lang="en-US" dirty="0"/>
              <a:t>You can have different ones across a cluster for different groups which you can manage via </a:t>
            </a:r>
            <a:r>
              <a:rPr lang="en-US" dirty="0" err="1"/>
              <a:t>Ambari</a:t>
            </a:r>
            <a:endParaRPr lang="en-US" dirty="0"/>
          </a:p>
          <a:p>
            <a:r>
              <a:rPr lang="en-US" dirty="0"/>
              <a:t>Users can override settings when submitting a job</a:t>
            </a:r>
          </a:p>
          <a:p>
            <a:pPr lvl="1"/>
            <a:r>
              <a:rPr lang="en-US" dirty="0"/>
              <a:t>yarn jar –D property=value…</a:t>
            </a:r>
          </a:p>
          <a:p>
            <a:endParaRPr lang="en-US" dirty="0"/>
          </a:p>
        </p:txBody>
      </p:sp>
      <p:sp>
        <p:nvSpPr>
          <p:cNvPr id="5" name="Title 4"/>
          <p:cNvSpPr>
            <a:spLocks noGrp="1"/>
          </p:cNvSpPr>
          <p:nvPr>
            <p:ph type="title"/>
          </p:nvPr>
        </p:nvSpPr>
        <p:spPr/>
        <p:txBody>
          <a:bodyPr>
            <a:normAutofit/>
          </a:bodyPr>
          <a:lstStyle/>
          <a:p>
            <a:r>
              <a:rPr lang="en-US" dirty="0" err="1"/>
              <a:t>Hadoop</a:t>
            </a:r>
            <a:r>
              <a:rPr lang="en-US" dirty="0"/>
              <a:t> Configuration Files</a:t>
            </a:r>
          </a:p>
        </p:txBody>
      </p:sp>
    </p:spTree>
    <p:extLst>
      <p:ext uri="{BB962C8B-B14F-4D97-AF65-F5344CB8AC3E}">
        <p14:creationId xmlns:p14="http://schemas.microsoft.com/office/powerpoint/2010/main" val="3400072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err="1"/>
              <a:t>Hadoop</a:t>
            </a:r>
            <a:r>
              <a:rPr lang="en-US" dirty="0"/>
              <a:t> Configuration Files</a:t>
            </a:r>
          </a:p>
        </p:txBody>
      </p:sp>
      <p:sp>
        <p:nvSpPr>
          <p:cNvPr id="6" name="Content Placeholder 5"/>
          <p:cNvSpPr>
            <a:spLocks noGrp="1"/>
          </p:cNvSpPr>
          <p:nvPr>
            <p:ph sz="quarter" idx="16"/>
          </p:nvPr>
        </p:nvSpPr>
        <p:spPr>
          <a:xfrm>
            <a:off x="6096000" y="1544760"/>
            <a:ext cx="5446889" cy="4546800"/>
          </a:xfrm>
        </p:spPr>
        <p:style>
          <a:lnRef idx="2">
            <a:schemeClr val="accent6"/>
          </a:lnRef>
          <a:fillRef idx="1">
            <a:schemeClr val="lt1"/>
          </a:fillRef>
          <a:effectRef idx="0">
            <a:schemeClr val="accent6"/>
          </a:effectRef>
          <a:fontRef idx="minor">
            <a:schemeClr val="dk1"/>
          </a:fontRef>
        </p:style>
        <p:txBody>
          <a:bodyPr/>
          <a:lstStyle/>
          <a:p>
            <a:pPr marL="0" indent="0">
              <a:buNone/>
            </a:pPr>
            <a:r>
              <a:rPr lang="en-GB" dirty="0"/>
              <a:t>&lt;property&gt;</a:t>
            </a:r>
          </a:p>
          <a:p>
            <a:pPr marL="0" indent="0">
              <a:buNone/>
            </a:pPr>
            <a:r>
              <a:rPr lang="en-GB" dirty="0"/>
              <a:t>	&lt;name&gt;</a:t>
            </a:r>
            <a:r>
              <a:rPr lang="en-GB" dirty="0" err="1"/>
              <a:t>dfs.datanode.data.dir</a:t>
            </a:r>
            <a:r>
              <a:rPr lang="en-GB" dirty="0"/>
              <a:t>&lt;/name&gt;</a:t>
            </a:r>
          </a:p>
          <a:p>
            <a:pPr marL="0" indent="0">
              <a:buNone/>
            </a:pPr>
            <a:r>
              <a:rPr lang="en-GB" dirty="0"/>
              <a:t>	&lt;value&gt;/</a:t>
            </a:r>
            <a:r>
              <a:rPr lang="en-GB" dirty="0" err="1"/>
              <a:t>hadoop</a:t>
            </a:r>
            <a:r>
              <a:rPr lang="en-GB" dirty="0"/>
              <a:t>/</a:t>
            </a:r>
            <a:r>
              <a:rPr lang="en-GB" dirty="0" err="1"/>
              <a:t>hdfs</a:t>
            </a:r>
            <a:r>
              <a:rPr lang="en-GB" dirty="0"/>
              <a:t>/data&lt;/value&gt;</a:t>
            </a:r>
          </a:p>
          <a:p>
            <a:pPr marL="0" indent="0">
              <a:buNone/>
            </a:pPr>
            <a:r>
              <a:rPr lang="en-GB" dirty="0"/>
              <a:t>	&lt;final&gt;true&lt;/final&gt;</a:t>
            </a:r>
          </a:p>
          <a:p>
            <a:pPr marL="0" indent="0">
              <a:buNone/>
            </a:pPr>
            <a:r>
              <a:rPr lang="en-GB" dirty="0"/>
              <a:t>&lt;/property&gt;</a:t>
            </a:r>
          </a:p>
          <a:p>
            <a:pPr marL="0" indent="0">
              <a:buNone/>
            </a:pPr>
            <a:endParaRPr lang="en-US" dirty="0"/>
          </a:p>
        </p:txBody>
      </p:sp>
      <p:sp>
        <p:nvSpPr>
          <p:cNvPr id="7" name="Content Placeholder 6"/>
          <p:cNvSpPr>
            <a:spLocks noGrp="1"/>
          </p:cNvSpPr>
          <p:nvPr>
            <p:ph sz="quarter" idx="15"/>
          </p:nvPr>
        </p:nvSpPr>
        <p:spPr/>
        <p:txBody>
          <a:bodyPr/>
          <a:lstStyle/>
          <a:p>
            <a:r>
              <a:rPr lang="en-US" dirty="0"/>
              <a:t>If you don’t want a user to be able to override a property you can mark it as final</a:t>
            </a:r>
          </a:p>
          <a:p>
            <a:pPr lvl="1"/>
            <a:r>
              <a:rPr lang="en-US" dirty="0"/>
              <a:t>Via the configuration file itself or </a:t>
            </a:r>
            <a:r>
              <a:rPr lang="en-US" dirty="0" err="1"/>
              <a:t>Ambari</a:t>
            </a:r>
            <a:endParaRPr lang="en-US" dirty="0"/>
          </a:p>
          <a:p>
            <a:pPr lvl="1"/>
            <a:r>
              <a:rPr lang="en-US" dirty="0"/>
              <a:t>In </a:t>
            </a:r>
            <a:r>
              <a:rPr lang="en-US" dirty="0" err="1"/>
              <a:t>Ambari</a:t>
            </a:r>
            <a:r>
              <a:rPr lang="en-US" dirty="0"/>
              <a:t> simply click the lock button next to a value</a:t>
            </a:r>
          </a:p>
          <a:p>
            <a:pPr lvl="1"/>
            <a:r>
              <a:rPr lang="en-US" dirty="0"/>
              <a:t>In the file itself…</a:t>
            </a:r>
          </a:p>
          <a:p>
            <a:endParaRPr lang="en-US" dirty="0"/>
          </a:p>
        </p:txBody>
      </p:sp>
    </p:spTree>
    <p:extLst>
      <p:ext uri="{BB962C8B-B14F-4D97-AF65-F5344CB8AC3E}">
        <p14:creationId xmlns:p14="http://schemas.microsoft.com/office/powerpoint/2010/main" val="1977519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20486" y="627945"/>
            <a:ext cx="10751028" cy="5602111"/>
          </a:xfrm>
          <a:prstGeom prst="rect">
            <a:avLst/>
          </a:prstGeom>
          <a:ln>
            <a:solidFill>
              <a:srgbClr val="C4C4C4"/>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30756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506390" y="1060664"/>
            <a:ext cx="11008278" cy="2594113"/>
          </a:xfrm>
          <a:prstGeom prst="rect">
            <a:avLst/>
          </a:prstGeom>
          <a:ln>
            <a:solidFill>
              <a:srgbClr val="C4C4C4"/>
            </a:solidFill>
          </a:ln>
          <a:effectLst>
            <a:outerShdw blurRad="292100" dist="139700" dir="2700000" algn="tl" rotWithShape="0">
              <a:srgbClr val="333333">
                <a:alpha val="65000"/>
              </a:srgbClr>
            </a:outerShdw>
          </a:effectLst>
        </p:spPr>
      </p:pic>
      <p:sp>
        <p:nvSpPr>
          <p:cNvPr id="3" name="TextBox 2"/>
          <p:cNvSpPr txBox="1"/>
          <p:nvPr/>
        </p:nvSpPr>
        <p:spPr>
          <a:xfrm>
            <a:off x="620889" y="4030356"/>
            <a:ext cx="10893778" cy="1145319"/>
          </a:xfrm>
          <a:prstGeom prst="rect">
            <a:avLst/>
          </a:prstGeom>
          <a:noFill/>
        </p:spPr>
        <p:txBody>
          <a:bodyPr wrap="square" lIns="117226" tIns="58613" rIns="117226" bIns="58613" rtlCol="0">
            <a:spAutoFit/>
          </a:bodyPr>
          <a:lstStyle/>
          <a:p>
            <a:pPr algn="ctr">
              <a:lnSpc>
                <a:spcPct val="120000"/>
              </a:lnSpc>
            </a:pPr>
            <a:r>
              <a:rPr lang="en-GB" sz="1400" dirty="0">
                <a:latin typeface="+mj-lt"/>
              </a:rPr>
              <a:t>Many Hadoop services have their own Web UI. It’s worth remembering some of the ports you access frequently, but you can also use the quick links on the services summary page</a:t>
            </a:r>
          </a:p>
          <a:p>
            <a:pPr algn="ctr">
              <a:lnSpc>
                <a:spcPct val="120000"/>
              </a:lnSpc>
            </a:pPr>
            <a:endParaRPr lang="en-GB" sz="1400" dirty="0">
              <a:latin typeface="+mj-lt"/>
            </a:endParaRPr>
          </a:p>
          <a:p>
            <a:pPr algn="ctr">
              <a:lnSpc>
                <a:spcPct val="120000"/>
              </a:lnSpc>
            </a:pPr>
            <a:r>
              <a:rPr lang="en-GB" sz="1400" dirty="0">
                <a:latin typeface="+mj-lt"/>
              </a:rPr>
              <a:t>The Web UIs tend to include information on how the service is running</a:t>
            </a:r>
          </a:p>
        </p:txBody>
      </p:sp>
    </p:spTree>
    <p:extLst>
      <p:ext uri="{BB962C8B-B14F-4D97-AF65-F5344CB8AC3E}">
        <p14:creationId xmlns:p14="http://schemas.microsoft.com/office/powerpoint/2010/main" val="3585902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5"/>
          </p:nvPr>
        </p:nvSpPr>
        <p:spPr/>
        <p:txBody>
          <a:bodyPr/>
          <a:lstStyle/>
          <a:p>
            <a:r>
              <a:rPr lang="en-GB" sz="1600" b="1" dirty="0"/>
              <a:t>Service Actions </a:t>
            </a:r>
            <a:r>
              <a:rPr lang="en-GB" sz="1600" dirty="0"/>
              <a:t>will be different for each service you look at, allowing you to start or stop particular components of a service, or the entire thing</a:t>
            </a:r>
          </a:p>
        </p:txBody>
      </p:sp>
      <p:sp>
        <p:nvSpPr>
          <p:cNvPr id="11" name="Content Placeholder 10"/>
          <p:cNvSpPr>
            <a:spLocks noGrp="1"/>
          </p:cNvSpPr>
          <p:nvPr>
            <p:ph sz="quarter" idx="16"/>
          </p:nvPr>
        </p:nvSpPr>
        <p:spPr/>
        <p:txBody>
          <a:bodyPr/>
          <a:lstStyle/>
          <a:p>
            <a:r>
              <a:rPr lang="en-GB" b="1" dirty="0"/>
              <a:t>Actions</a:t>
            </a:r>
            <a:r>
              <a:rPr lang="en-GB" dirty="0"/>
              <a:t> are used for starting or stopping the entire cluster or installing new services</a:t>
            </a:r>
          </a:p>
        </p:txBody>
      </p:sp>
      <p:sp>
        <p:nvSpPr>
          <p:cNvPr id="9" name="Title 8"/>
          <p:cNvSpPr>
            <a:spLocks noGrp="1"/>
          </p:cNvSpPr>
          <p:nvPr>
            <p:ph type="title"/>
          </p:nvPr>
        </p:nvSpPr>
        <p:spPr/>
        <p:txBody>
          <a:bodyPr/>
          <a:lstStyle/>
          <a:p>
            <a:r>
              <a:rPr lang="en-US" dirty="0"/>
              <a:t>Actions</a:t>
            </a:r>
          </a:p>
        </p:txBody>
      </p:sp>
      <p:pic>
        <p:nvPicPr>
          <p:cNvPr id="4" name="Picture 3"/>
          <p:cNvPicPr>
            <a:picLocks noChangeAspect="1"/>
          </p:cNvPicPr>
          <p:nvPr/>
        </p:nvPicPr>
        <p:blipFill>
          <a:blip r:embed="rId3"/>
          <a:stretch>
            <a:fillRect/>
          </a:stretch>
        </p:blipFill>
        <p:spPr>
          <a:xfrm>
            <a:off x="7274056" y="2546360"/>
            <a:ext cx="2984721" cy="3437842"/>
          </a:xfrm>
          <a:prstGeom prst="rect">
            <a:avLst/>
          </a:prstGeom>
          <a:ln>
            <a:solidFill>
              <a:srgbClr val="C4C4C4"/>
            </a:solid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stretch>
            <a:fillRect/>
          </a:stretch>
        </p:blipFill>
        <p:spPr>
          <a:xfrm>
            <a:off x="1542823" y="2624666"/>
            <a:ext cx="3047913" cy="35418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93794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39284" y="566259"/>
            <a:ext cx="10113433" cy="5725483"/>
          </a:xfrm>
          <a:prstGeom prst="rect">
            <a:avLst/>
          </a:prstGeom>
          <a:ln>
            <a:solidFill>
              <a:srgbClr val="C4C4C4"/>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9253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646591" y="352778"/>
            <a:ext cx="8898818" cy="6097859"/>
          </a:xfrm>
          <a:prstGeom prst="rect">
            <a:avLst/>
          </a:prstGeom>
          <a:ln>
            <a:solidFill>
              <a:srgbClr val="C4C4C4"/>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6646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2246195657"/>
              </p:ext>
            </p:extLst>
          </p:nvPr>
        </p:nvGraphicFramePr>
        <p:xfrm>
          <a:off x="1582702" y="1040000"/>
          <a:ext cx="8616709" cy="5228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p:cNvSpPr txBox="1"/>
          <p:nvPr/>
        </p:nvSpPr>
        <p:spPr>
          <a:xfrm>
            <a:off x="8584502" y="4699504"/>
            <a:ext cx="2392100" cy="441536"/>
          </a:xfrm>
          <a:prstGeom prst="rect">
            <a:avLst/>
          </a:prstGeom>
          <a:noFill/>
        </p:spPr>
        <p:txBody>
          <a:bodyPr wrap="square" lIns="117226" tIns="58613" rIns="117226" bIns="58613" rtlCol="0">
            <a:spAutoFit/>
          </a:bodyPr>
          <a:lstStyle/>
          <a:p>
            <a:r>
              <a:rPr lang="en-GB" sz="2100" dirty="0"/>
              <a:t>Types of data</a:t>
            </a:r>
          </a:p>
        </p:txBody>
      </p:sp>
      <p:sp>
        <p:nvSpPr>
          <p:cNvPr id="15" name="TextBox 14"/>
          <p:cNvSpPr txBox="1"/>
          <p:nvPr/>
        </p:nvSpPr>
        <p:spPr>
          <a:xfrm>
            <a:off x="6691348" y="1157057"/>
            <a:ext cx="5105880" cy="441536"/>
          </a:xfrm>
          <a:prstGeom prst="rect">
            <a:avLst/>
          </a:prstGeom>
          <a:noFill/>
        </p:spPr>
        <p:txBody>
          <a:bodyPr wrap="square" lIns="117226" tIns="58613" rIns="117226" bIns="58613" rtlCol="0">
            <a:spAutoFit/>
          </a:bodyPr>
          <a:lstStyle/>
          <a:p>
            <a:r>
              <a:rPr lang="en-GB" sz="2100" dirty="0"/>
              <a:t>Speed of new data arriving</a:t>
            </a:r>
          </a:p>
        </p:txBody>
      </p:sp>
      <p:sp>
        <p:nvSpPr>
          <p:cNvPr id="16" name="TextBox 15"/>
          <p:cNvSpPr txBox="1"/>
          <p:nvPr/>
        </p:nvSpPr>
        <p:spPr>
          <a:xfrm>
            <a:off x="1158230" y="4883332"/>
            <a:ext cx="2150342" cy="1087867"/>
          </a:xfrm>
          <a:prstGeom prst="rect">
            <a:avLst/>
          </a:prstGeom>
          <a:noFill/>
        </p:spPr>
        <p:txBody>
          <a:bodyPr wrap="square" lIns="117226" tIns="58613" rIns="117226" bIns="58613" rtlCol="0">
            <a:spAutoFit/>
          </a:bodyPr>
          <a:lstStyle/>
          <a:p>
            <a:r>
              <a:rPr lang="en-GB" sz="2100" dirty="0"/>
              <a:t>Amount of data</a:t>
            </a:r>
          </a:p>
          <a:p>
            <a:pPr marL="366332" indent="-366332">
              <a:buFont typeface="Arial" panose="020B0604020202020204" pitchFamily="34" charset="0"/>
              <a:buChar char="•"/>
            </a:pPr>
            <a:endParaRPr lang="en-GB" sz="2100" dirty="0"/>
          </a:p>
          <a:p>
            <a:endParaRPr lang="en-GB" sz="2100" dirty="0"/>
          </a:p>
        </p:txBody>
      </p:sp>
    </p:spTree>
    <p:extLst>
      <p:ext uri="{BB962C8B-B14F-4D97-AF65-F5344CB8AC3E}">
        <p14:creationId xmlns:p14="http://schemas.microsoft.com/office/powerpoint/2010/main" val="3308293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531847" y="712612"/>
            <a:ext cx="11128307" cy="5432777"/>
          </a:xfrm>
          <a:prstGeom prst="rect">
            <a:avLst/>
          </a:prstGeom>
          <a:ln>
            <a:solidFill>
              <a:srgbClr val="C4C4C4"/>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62225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937192" y="549989"/>
            <a:ext cx="8317617" cy="5758023"/>
          </a:xfrm>
          <a:prstGeom prst="rect">
            <a:avLst/>
          </a:prstGeom>
          <a:ln>
            <a:solidFill>
              <a:srgbClr val="C4C4C4"/>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13118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67480" y="2159000"/>
            <a:ext cx="11057040" cy="2328333"/>
          </a:xfrm>
          <a:prstGeom prst="rect">
            <a:avLst/>
          </a:prstGeom>
          <a:ln>
            <a:solidFill>
              <a:srgbClr val="C4C4C4"/>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7271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a:xfrm>
            <a:off x="414000" y="1544760"/>
            <a:ext cx="11580444" cy="670684"/>
          </a:xfrm>
        </p:spPr>
        <p:txBody>
          <a:bodyPr/>
          <a:lstStyle/>
          <a:p>
            <a:r>
              <a:rPr lang="en-GB" sz="1600" dirty="0"/>
              <a:t>If the hardware is different in your cluster you may need to change your configuration dependent per machine</a:t>
            </a:r>
            <a:endParaRPr lang="en-US" sz="1600" dirty="0"/>
          </a:p>
          <a:p>
            <a:endParaRPr lang="en-US" sz="1600" dirty="0"/>
          </a:p>
        </p:txBody>
      </p:sp>
      <p:sp>
        <p:nvSpPr>
          <p:cNvPr id="7" name="Title 6"/>
          <p:cNvSpPr>
            <a:spLocks noGrp="1"/>
          </p:cNvSpPr>
          <p:nvPr>
            <p:ph type="title"/>
          </p:nvPr>
        </p:nvSpPr>
        <p:spPr/>
        <p:txBody>
          <a:bodyPr>
            <a:normAutofit/>
          </a:bodyPr>
          <a:lstStyle/>
          <a:p>
            <a:r>
              <a:rPr lang="en-US" dirty="0"/>
              <a:t>Configuration Groups</a:t>
            </a:r>
          </a:p>
        </p:txBody>
      </p:sp>
      <p:pic>
        <p:nvPicPr>
          <p:cNvPr id="5" name="Picture 4"/>
          <p:cNvPicPr>
            <a:picLocks noChangeAspect="1"/>
          </p:cNvPicPr>
          <p:nvPr/>
        </p:nvPicPr>
        <p:blipFill>
          <a:blip r:embed="rId3"/>
          <a:stretch>
            <a:fillRect/>
          </a:stretch>
        </p:blipFill>
        <p:spPr>
          <a:xfrm>
            <a:off x="522111" y="2320309"/>
            <a:ext cx="4755444" cy="1249802"/>
          </a:xfrm>
          <a:prstGeom prst="rect">
            <a:avLst/>
          </a:prstGeom>
          <a:ln>
            <a:solidFill>
              <a:srgbClr val="C4C4C4"/>
            </a:solid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5443361" y="2309004"/>
            <a:ext cx="6055312" cy="3730551"/>
          </a:xfrm>
          <a:prstGeom prst="rect">
            <a:avLst/>
          </a:prstGeom>
          <a:ln>
            <a:solidFill>
              <a:srgbClr val="C4C4C4"/>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7714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Client Configuration</a:t>
            </a:r>
          </a:p>
        </p:txBody>
      </p:sp>
      <p:sp>
        <p:nvSpPr>
          <p:cNvPr id="6" name="Text Placeholder 5"/>
          <p:cNvSpPr>
            <a:spLocks noGrp="1"/>
          </p:cNvSpPr>
          <p:nvPr>
            <p:ph type="body" sz="quarter" idx="15"/>
          </p:nvPr>
        </p:nvSpPr>
        <p:spPr/>
        <p:txBody>
          <a:bodyPr/>
          <a:lstStyle/>
          <a:p>
            <a:pPr marL="366332" indent="-366332"/>
            <a:r>
              <a:rPr lang="en-GB" dirty="0" err="1"/>
              <a:t>Ambari</a:t>
            </a:r>
            <a:r>
              <a:rPr lang="en-GB" dirty="0"/>
              <a:t> can install client-side software and sort out client configuration files</a:t>
            </a:r>
          </a:p>
          <a:p>
            <a:pPr marL="366332" indent="-366332"/>
            <a:r>
              <a:rPr lang="en-GB" dirty="0"/>
              <a:t>Alternatively if software is manually installed then </a:t>
            </a:r>
            <a:r>
              <a:rPr lang="en-GB" dirty="0" err="1"/>
              <a:t>Ambari</a:t>
            </a:r>
            <a:r>
              <a:rPr lang="en-GB" dirty="0"/>
              <a:t> can download the client configuration files to it</a:t>
            </a:r>
          </a:p>
          <a:p>
            <a:pPr marL="366332" indent="-366332"/>
            <a:r>
              <a:rPr lang="en-GB" dirty="0"/>
              <a:t>An </a:t>
            </a:r>
            <a:r>
              <a:rPr lang="en-GB" dirty="0" err="1"/>
              <a:t>Ambari</a:t>
            </a:r>
            <a:r>
              <a:rPr lang="en-GB" dirty="0"/>
              <a:t> agent is not required just to download the configuration files but it is for the software</a:t>
            </a:r>
            <a:endParaRPr lang="en-US" dirty="0"/>
          </a:p>
        </p:txBody>
      </p:sp>
    </p:spTree>
    <p:extLst>
      <p:ext uri="{BB962C8B-B14F-4D97-AF65-F5344CB8AC3E}">
        <p14:creationId xmlns:p14="http://schemas.microsoft.com/office/powerpoint/2010/main" val="191916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Volume</a:t>
            </a:r>
          </a:p>
        </p:txBody>
      </p:sp>
      <p:sp>
        <p:nvSpPr>
          <p:cNvPr id="6" name="Text Placeholder 5"/>
          <p:cNvSpPr>
            <a:spLocks noGrp="1"/>
          </p:cNvSpPr>
          <p:nvPr>
            <p:ph type="body" sz="quarter" idx="15"/>
          </p:nvPr>
        </p:nvSpPr>
        <p:spPr/>
        <p:txBody>
          <a:bodyPr/>
          <a:lstStyle/>
          <a:p>
            <a:pPr marL="219799" indent="-219799"/>
            <a:r>
              <a:rPr lang="en-US" dirty="0"/>
              <a:t>Google processes over 24 petabytes of data a day</a:t>
            </a:r>
          </a:p>
          <a:p>
            <a:pPr marL="219799" indent="-219799"/>
            <a:r>
              <a:rPr lang="en-US" dirty="0"/>
              <a:t>There are over 86 million </a:t>
            </a:r>
            <a:r>
              <a:rPr lang="en-US" dirty="0" err="1"/>
              <a:t>WordPress</a:t>
            </a:r>
            <a:r>
              <a:rPr lang="en-US" dirty="0"/>
              <a:t> websites</a:t>
            </a:r>
          </a:p>
          <a:p>
            <a:pPr marL="219799" indent="-219799"/>
            <a:r>
              <a:rPr lang="en-US" dirty="0"/>
              <a:t>More than 1.5 billion shares are traded on the New York Stock Exchange every day</a:t>
            </a:r>
          </a:p>
          <a:p>
            <a:pPr marL="219799" indent="-219799"/>
            <a:r>
              <a:rPr lang="en-US" dirty="0"/>
              <a:t>Facebook users create 2.7 billion comments and likes every day</a:t>
            </a:r>
          </a:p>
          <a:p>
            <a:endParaRPr lang="en-US" dirty="0"/>
          </a:p>
        </p:txBody>
      </p:sp>
    </p:spTree>
    <p:extLst>
      <p:ext uri="{BB962C8B-B14F-4D97-AF65-F5344CB8AC3E}">
        <p14:creationId xmlns:p14="http://schemas.microsoft.com/office/powerpoint/2010/main" val="1458244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Velocity</a:t>
            </a:r>
          </a:p>
        </p:txBody>
      </p:sp>
      <p:sp>
        <p:nvSpPr>
          <p:cNvPr id="6" name="Text Placeholder 5"/>
          <p:cNvSpPr>
            <a:spLocks noGrp="1"/>
          </p:cNvSpPr>
          <p:nvPr>
            <p:ph type="body" sz="quarter" idx="15"/>
          </p:nvPr>
        </p:nvSpPr>
        <p:spPr/>
        <p:txBody>
          <a:bodyPr/>
          <a:lstStyle/>
          <a:p>
            <a:pPr marL="219799" indent="-219799"/>
            <a:r>
              <a:rPr lang="en-US" dirty="0"/>
              <a:t>Processes are increasingly autonomous</a:t>
            </a:r>
          </a:p>
          <a:p>
            <a:pPr marL="219799" indent="-219799"/>
            <a:r>
              <a:rPr lang="en-US" dirty="0"/>
              <a:t>Systems are increasingly interconnected</a:t>
            </a:r>
          </a:p>
          <a:p>
            <a:pPr marL="219799" indent="-219799"/>
            <a:r>
              <a:rPr lang="en-US" dirty="0"/>
              <a:t>People are increasingly interacting online</a:t>
            </a:r>
          </a:p>
          <a:p>
            <a:endParaRPr lang="en-US" dirty="0"/>
          </a:p>
        </p:txBody>
      </p:sp>
    </p:spTree>
    <p:extLst>
      <p:ext uri="{BB962C8B-B14F-4D97-AF65-F5344CB8AC3E}">
        <p14:creationId xmlns:p14="http://schemas.microsoft.com/office/powerpoint/2010/main" val="1604716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Variety</a:t>
            </a:r>
          </a:p>
        </p:txBody>
      </p:sp>
      <p:sp>
        <p:nvSpPr>
          <p:cNvPr id="6" name="Text Placeholder 5"/>
          <p:cNvSpPr>
            <a:spLocks noGrp="1"/>
          </p:cNvSpPr>
          <p:nvPr>
            <p:ph type="body" sz="quarter" idx="15"/>
          </p:nvPr>
        </p:nvSpPr>
        <p:spPr/>
        <p:txBody>
          <a:bodyPr/>
          <a:lstStyle/>
          <a:p>
            <a:pPr>
              <a:lnSpc>
                <a:spcPct val="90000"/>
              </a:lnSpc>
              <a:spcBef>
                <a:spcPts val="600"/>
              </a:spcBef>
              <a:spcAft>
                <a:spcPts val="600"/>
              </a:spcAft>
            </a:pPr>
            <a:r>
              <a:rPr lang="en-US" dirty="0"/>
              <a:t>Different kinds of data </a:t>
            </a:r>
          </a:p>
          <a:p>
            <a:pPr lvl="1">
              <a:lnSpc>
                <a:spcPct val="90000"/>
              </a:lnSpc>
              <a:spcBef>
                <a:spcPts val="600"/>
              </a:spcBef>
              <a:spcAft>
                <a:spcPts val="600"/>
              </a:spcAft>
            </a:pPr>
            <a:r>
              <a:rPr lang="en-US" dirty="0"/>
              <a:t>Social network connections</a:t>
            </a:r>
          </a:p>
          <a:p>
            <a:pPr lvl="1">
              <a:lnSpc>
                <a:spcPct val="90000"/>
              </a:lnSpc>
              <a:spcBef>
                <a:spcPts val="600"/>
              </a:spcBef>
              <a:spcAft>
                <a:spcPts val="600"/>
              </a:spcAft>
            </a:pPr>
            <a:r>
              <a:rPr lang="en-US" dirty="0"/>
              <a:t>Log files</a:t>
            </a:r>
          </a:p>
          <a:p>
            <a:pPr lvl="1">
              <a:lnSpc>
                <a:spcPct val="90000"/>
              </a:lnSpc>
              <a:spcBef>
                <a:spcPts val="600"/>
              </a:spcBef>
              <a:spcAft>
                <a:spcPts val="600"/>
              </a:spcAft>
            </a:pPr>
            <a:r>
              <a:rPr lang="en-US" dirty="0"/>
              <a:t>Electronic records</a:t>
            </a:r>
          </a:p>
          <a:p>
            <a:pPr lvl="1">
              <a:lnSpc>
                <a:spcPct val="90000"/>
              </a:lnSpc>
              <a:spcBef>
                <a:spcPts val="600"/>
              </a:spcBef>
              <a:spcAft>
                <a:spcPts val="600"/>
              </a:spcAft>
            </a:pPr>
            <a:r>
              <a:rPr lang="en-US" dirty="0"/>
              <a:t>Images</a:t>
            </a:r>
          </a:p>
          <a:p>
            <a:pPr lvl="1">
              <a:lnSpc>
                <a:spcPct val="90000"/>
              </a:lnSpc>
              <a:spcBef>
                <a:spcPts val="600"/>
              </a:spcBef>
              <a:spcAft>
                <a:spcPts val="600"/>
              </a:spcAft>
            </a:pPr>
            <a:r>
              <a:rPr lang="en-US" dirty="0"/>
              <a:t>Audio</a:t>
            </a:r>
          </a:p>
          <a:p>
            <a:pPr lvl="1">
              <a:lnSpc>
                <a:spcPct val="90000"/>
              </a:lnSpc>
              <a:spcBef>
                <a:spcPts val="600"/>
              </a:spcBef>
              <a:spcAft>
                <a:spcPts val="600"/>
              </a:spcAft>
            </a:pPr>
            <a:r>
              <a:rPr lang="en-US" dirty="0"/>
              <a:t>Video</a:t>
            </a:r>
          </a:p>
          <a:p>
            <a:pPr lvl="1">
              <a:lnSpc>
                <a:spcPct val="90000"/>
              </a:lnSpc>
              <a:spcBef>
                <a:spcPts val="600"/>
              </a:spcBef>
              <a:spcAft>
                <a:spcPts val="600"/>
              </a:spcAft>
            </a:pPr>
            <a:r>
              <a:rPr lang="en-US" dirty="0"/>
              <a:t>Ratings and reviews</a:t>
            </a:r>
          </a:p>
          <a:p>
            <a:pPr lvl="1">
              <a:lnSpc>
                <a:spcPct val="90000"/>
              </a:lnSpc>
              <a:spcBef>
                <a:spcPts val="600"/>
              </a:spcBef>
              <a:spcAft>
                <a:spcPts val="600"/>
              </a:spcAft>
            </a:pPr>
            <a:r>
              <a:rPr lang="en-US" dirty="0"/>
              <a:t>Email</a:t>
            </a:r>
          </a:p>
          <a:p>
            <a:pPr lvl="1">
              <a:lnSpc>
                <a:spcPct val="90000"/>
              </a:lnSpc>
              <a:spcBef>
                <a:spcPts val="600"/>
              </a:spcBef>
              <a:spcAft>
                <a:spcPts val="600"/>
              </a:spcAft>
            </a:pPr>
            <a:r>
              <a:rPr lang="en-US" dirty="0"/>
              <a:t>Text</a:t>
            </a:r>
          </a:p>
          <a:p>
            <a:pPr>
              <a:lnSpc>
                <a:spcPct val="90000"/>
              </a:lnSpc>
              <a:spcBef>
                <a:spcPts val="600"/>
              </a:spcBef>
              <a:spcAft>
                <a:spcPts val="600"/>
              </a:spcAft>
            </a:pPr>
            <a:r>
              <a:rPr lang="en-US" dirty="0"/>
              <a:t>Not necessarily well structured</a:t>
            </a:r>
          </a:p>
          <a:p>
            <a:pPr>
              <a:lnSpc>
                <a:spcPct val="90000"/>
              </a:lnSpc>
              <a:spcBef>
                <a:spcPts val="600"/>
              </a:spcBef>
              <a:spcAft>
                <a:spcPts val="600"/>
              </a:spcAft>
            </a:pPr>
            <a:endParaRPr lang="en-US" dirty="0"/>
          </a:p>
        </p:txBody>
      </p:sp>
    </p:spTree>
    <p:extLst>
      <p:ext uri="{BB962C8B-B14F-4D97-AF65-F5344CB8AC3E}">
        <p14:creationId xmlns:p14="http://schemas.microsoft.com/office/powerpoint/2010/main" val="3624428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p:txBody>
          <a:bodyPr/>
          <a:lstStyle/>
          <a:p>
            <a:r>
              <a:rPr lang="en-US" dirty="0"/>
              <a:t>Bigger computers</a:t>
            </a:r>
          </a:p>
          <a:p>
            <a:pPr lvl="1"/>
            <a:r>
              <a:rPr lang="en-US" dirty="0"/>
              <a:t>More memory</a:t>
            </a:r>
          </a:p>
          <a:p>
            <a:pPr lvl="1"/>
            <a:r>
              <a:rPr lang="en-US" dirty="0"/>
              <a:t>Faster processor</a:t>
            </a:r>
          </a:p>
          <a:p>
            <a:pPr lvl="1"/>
            <a:r>
              <a:rPr lang="en-US" dirty="0"/>
              <a:t>High cost</a:t>
            </a:r>
          </a:p>
          <a:p>
            <a:pPr lvl="1"/>
            <a:r>
              <a:rPr lang="en-US" dirty="0"/>
              <a:t>Limited scalability</a:t>
            </a:r>
          </a:p>
          <a:p>
            <a:r>
              <a:rPr lang="en-US" dirty="0"/>
              <a:t>Moore’s law</a:t>
            </a:r>
          </a:p>
          <a:p>
            <a:r>
              <a:rPr lang="en-US" dirty="0" err="1"/>
              <a:t>Kryder’s</a:t>
            </a:r>
            <a:r>
              <a:rPr lang="en-US" dirty="0"/>
              <a:t> law</a:t>
            </a:r>
          </a:p>
          <a:p>
            <a:r>
              <a:rPr lang="en-US" dirty="0"/>
              <a:t>Disk capacity</a:t>
            </a:r>
          </a:p>
          <a:p>
            <a:r>
              <a:rPr lang="en-US" dirty="0"/>
              <a:t>Disk read time</a:t>
            </a:r>
          </a:p>
          <a:p>
            <a:endParaRPr lang="en-US" dirty="0"/>
          </a:p>
        </p:txBody>
      </p:sp>
      <p:sp>
        <p:nvSpPr>
          <p:cNvPr id="6" name="Title 5"/>
          <p:cNvSpPr>
            <a:spLocks noGrp="1"/>
          </p:cNvSpPr>
          <p:nvPr>
            <p:ph type="title"/>
          </p:nvPr>
        </p:nvSpPr>
        <p:spPr/>
        <p:txBody>
          <a:bodyPr>
            <a:normAutofit/>
          </a:bodyPr>
          <a:lstStyle/>
          <a:p>
            <a:r>
              <a:rPr lang="en-US" dirty="0"/>
              <a:t>Traditional large-scale computation </a:t>
            </a:r>
          </a:p>
        </p:txBody>
      </p:sp>
      <p:graphicFrame>
        <p:nvGraphicFramePr>
          <p:cNvPr id="2" name="Table 1"/>
          <p:cNvGraphicFramePr>
            <a:graphicFrameLocks noGrp="1"/>
          </p:cNvGraphicFramePr>
          <p:nvPr>
            <p:extLst>
              <p:ext uri="{D42A27DB-BD31-4B8C-83A1-F6EECF244321}">
                <p14:modId xmlns:p14="http://schemas.microsoft.com/office/powerpoint/2010/main" val="1224406340"/>
              </p:ext>
            </p:extLst>
          </p:nvPr>
        </p:nvGraphicFramePr>
        <p:xfrm>
          <a:off x="5505574" y="1554318"/>
          <a:ext cx="5766278" cy="2103120"/>
        </p:xfrm>
        <a:graphic>
          <a:graphicData uri="http://schemas.openxmlformats.org/drawingml/2006/table">
            <a:tbl>
              <a:tblPr firstRow="1" bandRow="1">
                <a:tableStyleId>{10A1B5D5-9B99-4C35-A422-299274C87663}</a:tableStyleId>
              </a:tblPr>
              <a:tblGrid>
                <a:gridCol w="1382863">
                  <a:extLst>
                    <a:ext uri="{9D8B030D-6E8A-4147-A177-3AD203B41FA5}">
                      <a16:colId xmlns:a16="http://schemas.microsoft.com/office/drawing/2014/main" val="20000"/>
                    </a:ext>
                  </a:extLst>
                </a:gridCol>
                <a:gridCol w="2497104">
                  <a:extLst>
                    <a:ext uri="{9D8B030D-6E8A-4147-A177-3AD203B41FA5}">
                      <a16:colId xmlns:a16="http://schemas.microsoft.com/office/drawing/2014/main" val="20001"/>
                    </a:ext>
                  </a:extLst>
                </a:gridCol>
                <a:gridCol w="1886311">
                  <a:extLst>
                    <a:ext uri="{9D8B030D-6E8A-4147-A177-3AD203B41FA5}">
                      <a16:colId xmlns:a16="http://schemas.microsoft.com/office/drawing/2014/main" val="20002"/>
                    </a:ext>
                  </a:extLst>
                </a:gridCol>
              </a:tblGrid>
              <a:tr h="768096">
                <a:tc>
                  <a:txBody>
                    <a:bodyPr/>
                    <a:lstStyle/>
                    <a:p>
                      <a:pPr algn="ctr"/>
                      <a:r>
                        <a:rPr lang="en-GB" sz="2200" dirty="0"/>
                        <a:t>Year</a:t>
                      </a:r>
                    </a:p>
                  </a:txBody>
                  <a:tcPr marL="121920" marR="121920" marT="54864" marB="54864"/>
                </a:tc>
                <a:tc>
                  <a:txBody>
                    <a:bodyPr/>
                    <a:lstStyle/>
                    <a:p>
                      <a:pPr algn="ctr"/>
                      <a:r>
                        <a:rPr lang="en-GB" sz="2200" dirty="0"/>
                        <a:t>Capacity (GB)</a:t>
                      </a:r>
                    </a:p>
                  </a:txBody>
                  <a:tcPr marL="121920" marR="121920" marT="54864" marB="54864"/>
                </a:tc>
                <a:tc>
                  <a:txBody>
                    <a:bodyPr/>
                    <a:lstStyle/>
                    <a:p>
                      <a:pPr algn="ctr"/>
                      <a:r>
                        <a:rPr lang="en-GB" sz="2200" dirty="0"/>
                        <a:t>Cost per GB</a:t>
                      </a:r>
                    </a:p>
                  </a:txBody>
                  <a:tcPr marL="121920" marR="121920" marT="54864" marB="54864"/>
                </a:tc>
                <a:extLst>
                  <a:ext uri="{0D108BD9-81ED-4DB2-BD59-A6C34878D82A}">
                    <a16:rowId xmlns:a16="http://schemas.microsoft.com/office/drawing/2014/main" val="10000"/>
                  </a:ext>
                </a:extLst>
              </a:tr>
              <a:tr h="445008">
                <a:tc>
                  <a:txBody>
                    <a:bodyPr/>
                    <a:lstStyle/>
                    <a:p>
                      <a:pPr algn="ctr"/>
                      <a:r>
                        <a:rPr lang="en-GB" sz="2200" dirty="0"/>
                        <a:t>1997</a:t>
                      </a:r>
                    </a:p>
                  </a:txBody>
                  <a:tcPr marL="121920" marR="121920" marT="54864" marB="54864"/>
                </a:tc>
                <a:tc>
                  <a:txBody>
                    <a:bodyPr/>
                    <a:lstStyle/>
                    <a:p>
                      <a:pPr algn="ctr"/>
                      <a:r>
                        <a:rPr lang="en-GB" sz="2200" dirty="0"/>
                        <a:t>2.1</a:t>
                      </a:r>
                    </a:p>
                  </a:txBody>
                  <a:tcPr marL="121920" marR="121920" marT="54864" marB="54864"/>
                </a:tc>
                <a:tc>
                  <a:txBody>
                    <a:bodyPr/>
                    <a:lstStyle/>
                    <a:p>
                      <a:pPr algn="ctr"/>
                      <a:r>
                        <a:rPr lang="en-GB" sz="2200" dirty="0"/>
                        <a:t>$157</a:t>
                      </a:r>
                    </a:p>
                  </a:txBody>
                  <a:tcPr marL="121920" marR="121920" marT="54864" marB="54864"/>
                </a:tc>
                <a:extLst>
                  <a:ext uri="{0D108BD9-81ED-4DB2-BD59-A6C34878D82A}">
                    <a16:rowId xmlns:a16="http://schemas.microsoft.com/office/drawing/2014/main" val="10001"/>
                  </a:ext>
                </a:extLst>
              </a:tr>
              <a:tr h="445008">
                <a:tc>
                  <a:txBody>
                    <a:bodyPr/>
                    <a:lstStyle/>
                    <a:p>
                      <a:pPr algn="ctr"/>
                      <a:r>
                        <a:rPr lang="en-GB" sz="2200" dirty="0"/>
                        <a:t>2004</a:t>
                      </a:r>
                    </a:p>
                  </a:txBody>
                  <a:tcPr marL="121920" marR="121920" marT="54864" marB="54864"/>
                </a:tc>
                <a:tc>
                  <a:txBody>
                    <a:bodyPr/>
                    <a:lstStyle/>
                    <a:p>
                      <a:pPr algn="ctr"/>
                      <a:r>
                        <a:rPr lang="en-GB" sz="2200" dirty="0"/>
                        <a:t>200</a:t>
                      </a:r>
                    </a:p>
                  </a:txBody>
                  <a:tcPr marL="121920" marR="121920" marT="54864" marB="54864"/>
                </a:tc>
                <a:tc>
                  <a:txBody>
                    <a:bodyPr/>
                    <a:lstStyle/>
                    <a:p>
                      <a:pPr algn="ctr"/>
                      <a:r>
                        <a:rPr lang="en-GB" sz="2200" dirty="0"/>
                        <a:t>$1.05</a:t>
                      </a:r>
                    </a:p>
                  </a:txBody>
                  <a:tcPr marL="121920" marR="121920" marT="54864" marB="54864"/>
                </a:tc>
                <a:extLst>
                  <a:ext uri="{0D108BD9-81ED-4DB2-BD59-A6C34878D82A}">
                    <a16:rowId xmlns:a16="http://schemas.microsoft.com/office/drawing/2014/main" val="10002"/>
                  </a:ext>
                </a:extLst>
              </a:tr>
              <a:tr h="445008">
                <a:tc>
                  <a:txBody>
                    <a:bodyPr/>
                    <a:lstStyle/>
                    <a:p>
                      <a:pPr algn="ctr"/>
                      <a:r>
                        <a:rPr lang="en-GB" sz="2200" dirty="0"/>
                        <a:t>2014</a:t>
                      </a:r>
                    </a:p>
                  </a:txBody>
                  <a:tcPr marL="121920" marR="121920" marT="54864" marB="54864"/>
                </a:tc>
                <a:tc>
                  <a:txBody>
                    <a:bodyPr/>
                    <a:lstStyle/>
                    <a:p>
                      <a:pPr algn="ctr"/>
                      <a:r>
                        <a:rPr lang="en-GB" sz="2200" dirty="0"/>
                        <a:t>3000</a:t>
                      </a:r>
                    </a:p>
                  </a:txBody>
                  <a:tcPr marL="121920" marR="121920" marT="54864" marB="54864"/>
                </a:tc>
                <a:tc>
                  <a:txBody>
                    <a:bodyPr/>
                    <a:lstStyle/>
                    <a:p>
                      <a:pPr algn="ctr"/>
                      <a:r>
                        <a:rPr lang="en-GB" sz="2200" dirty="0"/>
                        <a:t>$0.036</a:t>
                      </a:r>
                    </a:p>
                  </a:txBody>
                  <a:tcPr marL="121920" marR="121920" marT="54864" marB="54864"/>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13668681"/>
              </p:ext>
            </p:extLst>
          </p:nvPr>
        </p:nvGraphicFramePr>
        <p:xfrm>
          <a:off x="3513666" y="4056938"/>
          <a:ext cx="8119750" cy="2115312"/>
        </p:xfrm>
        <a:graphic>
          <a:graphicData uri="http://schemas.openxmlformats.org/drawingml/2006/table">
            <a:tbl>
              <a:tblPr firstRow="1" bandRow="1">
                <a:tableStyleId>{10A1B5D5-9B99-4C35-A422-299274C87663}</a:tableStyleId>
              </a:tblPr>
              <a:tblGrid>
                <a:gridCol w="1093270">
                  <a:extLst>
                    <a:ext uri="{9D8B030D-6E8A-4147-A177-3AD203B41FA5}">
                      <a16:colId xmlns:a16="http://schemas.microsoft.com/office/drawing/2014/main" val="20000"/>
                    </a:ext>
                  </a:extLst>
                </a:gridCol>
                <a:gridCol w="1513835">
                  <a:extLst>
                    <a:ext uri="{9D8B030D-6E8A-4147-A177-3AD203B41FA5}">
                      <a16:colId xmlns:a16="http://schemas.microsoft.com/office/drawing/2014/main" val="20001"/>
                    </a:ext>
                  </a:extLst>
                </a:gridCol>
                <a:gridCol w="2652019">
                  <a:extLst>
                    <a:ext uri="{9D8B030D-6E8A-4147-A177-3AD203B41FA5}">
                      <a16:colId xmlns:a16="http://schemas.microsoft.com/office/drawing/2014/main" val="20002"/>
                    </a:ext>
                  </a:extLst>
                </a:gridCol>
                <a:gridCol w="2860626">
                  <a:extLst>
                    <a:ext uri="{9D8B030D-6E8A-4147-A177-3AD203B41FA5}">
                      <a16:colId xmlns:a16="http://schemas.microsoft.com/office/drawing/2014/main" val="20003"/>
                    </a:ext>
                  </a:extLst>
                </a:gridCol>
              </a:tblGrid>
              <a:tr h="768096">
                <a:tc>
                  <a:txBody>
                    <a:bodyPr/>
                    <a:lstStyle/>
                    <a:p>
                      <a:pPr algn="ctr"/>
                      <a:r>
                        <a:rPr lang="en-GB" sz="2200" dirty="0"/>
                        <a:t>Year</a:t>
                      </a:r>
                    </a:p>
                  </a:txBody>
                  <a:tcPr marL="121920" marR="121920" marT="54864" marB="54864"/>
                </a:tc>
                <a:tc>
                  <a:txBody>
                    <a:bodyPr/>
                    <a:lstStyle/>
                    <a:p>
                      <a:pPr algn="ctr"/>
                      <a:r>
                        <a:rPr lang="en-GB" sz="2200" dirty="0"/>
                        <a:t>Capacity</a:t>
                      </a:r>
                      <a:r>
                        <a:rPr lang="en-GB" sz="2200" baseline="0" dirty="0"/>
                        <a:t> (GB)</a:t>
                      </a:r>
                      <a:endParaRPr lang="en-GB" sz="2200" dirty="0"/>
                    </a:p>
                  </a:txBody>
                  <a:tcPr marL="121920" marR="121920" marT="54864" marB="54864"/>
                </a:tc>
                <a:tc>
                  <a:txBody>
                    <a:bodyPr/>
                    <a:lstStyle/>
                    <a:p>
                      <a:pPr algn="ctr"/>
                      <a:r>
                        <a:rPr lang="en-GB" sz="2200" dirty="0"/>
                        <a:t>Transfer Rate (MB/s)</a:t>
                      </a:r>
                    </a:p>
                  </a:txBody>
                  <a:tcPr marL="121920" marR="121920" marT="54864" marB="54864"/>
                </a:tc>
                <a:tc>
                  <a:txBody>
                    <a:bodyPr/>
                    <a:lstStyle/>
                    <a:p>
                      <a:pPr algn="ctr"/>
                      <a:r>
                        <a:rPr lang="en-GB" sz="2200" dirty="0"/>
                        <a:t>Disk Read Time (minutes)</a:t>
                      </a:r>
                    </a:p>
                  </a:txBody>
                  <a:tcPr marL="121920" marR="121920" marT="54864" marB="54864"/>
                </a:tc>
                <a:extLst>
                  <a:ext uri="{0D108BD9-81ED-4DB2-BD59-A6C34878D82A}">
                    <a16:rowId xmlns:a16="http://schemas.microsoft.com/office/drawing/2014/main" val="10000"/>
                  </a:ext>
                </a:extLst>
              </a:tr>
              <a:tr h="445008">
                <a:tc>
                  <a:txBody>
                    <a:bodyPr/>
                    <a:lstStyle/>
                    <a:p>
                      <a:pPr algn="ctr"/>
                      <a:r>
                        <a:rPr lang="en-GB" sz="2200" dirty="0"/>
                        <a:t>1997</a:t>
                      </a:r>
                    </a:p>
                  </a:txBody>
                  <a:tcPr marL="121920" marR="121920" marT="54864" marB="54864"/>
                </a:tc>
                <a:tc>
                  <a:txBody>
                    <a:bodyPr/>
                    <a:lstStyle/>
                    <a:p>
                      <a:pPr algn="ctr"/>
                      <a:r>
                        <a:rPr lang="en-GB" sz="2200" dirty="0"/>
                        <a:t>2.1</a:t>
                      </a:r>
                    </a:p>
                  </a:txBody>
                  <a:tcPr marL="121920" marR="121920" marT="54864" marB="54864"/>
                </a:tc>
                <a:tc>
                  <a:txBody>
                    <a:bodyPr/>
                    <a:lstStyle/>
                    <a:p>
                      <a:pPr algn="ctr"/>
                      <a:r>
                        <a:rPr lang="en-GB" sz="2200" dirty="0"/>
                        <a:t>16.6</a:t>
                      </a:r>
                    </a:p>
                  </a:txBody>
                  <a:tcPr marL="121920" marR="121920" marT="54864" marB="54864"/>
                </a:tc>
                <a:tc>
                  <a:txBody>
                    <a:bodyPr/>
                    <a:lstStyle/>
                    <a:p>
                      <a:pPr algn="ctr"/>
                      <a:r>
                        <a:rPr lang="en-GB" sz="2200" dirty="0"/>
                        <a:t>2</a:t>
                      </a:r>
                    </a:p>
                  </a:txBody>
                  <a:tcPr marL="121920" marR="121920" marT="54864" marB="54864"/>
                </a:tc>
                <a:extLst>
                  <a:ext uri="{0D108BD9-81ED-4DB2-BD59-A6C34878D82A}">
                    <a16:rowId xmlns:a16="http://schemas.microsoft.com/office/drawing/2014/main" val="10001"/>
                  </a:ext>
                </a:extLst>
              </a:tr>
              <a:tr h="445008">
                <a:tc>
                  <a:txBody>
                    <a:bodyPr/>
                    <a:lstStyle/>
                    <a:p>
                      <a:pPr algn="ctr"/>
                      <a:r>
                        <a:rPr lang="en-GB" sz="2200" dirty="0"/>
                        <a:t>2004</a:t>
                      </a:r>
                    </a:p>
                  </a:txBody>
                  <a:tcPr marL="121920" marR="121920" marT="54864" marB="54864"/>
                </a:tc>
                <a:tc>
                  <a:txBody>
                    <a:bodyPr/>
                    <a:lstStyle/>
                    <a:p>
                      <a:pPr algn="ctr"/>
                      <a:r>
                        <a:rPr lang="en-GB" sz="2200" dirty="0"/>
                        <a:t>200</a:t>
                      </a:r>
                    </a:p>
                  </a:txBody>
                  <a:tcPr marL="121920" marR="121920" marT="54864" marB="54864"/>
                </a:tc>
                <a:tc>
                  <a:txBody>
                    <a:bodyPr/>
                    <a:lstStyle/>
                    <a:p>
                      <a:pPr algn="ctr"/>
                      <a:r>
                        <a:rPr lang="en-GB" sz="2200" dirty="0"/>
                        <a:t>56.5</a:t>
                      </a:r>
                    </a:p>
                  </a:txBody>
                  <a:tcPr marL="121920" marR="121920" marT="54864" marB="54864"/>
                </a:tc>
                <a:tc>
                  <a:txBody>
                    <a:bodyPr/>
                    <a:lstStyle/>
                    <a:p>
                      <a:pPr algn="ctr"/>
                      <a:r>
                        <a:rPr lang="en-GB" sz="2200" dirty="0"/>
                        <a:t>59</a:t>
                      </a:r>
                    </a:p>
                  </a:txBody>
                  <a:tcPr marL="121920" marR="121920" marT="54864" marB="54864"/>
                </a:tc>
                <a:extLst>
                  <a:ext uri="{0D108BD9-81ED-4DB2-BD59-A6C34878D82A}">
                    <a16:rowId xmlns:a16="http://schemas.microsoft.com/office/drawing/2014/main" val="10002"/>
                  </a:ext>
                </a:extLst>
              </a:tr>
              <a:tr h="445008">
                <a:tc>
                  <a:txBody>
                    <a:bodyPr/>
                    <a:lstStyle/>
                    <a:p>
                      <a:pPr algn="ctr"/>
                      <a:r>
                        <a:rPr lang="en-GB" sz="2200" dirty="0"/>
                        <a:t>2014</a:t>
                      </a:r>
                    </a:p>
                  </a:txBody>
                  <a:tcPr marL="121920" marR="121920" marT="54864" marB="54864"/>
                </a:tc>
                <a:tc>
                  <a:txBody>
                    <a:bodyPr/>
                    <a:lstStyle/>
                    <a:p>
                      <a:pPr algn="ctr"/>
                      <a:r>
                        <a:rPr lang="en-GB" sz="2200" dirty="0"/>
                        <a:t>3000</a:t>
                      </a:r>
                    </a:p>
                  </a:txBody>
                  <a:tcPr marL="121920" marR="121920" marT="54864" marB="54864"/>
                </a:tc>
                <a:tc>
                  <a:txBody>
                    <a:bodyPr/>
                    <a:lstStyle/>
                    <a:p>
                      <a:pPr algn="ctr"/>
                      <a:r>
                        <a:rPr lang="en-GB" sz="2200" dirty="0"/>
                        <a:t>210</a:t>
                      </a:r>
                    </a:p>
                  </a:txBody>
                  <a:tcPr marL="121920" marR="121920" marT="54864" marB="54864"/>
                </a:tc>
                <a:tc>
                  <a:txBody>
                    <a:bodyPr/>
                    <a:lstStyle/>
                    <a:p>
                      <a:pPr algn="ctr"/>
                      <a:r>
                        <a:rPr lang="en-GB" sz="2200" dirty="0"/>
                        <a:t>238</a:t>
                      </a:r>
                    </a:p>
                  </a:txBody>
                  <a:tcPr marL="121920" marR="121920" marT="54864" marB="54864"/>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54754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p:txBody>
          <a:bodyPr/>
          <a:lstStyle/>
          <a:p>
            <a:r>
              <a:rPr lang="en-US" dirty="0"/>
              <a:t>Consider both storing the data and analyzing it</a:t>
            </a:r>
          </a:p>
          <a:p>
            <a:pPr lvl="1"/>
            <a:r>
              <a:rPr lang="en-US" dirty="0"/>
              <a:t>However all of this data is valuable!</a:t>
            </a:r>
          </a:p>
          <a:p>
            <a:pPr lvl="1"/>
            <a:r>
              <a:rPr lang="en-US" dirty="0"/>
              <a:t>Marketing analysis</a:t>
            </a:r>
          </a:p>
          <a:p>
            <a:pPr lvl="1"/>
            <a:r>
              <a:rPr lang="en-US" dirty="0"/>
              <a:t>Product recommendations</a:t>
            </a:r>
          </a:p>
          <a:p>
            <a:pPr lvl="1"/>
            <a:r>
              <a:rPr lang="en-US" dirty="0"/>
              <a:t>Demand forecasting</a:t>
            </a:r>
          </a:p>
          <a:p>
            <a:pPr lvl="1"/>
            <a:r>
              <a:rPr lang="en-US" dirty="0"/>
              <a:t>Fraud detection</a:t>
            </a:r>
          </a:p>
          <a:p>
            <a:r>
              <a:rPr lang="en-US" dirty="0"/>
              <a:t>If we don’t </a:t>
            </a:r>
            <a:r>
              <a:rPr lang="en-US" dirty="0" err="1"/>
              <a:t>analyse</a:t>
            </a:r>
            <a:r>
              <a:rPr lang="en-US" dirty="0"/>
              <a:t> all of it we risk missing some key information</a:t>
            </a:r>
          </a:p>
          <a:p>
            <a:endParaRPr lang="en-US" dirty="0"/>
          </a:p>
        </p:txBody>
      </p:sp>
      <p:sp>
        <p:nvSpPr>
          <p:cNvPr id="5" name="Title 4"/>
          <p:cNvSpPr>
            <a:spLocks noGrp="1"/>
          </p:cNvSpPr>
          <p:nvPr>
            <p:ph type="title"/>
          </p:nvPr>
        </p:nvSpPr>
        <p:spPr/>
        <p:txBody>
          <a:bodyPr>
            <a:normAutofit/>
          </a:bodyPr>
          <a:lstStyle/>
          <a:p>
            <a:r>
              <a:rPr lang="en-US" dirty="0"/>
              <a:t>Scalability</a:t>
            </a:r>
          </a:p>
        </p:txBody>
      </p:sp>
    </p:spTree>
    <p:extLst>
      <p:ext uri="{BB962C8B-B14F-4D97-AF65-F5344CB8AC3E}">
        <p14:creationId xmlns:p14="http://schemas.microsoft.com/office/powerpoint/2010/main" val="1461895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Distributed systems</a:t>
            </a:r>
          </a:p>
        </p:txBody>
      </p:sp>
      <p:sp>
        <p:nvSpPr>
          <p:cNvPr id="6" name="Text Placeholder 5"/>
          <p:cNvSpPr>
            <a:spLocks noGrp="1"/>
          </p:cNvSpPr>
          <p:nvPr>
            <p:ph type="body" sz="quarter" idx="15"/>
          </p:nvPr>
        </p:nvSpPr>
        <p:spPr/>
        <p:txBody>
          <a:bodyPr/>
          <a:lstStyle/>
          <a:p>
            <a:r>
              <a:rPr lang="en-US" dirty="0"/>
              <a:t>Typical processing pattern:</a:t>
            </a:r>
          </a:p>
          <a:p>
            <a:pPr lvl="1"/>
            <a:r>
              <a:rPr lang="en-US" dirty="0"/>
              <a:t>Copy input data from storage to compute node</a:t>
            </a:r>
          </a:p>
          <a:p>
            <a:pPr lvl="1"/>
            <a:r>
              <a:rPr lang="en-US" dirty="0"/>
              <a:t>Perform necessary processing</a:t>
            </a:r>
          </a:p>
          <a:p>
            <a:pPr lvl="1"/>
            <a:r>
              <a:rPr lang="en-US" dirty="0"/>
              <a:t>Copy output data back to storage</a:t>
            </a:r>
          </a:p>
          <a:p>
            <a:endParaRPr lang="en-US" dirty="0"/>
          </a:p>
          <a:p>
            <a:r>
              <a:rPr lang="en-US" dirty="0"/>
              <a:t>However this only really works for small amounts of data where the second step dominates the overall time taken</a:t>
            </a:r>
          </a:p>
          <a:p>
            <a:r>
              <a:rPr lang="en-US" dirty="0"/>
              <a:t>With larger amounts of data we risk spending more time copying it than processing it!</a:t>
            </a:r>
          </a:p>
          <a:p>
            <a:endParaRPr lang="en-US" dirty="0"/>
          </a:p>
        </p:txBody>
      </p:sp>
    </p:spTree>
    <p:extLst>
      <p:ext uri="{BB962C8B-B14F-4D97-AF65-F5344CB8AC3E}">
        <p14:creationId xmlns:p14="http://schemas.microsoft.com/office/powerpoint/2010/main" val="414648998"/>
      </p:ext>
    </p:extLst>
  </p:cSld>
  <p:clrMapOvr>
    <a:masterClrMapping/>
  </p:clrMapOvr>
</p:sld>
</file>

<file path=ppt/theme/theme1.xml><?xml version="1.0" encoding="utf-8"?>
<a:theme xmlns:a="http://schemas.openxmlformats.org/drawingml/2006/main" name="QAC_Powerpoint_Template">
  <a:themeElements>
    <a:clrScheme name="QA">
      <a:dk1>
        <a:srgbClr val="2E2D2C"/>
      </a:dk1>
      <a:lt1>
        <a:srgbClr val="FFFFFF"/>
      </a:lt1>
      <a:dk2>
        <a:srgbClr val="0E3C58"/>
      </a:dk2>
      <a:lt2>
        <a:srgbClr val="DADADA"/>
      </a:lt2>
      <a:accent1>
        <a:srgbClr val="00519C"/>
      </a:accent1>
      <a:accent2>
        <a:srgbClr val="CA1E17"/>
      </a:accent2>
      <a:accent3>
        <a:srgbClr val="18BF2B"/>
      </a:accent3>
      <a:accent4>
        <a:srgbClr val="7713B2"/>
      </a:accent4>
      <a:accent5>
        <a:srgbClr val="4591CE"/>
      </a:accent5>
      <a:accent6>
        <a:srgbClr val="F08300"/>
      </a:accent6>
      <a:hlink>
        <a:srgbClr val="134983"/>
      </a:hlink>
      <a:folHlink>
        <a:srgbClr val="E50049"/>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 id="{0FF5ED07-C465-4523-AB9D-FA287080245B}" vid="{94E2E97D-F037-489C-9712-C2442CCB3707}"/>
    </a:ext>
  </a:extLst>
</a:theme>
</file>

<file path=ppt/theme/theme2.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QAC_Powerpoint_Template.potx</Template>
  <TotalTime>4881</TotalTime>
  <Words>1393</Words>
  <Application>Microsoft Office PowerPoint</Application>
  <PresentationFormat>Widescreen</PresentationFormat>
  <Paragraphs>238</Paragraphs>
  <Slides>34</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Lucida Sans</vt:lpstr>
      <vt:lpstr>Segoe UI</vt:lpstr>
      <vt:lpstr>Segoe UI Light</vt:lpstr>
      <vt:lpstr>Wingdings</vt:lpstr>
      <vt:lpstr>QAC_Powerpoint_Template</vt:lpstr>
      <vt:lpstr>Big Data Administration</vt:lpstr>
      <vt:lpstr>Topics</vt:lpstr>
      <vt:lpstr>PowerPoint Presentation</vt:lpstr>
      <vt:lpstr>Volume</vt:lpstr>
      <vt:lpstr>Velocity</vt:lpstr>
      <vt:lpstr>Variety</vt:lpstr>
      <vt:lpstr>Traditional large-scale computation </vt:lpstr>
      <vt:lpstr>Scalability</vt:lpstr>
      <vt:lpstr>Distributed systems</vt:lpstr>
      <vt:lpstr>Distributed systems complexity</vt:lpstr>
      <vt:lpstr>The Hadoop solution</vt:lpstr>
      <vt:lpstr>Data access bottleneck - solved</vt:lpstr>
      <vt:lpstr>Disk performance - solved</vt:lpstr>
      <vt:lpstr>Scalability - solved</vt:lpstr>
      <vt:lpstr>Fault tolerance - solved</vt:lpstr>
      <vt:lpstr>Hadoop core components</vt:lpstr>
      <vt:lpstr>Apache Ambari</vt:lpstr>
      <vt:lpstr>Ambari Server</vt:lpstr>
      <vt:lpstr>Users and groups</vt:lpstr>
      <vt:lpstr>Ambari users and groups</vt:lpstr>
      <vt:lpstr>Ambari admin</vt:lpstr>
      <vt:lpstr>Hadoop Configuration Files</vt:lpstr>
      <vt:lpstr>Hadoop Configuration Files</vt:lpstr>
      <vt:lpstr>Hadoop Configuration Files</vt:lpstr>
      <vt:lpstr>PowerPoint Presentation</vt:lpstr>
      <vt:lpstr>PowerPoint Presentation</vt:lpstr>
      <vt:lpstr>Actions</vt:lpstr>
      <vt:lpstr>PowerPoint Presentation</vt:lpstr>
      <vt:lpstr>PowerPoint Presentation</vt:lpstr>
      <vt:lpstr>PowerPoint Presentation</vt:lpstr>
      <vt:lpstr>PowerPoint Presentation</vt:lpstr>
      <vt:lpstr>PowerPoint Presentation</vt:lpstr>
      <vt:lpstr>Configuration Groups</vt:lpstr>
      <vt:lpstr>Client Configuration</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Priestley, Wendy</dc:creator>
  <cp:lastModifiedBy>Angharad Pitty</cp:lastModifiedBy>
  <cp:revision>179</cp:revision>
  <dcterms:created xsi:type="dcterms:W3CDTF">2016-09-15T10:26:31Z</dcterms:created>
  <dcterms:modified xsi:type="dcterms:W3CDTF">2017-03-27T09:56:19Z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