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nva Sans Bold" panose="020B0604020202020204" charset="0"/>
      <p:regular r:id="rId14"/>
    </p:embeddedFont>
    <p:embeddedFont>
      <p:font typeface="Times New Roman Bold" panose="02020803070505020304" pitchFamily="18" charset="0"/>
      <p:regular r:id="rId15"/>
      <p:bold r:id="rId16"/>
    </p:embeddedFont>
    <p:embeddedFont>
      <p:font typeface="Times New Roman Italics"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F4"/>
        </a:solidFill>
        <a:effectLst/>
      </p:bgPr>
    </p:bg>
    <p:spTree>
      <p:nvGrpSpPr>
        <p:cNvPr id="1" name=""/>
        <p:cNvGrpSpPr/>
        <p:nvPr/>
      </p:nvGrpSpPr>
      <p:grpSpPr>
        <a:xfrm>
          <a:off x="0" y="0"/>
          <a:ext cx="0" cy="0"/>
          <a:chOff x="0" y="0"/>
          <a:chExt cx="0" cy="0"/>
        </a:xfrm>
      </p:grpSpPr>
      <p:sp>
        <p:nvSpPr>
          <p:cNvPr id="2" name="Freeform 2"/>
          <p:cNvSpPr/>
          <p:nvPr/>
        </p:nvSpPr>
        <p:spPr>
          <a:xfrm>
            <a:off x="14701548" y="1028700"/>
            <a:ext cx="2557752" cy="2499622"/>
          </a:xfrm>
          <a:custGeom>
            <a:avLst/>
            <a:gdLst/>
            <a:ahLst/>
            <a:cxnLst/>
            <a:rect l="l" t="t" r="r" b="b"/>
            <a:pathLst>
              <a:path w="2557752" h="2499622">
                <a:moveTo>
                  <a:pt x="0" y="0"/>
                </a:moveTo>
                <a:lnTo>
                  <a:pt x="2557752" y="0"/>
                </a:lnTo>
                <a:lnTo>
                  <a:pt x="2557752" y="2499622"/>
                </a:lnTo>
                <a:lnTo>
                  <a:pt x="0" y="2499622"/>
                </a:lnTo>
                <a:lnTo>
                  <a:pt x="0" y="0"/>
                </a:lnTo>
                <a:close/>
              </a:path>
            </a:pathLst>
          </a:custGeom>
          <a:blipFill>
            <a:blip r:embed="rId2"/>
            <a:stretch>
              <a:fillRect/>
            </a:stretch>
          </a:blipFill>
        </p:spPr>
      </p:sp>
      <p:sp>
        <p:nvSpPr>
          <p:cNvPr id="3" name="TextBox 3"/>
          <p:cNvSpPr txBox="1"/>
          <p:nvPr/>
        </p:nvSpPr>
        <p:spPr>
          <a:xfrm>
            <a:off x="1028700" y="952500"/>
            <a:ext cx="13919249" cy="2287289"/>
          </a:xfrm>
          <a:prstGeom prst="rect">
            <a:avLst/>
          </a:prstGeom>
        </p:spPr>
        <p:txBody>
          <a:bodyPr lIns="0" tIns="0" rIns="0" bIns="0" rtlCol="0" anchor="t">
            <a:spAutoFit/>
          </a:bodyPr>
          <a:lstStyle/>
          <a:p>
            <a:pPr algn="l">
              <a:lnSpc>
                <a:spcPts val="8361"/>
              </a:lnSpc>
            </a:pPr>
            <a:r>
              <a:rPr lang="en-US" sz="7601" spc="-372">
                <a:solidFill>
                  <a:srgbClr val="333333"/>
                </a:solidFill>
                <a:latin typeface="Times New Roman"/>
                <a:ea typeface="Times New Roman"/>
                <a:cs typeface="Times New Roman"/>
                <a:sym typeface="Times New Roman"/>
              </a:rPr>
              <a:t>AI-Powered Web Platform for Dermatological Diagnosis</a:t>
            </a:r>
          </a:p>
        </p:txBody>
      </p:sp>
      <p:sp>
        <p:nvSpPr>
          <p:cNvPr id="4" name="TextBox 4"/>
          <p:cNvSpPr txBox="1"/>
          <p:nvPr/>
        </p:nvSpPr>
        <p:spPr>
          <a:xfrm>
            <a:off x="1028700" y="4435757"/>
            <a:ext cx="15982225" cy="2110613"/>
          </a:xfrm>
          <a:prstGeom prst="rect">
            <a:avLst/>
          </a:prstGeom>
        </p:spPr>
        <p:txBody>
          <a:bodyPr lIns="0" tIns="0" rIns="0" bIns="0" rtlCol="0" anchor="t">
            <a:spAutoFit/>
          </a:bodyPr>
          <a:lstStyle/>
          <a:p>
            <a:pPr algn="l">
              <a:lnSpc>
                <a:spcPts val="4095"/>
              </a:lnSpc>
            </a:pPr>
            <a:r>
              <a:rPr lang="en-US" sz="3199" spc="-156">
                <a:solidFill>
                  <a:srgbClr val="333333"/>
                </a:solidFill>
                <a:latin typeface="Times New Roman"/>
                <a:ea typeface="Times New Roman"/>
                <a:cs typeface="Times New Roman"/>
                <a:sym typeface="Times New Roman"/>
              </a:rPr>
              <a:t>An innovative web-based solution that combines the strengths of computer vision, artificial intelligence, and large language models (LLMs) to offer instant skin health assessments. Users can simply upload images of their skin issues, and within seconds, receive intelligent, data-driven feedback—ranging from possible conditions to recommended next steps.</a:t>
            </a:r>
          </a:p>
        </p:txBody>
      </p:sp>
      <p:sp>
        <p:nvSpPr>
          <p:cNvPr id="5" name="TextBox 5"/>
          <p:cNvSpPr txBox="1"/>
          <p:nvPr/>
        </p:nvSpPr>
        <p:spPr>
          <a:xfrm>
            <a:off x="1028700" y="8690737"/>
            <a:ext cx="15982225" cy="567563"/>
          </a:xfrm>
          <a:prstGeom prst="rect">
            <a:avLst/>
          </a:prstGeom>
        </p:spPr>
        <p:txBody>
          <a:bodyPr lIns="0" tIns="0" rIns="0" bIns="0" rtlCol="0" anchor="t">
            <a:spAutoFit/>
          </a:bodyPr>
          <a:lstStyle/>
          <a:p>
            <a:pPr algn="l">
              <a:lnSpc>
                <a:spcPts val="4095"/>
              </a:lnSpc>
            </a:pPr>
            <a:r>
              <a:rPr lang="en-US" sz="3199" i="1" spc="-156">
                <a:solidFill>
                  <a:srgbClr val="333333"/>
                </a:solidFill>
                <a:latin typeface="Times New Roman Italics"/>
                <a:ea typeface="Times New Roman Italics"/>
                <a:cs typeface="Times New Roman Italics"/>
                <a:sym typeface="Times New Roman Italics"/>
              </a:rPr>
              <a:t>This project has already been communicated to Springer Nature.</a:t>
            </a:r>
          </a:p>
        </p:txBody>
      </p:sp>
      <p:sp>
        <p:nvSpPr>
          <p:cNvPr id="6" name="TextBox 6"/>
          <p:cNvSpPr txBox="1"/>
          <p:nvPr/>
        </p:nvSpPr>
        <p:spPr>
          <a:xfrm>
            <a:off x="1028700" y="3480697"/>
            <a:ext cx="13919249" cy="755035"/>
          </a:xfrm>
          <a:prstGeom prst="rect">
            <a:avLst/>
          </a:prstGeom>
        </p:spPr>
        <p:txBody>
          <a:bodyPr lIns="0" tIns="0" rIns="0" bIns="0" rtlCol="0" anchor="t">
            <a:spAutoFit/>
          </a:bodyPr>
          <a:lstStyle/>
          <a:p>
            <a:pPr algn="l">
              <a:lnSpc>
                <a:spcPts val="5171"/>
              </a:lnSpc>
            </a:pPr>
            <a:r>
              <a:rPr lang="en-US" sz="4701" spc="-230">
                <a:solidFill>
                  <a:srgbClr val="333333"/>
                </a:solidFill>
                <a:latin typeface="Times New Roman"/>
                <a:ea typeface="Times New Roman"/>
                <a:cs typeface="Times New Roman"/>
                <a:sym typeface="Times New Roman"/>
              </a:rPr>
              <a:t>-By Team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F4"/>
        </a:solidFill>
        <a:effectLst/>
      </p:bgPr>
    </p:bg>
    <p:spTree>
      <p:nvGrpSpPr>
        <p:cNvPr id="1" name=""/>
        <p:cNvGrpSpPr/>
        <p:nvPr/>
      </p:nvGrpSpPr>
      <p:grpSpPr>
        <a:xfrm>
          <a:off x="0" y="0"/>
          <a:ext cx="0" cy="0"/>
          <a:chOff x="0" y="0"/>
          <a:chExt cx="0" cy="0"/>
        </a:xfrm>
      </p:grpSpPr>
      <p:sp>
        <p:nvSpPr>
          <p:cNvPr id="2" name="Freeform 2"/>
          <p:cNvSpPr/>
          <p:nvPr/>
        </p:nvSpPr>
        <p:spPr>
          <a:xfrm>
            <a:off x="14701548" y="697170"/>
            <a:ext cx="2557752" cy="2499622"/>
          </a:xfrm>
          <a:custGeom>
            <a:avLst/>
            <a:gdLst/>
            <a:ahLst/>
            <a:cxnLst/>
            <a:rect l="l" t="t" r="r" b="b"/>
            <a:pathLst>
              <a:path w="2557752" h="2499622">
                <a:moveTo>
                  <a:pt x="0" y="0"/>
                </a:moveTo>
                <a:lnTo>
                  <a:pt x="2557752" y="0"/>
                </a:lnTo>
                <a:lnTo>
                  <a:pt x="2557752" y="2499622"/>
                </a:lnTo>
                <a:lnTo>
                  <a:pt x="0" y="2499622"/>
                </a:lnTo>
                <a:lnTo>
                  <a:pt x="0" y="0"/>
                </a:lnTo>
                <a:close/>
              </a:path>
            </a:pathLst>
          </a:custGeom>
          <a:blipFill>
            <a:blip r:embed="rId2"/>
            <a:stretch>
              <a:fillRect/>
            </a:stretch>
          </a:blipFill>
        </p:spPr>
      </p:sp>
      <p:sp>
        <p:nvSpPr>
          <p:cNvPr id="3" name="TextBox 3"/>
          <p:cNvSpPr txBox="1"/>
          <p:nvPr/>
        </p:nvSpPr>
        <p:spPr>
          <a:xfrm>
            <a:off x="1028700" y="952500"/>
            <a:ext cx="13919249" cy="1230014"/>
          </a:xfrm>
          <a:prstGeom prst="rect">
            <a:avLst/>
          </a:prstGeom>
        </p:spPr>
        <p:txBody>
          <a:bodyPr lIns="0" tIns="0" rIns="0" bIns="0" rtlCol="0" anchor="t">
            <a:spAutoFit/>
          </a:bodyPr>
          <a:lstStyle/>
          <a:p>
            <a:pPr algn="l">
              <a:lnSpc>
                <a:spcPts val="8361"/>
              </a:lnSpc>
            </a:pPr>
            <a:r>
              <a:rPr lang="en-US" sz="7601" spc="-372">
                <a:solidFill>
                  <a:srgbClr val="333333"/>
                </a:solidFill>
                <a:latin typeface="Times New Roman"/>
                <a:ea typeface="Times New Roman"/>
                <a:cs typeface="Times New Roman"/>
                <a:sym typeface="Times New Roman"/>
              </a:rPr>
              <a:t>Limitation &amp; Features</a:t>
            </a:r>
          </a:p>
        </p:txBody>
      </p:sp>
      <p:sp>
        <p:nvSpPr>
          <p:cNvPr id="4" name="TextBox 4"/>
          <p:cNvSpPr txBox="1"/>
          <p:nvPr/>
        </p:nvSpPr>
        <p:spPr>
          <a:xfrm>
            <a:off x="771525" y="2632583"/>
            <a:ext cx="12991707" cy="5333873"/>
          </a:xfrm>
          <a:prstGeom prst="rect">
            <a:avLst/>
          </a:prstGeom>
        </p:spPr>
        <p:txBody>
          <a:bodyPr lIns="0" tIns="0" rIns="0" bIns="0" rtlCol="0" anchor="t">
            <a:spAutoFit/>
          </a:bodyPr>
          <a:lstStyle/>
          <a:p>
            <a:pPr marL="690879" lvl="1" indent="-345439" algn="l">
              <a:lnSpc>
                <a:spcPts val="6015"/>
              </a:lnSpc>
              <a:buFont typeface="Arial"/>
              <a:buChar char="•"/>
            </a:pPr>
            <a:r>
              <a:rPr lang="en-US" sz="3199" spc="-156">
                <a:solidFill>
                  <a:srgbClr val="333333"/>
                </a:solidFill>
                <a:latin typeface="Times New Roman"/>
                <a:ea typeface="Times New Roman"/>
                <a:cs typeface="Times New Roman"/>
                <a:sym typeface="Times New Roman"/>
              </a:rPr>
              <a:t>The LLM simplifies medical language but lacks clinical judgment. </a:t>
            </a:r>
          </a:p>
          <a:p>
            <a:pPr marL="690879" lvl="1" indent="-345439" algn="l">
              <a:lnSpc>
                <a:spcPts val="6015"/>
              </a:lnSpc>
              <a:buFont typeface="Arial"/>
              <a:buChar char="•"/>
            </a:pPr>
            <a:r>
              <a:rPr lang="en-US" sz="3199" spc="-156">
                <a:solidFill>
                  <a:srgbClr val="333333"/>
                </a:solidFill>
                <a:latin typeface="Times New Roman"/>
                <a:ea typeface="Times New Roman"/>
                <a:cs typeface="Times New Roman"/>
                <a:sym typeface="Times New Roman"/>
              </a:rPr>
              <a:t>Outputs may be misinterpreted as medical advice despite disclaimers. </a:t>
            </a:r>
          </a:p>
          <a:p>
            <a:pPr marL="690879" lvl="1" indent="-345439" algn="l">
              <a:lnSpc>
                <a:spcPts val="6015"/>
              </a:lnSpc>
              <a:buFont typeface="Arial"/>
              <a:buChar char="•"/>
            </a:pPr>
            <a:r>
              <a:rPr lang="en-US" sz="3199" spc="-156">
                <a:solidFill>
                  <a:srgbClr val="333333"/>
                </a:solidFill>
                <a:latin typeface="Times New Roman"/>
                <a:ea typeface="Times New Roman"/>
                <a:cs typeface="Times New Roman"/>
                <a:sym typeface="Times New Roman"/>
              </a:rPr>
              <a:t>Operates probabilistically for coherence, not clinical accuracy.</a:t>
            </a:r>
          </a:p>
          <a:p>
            <a:pPr marL="690879" lvl="1" indent="-345439" algn="l">
              <a:lnSpc>
                <a:spcPts val="6015"/>
              </a:lnSpc>
              <a:buFont typeface="Arial"/>
              <a:buChar char="•"/>
            </a:pPr>
            <a:r>
              <a:rPr lang="en-US" sz="3199" spc="-156">
                <a:solidFill>
                  <a:srgbClr val="333333"/>
                </a:solidFill>
                <a:latin typeface="Times New Roman"/>
                <a:ea typeface="Times New Roman"/>
                <a:cs typeface="Times New Roman"/>
                <a:sym typeface="Times New Roman"/>
              </a:rPr>
              <a:t>Requires stable internet and external API service availability. </a:t>
            </a:r>
          </a:p>
          <a:p>
            <a:pPr marL="690879" lvl="1" indent="-345439" algn="l">
              <a:lnSpc>
                <a:spcPts val="6015"/>
              </a:lnSpc>
              <a:buFont typeface="Arial"/>
              <a:buChar char="•"/>
            </a:pPr>
            <a:r>
              <a:rPr lang="en-US" sz="3199" spc="-156">
                <a:solidFill>
                  <a:srgbClr val="333333"/>
                </a:solidFill>
                <a:latin typeface="Times New Roman"/>
                <a:ea typeface="Times New Roman"/>
                <a:cs typeface="Times New Roman"/>
                <a:sym typeface="Times New Roman"/>
              </a:rPr>
              <a:t>Service disruptions or regional access limits can affect system performance.</a:t>
            </a:r>
          </a:p>
          <a:p>
            <a:pPr marL="690879" lvl="1" indent="-345439" algn="l">
              <a:lnSpc>
                <a:spcPts val="6015"/>
              </a:lnSpc>
              <a:buFont typeface="Arial"/>
              <a:buChar char="•"/>
            </a:pPr>
            <a:r>
              <a:rPr lang="en-US" sz="3199" spc="-156">
                <a:solidFill>
                  <a:srgbClr val="333333"/>
                </a:solidFill>
                <a:latin typeface="Times New Roman"/>
                <a:ea typeface="Times New Roman"/>
                <a:cs typeface="Times New Roman"/>
                <a:sym typeface="Times New Roman"/>
              </a:rPr>
              <a:t>High computational demands for deep learning and real-time LLM interactions.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5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697170"/>
            <a:ext cx="16230600" cy="2499622"/>
            <a:chOff x="0" y="0"/>
            <a:chExt cx="21640800" cy="3332829"/>
          </a:xfrm>
        </p:grpSpPr>
        <p:sp>
          <p:nvSpPr>
            <p:cNvPr id="3" name="Freeform 3"/>
            <p:cNvSpPr/>
            <p:nvPr/>
          </p:nvSpPr>
          <p:spPr>
            <a:xfrm>
              <a:off x="18230464" y="0"/>
              <a:ext cx="3410336" cy="3332829"/>
            </a:xfrm>
            <a:custGeom>
              <a:avLst/>
              <a:gdLst/>
              <a:ahLst/>
              <a:cxnLst/>
              <a:rect l="l" t="t" r="r" b="b"/>
              <a:pathLst>
                <a:path w="3410336" h="3332829">
                  <a:moveTo>
                    <a:pt x="0" y="0"/>
                  </a:moveTo>
                  <a:lnTo>
                    <a:pt x="3410336" y="0"/>
                  </a:lnTo>
                  <a:lnTo>
                    <a:pt x="3410336" y="3332829"/>
                  </a:lnTo>
                  <a:lnTo>
                    <a:pt x="0" y="3332829"/>
                  </a:lnTo>
                  <a:lnTo>
                    <a:pt x="0" y="0"/>
                  </a:lnTo>
                  <a:close/>
                </a:path>
              </a:pathLst>
            </a:custGeom>
            <a:blipFill>
              <a:blip r:embed="rId2"/>
              <a:stretch>
                <a:fillRect/>
              </a:stretch>
            </a:blipFill>
          </p:spPr>
        </p:sp>
        <p:sp>
          <p:nvSpPr>
            <p:cNvPr id="4" name="TextBox 4"/>
            <p:cNvSpPr txBox="1"/>
            <p:nvPr/>
          </p:nvSpPr>
          <p:spPr>
            <a:xfrm>
              <a:off x="0" y="365839"/>
              <a:ext cx="18558999" cy="1614618"/>
            </a:xfrm>
            <a:prstGeom prst="rect">
              <a:avLst/>
            </a:prstGeom>
          </p:spPr>
          <p:txBody>
            <a:bodyPr lIns="0" tIns="0" rIns="0" bIns="0" rtlCol="0" anchor="t">
              <a:spAutoFit/>
            </a:bodyPr>
            <a:lstStyle/>
            <a:p>
              <a:pPr algn="l">
                <a:lnSpc>
                  <a:spcPts val="8361"/>
                </a:lnSpc>
              </a:pPr>
              <a:r>
                <a:rPr lang="en-US" sz="7601" spc="-372">
                  <a:solidFill>
                    <a:srgbClr val="333333"/>
                  </a:solidFill>
                  <a:latin typeface="Times New Roman"/>
                  <a:ea typeface="Times New Roman"/>
                  <a:cs typeface="Times New Roman"/>
                  <a:sym typeface="Times New Roman"/>
                </a:rPr>
                <a:t>Future Scope</a:t>
              </a:r>
            </a:p>
          </p:txBody>
        </p:sp>
      </p:grpSp>
      <p:sp>
        <p:nvSpPr>
          <p:cNvPr id="5" name="TextBox 5"/>
          <p:cNvSpPr txBox="1"/>
          <p:nvPr/>
        </p:nvSpPr>
        <p:spPr>
          <a:xfrm>
            <a:off x="734673" y="2632583"/>
            <a:ext cx="14394251" cy="7619874"/>
          </a:xfrm>
          <a:prstGeom prst="rect">
            <a:avLst/>
          </a:prstGeom>
        </p:spPr>
        <p:txBody>
          <a:bodyPr lIns="0" tIns="0" rIns="0" bIns="0" rtlCol="0" anchor="t">
            <a:spAutoFit/>
          </a:bodyPr>
          <a:lstStyle/>
          <a:p>
            <a:pPr marL="690879" lvl="1" indent="-345439" algn="l">
              <a:lnSpc>
                <a:spcPts val="6015"/>
              </a:lnSpc>
              <a:buFont typeface="Arial"/>
              <a:buChar char="•"/>
            </a:pPr>
            <a:r>
              <a:rPr lang="en-US" sz="3199" spc="-156">
                <a:solidFill>
                  <a:srgbClr val="333333"/>
                </a:solidFill>
                <a:latin typeface="Times New Roman"/>
                <a:ea typeface="Times New Roman"/>
                <a:cs typeface="Times New Roman"/>
                <a:sym typeface="Times New Roman"/>
              </a:rPr>
              <a:t>Use adaptive image processing and larger, more diverse datasets. </a:t>
            </a:r>
          </a:p>
          <a:p>
            <a:pPr marL="690879" lvl="1" indent="-345439" algn="l">
              <a:lnSpc>
                <a:spcPts val="6015"/>
              </a:lnSpc>
              <a:buFont typeface="Arial"/>
              <a:buChar char="•"/>
            </a:pPr>
            <a:r>
              <a:rPr lang="en-US" sz="3199" spc="-156">
                <a:solidFill>
                  <a:srgbClr val="333333"/>
                </a:solidFill>
                <a:latin typeface="Times New Roman"/>
                <a:ea typeface="Times New Roman"/>
                <a:cs typeface="Times New Roman"/>
                <a:sym typeface="Times New Roman"/>
              </a:rPr>
              <a:t>Enhance performance across various skin tones, lesion types, and lighting conditions. </a:t>
            </a:r>
          </a:p>
          <a:p>
            <a:pPr marL="690879" lvl="1" indent="-345439" algn="l">
              <a:lnSpc>
                <a:spcPts val="6015"/>
              </a:lnSpc>
              <a:buFont typeface="Arial"/>
              <a:buChar char="•"/>
            </a:pPr>
            <a:r>
              <a:rPr lang="en-US" sz="3199" spc="-156">
                <a:solidFill>
                  <a:srgbClr val="333333"/>
                </a:solidFill>
                <a:latin typeface="Times New Roman"/>
                <a:ea typeface="Times New Roman"/>
                <a:cs typeface="Times New Roman"/>
                <a:sym typeface="Times New Roman"/>
              </a:rPr>
              <a:t>Mitigate bias and increase global applicability.</a:t>
            </a:r>
          </a:p>
          <a:p>
            <a:pPr marL="690879" lvl="1" indent="-345439" algn="l">
              <a:lnSpc>
                <a:spcPts val="6015"/>
              </a:lnSpc>
              <a:buFont typeface="Arial"/>
              <a:buChar char="•"/>
            </a:pPr>
            <a:r>
              <a:rPr lang="en-US" sz="3199" spc="-156">
                <a:solidFill>
                  <a:srgbClr val="333333"/>
                </a:solidFill>
                <a:latin typeface="Times New Roman"/>
                <a:ea typeface="Times New Roman"/>
                <a:cs typeface="Times New Roman"/>
                <a:sym typeface="Times New Roman"/>
              </a:rPr>
              <a:t>Introduce context-aware chat support and intelligent follow-up queries. </a:t>
            </a:r>
          </a:p>
          <a:p>
            <a:pPr marL="690879" lvl="1" indent="-345439" algn="l">
              <a:lnSpc>
                <a:spcPts val="6015"/>
              </a:lnSpc>
              <a:buFont typeface="Arial"/>
              <a:buChar char="•"/>
            </a:pPr>
            <a:r>
              <a:rPr lang="en-US" sz="3199" spc="-156">
                <a:solidFill>
                  <a:srgbClr val="333333"/>
                </a:solidFill>
                <a:latin typeface="Times New Roman"/>
                <a:ea typeface="Times New Roman"/>
                <a:cs typeface="Times New Roman"/>
                <a:sym typeface="Times New Roman"/>
              </a:rPr>
              <a:t>Deliver more personalized and guided user experiences.</a:t>
            </a:r>
          </a:p>
          <a:p>
            <a:pPr marL="690879" lvl="1" indent="-345439" algn="l">
              <a:lnSpc>
                <a:spcPts val="6015"/>
              </a:lnSpc>
              <a:buFont typeface="Arial"/>
              <a:buChar char="•"/>
            </a:pPr>
            <a:r>
              <a:rPr lang="en-US" sz="3199" spc="-156">
                <a:solidFill>
                  <a:srgbClr val="333333"/>
                </a:solidFill>
                <a:latin typeface="Times New Roman"/>
                <a:ea typeface="Times New Roman"/>
                <a:cs typeface="Times New Roman"/>
                <a:sym typeface="Times New Roman"/>
              </a:rPr>
              <a:t>Add features for tracking skin condition changes over time. </a:t>
            </a:r>
          </a:p>
          <a:p>
            <a:pPr marL="690879" lvl="1" indent="-345439" algn="l">
              <a:lnSpc>
                <a:spcPts val="6015"/>
              </a:lnSpc>
              <a:buFont typeface="Arial"/>
              <a:buChar char="•"/>
            </a:pPr>
            <a:r>
              <a:rPr lang="en-US" sz="3199" spc="-156">
                <a:solidFill>
                  <a:srgbClr val="333333"/>
                </a:solidFill>
                <a:latin typeface="Times New Roman"/>
                <a:ea typeface="Times New Roman"/>
                <a:cs typeface="Times New Roman"/>
                <a:sym typeface="Times New Roman"/>
              </a:rPr>
              <a:t>Suggest proactive lifestyle changes and integrate wearable devices.</a:t>
            </a:r>
          </a:p>
          <a:p>
            <a:pPr marL="690879" lvl="1" indent="-345439" algn="l">
              <a:lnSpc>
                <a:spcPts val="6015"/>
              </a:lnSpc>
              <a:buFont typeface="Arial"/>
              <a:buChar char="•"/>
            </a:pPr>
            <a:r>
              <a:rPr lang="en-US" sz="3199" spc="-156">
                <a:solidFill>
                  <a:srgbClr val="333333"/>
                </a:solidFill>
                <a:latin typeface="Times New Roman"/>
                <a:ea typeface="Times New Roman"/>
                <a:cs typeface="Times New Roman"/>
                <a:sym typeface="Times New Roman"/>
              </a:rPr>
              <a:t>Implement localized data processing and stricter deletion protocols.</a:t>
            </a:r>
          </a:p>
          <a:p>
            <a:pPr marL="690879" lvl="1" indent="-345439" algn="l">
              <a:lnSpc>
                <a:spcPts val="6015"/>
              </a:lnSpc>
              <a:buFont typeface="Arial"/>
              <a:buChar char="•"/>
            </a:pPr>
            <a:r>
              <a:rPr lang="en-US" sz="3199" spc="-156">
                <a:solidFill>
                  <a:srgbClr val="333333"/>
                </a:solidFill>
                <a:latin typeface="Times New Roman"/>
                <a:ea typeface="Times New Roman"/>
                <a:cs typeface="Times New Roman"/>
                <a:sym typeface="Times New Roman"/>
              </a:rPr>
              <a:t>Introduction for premium plans with payment gateway for actual doctor consultation.</a:t>
            </a:r>
          </a:p>
          <a:p>
            <a:pPr algn="l">
              <a:lnSpc>
                <a:spcPts val="6015"/>
              </a:lnSpc>
            </a:pPr>
            <a:endParaRPr lang="en-US" sz="3199" spc="-156">
              <a:solidFill>
                <a:srgbClr val="333333"/>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5F4"/>
        </a:solidFill>
        <a:effectLst/>
      </p:bgPr>
    </p:bg>
    <p:spTree>
      <p:nvGrpSpPr>
        <p:cNvPr id="1" name=""/>
        <p:cNvGrpSpPr/>
        <p:nvPr/>
      </p:nvGrpSpPr>
      <p:grpSpPr>
        <a:xfrm>
          <a:off x="0" y="0"/>
          <a:ext cx="0" cy="0"/>
          <a:chOff x="0" y="0"/>
          <a:chExt cx="0" cy="0"/>
        </a:xfrm>
      </p:grpSpPr>
      <p:grpSp>
        <p:nvGrpSpPr>
          <p:cNvPr id="2" name="Group 2"/>
          <p:cNvGrpSpPr/>
          <p:nvPr/>
        </p:nvGrpSpPr>
        <p:grpSpPr>
          <a:xfrm>
            <a:off x="5722746" y="3680604"/>
            <a:ext cx="8978801" cy="5962656"/>
            <a:chOff x="0" y="0"/>
            <a:chExt cx="1223946" cy="812800"/>
          </a:xfrm>
        </p:grpSpPr>
        <p:sp>
          <p:nvSpPr>
            <p:cNvPr id="3" name="Freeform 3"/>
            <p:cNvSpPr/>
            <p:nvPr/>
          </p:nvSpPr>
          <p:spPr>
            <a:xfrm>
              <a:off x="0" y="0"/>
              <a:ext cx="1223946" cy="812800"/>
            </a:xfrm>
            <a:custGeom>
              <a:avLst/>
              <a:gdLst/>
              <a:ahLst/>
              <a:cxnLst/>
              <a:rect l="l" t="t" r="r" b="b"/>
              <a:pathLst>
                <a:path w="1223946" h="812800">
                  <a:moveTo>
                    <a:pt x="17245" y="0"/>
                  </a:moveTo>
                  <a:lnTo>
                    <a:pt x="1206701" y="0"/>
                  </a:lnTo>
                  <a:cubicBezTo>
                    <a:pt x="1211275" y="0"/>
                    <a:pt x="1215661" y="1817"/>
                    <a:pt x="1218895" y="5051"/>
                  </a:cubicBezTo>
                  <a:cubicBezTo>
                    <a:pt x="1222129" y="8285"/>
                    <a:pt x="1223946" y="12671"/>
                    <a:pt x="1223946" y="17245"/>
                  </a:cubicBezTo>
                  <a:lnTo>
                    <a:pt x="1223946" y="795555"/>
                  </a:lnTo>
                  <a:cubicBezTo>
                    <a:pt x="1223946" y="800129"/>
                    <a:pt x="1222129" y="804515"/>
                    <a:pt x="1218895" y="807749"/>
                  </a:cubicBezTo>
                  <a:cubicBezTo>
                    <a:pt x="1215661" y="810983"/>
                    <a:pt x="1211275" y="812800"/>
                    <a:pt x="1206701" y="812800"/>
                  </a:cubicBezTo>
                  <a:lnTo>
                    <a:pt x="17245" y="812800"/>
                  </a:lnTo>
                  <a:cubicBezTo>
                    <a:pt x="12671" y="812800"/>
                    <a:pt x="8285" y="810983"/>
                    <a:pt x="5051" y="807749"/>
                  </a:cubicBezTo>
                  <a:cubicBezTo>
                    <a:pt x="1817" y="804515"/>
                    <a:pt x="0" y="800129"/>
                    <a:pt x="0" y="795555"/>
                  </a:cubicBezTo>
                  <a:lnTo>
                    <a:pt x="0" y="17245"/>
                  </a:lnTo>
                  <a:cubicBezTo>
                    <a:pt x="0" y="12671"/>
                    <a:pt x="1817" y="8285"/>
                    <a:pt x="5051" y="5051"/>
                  </a:cubicBezTo>
                  <a:cubicBezTo>
                    <a:pt x="8285" y="1817"/>
                    <a:pt x="12671" y="0"/>
                    <a:pt x="17245" y="0"/>
                  </a:cubicBezTo>
                  <a:close/>
                </a:path>
              </a:pathLst>
            </a:custGeom>
            <a:blipFill>
              <a:blip r:embed="rId2"/>
              <a:stretch>
                <a:fillRect l="-9667" t="-10347" r="-27304"/>
              </a:stretch>
            </a:blipFill>
            <a:ln w="123825" cap="sq">
              <a:solidFill>
                <a:srgbClr val="000000"/>
              </a:solidFill>
              <a:prstDash val="solid"/>
              <a:miter/>
            </a:ln>
          </p:spPr>
        </p:sp>
      </p:grpSp>
      <p:sp>
        <p:nvSpPr>
          <p:cNvPr id="4" name="Freeform 4"/>
          <p:cNvSpPr/>
          <p:nvPr/>
        </p:nvSpPr>
        <p:spPr>
          <a:xfrm>
            <a:off x="14701548" y="697170"/>
            <a:ext cx="2557752" cy="2499622"/>
          </a:xfrm>
          <a:custGeom>
            <a:avLst/>
            <a:gdLst/>
            <a:ahLst/>
            <a:cxnLst/>
            <a:rect l="l" t="t" r="r" b="b"/>
            <a:pathLst>
              <a:path w="2557752" h="2499622">
                <a:moveTo>
                  <a:pt x="0" y="0"/>
                </a:moveTo>
                <a:lnTo>
                  <a:pt x="2557752" y="0"/>
                </a:lnTo>
                <a:lnTo>
                  <a:pt x="2557752" y="2499622"/>
                </a:lnTo>
                <a:lnTo>
                  <a:pt x="0" y="2499622"/>
                </a:lnTo>
                <a:lnTo>
                  <a:pt x="0" y="0"/>
                </a:lnTo>
                <a:close/>
              </a:path>
            </a:pathLst>
          </a:custGeom>
          <a:blipFill>
            <a:blip r:embed="rId3"/>
            <a:stretch>
              <a:fillRect/>
            </a:stretch>
          </a:blipFill>
        </p:spPr>
      </p:sp>
      <p:sp>
        <p:nvSpPr>
          <p:cNvPr id="5" name="Freeform 5"/>
          <p:cNvSpPr/>
          <p:nvPr/>
        </p:nvSpPr>
        <p:spPr>
          <a:xfrm>
            <a:off x="3095413" y="2526115"/>
            <a:ext cx="3024787" cy="7117146"/>
          </a:xfrm>
          <a:custGeom>
            <a:avLst/>
            <a:gdLst/>
            <a:ahLst/>
            <a:cxnLst/>
            <a:rect l="l" t="t" r="r" b="b"/>
            <a:pathLst>
              <a:path w="3024787" h="7117146">
                <a:moveTo>
                  <a:pt x="0" y="0"/>
                </a:moveTo>
                <a:lnTo>
                  <a:pt x="3024787" y="0"/>
                </a:lnTo>
                <a:lnTo>
                  <a:pt x="3024787" y="7117146"/>
                </a:lnTo>
                <a:lnTo>
                  <a:pt x="0" y="7117146"/>
                </a:lnTo>
                <a:lnTo>
                  <a:pt x="0" y="0"/>
                </a:lnTo>
                <a:close/>
              </a:path>
            </a:pathLst>
          </a:custGeom>
          <a:blipFill>
            <a:blip r:embed="rId4"/>
            <a:stretch>
              <a:fillRect/>
            </a:stretch>
          </a:blipFill>
        </p:spPr>
      </p:sp>
      <p:grpSp>
        <p:nvGrpSpPr>
          <p:cNvPr id="6" name="Group 6"/>
          <p:cNvGrpSpPr/>
          <p:nvPr/>
        </p:nvGrpSpPr>
        <p:grpSpPr>
          <a:xfrm>
            <a:off x="5527731" y="1946981"/>
            <a:ext cx="2645751" cy="1597755"/>
            <a:chOff x="0" y="0"/>
            <a:chExt cx="696823" cy="420808"/>
          </a:xfrm>
        </p:grpSpPr>
        <p:sp>
          <p:nvSpPr>
            <p:cNvPr id="7" name="Freeform 7"/>
            <p:cNvSpPr/>
            <p:nvPr/>
          </p:nvSpPr>
          <p:spPr>
            <a:xfrm>
              <a:off x="0" y="0"/>
              <a:ext cx="696823" cy="420808"/>
            </a:xfrm>
            <a:custGeom>
              <a:avLst/>
              <a:gdLst/>
              <a:ahLst/>
              <a:cxnLst/>
              <a:rect l="l" t="t" r="r" b="b"/>
              <a:pathLst>
                <a:path w="696823" h="420808">
                  <a:moveTo>
                    <a:pt x="0" y="0"/>
                  </a:moveTo>
                  <a:lnTo>
                    <a:pt x="696823" y="0"/>
                  </a:lnTo>
                  <a:lnTo>
                    <a:pt x="696823" y="420808"/>
                  </a:lnTo>
                  <a:lnTo>
                    <a:pt x="0" y="420808"/>
                  </a:lnTo>
                  <a:close/>
                </a:path>
              </a:pathLst>
            </a:custGeom>
            <a:solidFill>
              <a:srgbClr val="F5F5F4"/>
            </a:solidFill>
          </p:spPr>
        </p:sp>
        <p:sp>
          <p:nvSpPr>
            <p:cNvPr id="8" name="TextBox 8"/>
            <p:cNvSpPr txBox="1"/>
            <p:nvPr/>
          </p:nvSpPr>
          <p:spPr>
            <a:xfrm>
              <a:off x="0" y="-38100"/>
              <a:ext cx="696823" cy="458908"/>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028700" y="952500"/>
            <a:ext cx="4634899" cy="1230080"/>
          </a:xfrm>
          <a:prstGeom prst="rect">
            <a:avLst/>
          </a:prstGeom>
        </p:spPr>
        <p:txBody>
          <a:bodyPr lIns="0" tIns="0" rIns="0" bIns="0" rtlCol="0" anchor="t">
            <a:spAutoFit/>
          </a:bodyPr>
          <a:lstStyle/>
          <a:p>
            <a:pPr algn="l">
              <a:lnSpc>
                <a:spcPts val="8361"/>
              </a:lnSpc>
            </a:pPr>
            <a:r>
              <a:rPr lang="en-US" sz="7601" spc="-372">
                <a:solidFill>
                  <a:srgbClr val="333333"/>
                </a:solidFill>
                <a:latin typeface="Times New Roman"/>
                <a:ea typeface="Times New Roman"/>
                <a:cs typeface="Times New Roman"/>
                <a:sym typeface="Times New Roma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F4"/>
        </a:solidFill>
        <a:effectLst/>
      </p:bgPr>
    </p:bg>
    <p:spTree>
      <p:nvGrpSpPr>
        <p:cNvPr id="1" name=""/>
        <p:cNvGrpSpPr/>
        <p:nvPr/>
      </p:nvGrpSpPr>
      <p:grpSpPr>
        <a:xfrm>
          <a:off x="0" y="0"/>
          <a:ext cx="0" cy="0"/>
          <a:chOff x="0" y="0"/>
          <a:chExt cx="0" cy="0"/>
        </a:xfrm>
      </p:grpSpPr>
      <p:sp>
        <p:nvSpPr>
          <p:cNvPr id="2" name="Freeform 2"/>
          <p:cNvSpPr/>
          <p:nvPr/>
        </p:nvSpPr>
        <p:spPr>
          <a:xfrm>
            <a:off x="14701548" y="630865"/>
            <a:ext cx="2557752" cy="2499622"/>
          </a:xfrm>
          <a:custGeom>
            <a:avLst/>
            <a:gdLst/>
            <a:ahLst/>
            <a:cxnLst/>
            <a:rect l="l" t="t" r="r" b="b"/>
            <a:pathLst>
              <a:path w="2557752" h="2499622">
                <a:moveTo>
                  <a:pt x="0" y="0"/>
                </a:moveTo>
                <a:lnTo>
                  <a:pt x="2557752" y="0"/>
                </a:lnTo>
                <a:lnTo>
                  <a:pt x="2557752" y="2499621"/>
                </a:lnTo>
                <a:lnTo>
                  <a:pt x="0" y="2499621"/>
                </a:lnTo>
                <a:lnTo>
                  <a:pt x="0" y="0"/>
                </a:lnTo>
                <a:close/>
              </a:path>
            </a:pathLst>
          </a:custGeom>
          <a:blipFill>
            <a:blip r:embed="rId2"/>
            <a:stretch>
              <a:fillRect/>
            </a:stretch>
          </a:blipFill>
        </p:spPr>
      </p:sp>
      <p:sp>
        <p:nvSpPr>
          <p:cNvPr id="3" name="TextBox 3"/>
          <p:cNvSpPr txBox="1"/>
          <p:nvPr/>
        </p:nvSpPr>
        <p:spPr>
          <a:xfrm>
            <a:off x="1028700" y="952500"/>
            <a:ext cx="13919249" cy="1230014"/>
          </a:xfrm>
          <a:prstGeom prst="rect">
            <a:avLst/>
          </a:prstGeom>
        </p:spPr>
        <p:txBody>
          <a:bodyPr lIns="0" tIns="0" rIns="0" bIns="0" rtlCol="0" anchor="t">
            <a:spAutoFit/>
          </a:bodyPr>
          <a:lstStyle/>
          <a:p>
            <a:pPr algn="l">
              <a:lnSpc>
                <a:spcPts val="8361"/>
              </a:lnSpc>
            </a:pPr>
            <a:r>
              <a:rPr lang="en-US" sz="7601" spc="-372">
                <a:solidFill>
                  <a:srgbClr val="333333"/>
                </a:solidFill>
                <a:latin typeface="Times New Roman"/>
                <a:ea typeface="Times New Roman"/>
                <a:cs typeface="Times New Roman"/>
                <a:sym typeface="Times New Roman"/>
              </a:rPr>
              <a:t>Members of  Team 6</a:t>
            </a:r>
          </a:p>
        </p:txBody>
      </p:sp>
      <p:sp>
        <p:nvSpPr>
          <p:cNvPr id="4" name="TextBox 4"/>
          <p:cNvSpPr txBox="1"/>
          <p:nvPr/>
        </p:nvSpPr>
        <p:spPr>
          <a:xfrm>
            <a:off x="1028700" y="3452122"/>
            <a:ext cx="15982225" cy="5196052"/>
          </a:xfrm>
          <a:prstGeom prst="rect">
            <a:avLst/>
          </a:prstGeom>
        </p:spPr>
        <p:txBody>
          <a:bodyPr lIns="0" tIns="0" rIns="0" bIns="0" rtlCol="0" anchor="t">
            <a:spAutoFit/>
          </a:bodyPr>
          <a:lstStyle/>
          <a:p>
            <a:pPr>
              <a:lnSpc>
                <a:spcPts val="4095"/>
              </a:lnSpc>
            </a:pPr>
            <a:r>
              <a:rPr lang="en-US" sz="3199" spc="-156" dirty="0">
                <a:solidFill>
                  <a:srgbClr val="333333"/>
                </a:solidFill>
                <a:latin typeface="Times New Roman"/>
                <a:ea typeface="Times New Roman"/>
                <a:cs typeface="Times New Roman"/>
                <a:sym typeface="Times New Roman"/>
              </a:rPr>
              <a:t>Sayan Maity                                             University Roll No. 12021002029198</a:t>
            </a:r>
          </a:p>
          <a:p>
            <a:pPr>
              <a:lnSpc>
                <a:spcPts val="4095"/>
              </a:lnSpc>
            </a:pPr>
            <a:r>
              <a:rPr lang="en-US" sz="3199" spc="-156" dirty="0">
                <a:solidFill>
                  <a:srgbClr val="333333"/>
                </a:solidFill>
                <a:latin typeface="Times New Roman"/>
                <a:ea typeface="Times New Roman"/>
                <a:cs typeface="Times New Roman"/>
                <a:sym typeface="Times New Roman"/>
              </a:rPr>
              <a:t>Pinaki Pritam Singha                              University Roll No. 12021002029065</a:t>
            </a:r>
          </a:p>
          <a:p>
            <a:pPr>
              <a:lnSpc>
                <a:spcPts val="4095"/>
              </a:lnSpc>
            </a:pPr>
            <a:r>
              <a:rPr lang="en-US" sz="3199" spc="-156" dirty="0" err="1">
                <a:solidFill>
                  <a:srgbClr val="333333"/>
                </a:solidFill>
                <a:latin typeface="Times New Roman"/>
                <a:ea typeface="Times New Roman"/>
                <a:cs typeface="Times New Roman"/>
                <a:sym typeface="Times New Roman"/>
              </a:rPr>
              <a:t>Trideep</a:t>
            </a:r>
            <a:r>
              <a:rPr lang="en-US" sz="3199" spc="-156" dirty="0">
                <a:solidFill>
                  <a:srgbClr val="333333"/>
                </a:solidFill>
                <a:latin typeface="Times New Roman"/>
                <a:ea typeface="Times New Roman"/>
                <a:cs typeface="Times New Roman"/>
                <a:sym typeface="Times New Roman"/>
              </a:rPr>
              <a:t> Saha                                            University Roll No. 12021002029040</a:t>
            </a:r>
          </a:p>
          <a:p>
            <a:pPr>
              <a:lnSpc>
                <a:spcPts val="4095"/>
              </a:lnSpc>
            </a:pPr>
            <a:r>
              <a:rPr lang="en-US" sz="3199" spc="-156" dirty="0">
                <a:solidFill>
                  <a:srgbClr val="333333"/>
                </a:solidFill>
                <a:latin typeface="Times New Roman"/>
                <a:ea typeface="Times New Roman"/>
                <a:cs typeface="Times New Roman"/>
                <a:sym typeface="Times New Roman"/>
              </a:rPr>
              <a:t>Ratul Das                                                  University Roll No. 12021002029046</a:t>
            </a:r>
          </a:p>
          <a:p>
            <a:pPr>
              <a:lnSpc>
                <a:spcPts val="4095"/>
              </a:lnSpc>
            </a:pPr>
            <a:r>
              <a:rPr lang="en-US" sz="3199" spc="-156" dirty="0" err="1">
                <a:solidFill>
                  <a:srgbClr val="333333"/>
                </a:solidFill>
                <a:latin typeface="Times New Roman"/>
                <a:ea typeface="Times New Roman"/>
                <a:cs typeface="Times New Roman"/>
                <a:sym typeface="Times New Roman"/>
              </a:rPr>
              <a:t>Kuntaleeka</a:t>
            </a:r>
            <a:r>
              <a:rPr lang="en-US" sz="3199" spc="-156" dirty="0">
                <a:solidFill>
                  <a:srgbClr val="333333"/>
                </a:solidFill>
                <a:latin typeface="Times New Roman"/>
                <a:ea typeface="Times New Roman"/>
                <a:cs typeface="Times New Roman"/>
                <a:sym typeface="Times New Roman"/>
              </a:rPr>
              <a:t> Kundu                                  University Roll No. 12021002029016</a:t>
            </a:r>
          </a:p>
          <a:p>
            <a:pPr>
              <a:lnSpc>
                <a:spcPts val="4095"/>
              </a:lnSpc>
            </a:pPr>
            <a:r>
              <a:rPr lang="en-US" sz="3199" spc="-156" dirty="0">
                <a:solidFill>
                  <a:srgbClr val="333333"/>
                </a:solidFill>
                <a:latin typeface="Times New Roman"/>
                <a:ea typeface="Times New Roman"/>
                <a:cs typeface="Times New Roman"/>
                <a:sym typeface="Times New Roman"/>
              </a:rPr>
              <a:t>Tathagata Ghosh                                      University Roll No. 12021002029039</a:t>
            </a:r>
          </a:p>
          <a:p>
            <a:pPr>
              <a:lnSpc>
                <a:spcPts val="4095"/>
              </a:lnSpc>
            </a:pPr>
            <a:r>
              <a:rPr lang="en-US" sz="3199" spc="-156" dirty="0">
                <a:solidFill>
                  <a:srgbClr val="333333"/>
                </a:solidFill>
                <a:latin typeface="Times New Roman"/>
                <a:ea typeface="Times New Roman"/>
                <a:cs typeface="Times New Roman"/>
                <a:sym typeface="Times New Roman"/>
              </a:rPr>
              <a:t>Suchak Sarkar                                          University Roll No. 12021002029071</a:t>
            </a:r>
          </a:p>
          <a:p>
            <a:pPr>
              <a:lnSpc>
                <a:spcPts val="4095"/>
              </a:lnSpc>
            </a:pPr>
            <a:r>
              <a:rPr lang="en-US" sz="3199" spc="-156" dirty="0" err="1">
                <a:solidFill>
                  <a:srgbClr val="333333"/>
                </a:solidFill>
                <a:latin typeface="Times New Roman"/>
                <a:ea typeface="Times New Roman"/>
                <a:cs typeface="Times New Roman"/>
                <a:sym typeface="Times New Roman"/>
              </a:rPr>
              <a:t>Yagnasree</a:t>
            </a:r>
            <a:r>
              <a:rPr lang="en-US" sz="3199" spc="-156" dirty="0">
                <a:solidFill>
                  <a:srgbClr val="333333"/>
                </a:solidFill>
                <a:latin typeface="Times New Roman"/>
                <a:ea typeface="Times New Roman"/>
                <a:cs typeface="Times New Roman"/>
                <a:sym typeface="Times New Roman"/>
              </a:rPr>
              <a:t> Chakraborty                          University Roll No. 12021002029062</a:t>
            </a:r>
          </a:p>
          <a:p>
            <a:pPr>
              <a:lnSpc>
                <a:spcPts val="4095"/>
              </a:lnSpc>
            </a:pPr>
            <a:r>
              <a:rPr lang="en-US" sz="3199" spc="-156" dirty="0">
                <a:solidFill>
                  <a:srgbClr val="333333"/>
                </a:solidFill>
                <a:latin typeface="Times New Roman"/>
                <a:ea typeface="Times New Roman"/>
                <a:cs typeface="Times New Roman"/>
                <a:sym typeface="Times New Roman"/>
              </a:rPr>
              <a:t>Aniket Marik                                           University Roll No. 12021002001073</a:t>
            </a:r>
          </a:p>
          <a:p>
            <a:pPr>
              <a:lnSpc>
                <a:spcPts val="4095"/>
              </a:lnSpc>
            </a:pPr>
            <a:r>
              <a:rPr lang="en-US" sz="3199" spc="-156" dirty="0" err="1">
                <a:solidFill>
                  <a:srgbClr val="333333"/>
                </a:solidFill>
                <a:latin typeface="Times New Roman"/>
                <a:ea typeface="Times New Roman"/>
                <a:cs typeface="Times New Roman"/>
                <a:sym typeface="Times New Roman"/>
              </a:rPr>
              <a:t>Nilarghya</a:t>
            </a:r>
            <a:r>
              <a:rPr lang="en-US" sz="3199" spc="-156" dirty="0">
                <a:solidFill>
                  <a:srgbClr val="333333"/>
                </a:solidFill>
                <a:latin typeface="Times New Roman"/>
                <a:ea typeface="Times New Roman"/>
                <a:cs typeface="Times New Roman"/>
                <a:sym typeface="Times New Roman"/>
              </a:rPr>
              <a:t> Nandan                                   University Roll No. 12021002029036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F4"/>
        </a:solidFill>
        <a:effectLst/>
      </p:bgPr>
    </p:bg>
    <p:spTree>
      <p:nvGrpSpPr>
        <p:cNvPr id="1" name=""/>
        <p:cNvGrpSpPr/>
        <p:nvPr/>
      </p:nvGrpSpPr>
      <p:grpSpPr>
        <a:xfrm>
          <a:off x="0" y="0"/>
          <a:ext cx="0" cy="0"/>
          <a:chOff x="0" y="0"/>
          <a:chExt cx="0" cy="0"/>
        </a:xfrm>
      </p:grpSpPr>
      <p:sp>
        <p:nvSpPr>
          <p:cNvPr id="2" name="Freeform 2"/>
          <p:cNvSpPr/>
          <p:nvPr/>
        </p:nvSpPr>
        <p:spPr>
          <a:xfrm>
            <a:off x="14701548" y="697170"/>
            <a:ext cx="2557752" cy="2499622"/>
          </a:xfrm>
          <a:custGeom>
            <a:avLst/>
            <a:gdLst/>
            <a:ahLst/>
            <a:cxnLst/>
            <a:rect l="l" t="t" r="r" b="b"/>
            <a:pathLst>
              <a:path w="2557752" h="2499622">
                <a:moveTo>
                  <a:pt x="0" y="0"/>
                </a:moveTo>
                <a:lnTo>
                  <a:pt x="2557752" y="0"/>
                </a:lnTo>
                <a:lnTo>
                  <a:pt x="2557752" y="2499622"/>
                </a:lnTo>
                <a:lnTo>
                  <a:pt x="0" y="2499622"/>
                </a:lnTo>
                <a:lnTo>
                  <a:pt x="0" y="0"/>
                </a:lnTo>
                <a:close/>
              </a:path>
            </a:pathLst>
          </a:custGeom>
          <a:blipFill>
            <a:blip r:embed="rId2"/>
            <a:stretch>
              <a:fillRect/>
            </a:stretch>
          </a:blipFill>
        </p:spPr>
      </p:sp>
      <p:sp>
        <p:nvSpPr>
          <p:cNvPr id="3" name="TextBox 3"/>
          <p:cNvSpPr txBox="1"/>
          <p:nvPr/>
        </p:nvSpPr>
        <p:spPr>
          <a:xfrm>
            <a:off x="689029" y="3486970"/>
            <a:ext cx="16230600" cy="3975907"/>
          </a:xfrm>
          <a:prstGeom prst="rect">
            <a:avLst/>
          </a:prstGeom>
        </p:spPr>
        <p:txBody>
          <a:bodyPr lIns="0" tIns="0" rIns="0" bIns="0" rtlCol="0" anchor="t">
            <a:spAutoFit/>
          </a:bodyPr>
          <a:lstStyle/>
          <a:p>
            <a:pPr marL="690879" lvl="1" indent="-345439" algn="l">
              <a:lnSpc>
                <a:spcPts val="4479"/>
              </a:lnSpc>
              <a:buFont typeface="Arial"/>
              <a:buChar char="•"/>
            </a:pPr>
            <a:r>
              <a:rPr lang="en-US" sz="3199" spc="-156">
                <a:solidFill>
                  <a:srgbClr val="333333"/>
                </a:solidFill>
                <a:latin typeface="Times New Roman"/>
                <a:ea typeface="Times New Roman"/>
                <a:cs typeface="Times New Roman"/>
                <a:sym typeface="Times New Roman"/>
              </a:rPr>
              <a:t>ResNet and Inception architectures enhance performance on diverse skin conditions</a:t>
            </a:r>
          </a:p>
          <a:p>
            <a:pPr marL="690879" lvl="1" indent="-345439" algn="l">
              <a:lnSpc>
                <a:spcPts val="4479"/>
              </a:lnSpc>
              <a:buFont typeface="Arial"/>
              <a:buChar char="•"/>
            </a:pPr>
            <a:r>
              <a:rPr lang="en-US" sz="3199" spc="-156">
                <a:solidFill>
                  <a:srgbClr val="333333"/>
                </a:solidFill>
                <a:latin typeface="Times New Roman"/>
                <a:ea typeface="Times New Roman"/>
                <a:cs typeface="Times New Roman"/>
                <a:sym typeface="Times New Roman"/>
              </a:rPr>
              <a:t>LLMs like GPT and Bard enable natural-language explanations and contextual symptom analysis.</a:t>
            </a:r>
          </a:p>
          <a:p>
            <a:pPr marL="690879" lvl="1" indent="-345439" algn="l">
              <a:lnSpc>
                <a:spcPts val="4479"/>
              </a:lnSpc>
              <a:buFont typeface="Arial"/>
              <a:buChar char="•"/>
            </a:pPr>
            <a:r>
              <a:rPr lang="en-US" sz="3199" spc="-156">
                <a:solidFill>
                  <a:srgbClr val="333333"/>
                </a:solidFill>
                <a:latin typeface="Times New Roman"/>
                <a:ea typeface="Times New Roman"/>
                <a:cs typeface="Times New Roman"/>
                <a:sym typeface="Times New Roman"/>
              </a:rPr>
              <a:t>AI systems can provide customized skincare plans using image analysis and user profiling.</a:t>
            </a:r>
          </a:p>
          <a:p>
            <a:pPr marL="690879" lvl="1" indent="-345439" algn="l">
              <a:lnSpc>
                <a:spcPts val="4479"/>
              </a:lnSpc>
              <a:buFont typeface="Arial"/>
              <a:buChar char="•"/>
            </a:pPr>
            <a:r>
              <a:rPr lang="en-US" sz="3199" spc="-156">
                <a:solidFill>
                  <a:srgbClr val="333333"/>
                </a:solidFill>
                <a:latin typeface="Times New Roman"/>
                <a:ea typeface="Times New Roman"/>
                <a:cs typeface="Times New Roman"/>
                <a:sym typeface="Times New Roman"/>
              </a:rPr>
              <a:t>Passwordless authentication (e.g., Magic SDK) improves usability and security.</a:t>
            </a:r>
          </a:p>
          <a:p>
            <a:pPr marL="690879" lvl="1" indent="-345439" algn="l">
              <a:lnSpc>
                <a:spcPts val="4479"/>
              </a:lnSpc>
              <a:buFont typeface="Arial"/>
              <a:buChar char="•"/>
            </a:pPr>
            <a:r>
              <a:rPr lang="en-US" sz="3199" spc="-156">
                <a:solidFill>
                  <a:srgbClr val="333333"/>
                </a:solidFill>
                <a:latin typeface="Times New Roman"/>
                <a:ea typeface="Times New Roman"/>
                <a:cs typeface="Times New Roman"/>
                <a:sym typeface="Times New Roman"/>
              </a:rPr>
              <a:t>Freemium models and integrations like Razorpay help monetize health platforms.</a:t>
            </a:r>
          </a:p>
          <a:p>
            <a:pPr marL="690879" lvl="1" indent="-345439" algn="l">
              <a:lnSpc>
                <a:spcPts val="4479"/>
              </a:lnSpc>
              <a:buFont typeface="Arial"/>
              <a:buChar char="•"/>
            </a:pPr>
            <a:r>
              <a:rPr lang="en-US" sz="3199" spc="-156">
                <a:solidFill>
                  <a:srgbClr val="333333"/>
                </a:solidFill>
                <a:latin typeface="Times New Roman"/>
                <a:ea typeface="Times New Roman"/>
                <a:cs typeface="Times New Roman"/>
                <a:sym typeface="Times New Roman"/>
              </a:rPr>
              <a:t>Cloud-native architecture supports real-time AI inference and global scalability.</a:t>
            </a:r>
          </a:p>
          <a:p>
            <a:pPr algn="l">
              <a:lnSpc>
                <a:spcPts val="4479"/>
              </a:lnSpc>
            </a:pPr>
            <a:endParaRPr lang="en-US" sz="3199" spc="-156">
              <a:solidFill>
                <a:srgbClr val="333333"/>
              </a:solidFill>
              <a:latin typeface="Times New Roman"/>
              <a:ea typeface="Times New Roman"/>
              <a:cs typeface="Times New Roman"/>
              <a:sym typeface="Times New Roman"/>
            </a:endParaRPr>
          </a:p>
        </p:txBody>
      </p:sp>
      <p:sp>
        <p:nvSpPr>
          <p:cNvPr id="4" name="Freeform 4"/>
          <p:cNvSpPr/>
          <p:nvPr/>
        </p:nvSpPr>
        <p:spPr>
          <a:xfrm>
            <a:off x="5259632" y="7262748"/>
            <a:ext cx="7315200" cy="64008"/>
          </a:xfrm>
          <a:custGeom>
            <a:avLst/>
            <a:gdLst/>
            <a:ahLst/>
            <a:cxnLst/>
            <a:rect l="l" t="t" r="r" b="b"/>
            <a:pathLst>
              <a:path w="7315200" h="64008">
                <a:moveTo>
                  <a:pt x="0" y="0"/>
                </a:moveTo>
                <a:lnTo>
                  <a:pt x="7315200" y="0"/>
                </a:lnTo>
                <a:lnTo>
                  <a:pt x="7315200" y="64008"/>
                </a:lnTo>
                <a:lnTo>
                  <a:pt x="0" y="640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952500"/>
            <a:ext cx="8461863" cy="2287421"/>
          </a:xfrm>
          <a:prstGeom prst="rect">
            <a:avLst/>
          </a:prstGeom>
        </p:spPr>
        <p:txBody>
          <a:bodyPr lIns="0" tIns="0" rIns="0" bIns="0" rtlCol="0" anchor="t">
            <a:spAutoFit/>
          </a:bodyPr>
          <a:lstStyle/>
          <a:p>
            <a:pPr algn="l">
              <a:lnSpc>
                <a:spcPts val="8361"/>
              </a:lnSpc>
            </a:pPr>
            <a:r>
              <a:rPr lang="en-US" sz="7601" spc="-372">
                <a:solidFill>
                  <a:srgbClr val="333333"/>
                </a:solidFill>
                <a:latin typeface="Times New Roman"/>
                <a:ea typeface="Times New Roman"/>
                <a:cs typeface="Times New Roman"/>
                <a:sym typeface="Times New Roman"/>
              </a:rPr>
              <a:t>Literature Survey &amp; Gap Analysis</a:t>
            </a:r>
          </a:p>
        </p:txBody>
      </p:sp>
      <p:sp>
        <p:nvSpPr>
          <p:cNvPr id="6" name="TextBox 6"/>
          <p:cNvSpPr txBox="1"/>
          <p:nvPr/>
        </p:nvSpPr>
        <p:spPr>
          <a:xfrm>
            <a:off x="717604" y="7682428"/>
            <a:ext cx="16230600" cy="1728272"/>
          </a:xfrm>
          <a:prstGeom prst="rect">
            <a:avLst/>
          </a:prstGeom>
        </p:spPr>
        <p:txBody>
          <a:bodyPr lIns="0" tIns="0" rIns="0" bIns="0" rtlCol="0" anchor="t">
            <a:spAutoFit/>
          </a:bodyPr>
          <a:lstStyle/>
          <a:p>
            <a:pPr marL="690879" lvl="1" indent="-345439" algn="l">
              <a:lnSpc>
                <a:spcPts val="4479"/>
              </a:lnSpc>
              <a:buFont typeface="Arial"/>
              <a:buChar char="•"/>
            </a:pPr>
            <a:r>
              <a:rPr lang="en-US" sz="3199" spc="-156">
                <a:solidFill>
                  <a:srgbClr val="333333"/>
                </a:solidFill>
                <a:latin typeface="Times New Roman"/>
                <a:ea typeface="Times New Roman"/>
                <a:cs typeface="Times New Roman"/>
                <a:sym typeface="Times New Roman"/>
              </a:rPr>
              <a:t>Most platforms focus on either diagnosis or NLP—not both in a real-time, accessible web app. </a:t>
            </a:r>
          </a:p>
          <a:p>
            <a:pPr marL="690879" lvl="1" indent="-345439" algn="l">
              <a:lnSpc>
                <a:spcPts val="4479"/>
              </a:lnSpc>
              <a:buFont typeface="Arial"/>
              <a:buChar char="•"/>
            </a:pPr>
            <a:r>
              <a:rPr lang="en-US" sz="3199" spc="-156">
                <a:solidFill>
                  <a:srgbClr val="333333"/>
                </a:solidFill>
                <a:latin typeface="Times New Roman"/>
                <a:ea typeface="Times New Roman"/>
                <a:cs typeface="Times New Roman"/>
                <a:sym typeface="Times New Roman"/>
              </a:rPr>
              <a:t>Few models provide clear, LLM-generated insights alongside disease classification. </a:t>
            </a:r>
          </a:p>
          <a:p>
            <a:pPr marL="690879" lvl="1" indent="-345439" algn="l">
              <a:lnSpc>
                <a:spcPts val="4479"/>
              </a:lnSpc>
              <a:buFont typeface="Arial"/>
              <a:buChar char="•"/>
            </a:pPr>
            <a:r>
              <a:rPr lang="en-US" sz="3199" spc="-156">
                <a:solidFill>
                  <a:srgbClr val="333333"/>
                </a:solidFill>
                <a:latin typeface="Times New Roman"/>
                <a:ea typeface="Times New Roman"/>
                <a:cs typeface="Times New Roman"/>
                <a:sym typeface="Times New Roman"/>
              </a:rPr>
              <a:t>Real-time AI diagnosis platforms with strong privacy and global access are limited.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F4"/>
        </a:solidFill>
        <a:effectLst/>
      </p:bgPr>
    </p:bg>
    <p:spTree>
      <p:nvGrpSpPr>
        <p:cNvPr id="1" name=""/>
        <p:cNvGrpSpPr/>
        <p:nvPr/>
      </p:nvGrpSpPr>
      <p:grpSpPr>
        <a:xfrm>
          <a:off x="0" y="0"/>
          <a:ext cx="0" cy="0"/>
          <a:chOff x="0" y="0"/>
          <a:chExt cx="0" cy="0"/>
        </a:xfrm>
      </p:grpSpPr>
      <p:sp>
        <p:nvSpPr>
          <p:cNvPr id="2" name="Freeform 2"/>
          <p:cNvSpPr/>
          <p:nvPr/>
        </p:nvSpPr>
        <p:spPr>
          <a:xfrm>
            <a:off x="14701548" y="705770"/>
            <a:ext cx="2557752" cy="2499622"/>
          </a:xfrm>
          <a:custGeom>
            <a:avLst/>
            <a:gdLst/>
            <a:ahLst/>
            <a:cxnLst/>
            <a:rect l="l" t="t" r="r" b="b"/>
            <a:pathLst>
              <a:path w="2557752" h="2499622">
                <a:moveTo>
                  <a:pt x="0" y="0"/>
                </a:moveTo>
                <a:lnTo>
                  <a:pt x="2557752" y="0"/>
                </a:lnTo>
                <a:lnTo>
                  <a:pt x="2557752" y="2499621"/>
                </a:lnTo>
                <a:lnTo>
                  <a:pt x="0" y="2499621"/>
                </a:lnTo>
                <a:lnTo>
                  <a:pt x="0" y="0"/>
                </a:lnTo>
                <a:close/>
              </a:path>
            </a:pathLst>
          </a:custGeom>
          <a:blipFill>
            <a:blip r:embed="rId2"/>
            <a:stretch>
              <a:fillRect/>
            </a:stretch>
          </a:blipFill>
        </p:spPr>
      </p:sp>
      <p:grpSp>
        <p:nvGrpSpPr>
          <p:cNvPr id="3" name="Group 3"/>
          <p:cNvGrpSpPr/>
          <p:nvPr/>
        </p:nvGrpSpPr>
        <p:grpSpPr>
          <a:xfrm>
            <a:off x="1028700" y="2565754"/>
            <a:ext cx="639638" cy="639638"/>
            <a:chOff x="0" y="0"/>
            <a:chExt cx="852850" cy="852850"/>
          </a:xfrm>
        </p:grpSpPr>
        <p:grpSp>
          <p:nvGrpSpPr>
            <p:cNvPr id="4" name="Group 4"/>
            <p:cNvGrpSpPr/>
            <p:nvPr/>
          </p:nvGrpSpPr>
          <p:grpSpPr>
            <a:xfrm>
              <a:off x="0" y="0"/>
              <a:ext cx="852850" cy="852850"/>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33333"/>
              </a:solidFill>
            </p:spPr>
          </p:sp>
        </p:grpSp>
        <p:sp>
          <p:nvSpPr>
            <p:cNvPr id="6" name="TextBox 6"/>
            <p:cNvSpPr txBox="1"/>
            <p:nvPr/>
          </p:nvSpPr>
          <p:spPr>
            <a:xfrm>
              <a:off x="276089" y="-30134"/>
              <a:ext cx="300672" cy="747158"/>
            </a:xfrm>
            <a:prstGeom prst="rect">
              <a:avLst/>
            </a:prstGeom>
          </p:spPr>
          <p:txBody>
            <a:bodyPr lIns="0" tIns="0" rIns="0" bIns="0" rtlCol="0" anchor="t">
              <a:spAutoFit/>
            </a:bodyPr>
            <a:lstStyle/>
            <a:p>
              <a:pPr algn="ctr">
                <a:lnSpc>
                  <a:spcPts val="4716"/>
                </a:lnSpc>
              </a:pPr>
              <a:r>
                <a:rPr lang="en-US" sz="3368" b="1">
                  <a:solidFill>
                    <a:srgbClr val="E1E1E1"/>
                  </a:solidFill>
                  <a:latin typeface="Canva Sans Bold"/>
                  <a:ea typeface="Canva Sans Bold"/>
                  <a:cs typeface="Canva Sans Bold"/>
                  <a:sym typeface="Canva Sans Bold"/>
                </a:rPr>
                <a:t>1</a:t>
              </a:r>
            </a:p>
          </p:txBody>
        </p:sp>
      </p:grpSp>
      <p:grpSp>
        <p:nvGrpSpPr>
          <p:cNvPr id="7" name="Group 7"/>
          <p:cNvGrpSpPr/>
          <p:nvPr/>
        </p:nvGrpSpPr>
        <p:grpSpPr>
          <a:xfrm>
            <a:off x="1028700" y="3517282"/>
            <a:ext cx="9695114" cy="1127699"/>
            <a:chOff x="0" y="0"/>
            <a:chExt cx="12926819" cy="1503598"/>
          </a:xfrm>
        </p:grpSpPr>
        <p:grpSp>
          <p:nvGrpSpPr>
            <p:cNvPr id="8" name="Group 8"/>
            <p:cNvGrpSpPr/>
            <p:nvPr/>
          </p:nvGrpSpPr>
          <p:grpSpPr>
            <a:xfrm>
              <a:off x="0" y="0"/>
              <a:ext cx="852850" cy="852850"/>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33333"/>
              </a:solidFill>
            </p:spPr>
          </p:sp>
        </p:grpSp>
        <p:sp>
          <p:nvSpPr>
            <p:cNvPr id="10" name="TextBox 10"/>
            <p:cNvSpPr txBox="1"/>
            <p:nvPr/>
          </p:nvSpPr>
          <p:spPr>
            <a:xfrm>
              <a:off x="276089" y="-30134"/>
              <a:ext cx="300672" cy="747158"/>
            </a:xfrm>
            <a:prstGeom prst="rect">
              <a:avLst/>
            </a:prstGeom>
          </p:spPr>
          <p:txBody>
            <a:bodyPr lIns="0" tIns="0" rIns="0" bIns="0" rtlCol="0" anchor="t">
              <a:spAutoFit/>
            </a:bodyPr>
            <a:lstStyle/>
            <a:p>
              <a:pPr algn="ctr">
                <a:lnSpc>
                  <a:spcPts val="4716"/>
                </a:lnSpc>
              </a:pPr>
              <a:r>
                <a:rPr lang="en-US" sz="3368" b="1">
                  <a:solidFill>
                    <a:srgbClr val="E1E1E1"/>
                  </a:solidFill>
                  <a:latin typeface="Canva Sans Bold"/>
                  <a:ea typeface="Canva Sans Bold"/>
                  <a:cs typeface="Canva Sans Bold"/>
                  <a:sym typeface="Canva Sans Bold"/>
                </a:rPr>
                <a:t>2</a:t>
              </a:r>
            </a:p>
          </p:txBody>
        </p:sp>
        <p:sp>
          <p:nvSpPr>
            <p:cNvPr id="11" name="TextBox 11"/>
            <p:cNvSpPr txBox="1"/>
            <p:nvPr/>
          </p:nvSpPr>
          <p:spPr>
            <a:xfrm>
              <a:off x="1213132" y="30652"/>
              <a:ext cx="11713687" cy="1472946"/>
            </a:xfrm>
            <a:prstGeom prst="rect">
              <a:avLst/>
            </a:prstGeom>
          </p:spPr>
          <p:txBody>
            <a:bodyPr lIns="0" tIns="0" rIns="0" bIns="0" rtlCol="0" anchor="t">
              <a:spAutoFit/>
            </a:bodyPr>
            <a:lstStyle/>
            <a:p>
              <a:pPr algn="l">
                <a:lnSpc>
                  <a:spcPts val="4223"/>
                </a:lnSpc>
              </a:pPr>
              <a:r>
                <a:rPr lang="en-US" sz="3299" b="1" spc="-72">
                  <a:solidFill>
                    <a:srgbClr val="333333"/>
                  </a:solidFill>
                  <a:latin typeface="Times New Roman Bold"/>
                  <a:ea typeface="Times New Roman Bold"/>
                  <a:cs typeface="Times New Roman Bold"/>
                  <a:sym typeface="Times New Roman Bold"/>
                </a:rPr>
                <a:t>Derma Detection: </a:t>
              </a:r>
              <a:r>
                <a:rPr lang="en-US" sz="3299" spc="-72">
                  <a:solidFill>
                    <a:srgbClr val="333333"/>
                  </a:solidFill>
                  <a:latin typeface="Times New Roman"/>
                  <a:ea typeface="Times New Roman"/>
                  <a:cs typeface="Times New Roman"/>
                  <a:sym typeface="Times New Roman"/>
                </a:rPr>
                <a:t>CNN + LLM based Module for Dermatological Diagnosis</a:t>
              </a:r>
            </a:p>
          </p:txBody>
        </p:sp>
      </p:grpSp>
      <p:grpSp>
        <p:nvGrpSpPr>
          <p:cNvPr id="12" name="Group 12"/>
          <p:cNvGrpSpPr/>
          <p:nvPr/>
        </p:nvGrpSpPr>
        <p:grpSpPr>
          <a:xfrm>
            <a:off x="1028700" y="4959306"/>
            <a:ext cx="9695114" cy="1127699"/>
            <a:chOff x="0" y="0"/>
            <a:chExt cx="12926819" cy="1503598"/>
          </a:xfrm>
        </p:grpSpPr>
        <p:grpSp>
          <p:nvGrpSpPr>
            <p:cNvPr id="13" name="Group 13"/>
            <p:cNvGrpSpPr/>
            <p:nvPr/>
          </p:nvGrpSpPr>
          <p:grpSpPr>
            <a:xfrm>
              <a:off x="0" y="0"/>
              <a:ext cx="852850" cy="852850"/>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33333"/>
              </a:solidFill>
            </p:spPr>
          </p:sp>
        </p:grpSp>
        <p:sp>
          <p:nvSpPr>
            <p:cNvPr id="15" name="TextBox 15"/>
            <p:cNvSpPr txBox="1"/>
            <p:nvPr/>
          </p:nvSpPr>
          <p:spPr>
            <a:xfrm>
              <a:off x="276089" y="-30134"/>
              <a:ext cx="300672" cy="747158"/>
            </a:xfrm>
            <a:prstGeom prst="rect">
              <a:avLst/>
            </a:prstGeom>
          </p:spPr>
          <p:txBody>
            <a:bodyPr lIns="0" tIns="0" rIns="0" bIns="0" rtlCol="0" anchor="t">
              <a:spAutoFit/>
            </a:bodyPr>
            <a:lstStyle/>
            <a:p>
              <a:pPr algn="ctr">
                <a:lnSpc>
                  <a:spcPts val="4716"/>
                </a:lnSpc>
              </a:pPr>
              <a:r>
                <a:rPr lang="en-US" sz="3368" b="1">
                  <a:solidFill>
                    <a:srgbClr val="E1E1E1"/>
                  </a:solidFill>
                  <a:latin typeface="Canva Sans Bold"/>
                  <a:ea typeface="Canva Sans Bold"/>
                  <a:cs typeface="Canva Sans Bold"/>
                  <a:sym typeface="Canva Sans Bold"/>
                </a:rPr>
                <a:t>3</a:t>
              </a:r>
            </a:p>
          </p:txBody>
        </p:sp>
        <p:sp>
          <p:nvSpPr>
            <p:cNvPr id="16" name="TextBox 16"/>
            <p:cNvSpPr txBox="1"/>
            <p:nvPr/>
          </p:nvSpPr>
          <p:spPr>
            <a:xfrm>
              <a:off x="1213132" y="30652"/>
              <a:ext cx="11713687" cy="1472946"/>
            </a:xfrm>
            <a:prstGeom prst="rect">
              <a:avLst/>
            </a:prstGeom>
          </p:spPr>
          <p:txBody>
            <a:bodyPr lIns="0" tIns="0" rIns="0" bIns="0" rtlCol="0" anchor="t">
              <a:spAutoFit/>
            </a:bodyPr>
            <a:lstStyle/>
            <a:p>
              <a:pPr algn="l">
                <a:lnSpc>
                  <a:spcPts val="4223"/>
                </a:lnSpc>
              </a:pPr>
              <a:r>
                <a:rPr lang="en-US" sz="3299" b="1" spc="-72">
                  <a:solidFill>
                    <a:srgbClr val="333333"/>
                  </a:solidFill>
                  <a:latin typeface="Times New Roman Bold"/>
                  <a:ea typeface="Times New Roman Bold"/>
                  <a:cs typeface="Times New Roman Bold"/>
                  <a:sym typeface="Times New Roman Bold"/>
                </a:rPr>
                <a:t>Explore Derma:  </a:t>
              </a:r>
              <a:r>
                <a:rPr lang="en-US" sz="3299" spc="-72">
                  <a:solidFill>
                    <a:srgbClr val="333333"/>
                  </a:solidFill>
                  <a:latin typeface="Times New Roman"/>
                  <a:ea typeface="Times New Roman"/>
                  <a:cs typeface="Times New Roman"/>
                  <a:sym typeface="Times New Roman"/>
                </a:rPr>
                <a:t>Module for Dermatological Education and Infographics</a:t>
              </a:r>
            </a:p>
          </p:txBody>
        </p:sp>
      </p:grpSp>
      <p:grpSp>
        <p:nvGrpSpPr>
          <p:cNvPr id="17" name="Group 17"/>
          <p:cNvGrpSpPr/>
          <p:nvPr/>
        </p:nvGrpSpPr>
        <p:grpSpPr>
          <a:xfrm>
            <a:off x="1028700" y="6401330"/>
            <a:ext cx="9695114" cy="639638"/>
            <a:chOff x="0" y="0"/>
            <a:chExt cx="12926819" cy="852850"/>
          </a:xfrm>
        </p:grpSpPr>
        <p:grpSp>
          <p:nvGrpSpPr>
            <p:cNvPr id="18" name="Group 18"/>
            <p:cNvGrpSpPr/>
            <p:nvPr/>
          </p:nvGrpSpPr>
          <p:grpSpPr>
            <a:xfrm>
              <a:off x="0" y="0"/>
              <a:ext cx="852850" cy="852850"/>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33333"/>
              </a:solidFill>
            </p:spPr>
          </p:sp>
        </p:grpSp>
        <p:sp>
          <p:nvSpPr>
            <p:cNvPr id="20" name="TextBox 20"/>
            <p:cNvSpPr txBox="1"/>
            <p:nvPr/>
          </p:nvSpPr>
          <p:spPr>
            <a:xfrm>
              <a:off x="276089" y="-30134"/>
              <a:ext cx="300672" cy="747158"/>
            </a:xfrm>
            <a:prstGeom prst="rect">
              <a:avLst/>
            </a:prstGeom>
          </p:spPr>
          <p:txBody>
            <a:bodyPr lIns="0" tIns="0" rIns="0" bIns="0" rtlCol="0" anchor="t">
              <a:spAutoFit/>
            </a:bodyPr>
            <a:lstStyle/>
            <a:p>
              <a:pPr algn="ctr">
                <a:lnSpc>
                  <a:spcPts val="4716"/>
                </a:lnSpc>
              </a:pPr>
              <a:r>
                <a:rPr lang="en-US" sz="3368" b="1">
                  <a:solidFill>
                    <a:srgbClr val="E1E1E1"/>
                  </a:solidFill>
                  <a:latin typeface="Canva Sans Bold"/>
                  <a:ea typeface="Canva Sans Bold"/>
                  <a:cs typeface="Canva Sans Bold"/>
                  <a:sym typeface="Canva Sans Bold"/>
                </a:rPr>
                <a:t>4</a:t>
              </a:r>
            </a:p>
          </p:txBody>
        </p:sp>
        <p:sp>
          <p:nvSpPr>
            <p:cNvPr id="21" name="TextBox 21"/>
            <p:cNvSpPr txBox="1"/>
            <p:nvPr/>
          </p:nvSpPr>
          <p:spPr>
            <a:xfrm>
              <a:off x="1213132" y="30652"/>
              <a:ext cx="11713687" cy="761746"/>
            </a:xfrm>
            <a:prstGeom prst="rect">
              <a:avLst/>
            </a:prstGeom>
          </p:spPr>
          <p:txBody>
            <a:bodyPr lIns="0" tIns="0" rIns="0" bIns="0" rtlCol="0" anchor="t">
              <a:spAutoFit/>
            </a:bodyPr>
            <a:lstStyle/>
            <a:p>
              <a:pPr algn="l">
                <a:lnSpc>
                  <a:spcPts val="4223"/>
                </a:lnSpc>
              </a:pPr>
              <a:r>
                <a:rPr lang="en-US" sz="3299" b="1" spc="-72">
                  <a:solidFill>
                    <a:srgbClr val="333333"/>
                  </a:solidFill>
                  <a:latin typeface="Times New Roman Bold"/>
                  <a:ea typeface="Times New Roman Bold"/>
                  <a:cs typeface="Times New Roman Bold"/>
                  <a:sym typeface="Times New Roman Bold"/>
                </a:rPr>
                <a:t>Health Analysis: </a:t>
              </a:r>
              <a:r>
                <a:rPr lang="en-US" sz="3299" spc="-72">
                  <a:solidFill>
                    <a:srgbClr val="333333"/>
                  </a:solidFill>
                  <a:latin typeface="Times New Roman"/>
                  <a:ea typeface="Times New Roman"/>
                  <a:cs typeface="Times New Roman"/>
                  <a:sym typeface="Times New Roman"/>
                </a:rPr>
                <a:t>Daily Survey for User Well-being</a:t>
              </a:r>
            </a:p>
          </p:txBody>
        </p:sp>
      </p:grpSp>
      <p:grpSp>
        <p:nvGrpSpPr>
          <p:cNvPr id="22" name="Group 22"/>
          <p:cNvGrpSpPr/>
          <p:nvPr/>
        </p:nvGrpSpPr>
        <p:grpSpPr>
          <a:xfrm>
            <a:off x="1028700" y="8518805"/>
            <a:ext cx="9695114" cy="1127699"/>
            <a:chOff x="0" y="0"/>
            <a:chExt cx="12926819" cy="1503598"/>
          </a:xfrm>
        </p:grpSpPr>
        <p:grpSp>
          <p:nvGrpSpPr>
            <p:cNvPr id="23" name="Group 23"/>
            <p:cNvGrpSpPr/>
            <p:nvPr/>
          </p:nvGrpSpPr>
          <p:grpSpPr>
            <a:xfrm>
              <a:off x="0" y="0"/>
              <a:ext cx="852850" cy="852850"/>
              <a:chOff x="0" y="0"/>
              <a:chExt cx="6350000" cy="6350000"/>
            </a:xfrm>
          </p:grpSpPr>
          <p:sp>
            <p:nvSpPr>
              <p:cNvPr id="24" name="Freeform 2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33333"/>
              </a:solidFill>
            </p:spPr>
          </p:sp>
        </p:grpSp>
        <p:sp>
          <p:nvSpPr>
            <p:cNvPr id="25" name="TextBox 25"/>
            <p:cNvSpPr txBox="1"/>
            <p:nvPr/>
          </p:nvSpPr>
          <p:spPr>
            <a:xfrm>
              <a:off x="276089" y="-30134"/>
              <a:ext cx="300672" cy="747158"/>
            </a:xfrm>
            <a:prstGeom prst="rect">
              <a:avLst/>
            </a:prstGeom>
          </p:spPr>
          <p:txBody>
            <a:bodyPr lIns="0" tIns="0" rIns="0" bIns="0" rtlCol="0" anchor="t">
              <a:spAutoFit/>
            </a:bodyPr>
            <a:lstStyle/>
            <a:p>
              <a:pPr algn="ctr">
                <a:lnSpc>
                  <a:spcPts val="4716"/>
                </a:lnSpc>
              </a:pPr>
              <a:r>
                <a:rPr lang="en-US" sz="3368" b="1">
                  <a:solidFill>
                    <a:srgbClr val="E1E1E1"/>
                  </a:solidFill>
                  <a:latin typeface="Canva Sans Bold"/>
                  <a:ea typeface="Canva Sans Bold"/>
                  <a:cs typeface="Canva Sans Bold"/>
                  <a:sym typeface="Canva Sans Bold"/>
                </a:rPr>
                <a:t>6</a:t>
              </a:r>
            </a:p>
          </p:txBody>
        </p:sp>
        <p:sp>
          <p:nvSpPr>
            <p:cNvPr id="26" name="TextBox 26"/>
            <p:cNvSpPr txBox="1"/>
            <p:nvPr/>
          </p:nvSpPr>
          <p:spPr>
            <a:xfrm>
              <a:off x="1213132" y="30652"/>
              <a:ext cx="11713687" cy="1472946"/>
            </a:xfrm>
            <a:prstGeom prst="rect">
              <a:avLst/>
            </a:prstGeom>
          </p:spPr>
          <p:txBody>
            <a:bodyPr lIns="0" tIns="0" rIns="0" bIns="0" rtlCol="0" anchor="t">
              <a:spAutoFit/>
            </a:bodyPr>
            <a:lstStyle/>
            <a:p>
              <a:pPr algn="l">
                <a:lnSpc>
                  <a:spcPts val="4223"/>
                </a:lnSpc>
              </a:pPr>
              <a:r>
                <a:rPr lang="en-US" sz="3299" b="1" spc="-72">
                  <a:solidFill>
                    <a:srgbClr val="333333"/>
                  </a:solidFill>
                  <a:latin typeface="Times New Roman Bold"/>
                  <a:ea typeface="Times New Roman Bold"/>
                  <a:cs typeface="Times New Roman Bold"/>
                  <a:sym typeface="Times New Roman Bold"/>
                </a:rPr>
                <a:t>Doctor Consultation: </a:t>
              </a:r>
              <a:r>
                <a:rPr lang="en-US" sz="3299" spc="-72">
                  <a:solidFill>
                    <a:srgbClr val="333333"/>
                  </a:solidFill>
                  <a:latin typeface="Times New Roman"/>
                  <a:ea typeface="Times New Roman"/>
                  <a:cs typeface="Times New Roman"/>
                  <a:sym typeface="Times New Roman"/>
                </a:rPr>
                <a:t>Connect with an Actual Doctor for further Diagnosis</a:t>
              </a:r>
            </a:p>
          </p:txBody>
        </p:sp>
      </p:grpSp>
      <p:grpSp>
        <p:nvGrpSpPr>
          <p:cNvPr id="27" name="Group 27"/>
          <p:cNvGrpSpPr/>
          <p:nvPr/>
        </p:nvGrpSpPr>
        <p:grpSpPr>
          <a:xfrm>
            <a:off x="1028700" y="7374342"/>
            <a:ext cx="639638" cy="639638"/>
            <a:chOff x="0" y="0"/>
            <a:chExt cx="852850" cy="852850"/>
          </a:xfrm>
        </p:grpSpPr>
        <p:grpSp>
          <p:nvGrpSpPr>
            <p:cNvPr id="28" name="Group 28"/>
            <p:cNvGrpSpPr/>
            <p:nvPr/>
          </p:nvGrpSpPr>
          <p:grpSpPr>
            <a:xfrm>
              <a:off x="0" y="0"/>
              <a:ext cx="852850" cy="852850"/>
              <a:chOff x="0" y="0"/>
              <a:chExt cx="6350000" cy="6350000"/>
            </a:xfrm>
          </p:grpSpPr>
          <p:sp>
            <p:nvSpPr>
              <p:cNvPr id="29" name="Freeform 2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33333"/>
              </a:solidFill>
            </p:spPr>
          </p:sp>
        </p:grpSp>
        <p:sp>
          <p:nvSpPr>
            <p:cNvPr id="30" name="TextBox 30"/>
            <p:cNvSpPr txBox="1"/>
            <p:nvPr/>
          </p:nvSpPr>
          <p:spPr>
            <a:xfrm>
              <a:off x="276089" y="-30134"/>
              <a:ext cx="300672" cy="747158"/>
            </a:xfrm>
            <a:prstGeom prst="rect">
              <a:avLst/>
            </a:prstGeom>
          </p:spPr>
          <p:txBody>
            <a:bodyPr lIns="0" tIns="0" rIns="0" bIns="0" rtlCol="0" anchor="t">
              <a:spAutoFit/>
            </a:bodyPr>
            <a:lstStyle/>
            <a:p>
              <a:pPr algn="ctr">
                <a:lnSpc>
                  <a:spcPts val="4716"/>
                </a:lnSpc>
              </a:pPr>
              <a:r>
                <a:rPr lang="en-US" sz="3368" b="1">
                  <a:solidFill>
                    <a:srgbClr val="E1E1E1"/>
                  </a:solidFill>
                  <a:latin typeface="Canva Sans Bold"/>
                  <a:ea typeface="Canva Sans Bold"/>
                  <a:cs typeface="Canva Sans Bold"/>
                  <a:sym typeface="Canva Sans Bold"/>
                </a:rPr>
                <a:t>5</a:t>
              </a:r>
            </a:p>
          </p:txBody>
        </p:sp>
      </p:grpSp>
      <p:sp>
        <p:nvSpPr>
          <p:cNvPr id="31" name="Freeform 31"/>
          <p:cNvSpPr/>
          <p:nvPr/>
        </p:nvSpPr>
        <p:spPr>
          <a:xfrm>
            <a:off x="12402289" y="3517282"/>
            <a:ext cx="5091321" cy="15370025"/>
          </a:xfrm>
          <a:custGeom>
            <a:avLst/>
            <a:gdLst/>
            <a:ahLst/>
            <a:cxnLst/>
            <a:rect l="l" t="t" r="r" b="b"/>
            <a:pathLst>
              <a:path w="5091321" h="15370025">
                <a:moveTo>
                  <a:pt x="0" y="0"/>
                </a:moveTo>
                <a:lnTo>
                  <a:pt x="5091321" y="0"/>
                </a:lnTo>
                <a:lnTo>
                  <a:pt x="5091321" y="15370025"/>
                </a:lnTo>
                <a:lnTo>
                  <a:pt x="0" y="15370025"/>
                </a:lnTo>
                <a:lnTo>
                  <a:pt x="0" y="0"/>
                </a:lnTo>
                <a:close/>
              </a:path>
            </a:pathLst>
          </a:custGeom>
          <a:blipFill>
            <a:blip r:embed="rId3"/>
            <a:stretch>
              <a:fillRect/>
            </a:stretch>
          </a:blipFill>
        </p:spPr>
      </p:sp>
      <p:sp>
        <p:nvSpPr>
          <p:cNvPr id="32" name="TextBox 32"/>
          <p:cNvSpPr txBox="1"/>
          <p:nvPr/>
        </p:nvSpPr>
        <p:spPr>
          <a:xfrm>
            <a:off x="1028700" y="952500"/>
            <a:ext cx="13919249" cy="1230080"/>
          </a:xfrm>
          <a:prstGeom prst="rect">
            <a:avLst/>
          </a:prstGeom>
        </p:spPr>
        <p:txBody>
          <a:bodyPr lIns="0" tIns="0" rIns="0" bIns="0" rtlCol="0" anchor="t">
            <a:spAutoFit/>
          </a:bodyPr>
          <a:lstStyle/>
          <a:p>
            <a:pPr algn="l">
              <a:lnSpc>
                <a:spcPts val="8361"/>
              </a:lnSpc>
            </a:pPr>
            <a:r>
              <a:rPr lang="en-US" sz="7601" spc="-372">
                <a:solidFill>
                  <a:srgbClr val="333333"/>
                </a:solidFill>
                <a:latin typeface="Times New Roman"/>
                <a:ea typeface="Times New Roman"/>
                <a:cs typeface="Times New Roman"/>
                <a:sym typeface="Times New Roman"/>
              </a:rPr>
              <a:t>Product Features</a:t>
            </a:r>
          </a:p>
        </p:txBody>
      </p:sp>
      <p:sp>
        <p:nvSpPr>
          <p:cNvPr id="33" name="TextBox 33"/>
          <p:cNvSpPr txBox="1"/>
          <p:nvPr/>
        </p:nvSpPr>
        <p:spPr>
          <a:xfrm>
            <a:off x="1938549" y="7373519"/>
            <a:ext cx="9879313" cy="595122"/>
          </a:xfrm>
          <a:prstGeom prst="rect">
            <a:avLst/>
          </a:prstGeom>
        </p:spPr>
        <p:txBody>
          <a:bodyPr lIns="0" tIns="0" rIns="0" bIns="0" rtlCol="0" anchor="t">
            <a:spAutoFit/>
          </a:bodyPr>
          <a:lstStyle/>
          <a:p>
            <a:pPr algn="l">
              <a:lnSpc>
                <a:spcPts val="4223"/>
              </a:lnSpc>
            </a:pPr>
            <a:r>
              <a:rPr lang="en-US" sz="3299" b="1" spc="-72">
                <a:solidFill>
                  <a:srgbClr val="333333"/>
                </a:solidFill>
                <a:latin typeface="Times New Roman Bold"/>
                <a:ea typeface="Times New Roman Bold"/>
                <a:cs typeface="Times New Roman Bold"/>
                <a:sym typeface="Times New Roman Bold"/>
              </a:rPr>
              <a:t>Community Forum: </a:t>
            </a:r>
            <a:r>
              <a:rPr lang="en-US" sz="3299" spc="-72">
                <a:solidFill>
                  <a:srgbClr val="333333"/>
                </a:solidFill>
                <a:latin typeface="Times New Roman"/>
                <a:ea typeface="Times New Roman"/>
                <a:cs typeface="Times New Roman"/>
                <a:sym typeface="Times New Roman"/>
              </a:rPr>
              <a:t>Real time connection across the globe</a:t>
            </a:r>
          </a:p>
        </p:txBody>
      </p:sp>
      <p:sp>
        <p:nvSpPr>
          <p:cNvPr id="34" name="TextBox 34"/>
          <p:cNvSpPr txBox="1"/>
          <p:nvPr/>
        </p:nvSpPr>
        <p:spPr>
          <a:xfrm>
            <a:off x="1938549" y="2591219"/>
            <a:ext cx="15982225" cy="595122"/>
          </a:xfrm>
          <a:prstGeom prst="rect">
            <a:avLst/>
          </a:prstGeom>
        </p:spPr>
        <p:txBody>
          <a:bodyPr lIns="0" tIns="0" rIns="0" bIns="0" rtlCol="0" anchor="t">
            <a:spAutoFit/>
          </a:bodyPr>
          <a:lstStyle/>
          <a:p>
            <a:pPr algn="l">
              <a:lnSpc>
                <a:spcPts val="4223"/>
              </a:lnSpc>
            </a:pPr>
            <a:r>
              <a:rPr lang="en-US" sz="3299" b="1" spc="-72">
                <a:solidFill>
                  <a:srgbClr val="333333"/>
                </a:solidFill>
                <a:latin typeface="Times New Roman Bold"/>
                <a:ea typeface="Times New Roman Bold"/>
                <a:cs typeface="Times New Roman Bold"/>
                <a:sym typeface="Times New Roman Bold"/>
              </a:rPr>
              <a:t>Dashboard: </a:t>
            </a:r>
            <a:r>
              <a:rPr lang="en-US" sz="3299" spc="-72">
                <a:solidFill>
                  <a:srgbClr val="333333"/>
                </a:solidFill>
                <a:latin typeface="Times New Roman"/>
                <a:ea typeface="Times New Roman"/>
                <a:cs typeface="Times New Roman"/>
                <a:sym typeface="Times New Roman"/>
              </a:rPr>
              <a:t>for Regular Health Monitoring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F4"/>
        </a:solidFill>
        <a:effectLst/>
      </p:bgPr>
    </p:bg>
    <p:spTree>
      <p:nvGrpSpPr>
        <p:cNvPr id="1" name=""/>
        <p:cNvGrpSpPr/>
        <p:nvPr/>
      </p:nvGrpSpPr>
      <p:grpSpPr>
        <a:xfrm>
          <a:off x="0" y="0"/>
          <a:ext cx="0" cy="0"/>
          <a:chOff x="0" y="0"/>
          <a:chExt cx="0" cy="0"/>
        </a:xfrm>
      </p:grpSpPr>
      <p:sp>
        <p:nvSpPr>
          <p:cNvPr id="2" name="Freeform 2"/>
          <p:cNvSpPr/>
          <p:nvPr/>
        </p:nvSpPr>
        <p:spPr>
          <a:xfrm>
            <a:off x="-1019417" y="2278511"/>
            <a:ext cx="18974253" cy="10647998"/>
          </a:xfrm>
          <a:custGeom>
            <a:avLst/>
            <a:gdLst/>
            <a:ahLst/>
            <a:cxnLst/>
            <a:rect l="l" t="t" r="r" b="b"/>
            <a:pathLst>
              <a:path w="18974253" h="10647998">
                <a:moveTo>
                  <a:pt x="0" y="0"/>
                </a:moveTo>
                <a:lnTo>
                  <a:pt x="18974253" y="0"/>
                </a:lnTo>
                <a:lnTo>
                  <a:pt x="18974253" y="10647998"/>
                </a:lnTo>
                <a:lnTo>
                  <a:pt x="0" y="10647998"/>
                </a:lnTo>
                <a:lnTo>
                  <a:pt x="0" y="0"/>
                </a:lnTo>
                <a:close/>
              </a:path>
            </a:pathLst>
          </a:custGeom>
          <a:blipFill>
            <a:blip r:embed="rId2">
              <a:alphaModFix amt="6000"/>
            </a:blip>
            <a:stretch>
              <a:fillRect/>
            </a:stretch>
          </a:blipFill>
        </p:spPr>
      </p:sp>
      <p:sp>
        <p:nvSpPr>
          <p:cNvPr id="3" name="Freeform 3"/>
          <p:cNvSpPr/>
          <p:nvPr/>
        </p:nvSpPr>
        <p:spPr>
          <a:xfrm>
            <a:off x="14701548" y="697170"/>
            <a:ext cx="2557752" cy="2499622"/>
          </a:xfrm>
          <a:custGeom>
            <a:avLst/>
            <a:gdLst/>
            <a:ahLst/>
            <a:cxnLst/>
            <a:rect l="l" t="t" r="r" b="b"/>
            <a:pathLst>
              <a:path w="2557752" h="2499622">
                <a:moveTo>
                  <a:pt x="0" y="0"/>
                </a:moveTo>
                <a:lnTo>
                  <a:pt x="2557752" y="0"/>
                </a:lnTo>
                <a:lnTo>
                  <a:pt x="2557752" y="2499622"/>
                </a:lnTo>
                <a:lnTo>
                  <a:pt x="0" y="2499622"/>
                </a:lnTo>
                <a:lnTo>
                  <a:pt x="0" y="0"/>
                </a:lnTo>
                <a:close/>
              </a:path>
            </a:pathLst>
          </a:custGeom>
          <a:blipFill>
            <a:blip r:embed="rId3"/>
            <a:stretch>
              <a:fillRect/>
            </a:stretch>
          </a:blipFill>
        </p:spPr>
      </p:sp>
      <p:sp>
        <p:nvSpPr>
          <p:cNvPr id="4" name="Freeform 4"/>
          <p:cNvSpPr/>
          <p:nvPr/>
        </p:nvSpPr>
        <p:spPr>
          <a:xfrm>
            <a:off x="13030701" y="3196792"/>
            <a:ext cx="3834498" cy="5748149"/>
          </a:xfrm>
          <a:custGeom>
            <a:avLst/>
            <a:gdLst/>
            <a:ahLst/>
            <a:cxnLst/>
            <a:rect l="l" t="t" r="r" b="b"/>
            <a:pathLst>
              <a:path w="3834498" h="5748149">
                <a:moveTo>
                  <a:pt x="0" y="0"/>
                </a:moveTo>
                <a:lnTo>
                  <a:pt x="3834497" y="0"/>
                </a:lnTo>
                <a:lnTo>
                  <a:pt x="3834497" y="5748150"/>
                </a:lnTo>
                <a:lnTo>
                  <a:pt x="0" y="5748150"/>
                </a:lnTo>
                <a:lnTo>
                  <a:pt x="0" y="0"/>
                </a:lnTo>
                <a:close/>
              </a:path>
            </a:pathLst>
          </a:custGeom>
          <a:blipFill>
            <a:blip r:embed="rId4"/>
            <a:stretch>
              <a:fillRect/>
            </a:stretch>
          </a:blipFill>
        </p:spPr>
      </p:sp>
      <p:sp>
        <p:nvSpPr>
          <p:cNvPr id="5" name="Freeform 5"/>
          <p:cNvSpPr/>
          <p:nvPr/>
        </p:nvSpPr>
        <p:spPr>
          <a:xfrm>
            <a:off x="355160" y="2394960"/>
            <a:ext cx="12675541" cy="7351814"/>
          </a:xfrm>
          <a:custGeom>
            <a:avLst/>
            <a:gdLst/>
            <a:ahLst/>
            <a:cxnLst/>
            <a:rect l="l" t="t" r="r" b="b"/>
            <a:pathLst>
              <a:path w="12675541" h="7351814">
                <a:moveTo>
                  <a:pt x="0" y="0"/>
                </a:moveTo>
                <a:lnTo>
                  <a:pt x="12675541" y="0"/>
                </a:lnTo>
                <a:lnTo>
                  <a:pt x="12675541" y="7351814"/>
                </a:lnTo>
                <a:lnTo>
                  <a:pt x="0" y="7351814"/>
                </a:lnTo>
                <a:lnTo>
                  <a:pt x="0" y="0"/>
                </a:lnTo>
                <a:close/>
              </a:path>
            </a:pathLst>
          </a:custGeom>
          <a:blipFill>
            <a:blip r:embed="rId5"/>
            <a:stretch>
              <a:fillRect/>
            </a:stretch>
          </a:blipFill>
        </p:spPr>
      </p:sp>
      <p:sp>
        <p:nvSpPr>
          <p:cNvPr id="6" name="TextBox 6"/>
          <p:cNvSpPr txBox="1"/>
          <p:nvPr/>
        </p:nvSpPr>
        <p:spPr>
          <a:xfrm>
            <a:off x="1028700" y="952500"/>
            <a:ext cx="13919249" cy="1230014"/>
          </a:xfrm>
          <a:prstGeom prst="rect">
            <a:avLst/>
          </a:prstGeom>
        </p:spPr>
        <p:txBody>
          <a:bodyPr lIns="0" tIns="0" rIns="0" bIns="0" rtlCol="0" anchor="t">
            <a:spAutoFit/>
          </a:bodyPr>
          <a:lstStyle/>
          <a:p>
            <a:pPr algn="l">
              <a:lnSpc>
                <a:spcPts val="8361"/>
              </a:lnSpc>
            </a:pPr>
            <a:r>
              <a:rPr lang="en-US" sz="7601" spc="-372">
                <a:solidFill>
                  <a:srgbClr val="333333"/>
                </a:solidFill>
                <a:latin typeface="Times New Roman"/>
                <a:ea typeface="Times New Roman"/>
                <a:cs typeface="Times New Roman"/>
                <a:sym typeface="Times New Roman"/>
              </a:rPr>
              <a:t>System 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F4"/>
        </a:solidFill>
        <a:effectLst/>
      </p:bgPr>
    </p:bg>
    <p:spTree>
      <p:nvGrpSpPr>
        <p:cNvPr id="1" name=""/>
        <p:cNvGrpSpPr/>
        <p:nvPr/>
      </p:nvGrpSpPr>
      <p:grpSpPr>
        <a:xfrm>
          <a:off x="0" y="0"/>
          <a:ext cx="0" cy="0"/>
          <a:chOff x="0" y="0"/>
          <a:chExt cx="0" cy="0"/>
        </a:xfrm>
      </p:grpSpPr>
      <p:sp>
        <p:nvSpPr>
          <p:cNvPr id="2" name="Freeform 2"/>
          <p:cNvSpPr/>
          <p:nvPr/>
        </p:nvSpPr>
        <p:spPr>
          <a:xfrm>
            <a:off x="14701548" y="697170"/>
            <a:ext cx="2557752" cy="2499622"/>
          </a:xfrm>
          <a:custGeom>
            <a:avLst/>
            <a:gdLst/>
            <a:ahLst/>
            <a:cxnLst/>
            <a:rect l="l" t="t" r="r" b="b"/>
            <a:pathLst>
              <a:path w="2557752" h="2499622">
                <a:moveTo>
                  <a:pt x="0" y="0"/>
                </a:moveTo>
                <a:lnTo>
                  <a:pt x="2557752" y="0"/>
                </a:lnTo>
                <a:lnTo>
                  <a:pt x="2557752" y="2499622"/>
                </a:lnTo>
                <a:lnTo>
                  <a:pt x="0" y="2499622"/>
                </a:lnTo>
                <a:lnTo>
                  <a:pt x="0" y="0"/>
                </a:lnTo>
                <a:close/>
              </a:path>
            </a:pathLst>
          </a:custGeom>
          <a:blipFill>
            <a:blip r:embed="rId2"/>
            <a:stretch>
              <a:fillRect/>
            </a:stretch>
          </a:blipFill>
        </p:spPr>
      </p:sp>
      <p:sp>
        <p:nvSpPr>
          <p:cNvPr id="3" name="TextBox 3"/>
          <p:cNvSpPr txBox="1"/>
          <p:nvPr/>
        </p:nvSpPr>
        <p:spPr>
          <a:xfrm>
            <a:off x="1028700" y="952500"/>
            <a:ext cx="13919249" cy="1230080"/>
          </a:xfrm>
          <a:prstGeom prst="rect">
            <a:avLst/>
          </a:prstGeom>
        </p:spPr>
        <p:txBody>
          <a:bodyPr lIns="0" tIns="0" rIns="0" bIns="0" rtlCol="0" anchor="t">
            <a:spAutoFit/>
          </a:bodyPr>
          <a:lstStyle/>
          <a:p>
            <a:pPr algn="l">
              <a:lnSpc>
                <a:spcPts val="8361"/>
              </a:lnSpc>
            </a:pPr>
            <a:r>
              <a:rPr lang="en-US" sz="7601" spc="-372">
                <a:solidFill>
                  <a:srgbClr val="333333"/>
                </a:solidFill>
                <a:latin typeface="Times New Roman"/>
                <a:ea typeface="Times New Roman"/>
                <a:cs typeface="Times New Roman"/>
                <a:sym typeface="Times New Roman"/>
              </a:rPr>
              <a:t>System Implementation</a:t>
            </a:r>
          </a:p>
        </p:txBody>
      </p:sp>
      <p:sp>
        <p:nvSpPr>
          <p:cNvPr id="4" name="TextBox 4"/>
          <p:cNvSpPr txBox="1"/>
          <p:nvPr/>
        </p:nvSpPr>
        <p:spPr>
          <a:xfrm>
            <a:off x="1028700" y="2821766"/>
            <a:ext cx="15982225" cy="721360"/>
          </a:xfrm>
          <a:prstGeom prst="rect">
            <a:avLst/>
          </a:prstGeom>
        </p:spPr>
        <p:txBody>
          <a:bodyPr lIns="0" tIns="0" rIns="0" bIns="0" rtlCol="0" anchor="t">
            <a:spAutoFit/>
          </a:bodyPr>
          <a:lstStyle/>
          <a:p>
            <a:pPr algn="l">
              <a:lnSpc>
                <a:spcPts val="5119"/>
              </a:lnSpc>
            </a:pPr>
            <a:r>
              <a:rPr lang="en-US" sz="3999" b="1">
                <a:solidFill>
                  <a:srgbClr val="333333"/>
                </a:solidFill>
                <a:latin typeface="Times New Roman Bold"/>
                <a:ea typeface="Times New Roman Bold"/>
                <a:cs typeface="Times New Roman Bold"/>
                <a:sym typeface="Times New Roman Bold"/>
              </a:rPr>
              <a:t>Programming Languages: </a:t>
            </a:r>
            <a:r>
              <a:rPr lang="en-US" sz="3999">
                <a:solidFill>
                  <a:srgbClr val="333333"/>
                </a:solidFill>
                <a:latin typeface="Times New Roman"/>
                <a:ea typeface="Times New Roman"/>
                <a:cs typeface="Times New Roman"/>
                <a:sym typeface="Times New Roman"/>
              </a:rPr>
              <a:t>Python, Javascript </a:t>
            </a:r>
          </a:p>
        </p:txBody>
      </p:sp>
      <p:sp>
        <p:nvSpPr>
          <p:cNvPr id="5" name="TextBox 5"/>
          <p:cNvSpPr txBox="1"/>
          <p:nvPr/>
        </p:nvSpPr>
        <p:spPr>
          <a:xfrm>
            <a:off x="1028700" y="3711437"/>
            <a:ext cx="15982225" cy="721360"/>
          </a:xfrm>
          <a:prstGeom prst="rect">
            <a:avLst/>
          </a:prstGeom>
        </p:spPr>
        <p:txBody>
          <a:bodyPr lIns="0" tIns="0" rIns="0" bIns="0" rtlCol="0" anchor="t">
            <a:spAutoFit/>
          </a:bodyPr>
          <a:lstStyle/>
          <a:p>
            <a:pPr algn="l">
              <a:lnSpc>
                <a:spcPts val="5119"/>
              </a:lnSpc>
            </a:pPr>
            <a:r>
              <a:rPr lang="en-US" sz="3999" b="1" spc="-195">
                <a:solidFill>
                  <a:srgbClr val="333333"/>
                </a:solidFill>
                <a:latin typeface="Times New Roman Bold"/>
                <a:ea typeface="Times New Roman Bold"/>
                <a:cs typeface="Times New Roman Bold"/>
                <a:sym typeface="Times New Roman Bold"/>
              </a:rPr>
              <a:t>Tools &amp; Libraries:</a:t>
            </a:r>
          </a:p>
        </p:txBody>
      </p:sp>
      <p:sp>
        <p:nvSpPr>
          <p:cNvPr id="6" name="TextBox 6"/>
          <p:cNvSpPr txBox="1"/>
          <p:nvPr/>
        </p:nvSpPr>
        <p:spPr>
          <a:xfrm>
            <a:off x="1028700" y="4472762"/>
            <a:ext cx="15982225" cy="4454781"/>
          </a:xfrm>
          <a:prstGeom prst="rect">
            <a:avLst/>
          </a:prstGeom>
        </p:spPr>
        <p:txBody>
          <a:bodyPr lIns="0" tIns="0" rIns="0" bIns="0" rtlCol="0" anchor="t">
            <a:spAutoFit/>
          </a:bodyPr>
          <a:lstStyle/>
          <a:p>
            <a:pPr algn="l">
              <a:lnSpc>
                <a:spcPts val="5887"/>
              </a:lnSpc>
            </a:pPr>
            <a:r>
              <a:rPr lang="en-US" sz="3199" spc="-156">
                <a:solidFill>
                  <a:srgbClr val="333333"/>
                </a:solidFill>
                <a:latin typeface="Times New Roman"/>
                <a:ea typeface="Times New Roman"/>
                <a:cs typeface="Times New Roman"/>
                <a:sym typeface="Times New Roman"/>
              </a:rPr>
              <a:t>OpenCV: For image processing. </a:t>
            </a:r>
          </a:p>
          <a:p>
            <a:pPr algn="l">
              <a:lnSpc>
                <a:spcPts val="5887"/>
              </a:lnSpc>
            </a:pPr>
            <a:r>
              <a:rPr lang="en-US" sz="3199" spc="-156">
                <a:solidFill>
                  <a:srgbClr val="333333"/>
                </a:solidFill>
                <a:latin typeface="Times New Roman"/>
                <a:ea typeface="Times New Roman"/>
                <a:cs typeface="Times New Roman"/>
                <a:sym typeface="Times New Roman"/>
              </a:rPr>
              <a:t>TensorFlow/Keras: For machine learning models analysing skin diseases </a:t>
            </a:r>
          </a:p>
          <a:p>
            <a:pPr algn="l">
              <a:lnSpc>
                <a:spcPts val="5887"/>
              </a:lnSpc>
            </a:pPr>
            <a:r>
              <a:rPr lang="en-US" sz="3199" spc="-156">
                <a:solidFill>
                  <a:srgbClr val="333333"/>
                </a:solidFill>
                <a:latin typeface="Times New Roman"/>
                <a:ea typeface="Times New Roman"/>
                <a:cs typeface="Times New Roman"/>
                <a:sym typeface="Times New Roman"/>
              </a:rPr>
              <a:t>MongoDB: Manages user data, including identities and exam details. </a:t>
            </a:r>
          </a:p>
          <a:p>
            <a:pPr algn="l">
              <a:lnSpc>
                <a:spcPts val="5887"/>
              </a:lnSpc>
            </a:pPr>
            <a:r>
              <a:rPr lang="en-US" sz="3199" spc="-156">
                <a:solidFill>
                  <a:srgbClr val="333333"/>
                </a:solidFill>
                <a:latin typeface="Times New Roman"/>
                <a:ea typeface="Times New Roman"/>
                <a:cs typeface="Times New Roman"/>
                <a:sym typeface="Times New Roman"/>
              </a:rPr>
              <a:t>HTML, ChakraUI, ReactJs: For building the front-end interface (interface titled Dermify), HuggingFace, Vercel, and Render: For scalable cloud infrastructure supporting high concurrency. OpenAI: API for NLP capabilities only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F4"/>
        </a:solidFill>
        <a:effectLst/>
      </p:bgPr>
    </p:bg>
    <p:spTree>
      <p:nvGrpSpPr>
        <p:cNvPr id="1" name=""/>
        <p:cNvGrpSpPr/>
        <p:nvPr/>
      </p:nvGrpSpPr>
      <p:grpSpPr>
        <a:xfrm>
          <a:off x="0" y="0"/>
          <a:ext cx="0" cy="0"/>
          <a:chOff x="0" y="0"/>
          <a:chExt cx="0" cy="0"/>
        </a:xfrm>
      </p:grpSpPr>
      <p:sp>
        <p:nvSpPr>
          <p:cNvPr id="2" name="Freeform 2"/>
          <p:cNvSpPr/>
          <p:nvPr/>
        </p:nvSpPr>
        <p:spPr>
          <a:xfrm>
            <a:off x="14701548" y="697170"/>
            <a:ext cx="2557752" cy="2499622"/>
          </a:xfrm>
          <a:custGeom>
            <a:avLst/>
            <a:gdLst/>
            <a:ahLst/>
            <a:cxnLst/>
            <a:rect l="l" t="t" r="r" b="b"/>
            <a:pathLst>
              <a:path w="2557752" h="2499622">
                <a:moveTo>
                  <a:pt x="0" y="0"/>
                </a:moveTo>
                <a:lnTo>
                  <a:pt x="2557752" y="0"/>
                </a:lnTo>
                <a:lnTo>
                  <a:pt x="2557752" y="2499622"/>
                </a:lnTo>
                <a:lnTo>
                  <a:pt x="0" y="2499622"/>
                </a:lnTo>
                <a:lnTo>
                  <a:pt x="0" y="0"/>
                </a:lnTo>
                <a:close/>
              </a:path>
            </a:pathLst>
          </a:custGeom>
          <a:blipFill>
            <a:blip r:embed="rId2"/>
            <a:stretch>
              <a:fillRect/>
            </a:stretch>
          </a:blipFill>
        </p:spPr>
      </p:sp>
      <p:sp>
        <p:nvSpPr>
          <p:cNvPr id="3" name="Freeform 3"/>
          <p:cNvSpPr/>
          <p:nvPr/>
        </p:nvSpPr>
        <p:spPr>
          <a:xfrm>
            <a:off x="1152887" y="3875225"/>
            <a:ext cx="10238043" cy="2954777"/>
          </a:xfrm>
          <a:custGeom>
            <a:avLst/>
            <a:gdLst/>
            <a:ahLst/>
            <a:cxnLst/>
            <a:rect l="l" t="t" r="r" b="b"/>
            <a:pathLst>
              <a:path w="10238043" h="2954777">
                <a:moveTo>
                  <a:pt x="0" y="0"/>
                </a:moveTo>
                <a:lnTo>
                  <a:pt x="10238043" y="0"/>
                </a:lnTo>
                <a:lnTo>
                  <a:pt x="10238043" y="2954776"/>
                </a:lnTo>
                <a:lnTo>
                  <a:pt x="0" y="2954776"/>
                </a:lnTo>
                <a:lnTo>
                  <a:pt x="0" y="0"/>
                </a:lnTo>
                <a:close/>
              </a:path>
            </a:pathLst>
          </a:custGeom>
          <a:blipFill>
            <a:blip r:embed="rId3"/>
            <a:stretch>
              <a:fillRect/>
            </a:stretch>
          </a:blipFill>
        </p:spPr>
      </p:sp>
      <p:sp>
        <p:nvSpPr>
          <p:cNvPr id="4" name="TextBox 4"/>
          <p:cNvSpPr txBox="1"/>
          <p:nvPr/>
        </p:nvSpPr>
        <p:spPr>
          <a:xfrm>
            <a:off x="1028700" y="952500"/>
            <a:ext cx="13919249" cy="2287421"/>
          </a:xfrm>
          <a:prstGeom prst="rect">
            <a:avLst/>
          </a:prstGeom>
        </p:spPr>
        <p:txBody>
          <a:bodyPr lIns="0" tIns="0" rIns="0" bIns="0" rtlCol="0" anchor="t">
            <a:spAutoFit/>
          </a:bodyPr>
          <a:lstStyle/>
          <a:p>
            <a:pPr algn="l">
              <a:lnSpc>
                <a:spcPts val="8361"/>
              </a:lnSpc>
            </a:pPr>
            <a:r>
              <a:rPr lang="en-US" sz="7601" spc="-372">
                <a:solidFill>
                  <a:srgbClr val="333333"/>
                </a:solidFill>
                <a:latin typeface="Times New Roman"/>
                <a:ea typeface="Times New Roman"/>
                <a:cs typeface="Times New Roman"/>
                <a:sym typeface="Times New Roman"/>
              </a:rPr>
              <a:t>Model Training &amp; </a:t>
            </a:r>
          </a:p>
          <a:p>
            <a:pPr algn="l">
              <a:lnSpc>
                <a:spcPts val="8361"/>
              </a:lnSpc>
            </a:pPr>
            <a:r>
              <a:rPr lang="en-US" sz="7601" spc="-372">
                <a:solidFill>
                  <a:srgbClr val="333333"/>
                </a:solidFill>
                <a:latin typeface="Times New Roman"/>
                <a:ea typeface="Times New Roman"/>
                <a:cs typeface="Times New Roman"/>
                <a:sym typeface="Times New Roman"/>
              </a:rPr>
              <a:t>Comparative Analysis</a:t>
            </a:r>
          </a:p>
        </p:txBody>
      </p:sp>
      <p:sp>
        <p:nvSpPr>
          <p:cNvPr id="5" name="TextBox 5"/>
          <p:cNvSpPr txBox="1"/>
          <p:nvPr/>
        </p:nvSpPr>
        <p:spPr>
          <a:xfrm>
            <a:off x="1152886" y="7158037"/>
            <a:ext cx="15982225" cy="1577975"/>
          </a:xfrm>
          <a:prstGeom prst="rect">
            <a:avLst/>
          </a:prstGeom>
        </p:spPr>
        <p:txBody>
          <a:bodyPr lIns="0" tIns="0" rIns="0" bIns="0" rtlCol="0" anchor="t">
            <a:spAutoFit/>
          </a:bodyPr>
          <a:lstStyle/>
          <a:p>
            <a:pPr algn="l">
              <a:lnSpc>
                <a:spcPts val="3024"/>
              </a:lnSpc>
            </a:pPr>
            <a:r>
              <a:rPr lang="en-US" sz="2499" spc="-122" dirty="0">
                <a:solidFill>
                  <a:srgbClr val="333333"/>
                </a:solidFill>
                <a:latin typeface="Times New Roman"/>
                <a:ea typeface="Times New Roman"/>
                <a:cs typeface="Times New Roman"/>
                <a:sym typeface="Times New Roman"/>
              </a:rPr>
              <a:t>The analysis reveals that transfer learning from ImageNet-pretrained models consistently enhances performance. Architectures like ResNet50 and DenseNet121, which incorporate advanced connectivity patterns (residual and dense connections respectively), significantly outperform traditional deep networks like VGG16, especially in domains requiring nuanced feature recognition such as skin lesion classification.</a:t>
            </a:r>
          </a:p>
        </p:txBody>
      </p:sp>
      <p:sp>
        <p:nvSpPr>
          <p:cNvPr id="6" name="TextBox 6"/>
          <p:cNvSpPr txBox="1"/>
          <p:nvPr/>
        </p:nvSpPr>
        <p:spPr>
          <a:xfrm>
            <a:off x="1152887" y="3211214"/>
            <a:ext cx="15982225" cy="434975"/>
          </a:xfrm>
          <a:prstGeom prst="rect">
            <a:avLst/>
          </a:prstGeom>
        </p:spPr>
        <p:txBody>
          <a:bodyPr lIns="0" tIns="0" rIns="0" bIns="0" rtlCol="0" anchor="t">
            <a:spAutoFit/>
          </a:bodyPr>
          <a:lstStyle/>
          <a:p>
            <a:pPr algn="l">
              <a:lnSpc>
                <a:spcPts val="3024"/>
              </a:lnSpc>
            </a:pPr>
            <a:r>
              <a:rPr lang="en-US" sz="2499" spc="-122">
                <a:solidFill>
                  <a:srgbClr val="333333"/>
                </a:solidFill>
                <a:latin typeface="Times New Roman"/>
                <a:ea typeface="Times New Roman"/>
                <a:cs typeface="Times New Roman"/>
                <a:sym typeface="Times New Roman"/>
              </a:rPr>
              <a:t>We ran a comparative analysis on these four CNN Models:</a:t>
            </a:r>
          </a:p>
        </p:txBody>
      </p:sp>
      <p:sp>
        <p:nvSpPr>
          <p:cNvPr id="7" name="TextBox 7"/>
          <p:cNvSpPr txBox="1"/>
          <p:nvPr/>
        </p:nvSpPr>
        <p:spPr>
          <a:xfrm>
            <a:off x="1152885" y="8648700"/>
            <a:ext cx="15982225" cy="1196975"/>
          </a:xfrm>
          <a:prstGeom prst="rect">
            <a:avLst/>
          </a:prstGeom>
        </p:spPr>
        <p:txBody>
          <a:bodyPr lIns="0" tIns="0" rIns="0" bIns="0" rtlCol="0" anchor="t">
            <a:spAutoFit/>
          </a:bodyPr>
          <a:lstStyle/>
          <a:p>
            <a:pPr algn="l">
              <a:lnSpc>
                <a:spcPts val="3024"/>
              </a:lnSpc>
            </a:pPr>
            <a:r>
              <a:rPr lang="en-US" sz="2499" spc="-122" dirty="0">
                <a:solidFill>
                  <a:srgbClr val="333333"/>
                </a:solidFill>
                <a:latin typeface="Times New Roman"/>
                <a:ea typeface="Times New Roman"/>
                <a:cs typeface="Times New Roman"/>
                <a:sym typeface="Times New Roman"/>
              </a:rPr>
              <a:t>The ResNet50 model was selected for skin disease classification. The final trained weights and configuration were prepared for deployment on the Hugging Face Model Hub. The trained model was serialized using the </a:t>
            </a:r>
            <a:r>
              <a:rPr lang="en-US" sz="2499" spc="-122" dirty="0" err="1">
                <a:solidFill>
                  <a:srgbClr val="333333"/>
                </a:solidFill>
                <a:latin typeface="Times New Roman"/>
                <a:ea typeface="Times New Roman"/>
                <a:cs typeface="Times New Roman"/>
                <a:sym typeface="Times New Roman"/>
              </a:rPr>
              <a:t>PyTorch</a:t>
            </a:r>
            <a:r>
              <a:rPr lang="en-US" sz="2499" spc="-122" dirty="0">
                <a:solidFill>
                  <a:srgbClr val="333333"/>
                </a:solidFill>
                <a:latin typeface="Times New Roman"/>
                <a:ea typeface="Times New Roman"/>
                <a:cs typeface="Times New Roman"/>
                <a:sym typeface="Times New Roman"/>
              </a:rPr>
              <a:t> framework, by saving the entire model object using the </a:t>
            </a:r>
            <a:r>
              <a:rPr lang="en-US" sz="2499" spc="-122" dirty="0" err="1">
                <a:solidFill>
                  <a:srgbClr val="333333"/>
                </a:solidFill>
                <a:latin typeface="Times New Roman"/>
                <a:ea typeface="Times New Roman"/>
                <a:cs typeface="Times New Roman"/>
                <a:sym typeface="Times New Roman"/>
              </a:rPr>
              <a:t>torch.save</a:t>
            </a:r>
            <a:r>
              <a:rPr lang="en-US" sz="2499" spc="-122" dirty="0">
                <a:solidFill>
                  <a:srgbClr val="333333"/>
                </a:solidFill>
                <a:latin typeface="Times New Roman"/>
                <a:ea typeface="Times New Roman"/>
                <a:cs typeface="Times New Roman"/>
                <a:sym typeface="Times New Roman"/>
              </a:rPr>
              <a:t>() method.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F4"/>
        </a:solidFill>
        <a:effectLst/>
      </p:bgPr>
    </p:bg>
    <p:spTree>
      <p:nvGrpSpPr>
        <p:cNvPr id="1" name=""/>
        <p:cNvGrpSpPr/>
        <p:nvPr/>
      </p:nvGrpSpPr>
      <p:grpSpPr>
        <a:xfrm>
          <a:off x="0" y="0"/>
          <a:ext cx="0" cy="0"/>
          <a:chOff x="0" y="0"/>
          <a:chExt cx="0" cy="0"/>
        </a:xfrm>
      </p:grpSpPr>
      <p:sp>
        <p:nvSpPr>
          <p:cNvPr id="2" name="Freeform 2"/>
          <p:cNvSpPr/>
          <p:nvPr/>
        </p:nvSpPr>
        <p:spPr>
          <a:xfrm>
            <a:off x="14701548" y="697170"/>
            <a:ext cx="2557752" cy="2499622"/>
          </a:xfrm>
          <a:custGeom>
            <a:avLst/>
            <a:gdLst/>
            <a:ahLst/>
            <a:cxnLst/>
            <a:rect l="l" t="t" r="r" b="b"/>
            <a:pathLst>
              <a:path w="2557752" h="2499622">
                <a:moveTo>
                  <a:pt x="0" y="0"/>
                </a:moveTo>
                <a:lnTo>
                  <a:pt x="2557752" y="0"/>
                </a:lnTo>
                <a:lnTo>
                  <a:pt x="2557752" y="2499622"/>
                </a:lnTo>
                <a:lnTo>
                  <a:pt x="0" y="2499622"/>
                </a:lnTo>
                <a:lnTo>
                  <a:pt x="0" y="0"/>
                </a:lnTo>
                <a:close/>
              </a:path>
            </a:pathLst>
          </a:custGeom>
          <a:blipFill>
            <a:blip r:embed="rId2"/>
            <a:stretch>
              <a:fillRect/>
            </a:stretch>
          </a:blipFill>
        </p:spPr>
      </p:sp>
      <p:sp>
        <p:nvSpPr>
          <p:cNvPr id="3" name="TextBox 3"/>
          <p:cNvSpPr txBox="1"/>
          <p:nvPr/>
        </p:nvSpPr>
        <p:spPr>
          <a:xfrm>
            <a:off x="1028700" y="952500"/>
            <a:ext cx="13919249" cy="1230080"/>
          </a:xfrm>
          <a:prstGeom prst="rect">
            <a:avLst/>
          </a:prstGeom>
        </p:spPr>
        <p:txBody>
          <a:bodyPr lIns="0" tIns="0" rIns="0" bIns="0" rtlCol="0" anchor="t">
            <a:spAutoFit/>
          </a:bodyPr>
          <a:lstStyle/>
          <a:p>
            <a:pPr algn="l">
              <a:lnSpc>
                <a:spcPts val="8361"/>
              </a:lnSpc>
            </a:pPr>
            <a:r>
              <a:rPr lang="en-US" sz="7601" spc="-372">
                <a:solidFill>
                  <a:srgbClr val="333333"/>
                </a:solidFill>
                <a:latin typeface="Times New Roman"/>
                <a:ea typeface="Times New Roman"/>
                <a:cs typeface="Times New Roman"/>
                <a:sym typeface="Times New Roman"/>
              </a:rPr>
              <a:t>Web Deployment</a:t>
            </a:r>
          </a:p>
        </p:txBody>
      </p:sp>
      <p:sp>
        <p:nvSpPr>
          <p:cNvPr id="4" name="TextBox 4"/>
          <p:cNvSpPr txBox="1"/>
          <p:nvPr/>
        </p:nvSpPr>
        <p:spPr>
          <a:xfrm>
            <a:off x="1028700" y="2515924"/>
            <a:ext cx="12947239" cy="5406864"/>
          </a:xfrm>
          <a:prstGeom prst="rect">
            <a:avLst/>
          </a:prstGeom>
        </p:spPr>
        <p:txBody>
          <a:bodyPr lIns="0" tIns="0" rIns="0" bIns="0" rtlCol="0" anchor="t">
            <a:spAutoFit/>
          </a:bodyPr>
          <a:lstStyle/>
          <a:p>
            <a:pPr algn="l">
              <a:lnSpc>
                <a:spcPts val="3871"/>
              </a:lnSpc>
            </a:pPr>
            <a:r>
              <a:rPr lang="en-US" sz="3199" spc="-156">
                <a:solidFill>
                  <a:srgbClr val="333333"/>
                </a:solidFill>
                <a:latin typeface="Times New Roman"/>
                <a:ea typeface="Times New Roman"/>
                <a:cs typeface="Times New Roman"/>
                <a:sym typeface="Times New Roman"/>
              </a:rPr>
              <a:t>The backend was developed using </a:t>
            </a:r>
            <a:r>
              <a:rPr lang="en-US" sz="3199" b="1" spc="-156">
                <a:solidFill>
                  <a:srgbClr val="333333"/>
                </a:solidFill>
                <a:latin typeface="Times New Roman Bold"/>
                <a:ea typeface="Times New Roman Bold"/>
                <a:cs typeface="Times New Roman Bold"/>
                <a:sym typeface="Times New Roman Bold"/>
              </a:rPr>
              <a:t>FastAPI</a:t>
            </a:r>
            <a:r>
              <a:rPr lang="en-US" sz="3199" spc="-156">
                <a:solidFill>
                  <a:srgbClr val="333333"/>
                </a:solidFill>
                <a:latin typeface="Times New Roman"/>
                <a:ea typeface="Times New Roman"/>
                <a:cs typeface="Times New Roman"/>
                <a:sym typeface="Times New Roman"/>
              </a:rPr>
              <a:t>, a high-performance asynchronous framework. </a:t>
            </a:r>
            <a:r>
              <a:rPr lang="en-US" sz="3199" b="1" spc="-156">
                <a:solidFill>
                  <a:srgbClr val="333333"/>
                </a:solidFill>
                <a:latin typeface="Times New Roman Bold"/>
                <a:ea typeface="Times New Roman Bold"/>
                <a:cs typeface="Times New Roman Bold"/>
                <a:sym typeface="Times New Roman Bold"/>
              </a:rPr>
              <a:t>Node.js</a:t>
            </a:r>
            <a:r>
              <a:rPr lang="en-US" sz="3199" spc="-156">
                <a:solidFill>
                  <a:srgbClr val="333333"/>
                </a:solidFill>
                <a:latin typeface="Times New Roman"/>
                <a:ea typeface="Times New Roman"/>
                <a:cs typeface="Times New Roman"/>
                <a:sym typeface="Times New Roman"/>
              </a:rPr>
              <a:t> is used for managing real-time communication and frontend integration, while </a:t>
            </a:r>
            <a:r>
              <a:rPr lang="en-US" sz="3199" b="1" spc="-156">
                <a:solidFill>
                  <a:srgbClr val="333333"/>
                </a:solidFill>
                <a:latin typeface="Times New Roman Bold"/>
                <a:ea typeface="Times New Roman Bold"/>
                <a:cs typeface="Times New Roman Bold"/>
                <a:sym typeface="Times New Roman Bold"/>
              </a:rPr>
              <a:t>MongoDB</a:t>
            </a:r>
            <a:r>
              <a:rPr lang="en-US" sz="3199" spc="-156">
                <a:solidFill>
                  <a:srgbClr val="333333"/>
                </a:solidFill>
                <a:latin typeface="Times New Roman"/>
                <a:ea typeface="Times New Roman"/>
                <a:cs typeface="Times New Roman"/>
                <a:sym typeface="Times New Roman"/>
              </a:rPr>
              <a:t> serves as the primary database for storing and retrieving user data and inference results.</a:t>
            </a:r>
          </a:p>
          <a:p>
            <a:pPr algn="l">
              <a:lnSpc>
                <a:spcPts val="3871"/>
              </a:lnSpc>
            </a:pPr>
            <a:endParaRPr lang="en-US" sz="3199" spc="-156">
              <a:solidFill>
                <a:srgbClr val="333333"/>
              </a:solidFill>
              <a:latin typeface="Times New Roman"/>
              <a:ea typeface="Times New Roman"/>
              <a:cs typeface="Times New Roman"/>
              <a:sym typeface="Times New Roman"/>
            </a:endParaRPr>
          </a:p>
          <a:p>
            <a:pPr algn="l">
              <a:lnSpc>
                <a:spcPts val="3871"/>
              </a:lnSpc>
            </a:pPr>
            <a:r>
              <a:rPr lang="en-US" sz="3199" spc="-156">
                <a:solidFill>
                  <a:srgbClr val="333333"/>
                </a:solidFill>
                <a:latin typeface="Times New Roman"/>
                <a:ea typeface="Times New Roman"/>
                <a:cs typeface="Times New Roman"/>
                <a:sym typeface="Times New Roman"/>
              </a:rPr>
              <a:t>The frontend was built using </a:t>
            </a:r>
            <a:r>
              <a:rPr lang="en-US" sz="3199" b="1" spc="-156">
                <a:solidFill>
                  <a:srgbClr val="333333"/>
                </a:solidFill>
                <a:latin typeface="Times New Roman Bold"/>
                <a:ea typeface="Times New Roman Bold"/>
                <a:cs typeface="Times New Roman Bold"/>
                <a:sym typeface="Times New Roman Bold"/>
              </a:rPr>
              <a:t>React</a:t>
            </a:r>
            <a:r>
              <a:rPr lang="en-US" sz="3199" spc="-156">
                <a:solidFill>
                  <a:srgbClr val="333333"/>
                </a:solidFill>
                <a:latin typeface="Times New Roman"/>
                <a:ea typeface="Times New Roman"/>
                <a:cs typeface="Times New Roman"/>
                <a:sym typeface="Times New Roman"/>
              </a:rPr>
              <a:t>, a flexible JavaScript library for building dynamic user interfaces. </a:t>
            </a:r>
            <a:r>
              <a:rPr lang="en-US" sz="3199" b="1" spc="-156">
                <a:solidFill>
                  <a:srgbClr val="333333"/>
                </a:solidFill>
                <a:latin typeface="Times New Roman Bold"/>
                <a:ea typeface="Times New Roman Bold"/>
                <a:cs typeface="Times New Roman Bold"/>
                <a:sym typeface="Times New Roman Bold"/>
              </a:rPr>
              <a:t>Chakra UI</a:t>
            </a:r>
            <a:r>
              <a:rPr lang="en-US" sz="3199" spc="-156">
                <a:solidFill>
                  <a:srgbClr val="333333"/>
                </a:solidFill>
                <a:latin typeface="Times New Roman"/>
                <a:ea typeface="Times New Roman"/>
                <a:cs typeface="Times New Roman"/>
                <a:sym typeface="Times New Roman"/>
              </a:rPr>
              <a:t> was used to design an accessible and responsive component-based layout, ensuring a seamless user experience. The application is deployed on </a:t>
            </a:r>
            <a:r>
              <a:rPr lang="en-US" sz="3199" b="1" spc="-156">
                <a:solidFill>
                  <a:srgbClr val="333333"/>
                </a:solidFill>
                <a:latin typeface="Times New Roman Bold"/>
                <a:ea typeface="Times New Roman Bold"/>
                <a:cs typeface="Times New Roman Bold"/>
                <a:sym typeface="Times New Roman Bold"/>
              </a:rPr>
              <a:t>Vercel</a:t>
            </a:r>
            <a:r>
              <a:rPr lang="en-US" sz="3199" spc="-156">
                <a:solidFill>
                  <a:srgbClr val="333333"/>
                </a:solidFill>
                <a:latin typeface="Times New Roman"/>
                <a:ea typeface="Times New Roman"/>
                <a:cs typeface="Times New Roman"/>
                <a:sym typeface="Times New Roman"/>
              </a:rPr>
              <a:t>, enabling fast, serverless deployment with continuous integration and delivery.</a:t>
            </a:r>
          </a:p>
          <a:p>
            <a:pPr algn="l">
              <a:lnSpc>
                <a:spcPts val="3871"/>
              </a:lnSpc>
            </a:pPr>
            <a:endParaRPr lang="en-US" sz="3199" spc="-156">
              <a:solidFill>
                <a:srgbClr val="333333"/>
              </a:solidFill>
              <a:latin typeface="Times New Roman"/>
              <a:ea typeface="Times New Roman"/>
              <a:cs typeface="Times New Roman"/>
              <a:sym typeface="Times New Roman"/>
            </a:endParaRPr>
          </a:p>
        </p:txBody>
      </p:sp>
      <p:sp>
        <p:nvSpPr>
          <p:cNvPr id="5" name="Freeform 5"/>
          <p:cNvSpPr/>
          <p:nvPr/>
        </p:nvSpPr>
        <p:spPr>
          <a:xfrm>
            <a:off x="13247646" y="6095917"/>
            <a:ext cx="8382166" cy="8382166"/>
          </a:xfrm>
          <a:custGeom>
            <a:avLst/>
            <a:gdLst/>
            <a:ahLst/>
            <a:cxnLst/>
            <a:rect l="l" t="t" r="r" b="b"/>
            <a:pathLst>
              <a:path w="8382166" h="8382166">
                <a:moveTo>
                  <a:pt x="0" y="0"/>
                </a:moveTo>
                <a:lnTo>
                  <a:pt x="8382166" y="0"/>
                </a:lnTo>
                <a:lnTo>
                  <a:pt x="8382166" y="8382166"/>
                </a:lnTo>
                <a:lnTo>
                  <a:pt x="0" y="83821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5F4"/>
        </a:solidFill>
        <a:effectLst/>
      </p:bgPr>
    </p:bg>
    <p:spTree>
      <p:nvGrpSpPr>
        <p:cNvPr id="1" name=""/>
        <p:cNvGrpSpPr/>
        <p:nvPr/>
      </p:nvGrpSpPr>
      <p:grpSpPr>
        <a:xfrm>
          <a:off x="0" y="0"/>
          <a:ext cx="0" cy="0"/>
          <a:chOff x="0" y="0"/>
          <a:chExt cx="0" cy="0"/>
        </a:xfrm>
      </p:grpSpPr>
      <p:sp>
        <p:nvSpPr>
          <p:cNvPr id="2" name="Freeform 2"/>
          <p:cNvSpPr/>
          <p:nvPr/>
        </p:nvSpPr>
        <p:spPr>
          <a:xfrm>
            <a:off x="14701548" y="697170"/>
            <a:ext cx="2557752" cy="2499622"/>
          </a:xfrm>
          <a:custGeom>
            <a:avLst/>
            <a:gdLst/>
            <a:ahLst/>
            <a:cxnLst/>
            <a:rect l="l" t="t" r="r" b="b"/>
            <a:pathLst>
              <a:path w="2557752" h="2499622">
                <a:moveTo>
                  <a:pt x="0" y="0"/>
                </a:moveTo>
                <a:lnTo>
                  <a:pt x="2557752" y="0"/>
                </a:lnTo>
                <a:lnTo>
                  <a:pt x="2557752" y="2499622"/>
                </a:lnTo>
                <a:lnTo>
                  <a:pt x="0" y="2499622"/>
                </a:lnTo>
                <a:lnTo>
                  <a:pt x="0" y="0"/>
                </a:lnTo>
                <a:close/>
              </a:path>
            </a:pathLst>
          </a:custGeom>
          <a:blipFill>
            <a:blip r:embed="rId2"/>
            <a:stretch>
              <a:fillRect/>
            </a:stretch>
          </a:blipFill>
        </p:spPr>
      </p:sp>
      <p:sp>
        <p:nvSpPr>
          <p:cNvPr id="3" name="Freeform 3"/>
          <p:cNvSpPr/>
          <p:nvPr/>
        </p:nvSpPr>
        <p:spPr>
          <a:xfrm>
            <a:off x="8573764" y="4042734"/>
            <a:ext cx="8685536" cy="5167941"/>
          </a:xfrm>
          <a:custGeom>
            <a:avLst/>
            <a:gdLst/>
            <a:ahLst/>
            <a:cxnLst/>
            <a:rect l="l" t="t" r="r" b="b"/>
            <a:pathLst>
              <a:path w="8685536" h="5167941">
                <a:moveTo>
                  <a:pt x="0" y="0"/>
                </a:moveTo>
                <a:lnTo>
                  <a:pt x="8685536" y="0"/>
                </a:lnTo>
                <a:lnTo>
                  <a:pt x="8685536" y="5167941"/>
                </a:lnTo>
                <a:lnTo>
                  <a:pt x="0" y="5167941"/>
                </a:lnTo>
                <a:lnTo>
                  <a:pt x="0" y="0"/>
                </a:lnTo>
                <a:close/>
              </a:path>
            </a:pathLst>
          </a:custGeom>
          <a:blipFill>
            <a:blip r:embed="rId3"/>
            <a:stretch>
              <a:fillRect l="-20932" t="-1618" r="-4814" b="-2177"/>
            </a:stretch>
          </a:blipFill>
        </p:spPr>
      </p:sp>
      <p:sp>
        <p:nvSpPr>
          <p:cNvPr id="4" name="TextBox 4"/>
          <p:cNvSpPr txBox="1"/>
          <p:nvPr/>
        </p:nvSpPr>
        <p:spPr>
          <a:xfrm>
            <a:off x="1028700" y="952500"/>
            <a:ext cx="13919249" cy="1230080"/>
          </a:xfrm>
          <a:prstGeom prst="rect">
            <a:avLst/>
          </a:prstGeom>
        </p:spPr>
        <p:txBody>
          <a:bodyPr lIns="0" tIns="0" rIns="0" bIns="0" rtlCol="0" anchor="t">
            <a:spAutoFit/>
          </a:bodyPr>
          <a:lstStyle/>
          <a:p>
            <a:pPr algn="l">
              <a:lnSpc>
                <a:spcPts val="8361"/>
              </a:lnSpc>
            </a:pPr>
            <a:r>
              <a:rPr lang="en-US" sz="7601" spc="-372">
                <a:solidFill>
                  <a:srgbClr val="333333"/>
                </a:solidFill>
                <a:latin typeface="Times New Roman"/>
                <a:ea typeface="Times New Roman"/>
                <a:cs typeface="Times New Roman"/>
                <a:sym typeface="Times New Roman"/>
              </a:rPr>
              <a:t>LLM  Application</a:t>
            </a:r>
          </a:p>
        </p:txBody>
      </p:sp>
      <p:sp>
        <p:nvSpPr>
          <p:cNvPr id="5" name="TextBox 5"/>
          <p:cNvSpPr txBox="1"/>
          <p:nvPr/>
        </p:nvSpPr>
        <p:spPr>
          <a:xfrm>
            <a:off x="1028700" y="2588986"/>
            <a:ext cx="7228518" cy="3463036"/>
          </a:xfrm>
          <a:prstGeom prst="rect">
            <a:avLst/>
          </a:prstGeom>
        </p:spPr>
        <p:txBody>
          <a:bodyPr lIns="0" tIns="0" rIns="0" bIns="0" rtlCol="0" anchor="t">
            <a:spAutoFit/>
          </a:bodyPr>
          <a:lstStyle/>
          <a:p>
            <a:pPr algn="l">
              <a:lnSpc>
                <a:spcPts val="3871"/>
              </a:lnSpc>
            </a:pPr>
            <a:r>
              <a:rPr lang="en-US" sz="3199" spc="-156">
                <a:solidFill>
                  <a:srgbClr val="333333"/>
                </a:solidFill>
                <a:latin typeface="Times New Roman"/>
                <a:ea typeface="Times New Roman"/>
                <a:cs typeface="Times New Roman"/>
                <a:sym typeface="Times New Roman"/>
              </a:rPr>
              <a:t>OpenAI has provided us with an endpoint for its gpt-4o-mini model. This endpoint is powering our diagnosis prediction by providing us with relevant and most recent details about the predicted disease. The LLM implemention here is used solely for its NLP, Search and Chat capabilities.</a:t>
            </a:r>
          </a:p>
        </p:txBody>
      </p:sp>
      <p:sp>
        <p:nvSpPr>
          <p:cNvPr id="6" name="Freeform 6"/>
          <p:cNvSpPr/>
          <p:nvPr/>
        </p:nvSpPr>
        <p:spPr>
          <a:xfrm>
            <a:off x="-3390930" y="6626704"/>
            <a:ext cx="8382166" cy="8382166"/>
          </a:xfrm>
          <a:custGeom>
            <a:avLst/>
            <a:gdLst/>
            <a:ahLst/>
            <a:cxnLst/>
            <a:rect l="l" t="t" r="r" b="b"/>
            <a:pathLst>
              <a:path w="8382166" h="8382166">
                <a:moveTo>
                  <a:pt x="0" y="0"/>
                </a:moveTo>
                <a:lnTo>
                  <a:pt x="8382166" y="0"/>
                </a:lnTo>
                <a:lnTo>
                  <a:pt x="8382166" y="8382166"/>
                </a:lnTo>
                <a:lnTo>
                  <a:pt x="0" y="83821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841</Words>
  <Application>Microsoft Office PowerPoint</Application>
  <PresentationFormat>Custom</PresentationFormat>
  <Paragraphs>75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Times New Roman Italics</vt:lpstr>
      <vt:lpstr>Arial</vt:lpstr>
      <vt:lpstr>Times New Roman Bold</vt:lpstr>
      <vt:lpstr>Canva Sans Bold</vt:lpstr>
      <vt:lpstr>Times New Roman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6</dc:title>
  <cp:lastModifiedBy>Pinaki Singha</cp:lastModifiedBy>
  <cp:revision>3</cp:revision>
  <dcterms:created xsi:type="dcterms:W3CDTF">2006-08-16T00:00:00Z</dcterms:created>
  <dcterms:modified xsi:type="dcterms:W3CDTF">2025-05-05T19:32:33Z</dcterms:modified>
  <dc:identifier>DAGmmlscLsc</dc:identifier>
</cp:coreProperties>
</file>