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B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B9D58-04FB-43DF-B787-0A83C9A82049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37ED7-1DD8-48EE-A396-B11776CB63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0489-8AD8-473F-9EA9-807B28CA94F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A637B-25DB-404E-BFBD-D68AF3A5B1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360" y="2770633"/>
            <a:ext cx="5582412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4484D66F-7657-44F5-BAE9-F676B76C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 flipH="1">
            <a:off x="1" y="0"/>
            <a:ext cx="2850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30850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3260706"/>
            <a:ext cx="5849540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975105"/>
            <a:ext cx="6856048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xmlns="" id="{1979441F-BDF5-41C8-933A-7E284F67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5852905"/>
            <a:ext cx="9144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E4C7544D-BD57-4504-AC5A-951E353C2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5833855"/>
            <a:ext cx="9144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716577"/>
            <a:ext cx="8001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790699"/>
            <a:ext cx="8001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9066358F-3531-4B96-B041-02BD18401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5833855"/>
            <a:ext cx="9144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1783952"/>
            <a:ext cx="8001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5964"/>
            <a:ext cx="8000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8624-E86D-46AE-819D-E03531969C65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2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1B4B-C14A-4D44-BD22-8EC0EEF0C92B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87-20F3-49CB-9137-6E8D56090432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C71A-6665-4516-BC0B-5820CFD06085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851C-C033-4CD4-A63E-700534242AC3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F99E-0003-4617-B0AB-553E9DDAFDD7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1905000"/>
            <a:ext cx="40005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1969" y="715963"/>
            <a:ext cx="3170531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5961"/>
            <a:ext cx="40005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DAFD71A9-C105-43A7-88DA-9FFC5174C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6000750"/>
            <a:ext cx="9144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205917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1905000"/>
            <a:ext cx="40005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xmlns="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3500" y="3444081"/>
            <a:ext cx="3429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xmlns="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143500" y="715963"/>
            <a:ext cx="3429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4AC9B3-247D-45E3-9C91-C248ADAFB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6000750"/>
            <a:ext cx="9144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5961"/>
            <a:ext cx="40005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729295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1905000"/>
            <a:ext cx="485775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xmlns="" id="{606CCDFE-8488-471E-A2E2-3C7504F2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475405" y="0"/>
            <a:ext cx="26685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A7A9776-2781-49A6-AD44-CE45C0543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286500" y="0"/>
            <a:ext cx="2857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5961"/>
            <a:ext cx="485775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28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1905000"/>
            <a:ext cx="485775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xmlns="" id="{606CCDFE-8488-471E-A2E2-3C7504F25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475405" y="0"/>
            <a:ext cx="2668595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A7A9776-2781-49A6-AD44-CE45C0543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6286500" y="0"/>
            <a:ext cx="2857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5961"/>
            <a:ext cx="485775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49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0425" y="1905000"/>
            <a:ext cx="5216801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xmlns="" id="{8393C3A4-D09E-47EB-B9F0-C1DDDEB3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 flipH="1">
            <a:off x="0" y="0"/>
            <a:ext cx="28575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B829B5F1-1C12-4A1B-A83C-BFE17D26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0"/>
            <a:ext cx="2857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24" y="715961"/>
            <a:ext cx="5216801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419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0425" y="1905000"/>
            <a:ext cx="5216801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xmlns="" id="{8393C3A4-D09E-47EB-B9F0-C1DDDEB3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 flipH="1">
            <a:off x="0" y="0"/>
            <a:ext cx="28575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B829B5F1-1C12-4A1B-A83C-BFE17D26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0"/>
            <a:ext cx="2857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424" y="715961"/>
            <a:ext cx="5216801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19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975105"/>
            <a:ext cx="6856048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3260706"/>
            <a:ext cx="5849540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EE98737-74D2-46C7-8655-74871A42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131249"/>
            <a:ext cx="9144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7146B861-BC3C-4898-95DE-944AB0875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6340660"/>
            <a:ext cx="914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264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975105"/>
            <a:ext cx="6856048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3260706"/>
            <a:ext cx="5849540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4FBE5B2-2D6A-4DC6-9944-CF3D7EC5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131249"/>
            <a:ext cx="9144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B9407BD0-C2EE-44A7-8749-433953FD1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"/>
              </a:ext>
            </a:extLst>
          </a:blip>
          <a:stretch>
            <a:fillRect/>
          </a:stretch>
        </p:blipFill>
        <p:spPr>
          <a:xfrm>
            <a:off x="0" y="6340660"/>
            <a:ext cx="9144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05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194-0127-49CA-B362-AF363444630A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Science Project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2E5E-4726-455D-B846-8FB09D799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924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Diabetes Prediction Using Machine Learning in Python</a:t>
            </a:r>
            <a:r>
              <a:rPr lang="en-US" b="1" dirty="0">
                <a:solidFill>
                  <a:srgbClr val="193B65"/>
                </a:solidFill>
              </a:rPr>
              <a:t> </a:t>
            </a:r>
            <a:br>
              <a:rPr lang="en-US" b="1" dirty="0">
                <a:solidFill>
                  <a:srgbClr val="193B65"/>
                </a:solidFill>
              </a:rPr>
            </a:br>
            <a:endParaRPr lang="en-US" dirty="0">
              <a:solidFill>
                <a:srgbClr val="193B6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4196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Somesh P. Panchal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Computer Dept.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</a:rPr>
              <a:t>Sardar Vallabhbhai Patel Institute of technology</a:t>
            </a:r>
          </a:p>
          <a:p>
            <a:pPr algn="r"/>
            <a:r>
              <a:rPr lang="en-US" sz="1600" dirty="0" err="1" smtClean="0">
                <a:solidFill>
                  <a:schemeClr val="tx2"/>
                </a:solidFill>
              </a:rPr>
              <a:t>Vasad</a:t>
            </a:r>
            <a:r>
              <a:rPr lang="en-US" sz="1600" dirty="0" smtClean="0">
                <a:solidFill>
                  <a:schemeClr val="tx2"/>
                </a:solidFill>
              </a:rPr>
              <a:t> ,Gujarat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accuracy </a:t>
            </a:r>
            <a:r>
              <a:rPr lang="en-US" dirty="0" smtClean="0"/>
              <a:t>score;</a:t>
            </a:r>
            <a:endParaRPr lang="en-US" dirty="0"/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133601"/>
            <a:ext cx="7010400" cy="2286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2. Decision Trees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creenshot (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391399" cy="4572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3. XGBoost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524000"/>
            <a:ext cx="7310492" cy="4572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4. Support </a:t>
            </a:r>
            <a:r>
              <a:rPr lang="en-US" b="1" dirty="0">
                <a:solidFill>
                  <a:schemeClr val="tx2"/>
                </a:solidFill>
              </a:rPr>
              <a:t>Vector Machine (SVM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creenshot (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90" y="2229396"/>
            <a:ext cx="6230220" cy="354379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Model </a:t>
            </a:r>
            <a:r>
              <a:rPr lang="en-US" b="1" dirty="0" smtClean="0">
                <a:solidFill>
                  <a:schemeClr val="tx2"/>
                </a:solidFill>
              </a:rPr>
              <a:t>Selection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Basing </a:t>
            </a:r>
            <a:r>
              <a:rPr lang="en-US" dirty="0"/>
              <a:t>our selection criteria on the accuracy score, the best model for this project is XGBoost which gives an Accuracy Score of 0.779 (78%).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different </a:t>
            </a:r>
            <a:r>
              <a:rPr lang="en-US" dirty="0"/>
              <a:t>ways of determining the best model that you can explore and use for your </a:t>
            </a:r>
            <a:r>
              <a:rPr lang="en-US" dirty="0" smtClean="0"/>
              <a:t>models. Basic information of </a:t>
            </a:r>
            <a:r>
              <a:rPr lang="en-US" dirty="0"/>
              <a:t>machine learning, I decided to use the accuracy score as the main metric in choosing </a:t>
            </a:r>
            <a:r>
              <a:rPr lang="en-US" dirty="0" smtClean="0"/>
              <a:t>the </a:t>
            </a:r>
            <a:r>
              <a:rPr lang="en-US" dirty="0"/>
              <a:t>best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SVM gives 0.63 (63%) , Decision tress gives 0.72 (72%) and  Random Forest gives 0.75 (75%) Accuracy Score.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Feature </a:t>
            </a:r>
            <a:r>
              <a:rPr lang="en-US" b="1" dirty="0" smtClean="0">
                <a:solidFill>
                  <a:schemeClr val="tx2"/>
                </a:solidFill>
              </a:rPr>
              <a:t>Importance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Content Placeholder 10" descr="Screenshot (38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209800"/>
            <a:ext cx="4038600" cy="2514600"/>
          </a:xfrm>
        </p:spPr>
      </p:pic>
      <p:pic>
        <p:nvPicPr>
          <p:cNvPr id="12" name="Content Placeholder 11" descr="Screenshot (21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981200"/>
            <a:ext cx="4038600" cy="2918085"/>
          </a:xfr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Predictions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Screenshot (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219200"/>
            <a:ext cx="8534400" cy="51054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Predictions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use </a:t>
            </a:r>
            <a:r>
              <a:rPr lang="en-US" dirty="0"/>
              <a:t>XGBoost Model to predict the possibility of a patient having Diabetes or not (1 or 0). The following are the prediction probabilities of absence or presence of Diabetes respectively</a:t>
            </a:r>
            <a:r>
              <a:rPr lang="en-US" dirty="0" smtClean="0"/>
              <a:t>.</a:t>
            </a:r>
          </a:p>
          <a:p>
            <a:r>
              <a:rPr lang="en-US" dirty="0"/>
              <a:t>We can see that the patient at index 0 has a 98.1% chance of absence of diabetes, while the patient at index 1 has a 91.8% predicted chance of having diabetes.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Conclusion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has the great ability to </a:t>
            </a:r>
            <a:r>
              <a:rPr lang="en-US" dirty="0" smtClean="0"/>
              <a:t>revolutionize </a:t>
            </a:r>
            <a:r>
              <a:rPr lang="en-US" dirty="0"/>
              <a:t>the diabetes risk prediction with the </a:t>
            </a:r>
            <a:r>
              <a:rPr lang="en-US" dirty="0" smtClean="0"/>
              <a:t>help </a:t>
            </a:r>
            <a:r>
              <a:rPr lang="en-US" dirty="0"/>
              <a:t>of advanced computational methods </a:t>
            </a:r>
            <a:r>
              <a:rPr lang="en-US" dirty="0" smtClean="0"/>
              <a:t>and availability </a:t>
            </a:r>
            <a:r>
              <a:rPr lang="en-US" dirty="0"/>
              <a:t>of large amount of epidemiological and </a:t>
            </a:r>
            <a:r>
              <a:rPr lang="en-US" dirty="0" smtClean="0"/>
              <a:t>genetic </a:t>
            </a:r>
            <a:r>
              <a:rPr lang="en-US" dirty="0"/>
              <a:t>diabetes risk dataset. </a:t>
            </a:r>
            <a:endParaRPr lang="en-US" dirty="0" smtClean="0"/>
          </a:p>
          <a:p>
            <a:r>
              <a:rPr lang="en-US" dirty="0" smtClean="0"/>
              <a:t>Detection </a:t>
            </a:r>
            <a:r>
              <a:rPr lang="en-US" dirty="0"/>
              <a:t>of diabetes in </a:t>
            </a:r>
            <a:r>
              <a:rPr lang="en-US" dirty="0" smtClean="0"/>
              <a:t>its </a:t>
            </a:r>
            <a:r>
              <a:rPr lang="en-US" dirty="0"/>
              <a:t>early stages is the key for treatment. This work has </a:t>
            </a:r>
            <a:r>
              <a:rPr lang="en-US" dirty="0" smtClean="0"/>
              <a:t>described </a:t>
            </a:r>
            <a:r>
              <a:rPr lang="en-US" dirty="0"/>
              <a:t>a machine learning approach to predicting </a:t>
            </a:r>
            <a:r>
              <a:rPr lang="en-US" dirty="0" smtClean="0"/>
              <a:t>diabetes.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Details about the dataset: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Pregnancies describes </a:t>
            </a:r>
            <a:r>
              <a:rPr lang="en-US" dirty="0"/>
              <a:t>the number of times the person has been pregnant.</a:t>
            </a:r>
          </a:p>
          <a:p>
            <a:r>
              <a:rPr lang="en-US" dirty="0" smtClean="0"/>
              <a:t>Glucose </a:t>
            </a:r>
            <a:r>
              <a:rPr lang="en-US" dirty="0"/>
              <a:t>describes the blood glucose level on testing.</a:t>
            </a:r>
          </a:p>
          <a:p>
            <a:r>
              <a:rPr lang="en-US" dirty="0"/>
              <a:t>Blood pressure describes the diastolic blood pressure.</a:t>
            </a:r>
          </a:p>
          <a:p>
            <a:r>
              <a:rPr lang="en-US" dirty="0"/>
              <a:t>Skin </a:t>
            </a:r>
            <a:r>
              <a:rPr lang="en-US" dirty="0" smtClean="0"/>
              <a:t>Thickness </a:t>
            </a:r>
            <a:r>
              <a:rPr lang="en-US" dirty="0"/>
              <a:t>describes the skin fold thickness of the triceps.</a:t>
            </a:r>
          </a:p>
          <a:p>
            <a:r>
              <a:rPr lang="en-US" dirty="0"/>
              <a:t>Insulin describes the amount of insulin in a 2hour serum test.</a:t>
            </a:r>
          </a:p>
          <a:p>
            <a:r>
              <a:rPr lang="en-US" dirty="0"/>
              <a:t>BMI describes he body mass index.</a:t>
            </a:r>
          </a:p>
          <a:p>
            <a:r>
              <a:rPr lang="en-US" dirty="0" smtClean="0"/>
              <a:t>Diabetes Pedigree Function </a:t>
            </a:r>
            <a:r>
              <a:rPr lang="en-US" dirty="0"/>
              <a:t>describes the family history of the person.</a:t>
            </a:r>
          </a:p>
          <a:p>
            <a:r>
              <a:rPr lang="en-US" dirty="0"/>
              <a:t>Age describes the age of the person</a:t>
            </a:r>
          </a:p>
          <a:p>
            <a:r>
              <a:rPr lang="en-US" dirty="0"/>
              <a:t>Outcome describes if the person is predicted to have diabetes or not.</a:t>
            </a:r>
          </a:p>
          <a:p>
            <a:r>
              <a:rPr lang="en-US" dirty="0"/>
              <a:t>It should also be noted that the dataset has no missing values and thus, filling up the dataset using algorithms will not be necessary.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Problem Statement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classification problem of supervised machine learning. The objective is to predict whether or not a patient has diabetes, based on certain diagnostic measurements included in the dataset.</a:t>
            </a:r>
          </a:p>
          <a:p>
            <a:r>
              <a:rPr lang="en-US" dirty="0" smtClean="0"/>
              <a:t>0</a:t>
            </a:r>
            <a:r>
              <a:rPr lang="en-US" dirty="0"/>
              <a:t> – Absence of Diabetes</a:t>
            </a:r>
          </a:p>
          <a:p>
            <a:r>
              <a:rPr lang="en-US" dirty="0"/>
              <a:t>1 – Presence of Diabetes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2"/>
                </a:solidFill>
              </a:rPr>
              <a:t>Importing Libraries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Screenshot (2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1371600"/>
            <a:ext cx="4724400" cy="3429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48000" cy="46910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 let us begin by importing the required libraries. We will import data analysis libraries (pandas, </a:t>
            </a:r>
            <a:r>
              <a:rPr lang="en-US" sz="2400" dirty="0" err="1"/>
              <a:t>numpy</a:t>
            </a:r>
            <a:r>
              <a:rPr lang="en-US" sz="2400" dirty="0"/>
              <a:t>) and visualization libraries (</a:t>
            </a:r>
            <a:r>
              <a:rPr lang="en-US" sz="2400" dirty="0" err="1"/>
              <a:t>matplotlib</a:t>
            </a:r>
            <a:r>
              <a:rPr lang="en-US" sz="2400" dirty="0"/>
              <a:t>, </a:t>
            </a:r>
            <a:r>
              <a:rPr lang="en-US" sz="2400" dirty="0" err="1"/>
              <a:t>seaborn</a:t>
            </a:r>
            <a:r>
              <a:rPr lang="en-US" sz="2400" dirty="0"/>
              <a:t>). In addition to that, we will also import warnings so that warnings are hidden from the notebook in case there is.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Checking the distribution of the target variable (Outcome).</a:t>
            </a:r>
            <a:endParaRPr lang="en-US" dirty="0"/>
          </a:p>
        </p:txBody>
      </p:sp>
      <p:pic>
        <p:nvPicPr>
          <p:cNvPr id="3" name="Picture 2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4963186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72200" y="2057400"/>
            <a:ext cx="190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From </a:t>
            </a:r>
            <a:r>
              <a:rPr lang="en-US" sz="2000" dirty="0"/>
              <a:t>the </a:t>
            </a:r>
            <a:r>
              <a:rPr lang="en-US" sz="2000" dirty="0" smtClean="0"/>
              <a:t>plot ,   the </a:t>
            </a:r>
            <a:r>
              <a:rPr lang="en-US" sz="2000" dirty="0"/>
              <a:t>data contains more cases without diabetes (</a:t>
            </a:r>
            <a:r>
              <a:rPr lang="en-US" sz="2000" dirty="0" smtClean="0"/>
              <a:t>0</a:t>
            </a:r>
            <a:r>
              <a:rPr lang="en-US" sz="2000" dirty="0"/>
              <a:t>) than those with diabetes (</a:t>
            </a:r>
            <a:r>
              <a:rPr lang="en-US" sz="2000" dirty="0" smtClean="0"/>
              <a:t>1</a:t>
            </a:r>
            <a:r>
              <a:rPr lang="en-US" sz="2000" dirty="0"/>
              <a:t>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438400" cy="14795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Checking for any missing values in the dataset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 descr="Screenshot (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408" y="1371600"/>
            <a:ext cx="5706462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57400"/>
            <a:ext cx="2438400" cy="40687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no missing values in the dataset. The dataset had already been cleaned.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438400" cy="1162050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Training the </a:t>
            </a:r>
            <a:r>
              <a:rPr lang="en-US" sz="3200" dirty="0" smtClean="0">
                <a:solidFill>
                  <a:schemeClr val="tx2"/>
                </a:solidFill>
              </a:rPr>
              <a:t>Data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Screenshot (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828800"/>
            <a:ext cx="4648200" cy="8382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514600" cy="46910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Splitting the data before train it.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will contain all the Independent variables while y will have the Dependent variable (</a:t>
            </a:r>
            <a:r>
              <a:rPr lang="en-US" sz="2400" dirty="0" smtClean="0"/>
              <a:t>Outcome</a:t>
            </a:r>
            <a:r>
              <a:rPr lang="en-US" sz="2400" dirty="0"/>
              <a:t>).</a:t>
            </a:r>
          </a:p>
        </p:txBody>
      </p:sp>
      <p:pic>
        <p:nvPicPr>
          <p:cNvPr id="7" name="Picture 6" descr="Screenshot (3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75" y="2819400"/>
            <a:ext cx="6087325" cy="990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Building the </a:t>
            </a:r>
            <a:r>
              <a:rPr lang="en-US" b="1" dirty="0" smtClean="0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</a:t>
            </a:r>
            <a:r>
              <a:rPr lang="en-US" dirty="0"/>
              <a:t>use four models i.e. Random Forests, Decision Trees, XGBoost and Support Vector Machine to get the best accuracy score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‘Accuracy’ metric is used to evaluate models. It is the ratio of the number of correctly predicted instances in a dataset divided by the total number of instances in the dataset.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1. Random Forests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creenshot (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548011" cy="40386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Science Project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ack History Month_TM10103076_Win32_LH_v4" id="{5AE25372-5B71-4B3F-A332-C4D84C968E46}" vid="{07F4610E-88B6-4CC8-AAA7-899DFEA9E1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tf10103076_win32</Template>
  <TotalTime>91</TotalTime>
  <Words>651</Words>
  <Application>Microsoft Office PowerPoint</Application>
  <PresentationFormat>On-screen Show (4:3)</PresentationFormat>
  <Paragraphs>68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2_Office Theme</vt:lpstr>
      <vt:lpstr>Diabetes Prediction Using Machine Learning in Python  </vt:lpstr>
      <vt:lpstr>Details about the dataset:</vt:lpstr>
      <vt:lpstr>Problem Statement</vt:lpstr>
      <vt:lpstr>Importing Libraries</vt:lpstr>
      <vt:lpstr>Checking the distribution of the target variable (Outcome).</vt:lpstr>
      <vt:lpstr>Checking for any missing values in the dataset.</vt:lpstr>
      <vt:lpstr>Training the Data</vt:lpstr>
      <vt:lpstr>Building the Model</vt:lpstr>
      <vt:lpstr>1. Random Forests</vt:lpstr>
      <vt:lpstr>Here is the accuracy score;</vt:lpstr>
      <vt:lpstr>2. Decision Trees</vt:lpstr>
      <vt:lpstr>3. XGBoost</vt:lpstr>
      <vt:lpstr>4. Support Vector Machine (SVM)</vt:lpstr>
      <vt:lpstr>Model Selection</vt:lpstr>
      <vt:lpstr>Feature Importance</vt:lpstr>
      <vt:lpstr>Predictions</vt:lpstr>
      <vt:lpstr>Predictions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in Python</dc:title>
  <dc:creator>S0meSh</dc:creator>
  <cp:lastModifiedBy>S0meSh</cp:lastModifiedBy>
  <cp:revision>12</cp:revision>
  <dcterms:created xsi:type="dcterms:W3CDTF">2021-06-17T10:47:03Z</dcterms:created>
  <dcterms:modified xsi:type="dcterms:W3CDTF">2021-06-17T12:18:48Z</dcterms:modified>
</cp:coreProperties>
</file>