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5" r:id="rId6"/>
    <p:sldId id="266" r:id="rId7"/>
    <p:sldId id="267" r:id="rId8"/>
    <p:sldId id="260" r:id="rId9"/>
    <p:sldId id="261" r:id="rId10"/>
    <p:sldId id="262" r:id="rId11"/>
    <p:sldId id="263" r:id="rId12"/>
    <p:sldId id="289" r:id="rId13"/>
    <p:sldId id="264" r:id="rId14"/>
    <p:sldId id="268" r:id="rId15"/>
    <p:sldId id="269" r:id="rId16"/>
    <p:sldId id="270" r:id="rId17"/>
    <p:sldId id="271" r:id="rId18"/>
    <p:sldId id="272" r:id="rId19"/>
    <p:sldId id="273" r:id="rId20"/>
    <p:sldId id="274" r:id="rId21"/>
    <p:sldId id="294" r:id="rId22"/>
    <p:sldId id="280" r:id="rId23"/>
    <p:sldId id="277" r:id="rId24"/>
    <p:sldId id="278" r:id="rId25"/>
    <p:sldId id="281" r:id="rId26"/>
    <p:sldId id="282" r:id="rId27"/>
    <p:sldId id="284" r:id="rId28"/>
    <p:sldId id="285" r:id="rId29"/>
    <p:sldId id="286" r:id="rId30"/>
    <p:sldId id="283" r:id="rId31"/>
    <p:sldId id="287" r:id="rId32"/>
    <p:sldId id="288"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3F60E99-FD34-4721-97A7-193CF487773C}" type="datetimeFigureOut">
              <a:rPr lang="en-US" smtClean="0"/>
              <a:t>5/5/2022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B23A97-2BC1-48EF-87A1-F39B8EE356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F60E99-FD34-4721-97A7-193CF487773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F60E99-FD34-4721-97A7-193CF487773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F60E99-FD34-4721-97A7-193CF487773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F60E99-FD34-4721-97A7-193CF487773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F60E99-FD34-4721-97A7-193CF487773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3F60E99-FD34-4721-97A7-193CF487773C}" type="datetimeFigureOut">
              <a:rPr lang="en-US" smtClean="0"/>
              <a:t>5/5/2022</a:t>
            </a:fld>
            <a:endParaRPr lang="en-US"/>
          </a:p>
        </p:txBody>
      </p:sp>
      <p:sp>
        <p:nvSpPr>
          <p:cNvPr id="27" name="Slide Number Placeholder 26"/>
          <p:cNvSpPr>
            <a:spLocks noGrp="1"/>
          </p:cNvSpPr>
          <p:nvPr>
            <p:ph type="sldNum" sz="quarter" idx="11"/>
          </p:nvPr>
        </p:nvSpPr>
        <p:spPr/>
        <p:txBody>
          <a:bodyPr rtlCol="0"/>
          <a:lstStyle/>
          <a:p>
            <a:fld id="{BFB23A97-2BC1-48EF-87A1-F39B8EE35668}"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3F60E99-FD34-4721-97A7-193CF487773C}" type="datetimeFigureOut">
              <a:rPr lang="en-US" smtClean="0"/>
              <a:t>5/5/2022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FB23A97-2BC1-48EF-87A1-F39B8EE356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60E99-FD34-4721-97A7-193CF487773C}"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F60E99-FD34-4721-97A7-193CF487773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F60E99-FD34-4721-97A7-193CF487773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3A97-2BC1-48EF-87A1-F39B8EE356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3F60E99-FD34-4721-97A7-193CF487773C}" type="datetimeFigureOut">
              <a:rPr lang="en-US" smtClean="0"/>
              <a:t>5/5/2022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B23A97-2BC1-48EF-87A1-F39B8EE356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Fake News Detection </a:t>
            </a:r>
            <a:endParaRPr lang="en-US" dirty="0"/>
          </a:p>
        </p:txBody>
      </p:sp>
      <p:sp>
        <p:nvSpPr>
          <p:cNvPr id="3" name="Subtitle 2"/>
          <p:cNvSpPr>
            <a:spLocks noGrp="1"/>
          </p:cNvSpPr>
          <p:nvPr>
            <p:ph type="subTitle" idx="1"/>
          </p:nvPr>
        </p:nvSpPr>
        <p:spPr/>
        <p:txBody>
          <a:bodyPr>
            <a:normAutofit/>
          </a:bodyPr>
          <a:lstStyle/>
          <a:p>
            <a:pPr algn="r"/>
            <a:r>
              <a:rPr lang="en-US" dirty="0" smtClean="0"/>
              <a:t>By,</a:t>
            </a:r>
          </a:p>
          <a:p>
            <a:pPr algn="r"/>
            <a:r>
              <a:rPr lang="en-US" dirty="0" smtClean="0"/>
              <a:t>Somesh Panchal</a:t>
            </a:r>
          </a:p>
          <a:p>
            <a:pPr algn="r"/>
            <a:r>
              <a:rPr lang="en-US" dirty="0" smtClean="0"/>
              <a:t>180410107052</a:t>
            </a:r>
          </a:p>
          <a:p>
            <a:pPr algn="r"/>
            <a:r>
              <a:rPr lang="en-US" dirty="0" smtClean="0"/>
              <a:t>Computer dept., SVIT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pic>
        <p:nvPicPr>
          <p:cNvPr id="4" name="Content Placeholder 3" descr="Screenshot (49).png"/>
          <p:cNvPicPr>
            <a:picLocks noGrp="1"/>
          </p:cNvPicPr>
          <p:nvPr>
            <p:ph idx="1"/>
          </p:nvPr>
        </p:nvPicPr>
        <p:blipFill>
          <a:blip r:embed="rId2"/>
          <a:stretch>
            <a:fillRect/>
          </a:stretch>
        </p:blipFill>
        <p:spPr>
          <a:xfrm>
            <a:off x="1143001" y="2057400"/>
            <a:ext cx="6858000"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Long Short Term Memory networks – usually just called “LSTMs” – are a special kind of RNN, capable of learning long-term dependencies</a:t>
            </a:r>
            <a:r>
              <a:rPr lang="en-US" dirty="0" smtClean="0"/>
              <a:t>.</a:t>
            </a:r>
          </a:p>
          <a:p>
            <a:pPr algn="just"/>
            <a:r>
              <a:rPr lang="en-US" dirty="0"/>
              <a:t>They work tremendously well on a large variety of problems, and are now widely used. LSTMs are explicitly designed to avoid the long-term dependency problem. Remembering information for long periods of time is practically their default behavior, not something they struggle to learn</a:t>
            </a:r>
            <a:r>
              <a:rPr lang="en-US" dirty="0" smtClean="0"/>
              <a:t>!</a:t>
            </a:r>
            <a:endParaRPr lang="en-US" b="1"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LSTM classifier </a:t>
            </a:r>
            <a:endParaRPr lang="en-US" dirty="0"/>
          </a:p>
        </p:txBody>
      </p:sp>
      <p:pic>
        <p:nvPicPr>
          <p:cNvPr id="4" name="Content Placeholder 3" descr="Screenshot (53).png"/>
          <p:cNvPicPr>
            <a:picLocks noGrp="1" noChangeAspect="1"/>
          </p:cNvPicPr>
          <p:nvPr>
            <p:ph idx="1"/>
          </p:nvPr>
        </p:nvPicPr>
        <p:blipFill>
          <a:blip r:embed="rId2"/>
          <a:stretch>
            <a:fillRect/>
          </a:stretch>
        </p:blipFill>
        <p:spPr>
          <a:xfrm>
            <a:off x="457200" y="1981200"/>
            <a:ext cx="8229600" cy="3733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Importing the data set and getting independent features by dropping ‘Label’</a:t>
            </a:r>
            <a:endParaRPr lang="en-US" sz="2800" dirty="0"/>
          </a:p>
        </p:txBody>
      </p:sp>
      <p:pic>
        <p:nvPicPr>
          <p:cNvPr id="4" name="Content Placeholder 3" descr="Screenshot (60).png"/>
          <p:cNvPicPr>
            <a:picLocks noGrp="1" noChangeAspect="1"/>
          </p:cNvPicPr>
          <p:nvPr>
            <p:ph idx="1"/>
          </p:nvPr>
        </p:nvPicPr>
        <p:blipFill>
          <a:blip r:embed="rId2">
            <a:lum contrast="-10000"/>
          </a:blip>
          <a:stretch>
            <a:fillRect/>
          </a:stretch>
        </p:blipFill>
        <p:spPr>
          <a:xfrm>
            <a:off x="457200" y="2362200"/>
            <a:ext cx="8229600" cy="37338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Dropping NAN values from dataset and transferring data into “message”</a:t>
            </a:r>
            <a:endParaRPr lang="en-US" sz="3200" dirty="0"/>
          </a:p>
        </p:txBody>
      </p:sp>
      <p:pic>
        <p:nvPicPr>
          <p:cNvPr id="6" name="Content Placeholder 5" descr="Screenshot (62).png"/>
          <p:cNvPicPr>
            <a:picLocks noGrp="1" noChangeAspect="1"/>
          </p:cNvPicPr>
          <p:nvPr>
            <p:ph idx="1"/>
          </p:nvPr>
        </p:nvPicPr>
        <p:blipFill>
          <a:blip r:embed="rId2">
            <a:lum contrast="-10000"/>
          </a:blip>
          <a:stretch>
            <a:fillRect/>
          </a:stretch>
        </p:blipFill>
        <p:spPr>
          <a:xfrm>
            <a:off x="457200" y="2725141"/>
            <a:ext cx="8229600" cy="337304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Resetting index after dropping NAN values</a:t>
            </a:r>
            <a:endParaRPr lang="en-US" sz="3600" dirty="0"/>
          </a:p>
        </p:txBody>
      </p:sp>
      <p:pic>
        <p:nvPicPr>
          <p:cNvPr id="4" name="Content Placeholder 3" descr="Screenshot (63).png"/>
          <p:cNvPicPr>
            <a:picLocks noGrp="1" noChangeAspect="1"/>
          </p:cNvPicPr>
          <p:nvPr>
            <p:ph idx="1"/>
          </p:nvPr>
        </p:nvPicPr>
        <p:blipFill>
          <a:blip r:embed="rId2">
            <a:lum contrast="-10000"/>
          </a:blip>
          <a:stretch>
            <a:fillRect/>
          </a:stretch>
        </p:blipFill>
        <p:spPr>
          <a:xfrm>
            <a:off x="457200" y="2825511"/>
            <a:ext cx="8229600" cy="317230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pic>
        <p:nvPicPr>
          <p:cNvPr id="4" name="Content Placeholder 3" descr="Screenshot (64).png"/>
          <p:cNvPicPr>
            <a:picLocks noGrp="1" noChangeAspect="1"/>
          </p:cNvPicPr>
          <p:nvPr>
            <p:ph idx="1"/>
          </p:nvPr>
        </p:nvPicPr>
        <p:blipFill>
          <a:blip r:embed="rId2">
            <a:lum contrast="-10000"/>
          </a:blip>
          <a:stretch>
            <a:fillRect/>
          </a:stretch>
        </p:blipFill>
        <p:spPr>
          <a:xfrm>
            <a:off x="457200" y="2524766"/>
            <a:ext cx="8229600" cy="377379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Applying </a:t>
            </a:r>
            <a:r>
              <a:rPr lang="en-US" sz="2800" dirty="0" err="1" smtClean="0"/>
              <a:t>countervectorizer</a:t>
            </a:r>
            <a:r>
              <a:rPr lang="en-US" sz="2800" dirty="0" smtClean="0"/>
              <a:t> in prototype 1 and applying TF-IDF in prototype 2</a:t>
            </a:r>
            <a:endParaRPr lang="en-US" sz="2800" dirty="0"/>
          </a:p>
        </p:txBody>
      </p:sp>
      <p:pic>
        <p:nvPicPr>
          <p:cNvPr id="4" name="Content Placeholder 3" descr="Screenshot (65).png"/>
          <p:cNvPicPr>
            <a:picLocks noGrp="1" noChangeAspect="1"/>
          </p:cNvPicPr>
          <p:nvPr>
            <p:ph idx="1"/>
          </p:nvPr>
        </p:nvPicPr>
        <p:blipFill>
          <a:blip r:embed="rId2">
            <a:lum contrast="-10000"/>
          </a:blip>
          <a:stretch>
            <a:fillRect/>
          </a:stretch>
        </p:blipFill>
        <p:spPr>
          <a:xfrm>
            <a:off x="304800" y="2133600"/>
            <a:ext cx="8229600" cy="1524000"/>
          </a:xfrm>
        </p:spPr>
      </p:pic>
      <p:pic>
        <p:nvPicPr>
          <p:cNvPr id="5" name="Picture 4" descr="Screenshot (83).png"/>
          <p:cNvPicPr>
            <a:picLocks noChangeAspect="1"/>
          </p:cNvPicPr>
          <p:nvPr/>
        </p:nvPicPr>
        <p:blipFill>
          <a:blip r:embed="rId3">
            <a:lum contrast="-10000"/>
          </a:blip>
          <a:stretch>
            <a:fillRect/>
          </a:stretch>
        </p:blipFill>
        <p:spPr>
          <a:xfrm>
            <a:off x="0" y="3962400"/>
            <a:ext cx="8686800" cy="1447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dataset into train and test </a:t>
            </a:r>
            <a:endParaRPr lang="en-US" dirty="0"/>
          </a:p>
        </p:txBody>
      </p:sp>
      <p:pic>
        <p:nvPicPr>
          <p:cNvPr id="4" name="Content Placeholder 3" descr="Screenshot (66).png"/>
          <p:cNvPicPr>
            <a:picLocks noGrp="1" noChangeAspect="1"/>
          </p:cNvPicPr>
          <p:nvPr>
            <p:ph idx="1"/>
          </p:nvPr>
        </p:nvPicPr>
        <p:blipFill>
          <a:blip r:embed="rId2">
            <a:lum contrast="-10000"/>
          </a:blip>
          <a:stretch>
            <a:fillRect/>
          </a:stretch>
        </p:blipFill>
        <p:spPr>
          <a:xfrm>
            <a:off x="690020" y="2743200"/>
            <a:ext cx="7763959" cy="1676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multinomial naïve bayes classifier</a:t>
            </a:r>
            <a:endParaRPr lang="en-US" dirty="0"/>
          </a:p>
        </p:txBody>
      </p:sp>
      <p:pic>
        <p:nvPicPr>
          <p:cNvPr id="4" name="Content Placeholder 3" descr="Screenshot (67).png"/>
          <p:cNvPicPr>
            <a:picLocks noGrp="1" noChangeAspect="1"/>
          </p:cNvPicPr>
          <p:nvPr>
            <p:ph idx="1"/>
          </p:nvPr>
        </p:nvPicPr>
        <p:blipFill>
          <a:blip r:embed="rId2">
            <a:lum contrast="-10000"/>
          </a:blip>
          <a:stretch>
            <a:fillRect/>
          </a:stretch>
        </p:blipFill>
        <p:spPr>
          <a:xfrm>
            <a:off x="457200" y="2057400"/>
            <a:ext cx="8229600" cy="304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The problem of unreal or fake news has been around since the creation of the free press. According to John Adams, the second president of the United States </a:t>
            </a:r>
            <a:r>
              <a:rPr lang="en-US">
                <a:latin typeface="Times New Roman" pitchFamily="18" charset="0"/>
                <a:cs typeface="Times New Roman" pitchFamily="18" charset="0"/>
              </a:rPr>
              <a:t>of </a:t>
            </a:r>
            <a:r>
              <a:rPr lang="en-US" smtClean="0">
                <a:latin typeface="Times New Roman" pitchFamily="18" charset="0"/>
                <a:cs typeface="Times New Roman" pitchFamily="18" charset="0"/>
              </a:rPr>
              <a:t>America,”There </a:t>
            </a:r>
            <a:r>
              <a:rPr lang="en-US" dirty="0">
                <a:latin typeface="Times New Roman" pitchFamily="18" charset="0"/>
                <a:cs typeface="Times New Roman" pitchFamily="18" charset="0"/>
              </a:rPr>
              <a:t>has been more new error propagated by the press in the last ten years than in an hundred years before 1798.” As innovations such as the Internet and social media allowed people to easily connect, it also helped spread news that is misleading or untrue. This term was put into popularity in the 2016 election, when articles spreading over social media had no factual standing. One of the most prominent examples of this is when the </a:t>
            </a:r>
            <a:r>
              <a:rPr lang="en-US" dirty="0" err="1">
                <a:latin typeface="Times New Roman" pitchFamily="18" charset="0"/>
                <a:cs typeface="Times New Roman" pitchFamily="18" charset="0"/>
              </a:rPr>
              <a:t>article”Pope</a:t>
            </a:r>
            <a:r>
              <a:rPr lang="en-US" dirty="0">
                <a:latin typeface="Times New Roman" pitchFamily="18" charset="0"/>
                <a:cs typeface="Times New Roman" pitchFamily="18" charset="0"/>
              </a:rPr>
              <a:t> Francis shocks world, endorses Donald Trump for president,” spread over </a:t>
            </a:r>
            <a:r>
              <a:rPr lang="en-US" dirty="0" err="1">
                <a:latin typeface="Times New Roman" pitchFamily="18" charset="0"/>
                <a:cs typeface="Times New Roman" pitchFamily="18" charset="0"/>
              </a:rPr>
              <a:t>Facebook</a:t>
            </a:r>
            <a:r>
              <a:rPr lang="en-US" dirty="0">
                <a:latin typeface="Times New Roman" pitchFamily="18" charset="0"/>
                <a:cs typeface="Times New Roman" pitchFamily="18" charset="0"/>
              </a:rPr>
              <a:t> and had over 900 thousand views. While this article simply wasn’t true in any way, it still managed to influence the election. Fake news sites such as the Onion or propaganda made by the government are other examples of modern fake news.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Aggressive Classifier </a:t>
            </a:r>
            <a:endParaRPr lang="en-US" dirty="0"/>
          </a:p>
        </p:txBody>
      </p:sp>
      <p:pic>
        <p:nvPicPr>
          <p:cNvPr id="4" name="Content Placeholder 3" descr="Screenshot (69).png"/>
          <p:cNvPicPr>
            <a:picLocks noGrp="1" noChangeAspect="1"/>
          </p:cNvPicPr>
          <p:nvPr>
            <p:ph idx="1"/>
          </p:nvPr>
        </p:nvPicPr>
        <p:blipFill>
          <a:blip r:embed="rId2">
            <a:lum contrast="-10000"/>
          </a:blip>
          <a:stretch>
            <a:fillRect/>
          </a:stretch>
        </p:blipFill>
        <p:spPr>
          <a:xfrm>
            <a:off x="457200" y="2133600"/>
            <a:ext cx="8229600" cy="2819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Confusion matrix of both classifiers in counter </a:t>
            </a:r>
            <a:r>
              <a:rPr lang="en-US" dirty="0" err="1" smtClean="0"/>
              <a:t>vecotrization</a:t>
            </a:r>
            <a:endParaRPr lang="en-US" dirty="0"/>
          </a:p>
        </p:txBody>
      </p:sp>
      <p:sp>
        <p:nvSpPr>
          <p:cNvPr id="3" name="Text Placeholder 2"/>
          <p:cNvSpPr>
            <a:spLocks noGrp="1"/>
          </p:cNvSpPr>
          <p:nvPr>
            <p:ph type="body" idx="1"/>
          </p:nvPr>
        </p:nvSpPr>
        <p:spPr/>
        <p:txBody>
          <a:bodyPr/>
          <a:lstStyle/>
          <a:p>
            <a:pPr algn="ctr"/>
            <a:r>
              <a:rPr lang="en-US" dirty="0" smtClean="0"/>
              <a:t>Naïve bayes</a:t>
            </a:r>
            <a:endParaRPr lang="en-US" dirty="0"/>
          </a:p>
        </p:txBody>
      </p:sp>
      <p:sp>
        <p:nvSpPr>
          <p:cNvPr id="5" name="Text Placeholder 4"/>
          <p:cNvSpPr>
            <a:spLocks noGrp="1"/>
          </p:cNvSpPr>
          <p:nvPr>
            <p:ph type="body" sz="half" idx="3"/>
          </p:nvPr>
        </p:nvSpPr>
        <p:spPr/>
        <p:txBody>
          <a:bodyPr/>
          <a:lstStyle/>
          <a:p>
            <a:pPr algn="ctr"/>
            <a:r>
              <a:rPr lang="en-US" dirty="0" smtClean="0"/>
              <a:t>PAC</a:t>
            </a:r>
            <a:endParaRPr lang="en-US" dirty="0"/>
          </a:p>
        </p:txBody>
      </p:sp>
      <p:pic>
        <p:nvPicPr>
          <p:cNvPr id="7" name="Content Placeholder 4" descr="Screenshot (68).png"/>
          <p:cNvPicPr>
            <a:picLocks noGrp="1" noChangeAspect="1"/>
          </p:cNvPicPr>
          <p:nvPr>
            <p:ph sz="quarter" idx="2"/>
          </p:nvPr>
        </p:nvPicPr>
        <p:blipFill>
          <a:blip r:embed="rId2"/>
          <a:stretch>
            <a:fillRect/>
          </a:stretch>
        </p:blipFill>
        <p:spPr>
          <a:xfrm>
            <a:off x="615700" y="3212899"/>
            <a:ext cx="3572374" cy="2876952"/>
          </a:xfrm>
        </p:spPr>
      </p:pic>
      <p:pic>
        <p:nvPicPr>
          <p:cNvPr id="8" name="Content Placeholder 5" descr="Screenshot (70).png"/>
          <p:cNvPicPr>
            <a:picLocks noGrp="1" noChangeAspect="1"/>
          </p:cNvPicPr>
          <p:nvPr>
            <p:ph sz="quarter" idx="4"/>
          </p:nvPr>
        </p:nvPicPr>
        <p:blipFill>
          <a:blip r:embed="rId3"/>
          <a:stretch>
            <a:fillRect/>
          </a:stretch>
        </p:blipFill>
        <p:spPr>
          <a:xfrm>
            <a:off x="4718050" y="3282535"/>
            <a:ext cx="4041775" cy="273767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Confusion matrix of both classifiers in TF-IDF </a:t>
            </a:r>
            <a:r>
              <a:rPr lang="en-US" dirty="0" err="1" smtClean="0"/>
              <a:t>vecotrization</a:t>
            </a:r>
            <a:endParaRPr lang="en-US" dirty="0"/>
          </a:p>
        </p:txBody>
      </p:sp>
      <p:sp>
        <p:nvSpPr>
          <p:cNvPr id="3" name="Text Placeholder 2"/>
          <p:cNvSpPr>
            <a:spLocks noGrp="1"/>
          </p:cNvSpPr>
          <p:nvPr>
            <p:ph type="body" idx="1"/>
          </p:nvPr>
        </p:nvSpPr>
        <p:spPr/>
        <p:txBody>
          <a:bodyPr/>
          <a:lstStyle/>
          <a:p>
            <a:pPr algn="ctr"/>
            <a:r>
              <a:rPr lang="en-US" dirty="0" smtClean="0"/>
              <a:t>Naïve bayes</a:t>
            </a:r>
            <a:endParaRPr lang="en-US" dirty="0"/>
          </a:p>
        </p:txBody>
      </p:sp>
      <p:sp>
        <p:nvSpPr>
          <p:cNvPr id="5" name="Text Placeholder 4"/>
          <p:cNvSpPr>
            <a:spLocks noGrp="1"/>
          </p:cNvSpPr>
          <p:nvPr>
            <p:ph type="body" sz="half" idx="3"/>
          </p:nvPr>
        </p:nvSpPr>
        <p:spPr/>
        <p:txBody>
          <a:bodyPr/>
          <a:lstStyle/>
          <a:p>
            <a:pPr algn="ctr"/>
            <a:r>
              <a:rPr lang="en-US" dirty="0" smtClean="0"/>
              <a:t>PAC</a:t>
            </a:r>
            <a:endParaRPr lang="en-US" dirty="0"/>
          </a:p>
        </p:txBody>
      </p:sp>
      <p:pic>
        <p:nvPicPr>
          <p:cNvPr id="9" name="Content Placeholder 8" descr="Screenshot (84).png"/>
          <p:cNvPicPr>
            <a:picLocks noGrp="1" noChangeAspect="1"/>
          </p:cNvPicPr>
          <p:nvPr>
            <p:ph sz="quarter" idx="2"/>
          </p:nvPr>
        </p:nvPicPr>
        <p:blipFill>
          <a:blip r:embed="rId2"/>
          <a:stretch>
            <a:fillRect/>
          </a:stretch>
        </p:blipFill>
        <p:spPr>
          <a:xfrm>
            <a:off x="819712" y="2819400"/>
            <a:ext cx="3315163" cy="2590799"/>
          </a:xfrm>
        </p:spPr>
      </p:pic>
      <p:pic>
        <p:nvPicPr>
          <p:cNvPr id="10" name="Content Placeholder 9" descr="Screenshot (86).png"/>
          <p:cNvPicPr>
            <a:picLocks noGrp="1" noChangeAspect="1"/>
          </p:cNvPicPr>
          <p:nvPr>
            <p:ph sz="quarter" idx="4"/>
          </p:nvPr>
        </p:nvPicPr>
        <p:blipFill>
          <a:blip r:embed="rId3"/>
          <a:stretch>
            <a:fillRect/>
          </a:stretch>
        </p:blipFill>
        <p:spPr>
          <a:xfrm>
            <a:off x="5019435" y="3336741"/>
            <a:ext cx="3439005" cy="262926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 for LSTM </a:t>
            </a:r>
            <a:endParaRPr lang="en-US" dirty="0"/>
          </a:p>
        </p:txBody>
      </p:sp>
      <p:pic>
        <p:nvPicPr>
          <p:cNvPr id="4" name="Content Placeholder 3" descr="Screenshot (74).png"/>
          <p:cNvPicPr>
            <a:picLocks noGrp="1" noChangeAspect="1"/>
          </p:cNvPicPr>
          <p:nvPr>
            <p:ph idx="1"/>
          </p:nvPr>
        </p:nvPicPr>
        <p:blipFill>
          <a:blip r:embed="rId2">
            <a:lum contrast="-10000"/>
          </a:blip>
          <a:stretch>
            <a:fillRect/>
          </a:stretch>
        </p:blipFill>
        <p:spPr>
          <a:xfrm>
            <a:off x="457200" y="1981200"/>
            <a:ext cx="8229600" cy="3048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one hot representation and data </a:t>
            </a:r>
            <a:r>
              <a:rPr lang="en-US" dirty="0" err="1" smtClean="0"/>
              <a:t>prepocessing</a:t>
            </a:r>
            <a:endParaRPr lang="en-US" dirty="0"/>
          </a:p>
        </p:txBody>
      </p:sp>
      <p:pic>
        <p:nvPicPr>
          <p:cNvPr id="5" name="Content Placeholder 4" descr="Screenshot (75).png"/>
          <p:cNvPicPr>
            <a:picLocks noGrp="1" noChangeAspect="1"/>
          </p:cNvPicPr>
          <p:nvPr>
            <p:ph idx="1"/>
          </p:nvPr>
        </p:nvPicPr>
        <p:blipFill>
          <a:blip r:embed="rId2">
            <a:lum contrast="-10000"/>
          </a:blip>
          <a:stretch>
            <a:fillRect/>
          </a:stretch>
        </p:blipFill>
        <p:spPr>
          <a:xfrm>
            <a:off x="457200" y="1752600"/>
            <a:ext cx="8229600" cy="36576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6).png"/>
          <p:cNvPicPr>
            <a:picLocks noGrp="1" noChangeAspect="1"/>
          </p:cNvPicPr>
          <p:nvPr>
            <p:ph idx="1"/>
          </p:nvPr>
        </p:nvPicPr>
        <p:blipFill>
          <a:blip r:embed="rId2">
            <a:lum contrast="-10000"/>
          </a:blip>
          <a:stretch>
            <a:fillRect/>
          </a:stretch>
        </p:blipFill>
        <p:spPr>
          <a:xfrm>
            <a:off x="381000" y="1524000"/>
            <a:ext cx="8229600" cy="3962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representation</a:t>
            </a:r>
            <a:endParaRPr lang="en-US" dirty="0"/>
          </a:p>
        </p:txBody>
      </p:sp>
      <p:pic>
        <p:nvPicPr>
          <p:cNvPr id="4" name="Content Placeholder 3" descr="Screenshot (77).png"/>
          <p:cNvPicPr>
            <a:picLocks noGrp="1" noChangeAspect="1"/>
          </p:cNvPicPr>
          <p:nvPr>
            <p:ph idx="1"/>
          </p:nvPr>
        </p:nvPicPr>
        <p:blipFill>
          <a:blip r:embed="rId2">
            <a:lum contrast="-10000"/>
          </a:blip>
          <a:stretch>
            <a:fillRect/>
          </a:stretch>
        </p:blipFill>
        <p:spPr>
          <a:xfrm>
            <a:off x="381000" y="2133600"/>
            <a:ext cx="8229600" cy="35814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pic>
        <p:nvPicPr>
          <p:cNvPr id="4" name="Content Placeholder 3" descr="Screenshot (78).png"/>
          <p:cNvPicPr>
            <a:picLocks noGrp="1" noChangeAspect="1"/>
          </p:cNvPicPr>
          <p:nvPr>
            <p:ph idx="1"/>
          </p:nvPr>
        </p:nvPicPr>
        <p:blipFill>
          <a:blip r:embed="rId2">
            <a:lum contrast="-10000"/>
          </a:blip>
          <a:stretch>
            <a:fillRect/>
          </a:stretch>
        </p:blipFill>
        <p:spPr>
          <a:xfrm>
            <a:off x="457200" y="2466485"/>
            <a:ext cx="8229600" cy="3890356"/>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model</a:t>
            </a:r>
            <a:endParaRPr lang="en-US" dirty="0"/>
          </a:p>
        </p:txBody>
      </p:sp>
      <p:pic>
        <p:nvPicPr>
          <p:cNvPr id="4" name="Content Placeholder 3" descr="Screenshot (51).png"/>
          <p:cNvPicPr>
            <a:picLocks noGrp="1" noChangeAspect="1"/>
          </p:cNvPicPr>
          <p:nvPr>
            <p:ph idx="1"/>
          </p:nvPr>
        </p:nvPicPr>
        <p:blipFill>
          <a:blip r:embed="rId2"/>
          <a:stretch>
            <a:fillRect/>
          </a:stretch>
        </p:blipFill>
        <p:spPr>
          <a:xfrm>
            <a:off x="1219200" y="2209800"/>
            <a:ext cx="6324599" cy="3434741"/>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dataset into train and test</a:t>
            </a:r>
            <a:endParaRPr lang="en-US" dirty="0"/>
          </a:p>
        </p:txBody>
      </p:sp>
      <p:pic>
        <p:nvPicPr>
          <p:cNvPr id="4" name="Content Placeholder 3" descr="Screenshot (79).png"/>
          <p:cNvPicPr>
            <a:picLocks noGrp="1" noChangeAspect="1"/>
          </p:cNvPicPr>
          <p:nvPr>
            <p:ph idx="1"/>
          </p:nvPr>
        </p:nvPicPr>
        <p:blipFill>
          <a:blip r:embed="rId2">
            <a:lum contrast="-10000"/>
          </a:blip>
          <a:stretch>
            <a:fillRect/>
          </a:stretch>
        </p:blipFill>
        <p:spPr>
          <a:xfrm>
            <a:off x="457200" y="3521301"/>
            <a:ext cx="8229600" cy="178072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1">
            <a:normAutofit fontScale="77500" lnSpcReduction="20000"/>
          </a:bodyPr>
          <a:lstStyle/>
          <a:p>
            <a:pPr algn="just"/>
            <a:r>
              <a:rPr lang="en-US" dirty="0" smtClean="0">
                <a:latin typeface="Times New Roman" pitchFamily="18" charset="0"/>
                <a:cs typeface="Times New Roman" pitchFamily="18" charset="0"/>
              </a:rPr>
              <a:t>Certain social media websites have come under fire because of fake news and how they aren’t reacting to the spread of it. </a:t>
            </a:r>
            <a:r>
              <a:rPr lang="en-US" dirty="0" err="1" smtClean="0">
                <a:latin typeface="Times New Roman" pitchFamily="18" charset="0"/>
                <a:cs typeface="Times New Roman" pitchFamily="18" charset="0"/>
              </a:rPr>
              <a:t>Facebooks</a:t>
            </a:r>
            <a:r>
              <a:rPr lang="en-US" dirty="0" smtClean="0">
                <a:latin typeface="Times New Roman" pitchFamily="18" charset="0"/>
                <a:cs typeface="Times New Roman" pitchFamily="18" charset="0"/>
              </a:rPr>
              <a:t> CEO Mark </a:t>
            </a:r>
            <a:r>
              <a:rPr lang="en-US" dirty="0" err="1" smtClean="0">
                <a:latin typeface="Times New Roman" pitchFamily="18" charset="0"/>
                <a:cs typeface="Times New Roman" pitchFamily="18" charset="0"/>
              </a:rPr>
              <a:t>Zuckerberg</a:t>
            </a:r>
            <a:r>
              <a:rPr lang="en-US" dirty="0" smtClean="0">
                <a:latin typeface="Times New Roman" pitchFamily="18" charset="0"/>
                <a:cs typeface="Times New Roman" pitchFamily="18" charset="0"/>
              </a:rPr>
              <a:t> has stated that his company plans on utilizing machine learning to help prevent the spread of fake news. However, he wasn’t specific on what his approach would be or how effective that approach is. For decades, machine learning has been used to help find spam emails or bots, but detecting fake news requires a much different approach. In this project, we developed a model for detecting fake news that utilizes both text feature extraction and binary classification algorithms. We will also present a database that contains thousands of examples of news articles classified as REAL or FAKE. Using this dataset, we will create a program that will extract linguistic features and then create a classifier that learns from these features to effectively predict the accuracy of news.</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pic>
        <p:nvPicPr>
          <p:cNvPr id="4" name="Content Placeholder 3" descr="Screenshot (80).png"/>
          <p:cNvPicPr>
            <a:picLocks noGrp="1" noChangeAspect="1"/>
          </p:cNvPicPr>
          <p:nvPr>
            <p:ph idx="1"/>
          </p:nvPr>
        </p:nvPicPr>
        <p:blipFill>
          <a:blip r:embed="rId2">
            <a:lum contrast="-10000"/>
          </a:blip>
          <a:stretch>
            <a:fillRect/>
          </a:stretch>
        </p:blipFill>
        <p:spPr>
          <a:xfrm>
            <a:off x="457200" y="1905000"/>
            <a:ext cx="8229600" cy="3657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of LSTM classifier</a:t>
            </a:r>
            <a:endParaRPr lang="en-US" dirty="0"/>
          </a:p>
        </p:txBody>
      </p:sp>
      <p:pic>
        <p:nvPicPr>
          <p:cNvPr id="4" name="Content Placeholder 3" descr="Screenshot (55).png"/>
          <p:cNvPicPr>
            <a:picLocks noGrp="1" noChangeAspect="1"/>
          </p:cNvPicPr>
          <p:nvPr>
            <p:ph idx="1"/>
          </p:nvPr>
        </p:nvPicPr>
        <p:blipFill>
          <a:blip r:embed="rId2"/>
          <a:stretch>
            <a:fillRect/>
          </a:stretch>
        </p:blipFill>
        <p:spPr>
          <a:xfrm>
            <a:off x="2947760" y="3054161"/>
            <a:ext cx="3248479" cy="271500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Accuracy table of both classifiers at different test data size and </a:t>
            </a:r>
            <a:r>
              <a:rPr lang="en-US" sz="2800" dirty="0" err="1" smtClean="0"/>
              <a:t>vectorization</a:t>
            </a:r>
            <a:endParaRPr lang="en-US" sz="2800" dirty="0"/>
          </a:p>
        </p:txBody>
      </p:sp>
      <p:pic>
        <p:nvPicPr>
          <p:cNvPr id="4" name="Content Placeholder 3" descr="Screenshot (88).png"/>
          <p:cNvPicPr>
            <a:picLocks noGrp="1" noChangeAspect="1"/>
          </p:cNvPicPr>
          <p:nvPr>
            <p:ph idx="1"/>
          </p:nvPr>
        </p:nvPicPr>
        <p:blipFill>
          <a:blip r:embed="rId2"/>
          <a:stretch>
            <a:fillRect/>
          </a:stretch>
        </p:blipFill>
        <p:spPr>
          <a:xfrm>
            <a:off x="1066800" y="2133600"/>
            <a:ext cx="7010400" cy="33528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accuracy table</a:t>
            </a:r>
            <a:endParaRPr lang="en-US" dirty="0"/>
          </a:p>
        </p:txBody>
      </p:sp>
      <p:pic>
        <p:nvPicPr>
          <p:cNvPr id="4" name="Content Placeholder 3" descr="Screenshot (89).png"/>
          <p:cNvPicPr>
            <a:picLocks noGrp="1" noChangeAspect="1"/>
          </p:cNvPicPr>
          <p:nvPr>
            <p:ph idx="1"/>
          </p:nvPr>
        </p:nvPicPr>
        <p:blipFill>
          <a:blip r:embed="rId2"/>
          <a:stretch>
            <a:fillRect/>
          </a:stretch>
        </p:blipFill>
        <p:spPr>
          <a:xfrm>
            <a:off x="1295400" y="2209800"/>
            <a:ext cx="6096000" cy="2972767"/>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000" dirty="0"/>
              <a:t>By comparing the three prototypes, it becomes clear that the refined prototype is more applicable to real world scenarios and larger data sets. According to a study from the University of Michigan, humans can only detect news at a 70 percent success rate. The models we have created easily surpass that by reaching accuracy rates of over 90 percent. While our prototypes have very high accuracy rates, there are also major flaw within them. For instance, they do not fact check, so that means that blatantly incorrect articles can be classified as real if they are written convincingly enough</a:t>
            </a:r>
            <a:r>
              <a:rPr lang="en-US" sz="2000" dirty="0" smtClean="0"/>
              <a:t>.</a:t>
            </a:r>
          </a:p>
          <a:p>
            <a:pPr algn="just"/>
            <a:r>
              <a:rPr lang="en-US" sz="2000" dirty="0" smtClean="0"/>
              <a:t> </a:t>
            </a:r>
            <a:r>
              <a:rPr lang="en-US" sz="2000" dirty="0"/>
              <a:t>It also cannot detect click bait. These programs and models that were created shouldn’t be used by itself, but instead in a combination with human checkers. What these prototypes can do is that it can help filter out fake news and the news that is classified as real can be evaluated for validity by humans. Also, the people that are </a:t>
            </a:r>
            <a:r>
              <a:rPr lang="en-US" sz="2000" dirty="0" err="1"/>
              <a:t>making”fake</a:t>
            </a:r>
            <a:r>
              <a:rPr lang="en-US" sz="2000" dirty="0"/>
              <a:t>” news are always changing their styles, so the data for training the classifier always has to be updated.</a:t>
            </a:r>
          </a:p>
          <a:p>
            <a:pPr algn="just"/>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Here in this paper we compared various methods like Bag Of Words(</a:t>
            </a:r>
            <a:r>
              <a:rPr lang="en-US" dirty="0" err="1" smtClean="0"/>
              <a:t>BoW</a:t>
            </a:r>
            <a:r>
              <a:rPr lang="en-US" dirty="0" smtClean="0"/>
              <a:t>), TF‐IDF, Naïve Bayes etc. LSTM to be most effective of all we used various techniques like stop word removal, one hot representation, word embedding. Model mentioned in this paper is very effective, also compared to existing system the model proposed here gives better results with accuracy of 91.05% which is very promising; we can further increase results by increasing training 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dirty="0" smtClean="0"/>
              <a:t>The whole process the classifier</a:t>
            </a:r>
            <a:endParaRPr lang="en-US" dirty="0"/>
          </a:p>
        </p:txBody>
      </p:sp>
      <p:pic>
        <p:nvPicPr>
          <p:cNvPr id="4" name="Content Placeholder 3" descr="Screenshot (47).png"/>
          <p:cNvPicPr>
            <a:picLocks noGrp="1"/>
          </p:cNvPicPr>
          <p:nvPr>
            <p:ph idx="1"/>
          </p:nvPr>
        </p:nvPicPr>
        <p:blipFill>
          <a:blip r:embed="rId2"/>
          <a:stretch>
            <a:fillRect/>
          </a:stretch>
        </p:blipFill>
        <p:spPr>
          <a:xfrm>
            <a:off x="1143000" y="1905000"/>
            <a:ext cx="6553200" cy="480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a:t>
            </a:r>
            <a:r>
              <a:rPr lang="en-US" dirty="0" err="1" smtClean="0"/>
              <a:t>ectorization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err="1"/>
              <a:t>CountVectorizer</a:t>
            </a:r>
            <a:r>
              <a:rPr lang="en-US" dirty="0"/>
              <a:t> </a:t>
            </a:r>
            <a:r>
              <a:rPr lang="en-US" dirty="0" smtClean="0"/>
              <a:t>:</a:t>
            </a:r>
          </a:p>
          <a:p>
            <a:pPr algn="just"/>
            <a:r>
              <a:rPr lang="en-US" dirty="0" smtClean="0"/>
              <a:t>tokenizes(tokenization </a:t>
            </a:r>
            <a:r>
              <a:rPr lang="en-US" dirty="0"/>
              <a:t>means breaking down a sentence or paragraph or any text into words) the text along with performing very basic preprocessing like removing the punctuation marks, converting all the words to lowercase, etc. The vocabulary of known words is formed which is also used for encoding unseen text later. An encoded vector is returned with a length of the entire vocabulary and an integer count for the number of times each word appeared in the document. The Bag of Words(</a:t>
            </a:r>
            <a:r>
              <a:rPr lang="en-US" dirty="0" err="1"/>
              <a:t>BoW</a:t>
            </a:r>
            <a:r>
              <a:rPr lang="en-US" dirty="0"/>
              <a:t>) model is a fundamental(and old) way of doing this. The </a:t>
            </a:r>
            <a:r>
              <a:rPr lang="en-US" dirty="0" err="1"/>
              <a:t>BoW</a:t>
            </a:r>
            <a:r>
              <a:rPr lang="en-US" dirty="0"/>
              <a:t> model is very simple as it discards all the information and order of the text and just considers the occurrences of the word; in short it converts a sentence or a paragraph into a bag of words with no meaning. It converts the documents to a </a:t>
            </a:r>
            <a:r>
              <a:rPr lang="en-US" b="1" dirty="0"/>
              <a:t>fixed-length vector of numbers.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TF-IDF is an algorithm that gives weight to how important a word is in a document. TF-IDF first calculates term frequency (number of times word appears in document vs. number of words in document). But because words such </a:t>
            </a:r>
            <a:r>
              <a:rPr lang="en-US" dirty="0" err="1"/>
              <a:t>as”the</a:t>
            </a:r>
            <a:r>
              <a:rPr lang="en-US" dirty="0"/>
              <a:t>” </a:t>
            </a:r>
            <a:r>
              <a:rPr lang="en-US" dirty="0" err="1"/>
              <a:t>and”or</a:t>
            </a:r>
            <a:r>
              <a:rPr lang="en-US" dirty="0"/>
              <a:t>” appear frequently in many documents, TF-IDF devalues words that show up in more documents. This leaves only the relevant words in our text analysis. All of the TF-IDF values will add up to 1. </a:t>
            </a:r>
            <a:endParaRPr lang="en-US" dirty="0" smtClean="0"/>
          </a:p>
          <a:p>
            <a:pPr algn="just"/>
            <a:r>
              <a:rPr lang="en-US" dirty="0" smtClean="0"/>
              <a:t>While </a:t>
            </a:r>
            <a:r>
              <a:rPr lang="en-US" dirty="0"/>
              <a:t>this feature may sound very simple, it is advantageous and it has a hand in Google searches. By using </a:t>
            </a:r>
            <a:r>
              <a:rPr lang="en-US" dirty="0" err="1"/>
              <a:t>tfidf</a:t>
            </a:r>
            <a:r>
              <a:rPr lang="en-US" dirty="0"/>
              <a:t>, researchers can determine what each article was about and what the keywords of the article are. Below is the formula for </a:t>
            </a:r>
            <a:r>
              <a:rPr lang="en-US" dirty="0" err="1"/>
              <a:t>tfidf</a:t>
            </a:r>
            <a:r>
              <a:rPr lang="en-US" dirty="0"/>
              <a:t> value. </a:t>
            </a:r>
            <a:r>
              <a:rPr lang="en-US" dirty="0" err="1"/>
              <a:t>tfi,j</a:t>
            </a:r>
            <a:r>
              <a:rPr lang="en-US" dirty="0"/>
              <a:t> stands for number of occurrences of </a:t>
            </a:r>
            <a:r>
              <a:rPr lang="en-US" dirty="0" err="1"/>
              <a:t>i</a:t>
            </a:r>
            <a:r>
              <a:rPr lang="en-US" dirty="0"/>
              <a:t> in j. N stands for the total number of documents in the data set. </a:t>
            </a:r>
            <a:r>
              <a:rPr lang="en-US" dirty="0" err="1"/>
              <a:t>dfi</a:t>
            </a:r>
            <a:r>
              <a:rPr lang="en-US" dirty="0"/>
              <a:t> stands for the number of documents </a:t>
            </a:r>
            <a:r>
              <a:rPr lang="en-US" dirty="0" smtClean="0"/>
              <a:t>containing.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err="1" smtClean="0"/>
              <a:t>tf-idfi,j</a:t>
            </a:r>
            <a:r>
              <a:rPr lang="en-US" dirty="0" smtClean="0"/>
              <a:t> = </a:t>
            </a:r>
            <a:r>
              <a:rPr lang="en-US" dirty="0" err="1" smtClean="0"/>
              <a:t>tfi,j</a:t>
            </a:r>
            <a:r>
              <a:rPr lang="en-US" dirty="0" smtClean="0"/>
              <a:t> ∗ log( N/</a:t>
            </a:r>
            <a:r>
              <a:rPr lang="en-US" dirty="0" err="1" smtClean="0"/>
              <a:t>dfi</a:t>
            </a:r>
            <a:r>
              <a:rPr lang="en-US" dirty="0" smtClean="0"/>
              <a:t> )</a:t>
            </a:r>
          </a:p>
          <a:p>
            <a:pPr algn="just"/>
            <a:r>
              <a:rPr lang="en-US" dirty="0" smtClean="0"/>
              <a:t>According to an experiment run by Juan Ramos of Rutgers University, TF-IDF was able to find terms more relevant to documents than a naive brute force approach or simply using a bag-of-words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Classifiers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Naïve Bayes:</a:t>
            </a:r>
            <a:r>
              <a:rPr lang="en-US" dirty="0"/>
              <a:t> Naïve Bayes uses probabilistic approaches and are based on Bayes theorem. They deal with probability distribution </a:t>
            </a:r>
            <a:r>
              <a:rPr lang="en-US" dirty="0" smtClean="0"/>
              <a:t>of variables </a:t>
            </a:r>
            <a:r>
              <a:rPr lang="en-US" dirty="0"/>
              <a:t>in the dataset and predicting t he response variable of value. They are mostly used for text classification.</a:t>
            </a:r>
          </a:p>
          <a:p>
            <a:pPr algn="just"/>
            <a:r>
              <a:rPr lang="en-US" dirty="0"/>
              <a:t> Bayes theorem is </a:t>
            </a:r>
            <a:r>
              <a:rPr lang="en-US" b="1" dirty="0"/>
              <a:t>P(</a:t>
            </a:r>
            <a:r>
              <a:rPr lang="en-US" b="1" dirty="0" err="1"/>
              <a:t>a|b</a:t>
            </a:r>
            <a:r>
              <a:rPr lang="en-US" b="1" dirty="0"/>
              <a:t>) =p(</a:t>
            </a:r>
            <a:r>
              <a:rPr lang="en-US" b="1" dirty="0" err="1"/>
              <a:t>b|a</a:t>
            </a:r>
            <a:r>
              <a:rPr lang="en-US" b="1" dirty="0"/>
              <a:t>)p(b)/p(a) </a:t>
            </a:r>
            <a:r>
              <a:rPr lang="en-US" dirty="0"/>
              <a:t>There are mainly 3 types of naïve base model as - Gaussian Naïve Bayes, Multinomial naïve Bayes and Bernoulli Naïve Bayes. We have used </a:t>
            </a:r>
            <a:r>
              <a:rPr lang="en-US" b="1" dirty="0"/>
              <a:t>Multinomial Naïve Bayes</a:t>
            </a:r>
            <a:r>
              <a:rPr lang="en-US" dirty="0"/>
              <a:t> model for our project to detect fake news. An advantage of naïve Bayes classifier is that only requires less training data for classification.</a:t>
            </a:r>
            <a:r>
              <a:rPr lang="en-US" b="1" dirty="0"/>
              <a:t> </a:t>
            </a:r>
            <a:endParaRPr lang="en-US" dirty="0"/>
          </a:p>
          <a:p>
            <a:pPr algn="just"/>
            <a:r>
              <a:rPr lang="en-US" dirty="0"/>
              <a:t>Received Result: If classifier fined news article as fake, then: The true positive are the correctly classified as fake news articles. The false positive examples are the incorrectly classified as fake articles. The true negative are the correctly classified as real news articles. The false negative examples are incorrectly classified as real news articles.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Aggressive Classifier (PAC)</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PAC </a:t>
            </a:r>
            <a:r>
              <a:rPr lang="en-US" dirty="0">
                <a:latin typeface="Times New Roman" pitchFamily="18" charset="0"/>
                <a:cs typeface="Times New Roman" pitchFamily="18" charset="0"/>
              </a:rPr>
              <a:t>observes instances in a sequential manner and predicts an outcome (in our case it would be fake or real). Once the algorithm makes a prediction, it receives feedback on how it did. Then, if the mechanism was incorrect, it will modify itself to help make more accurate predictions. It will change the weight vector to match the incorrect prediction as well as the previous data </a:t>
            </a:r>
            <a:r>
              <a:rPr lang="en-US" dirty="0" smtClean="0">
                <a:latin typeface="Times New Roman" pitchFamily="18" charset="0"/>
                <a:cs typeface="Times New Roman" pitchFamily="18" charset="0"/>
              </a:rPr>
              <a:t>points.</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337</TotalTime>
  <Words>1455</Words>
  <Application>Microsoft Office PowerPoint</Application>
  <PresentationFormat>On-screen Show (4:3)</PresentationFormat>
  <Paragraphs>55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Fake News Detection </vt:lpstr>
      <vt:lpstr>Introduction</vt:lpstr>
      <vt:lpstr>Slide 3</vt:lpstr>
      <vt:lpstr>The whole process the classifier</vt:lpstr>
      <vt:lpstr>Vectorization</vt:lpstr>
      <vt:lpstr>TF-IDF</vt:lpstr>
      <vt:lpstr>Slide 7</vt:lpstr>
      <vt:lpstr>Used Classifiers</vt:lpstr>
      <vt:lpstr>Passive Aggressive Classifier (PAC)</vt:lpstr>
      <vt:lpstr>LSTM</vt:lpstr>
      <vt:lpstr>Slide 11</vt:lpstr>
      <vt:lpstr>Process of LSTM classifier </vt:lpstr>
      <vt:lpstr>Importing the data set and getting independent features by dropping ‘Label’</vt:lpstr>
      <vt:lpstr>Dropping NAN values from dataset and transferring data into “message”</vt:lpstr>
      <vt:lpstr>Resetting index after dropping NAN values</vt:lpstr>
      <vt:lpstr>Data Preprocessing</vt:lpstr>
      <vt:lpstr>Applying countervectorizer in prototype 1 and applying TF-IDF in prototype 2</vt:lpstr>
      <vt:lpstr>Dividing dataset into train and test </vt:lpstr>
      <vt:lpstr>The multinomial naïve bayes classifier</vt:lpstr>
      <vt:lpstr>Passive Aggressive Classifier </vt:lpstr>
      <vt:lpstr>Confusion matrix of both classifiers in counter vecotrization</vt:lpstr>
      <vt:lpstr>Confusion matrix of both classifiers in TF-IDF vecotrization</vt:lpstr>
      <vt:lpstr>Importing libraries for LSTM </vt:lpstr>
      <vt:lpstr>The one hot representation and data prepocessing</vt:lpstr>
      <vt:lpstr>Slide 25</vt:lpstr>
      <vt:lpstr>Embedding representation</vt:lpstr>
      <vt:lpstr>Model creation</vt:lpstr>
      <vt:lpstr>Sequential model</vt:lpstr>
      <vt:lpstr>Split dataset into train and test</vt:lpstr>
      <vt:lpstr>Model training</vt:lpstr>
      <vt:lpstr>Confusion matrix of LSTM classifier</vt:lpstr>
      <vt:lpstr>Accuracy table of both classifiers at different test data size and vectorization</vt:lpstr>
      <vt:lpstr>LSTM accuracy table</vt:lpstr>
      <vt:lpstr>Conclusion</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S0meSh</dc:creator>
  <cp:lastModifiedBy>S0meSh</cp:lastModifiedBy>
  <cp:revision>13</cp:revision>
  <dcterms:created xsi:type="dcterms:W3CDTF">2022-05-05T10:41:41Z</dcterms:created>
  <dcterms:modified xsi:type="dcterms:W3CDTF">2022-05-05T16:19:00Z</dcterms:modified>
</cp:coreProperties>
</file>