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>
      <a:defRPr lang="en-GB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523999" y="828127"/>
            <a:ext cx="9144000" cy="3514116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ru-RU"/>
              <a:t>Top five reasons why Konstantin Ivanovich Tsiolkovskiy is the </a:t>
            </a:r>
            <a:r>
              <a:rPr lang="en-US"/>
              <a:t>coolest scientist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4619270"/>
            <a:ext cx="9144000" cy="1655761"/>
          </a:xfrm>
        </p:spPr>
        <p:txBody>
          <a:bodyPr/>
          <a:lstStyle/>
          <a:p>
            <a:pPr>
              <a:defRPr/>
            </a:pPr>
            <a:r>
              <a:rPr lang="ru-RU">
                <a:latin typeface="Comic Sans MS"/>
                <a:cs typeface="Comic Sans MS"/>
              </a:rPr>
              <a:t>By Misha and me</a:t>
            </a:r>
            <a:endParaRPr>
              <a:latin typeface="Comic Sans MS"/>
              <a:cs typeface="Comic Sans MS"/>
            </a:endParaRPr>
          </a:p>
        </p:txBody>
      </p:sp>
      <p:pic>
        <p:nvPicPr>
          <p:cNvPr id="203242727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18077632">
            <a:off x="9524" y="4361521"/>
            <a:ext cx="3028950" cy="1504949"/>
          </a:xfrm>
          <a:prstGeom prst="rect">
            <a:avLst/>
          </a:prstGeom>
        </p:spPr>
      </p:pic>
      <p:pic>
        <p:nvPicPr>
          <p:cNvPr id="175639654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14274554">
            <a:off x="9441771" y="824754"/>
            <a:ext cx="2867024" cy="15906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42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4272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427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427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32427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32427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32427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3242727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324272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3242727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324272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3242727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3242727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3242727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3242727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39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56396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56396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563965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56396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288684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He had a very cool family tree</a:t>
            </a:r>
            <a:endParaRPr/>
          </a:p>
        </p:txBody>
      </p:sp>
      <p:pic>
        <p:nvPicPr>
          <p:cNvPr id="17166889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162169" y="1081965"/>
            <a:ext cx="4407005" cy="4031941"/>
          </a:xfrm>
          <a:prstGeom prst="rect">
            <a:avLst/>
          </a:prstGeom>
        </p:spPr>
      </p:pic>
      <p:sp>
        <p:nvSpPr>
          <p:cNvPr id="1654907512" name=""/>
          <p:cNvSpPr/>
          <p:nvPr/>
        </p:nvSpPr>
        <p:spPr bwMode="auto">
          <a:xfrm>
            <a:off x="1117073" y="541357"/>
            <a:ext cx="4299058" cy="91476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CanUp">
              <a:avLst>
                <a:gd name="adj" fmla="val 85714"/>
              </a:avLst>
            </a:prstTxWarp>
            <a:spAutoFit/>
          </a:bodyPr>
          <a:p>
            <a:pPr algn="ctr">
              <a:defRPr/>
            </a:pPr>
            <a:r>
              <a:rPr sz="5400" b="1">
                <a:ln w="12699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accent4">
                        <a:lumMod val="60000"/>
                        <a:lumOff val="40000"/>
                      </a:schemeClr>
                    </a:gs>
                  </a:gsLst>
                  <a:lin ang="5400000" scaled="1"/>
                </a:gradFill>
              </a:rPr>
              <a:t>Number One</a:t>
            </a:r>
            <a:endParaRPr sz="5400" b="1">
              <a:ln w="12699">
                <a:solidFill>
                  <a:schemeClr val="accent1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4">
                      <a:lumMod val="60000"/>
                      <a:lumOff val="40000"/>
                    </a:schemeClr>
                  </a:gs>
                </a:gsLst>
                <a:lin ang="5400000" scaled="1"/>
              </a:gra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90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9075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907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907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54907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54907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54907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549075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549075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549075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549075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549075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549075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549075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549075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68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" dur="2000"/>
                                        <p:tgtEl>
                                          <p:spTgt spid="1716688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71668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" dur="2000" fill="hold"/>
                                        <p:tgtEl>
                                          <p:spTgt spid="171668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7472552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5016459" cy="4351338"/>
          </a:xfrm>
        </p:spPr>
        <p:txBody>
          <a:bodyPr/>
          <a:lstStyle/>
          <a:p>
            <a:pPr>
              <a:defRPr/>
            </a:pPr>
            <a:r>
              <a:rPr lang="en-GB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 studied in Vyatskeya Classical Gymnasium for free, despite the effects of his illness, such as hearing loss and </a:t>
            </a:r>
            <a:r>
              <a:rPr/>
              <a:t>having trouble with keeping in touch with people, that has often let him down</a:t>
            </a:r>
            <a:endParaRPr sz="2800"/>
          </a:p>
        </p:txBody>
      </p:sp>
      <p:sp>
        <p:nvSpPr>
          <p:cNvPr id="500090137" name=""/>
          <p:cNvSpPr/>
          <p:nvPr/>
        </p:nvSpPr>
        <p:spPr bwMode="auto">
          <a:xfrm>
            <a:off x="838198" y="493270"/>
            <a:ext cx="3346708" cy="91476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Inflate">
              <a:avLst>
                <a:gd name="adj" fmla="val 18750"/>
              </a:avLst>
            </a:prstTxWarp>
            <a:spAutoFit/>
          </a:bodyPr>
          <a:p>
            <a:pPr algn="ctr">
              <a:defRPr/>
            </a:pPr>
            <a:r>
              <a:rPr sz="5400" b="1">
                <a:ln w="12699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2">
                        <a:lumMod val="60000"/>
                        <a:lumOff val="40000"/>
                      </a:schemeClr>
                    </a:gs>
                  </a:gsLst>
                  <a:lin ang="0" scaled="1"/>
                </a:gradFill>
              </a:rPr>
              <a:t>Number 2</a:t>
            </a:r>
            <a:endParaRPr sz="5400" b="1">
              <a:ln w="12699">
                <a:solidFill>
                  <a:schemeClr val="accent1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2">
                      <a:lumMod val="60000"/>
                      <a:lumOff val="40000"/>
                    </a:schemeClr>
                  </a:gs>
                </a:gsLst>
                <a:lin ang="0" scaled="1"/>
              </a:gradFill>
            </a:endParaRPr>
          </a:p>
        </p:txBody>
      </p:sp>
      <p:sp>
        <p:nvSpPr>
          <p:cNvPr id="948201222" name=""/>
          <p:cNvSpPr txBox="1"/>
          <p:nvPr/>
        </p:nvSpPr>
        <p:spPr bwMode="auto">
          <a:xfrm flipH="0" flipV="0">
            <a:off x="7269538" y="1516601"/>
            <a:ext cx="397067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015163896" name=""/>
          <p:cNvPicPr>
            <a:picLocks noChangeAspect="1"/>
          </p:cNvPicPr>
          <p:nvPr/>
        </p:nvPicPr>
        <p:blipFill>
          <a:blip r:embed="rId2"/>
          <a:srcRect l="24146" t="0" r="22851" b="0"/>
          <a:stretch/>
        </p:blipFill>
        <p:spPr bwMode="auto">
          <a:xfrm flipH="0" flipV="0">
            <a:off x="2978664" y="0"/>
            <a:ext cx="6538033" cy="69079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090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00090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0090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0090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16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15163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15163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151638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" dur="1000"/>
                                        <p:tgtEl>
                                          <p:spTgt spid="101516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6194290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5913474" cy="4351338"/>
          </a:xfrm>
        </p:spPr>
        <p:txBody>
          <a:bodyPr/>
          <a:lstStyle/>
          <a:p>
            <a:pPr>
              <a:defRPr/>
            </a:pPr>
            <a:r>
              <a:rPr/>
              <a:t>He has written a lot of works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2200">
                <a:latin typeface="Comic Sans MS"/>
                <a:cs typeface="Comic Sans MS"/>
              </a:rPr>
              <a:t>That includes:</a:t>
            </a:r>
            <a:endParaRPr sz="2200">
              <a:latin typeface="Comic Sans MS"/>
              <a:cs typeface="Comic Sans MS"/>
            </a:endParaRPr>
          </a:p>
          <a:p>
            <a:pPr lvl="1">
              <a:defRPr/>
            </a:pPr>
            <a:r>
              <a:rPr sz="2200">
                <a:latin typeface="Comic Sans MS"/>
                <a:cs typeface="Comic Sans MS"/>
              </a:rPr>
              <a:t>148 published articles</a:t>
            </a:r>
            <a:endParaRPr sz="2200">
              <a:latin typeface="Comic Sans MS"/>
              <a:cs typeface="Comic Sans MS"/>
            </a:endParaRPr>
          </a:p>
          <a:p>
            <a:pPr lvl="1">
              <a:defRPr/>
            </a:pPr>
            <a:r>
              <a:rPr sz="2200">
                <a:latin typeface="Comic Sans MS"/>
                <a:cs typeface="Comic Sans MS"/>
              </a:rPr>
              <a:t>600 unpublished, but preserved works</a:t>
            </a:r>
            <a:endParaRPr sz="2200">
              <a:latin typeface="Comic Sans MS"/>
              <a:cs typeface="Comic Sans MS"/>
            </a:endParaRPr>
          </a:p>
        </p:txBody>
      </p:sp>
      <p:sp>
        <p:nvSpPr>
          <p:cNvPr id="1360668071" name=""/>
          <p:cNvSpPr/>
          <p:nvPr/>
        </p:nvSpPr>
        <p:spPr bwMode="auto">
          <a:xfrm>
            <a:off x="889067" y="363804"/>
            <a:ext cx="3593832" cy="91475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Wave1">
              <a:avLst>
                <a:gd name="adj1" fmla="val 12500"/>
                <a:gd name="adj2" fmla="val 0"/>
              </a:avLst>
            </a:prstTxWarp>
            <a:spAutoFit/>
          </a:bodyPr>
          <a:p>
            <a:pPr algn="ctr">
              <a:defRPr/>
            </a:pPr>
            <a:r>
              <a:rPr sz="5400" b="1">
                <a:ln w="12699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0" scaled="1"/>
                </a:gradFill>
                <a:latin typeface="Times New Roman"/>
                <a:cs typeface="Times New Roman"/>
              </a:rPr>
              <a:t>Number </a:t>
            </a:r>
            <a:r>
              <a:rPr sz="5400" b="1">
                <a:ln w="12699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100000">
                      <a:schemeClr val="accent6">
                        <a:lumMod val="60000"/>
                        <a:lumOff val="40000"/>
                      </a:schemeClr>
                    </a:gs>
                  </a:gsLst>
                  <a:lin ang="0" scaled="1"/>
                </a:gradFill>
                <a:latin typeface="Times New Roman"/>
                <a:cs typeface="Times New Roman"/>
              </a:rPr>
              <a:t>III</a:t>
            </a:r>
            <a:endParaRPr sz="5400" b="1">
              <a:ln w="12699">
                <a:solidFill>
                  <a:schemeClr val="accent1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0" scaled="1"/>
              </a:gradFill>
              <a:latin typeface="Times New Roman"/>
              <a:cs typeface="Times New Roman"/>
            </a:endParaRPr>
          </a:p>
        </p:txBody>
      </p:sp>
      <p:pic>
        <p:nvPicPr>
          <p:cNvPr id="2058633394" name=""/>
          <p:cNvPicPr>
            <a:picLocks noChangeAspect="1"/>
          </p:cNvPicPr>
          <p:nvPr/>
        </p:nvPicPr>
        <p:blipFill>
          <a:blip r:embed="rId2"/>
          <a:srcRect l="21273" t="0" r="21272" b="0"/>
          <a:stretch/>
        </p:blipFill>
        <p:spPr bwMode="auto">
          <a:xfrm flipH="0" flipV="0">
            <a:off x="7399907" y="1500973"/>
            <a:ext cx="3938563" cy="38560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66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60668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60668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6066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3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" dur="2000"/>
                                        <p:tgtEl>
                                          <p:spTgt spid="2058633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4203462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6496071" cy="4351338"/>
          </a:xfrm>
        </p:spPr>
        <p:txBody>
          <a:bodyPr/>
          <a:lstStyle/>
          <a:p>
            <a:pPr>
              <a:defRPr/>
            </a:pPr>
            <a:r>
              <a:rPr/>
              <a:t>His greatest achievement was the </a:t>
            </a:r>
            <a:r>
              <a:rPr>
                <a:latin typeface="Comic Sans MS"/>
                <a:cs typeface="Comic Sans MS"/>
              </a:rPr>
              <a:t>Tsialkovskiy Equation. </a:t>
            </a:r>
            <a:r>
              <a:rPr>
                <a:latin typeface="Arial"/>
                <a:cs typeface="Arial"/>
              </a:rPr>
              <a:t>But that invention got almost no public praise     , so he is not that well-known </a:t>
            </a:r>
            <a:endParaRPr>
              <a:latin typeface="Arial"/>
              <a:cs typeface="Arial"/>
            </a:endParaRPr>
          </a:p>
        </p:txBody>
      </p:sp>
      <p:sp>
        <p:nvSpPr>
          <p:cNvPr id="908523950" name=""/>
          <p:cNvSpPr/>
          <p:nvPr/>
        </p:nvSpPr>
        <p:spPr bwMode="auto">
          <a:xfrm>
            <a:off x="838198" y="456279"/>
            <a:ext cx="3376343" cy="91476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CascadeDown">
              <a:avLst>
                <a:gd name="adj" fmla="val 44444"/>
              </a:avLst>
            </a:prstTxWarp>
            <a:spAutoFit/>
          </a:bodyPr>
          <a:p>
            <a:pPr algn="ctr">
              <a:defRPr/>
            </a:pPr>
            <a:r>
              <a:rPr sz="5400" b="1">
                <a:ln w="12699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:rPr>
              <a:t>Number </a:t>
            </a:r>
            <a:r>
              <a:rPr sz="4800" b="1" baseline="30000">
                <a:ln w="12699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:rPr>
              <a:t>L</a:t>
            </a:r>
            <a:r>
              <a:rPr sz="4800" b="1">
                <a:ln w="12699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:rPr>
              <a:t>|</a:t>
            </a:r>
            <a:r>
              <a:rPr sz="5400" b="1">
                <a:ln w="12699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:rPr>
              <a:t> </a:t>
            </a:r>
            <a:r>
              <a:rPr sz="5400" b="1">
                <a:ln>
                  <a:noFill/>
                </a:ln>
                <a:gradFill>
                  <a:gsLst>
                    <a:gs pos="0">
                      <a:schemeClr val="accent5">
                        <a:lumMod val="75000"/>
                      </a:schemeClr>
                    </a:gs>
                    <a:gs pos="100000">
                      <a:schemeClr val="accent1"/>
                    </a:gs>
                  </a:gsLst>
                  <a:lin ang="5400000" scaled="1"/>
                </a:gradFill>
              </a:rPr>
              <a:t> </a:t>
            </a:r>
            <a:endParaRPr sz="5400" b="1">
              <a:ln w="12699">
                <a:solidFill>
                  <a:schemeClr val="accent1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5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</a:endParaRPr>
          </a:p>
        </p:txBody>
      </p:sp>
      <p:pic>
        <p:nvPicPr>
          <p:cNvPr id="69019437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536771" y="913659"/>
            <a:ext cx="3828494" cy="51046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523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8523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8523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" dur="2000"/>
                                        <p:tgtEl>
                                          <p:spTgt spid="69019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352287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838198" y="1825624"/>
            <a:ext cx="5136678" cy="4351338"/>
          </a:xfrm>
        </p:spPr>
        <p:txBody>
          <a:bodyPr/>
          <a:lstStyle/>
          <a:p>
            <a:pPr>
              <a:defRPr/>
            </a:pPr>
            <a:r>
              <a:rPr/>
              <a:t>His works had a major impact on the 			       </a:t>
            </a:r>
            <a:r>
              <a:rPr/>
              <a:t>.</a:t>
            </a:r>
            <a:endParaRPr/>
          </a:p>
          <a:p>
            <a:pPr>
              <a:defRPr/>
            </a:pPr>
            <a:r>
              <a:rPr/>
              <a:t>Currently, there are approximately </a:t>
            </a:r>
            <a:endParaRPr/>
          </a:p>
        </p:txBody>
      </p:sp>
      <p:sp>
        <p:nvSpPr>
          <p:cNvPr id="633260650" name=""/>
          <p:cNvSpPr/>
          <p:nvPr/>
        </p:nvSpPr>
        <p:spPr bwMode="auto">
          <a:xfrm>
            <a:off x="571675" y="447032"/>
            <a:ext cx="7423985" cy="91476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upright="0" compatLnSpc="1">
            <a:prstTxWarp prst="textTriangle">
              <a:avLst>
                <a:gd name="adj" fmla="val 50000"/>
              </a:avLst>
            </a:prstTxWarp>
            <a:spAutoFit/>
          </a:bodyPr>
          <a:p>
            <a:pPr algn="ctr">
              <a:defRPr/>
            </a:pPr>
            <a:r>
              <a:rPr sz="5400" b="1">
                <a:ln>
                  <a:noFill/>
                </a:ln>
                <a:gradFill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4"/>
                    </a:gs>
                  </a:gsLst>
                  <a:lin ang="5400000" scaled="1"/>
                </a:gradFill>
              </a:rPr>
              <a:t>Number {int(“0b101”)}</a:t>
            </a:r>
            <a:endParaRPr sz="5400" b="1">
              <a:ln>
                <a:noFill/>
              </a:ln>
              <a:gradFill>
                <a:gsLst>
                  <a:gs pos="0">
                    <a:schemeClr val="accent4">
                      <a:lumMod val="40000"/>
                      <a:lumOff val="60000"/>
                    </a:schemeClr>
                  </a:gs>
                  <a:gs pos="100000">
                    <a:schemeClr val="accent4"/>
                  </a:gs>
                </a:gsLst>
                <a:lin ang="5400000" scaled="1"/>
              </a:gradFill>
            </a:endParaRPr>
          </a:p>
        </p:txBody>
      </p:sp>
      <p:sp>
        <p:nvSpPr>
          <p:cNvPr id="2080432053" name=""/>
          <p:cNvSpPr/>
          <p:nvPr/>
        </p:nvSpPr>
        <p:spPr bwMode="auto">
          <a:xfrm flipH="0" flipV="0">
            <a:off x="2109393" y="2158537"/>
            <a:ext cx="3192572" cy="518519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sz="2800" b="1">
                <a:ln>
                  <a:noFill/>
                </a:ln>
                <a:gradFill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0">
                      <a:srgbClr val="EA00FF"/>
                    </a:gs>
                    <a:gs pos="100000">
                      <a:srgbClr val="9D00FF"/>
                    </a:gs>
                  </a:gsLst>
                  <a:lin ang="0" scaled="1"/>
                </a:gradFill>
                <a:latin typeface="Comic Sans MS"/>
                <a:cs typeface="Comic Sans MS"/>
              </a:rPr>
              <a:t>space exploration</a:t>
            </a:r>
            <a:endParaRPr sz="2800" b="1">
              <a:ln>
                <a:noFill/>
              </a:ln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0">
                    <a:srgbClr val="EA00FF"/>
                  </a:gs>
                  <a:gs pos="100000">
                    <a:srgbClr val="9D00FF"/>
                  </a:gs>
                </a:gsLst>
                <a:lin ang="0" scaled="1"/>
              </a:gradFill>
              <a:latin typeface="Comic Sans MS"/>
              <a:cs typeface="Comic Sans MS"/>
            </a:endParaRPr>
          </a:p>
        </p:txBody>
      </p:sp>
      <p:sp>
        <p:nvSpPr>
          <p:cNvPr id="303948640" name=""/>
          <p:cNvSpPr/>
          <p:nvPr/>
        </p:nvSpPr>
        <p:spPr bwMode="auto">
          <a:xfrm flipH="0" flipV="0">
            <a:off x="1096598" y="3482435"/>
            <a:ext cx="3891061" cy="137196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l">
              <a:defRPr/>
            </a:pPr>
            <a:r>
              <a:rPr sz="2800" b="1">
                <a:ln>
                  <a:noFill/>
                </a:ln>
                <a:gradFill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0">
                      <a:srgbClr val="EA00FF"/>
                    </a:gs>
                    <a:gs pos="100000">
                      <a:srgbClr val="9D00FF"/>
                    </a:gs>
                  </a:gsLst>
                  <a:lin ang="0" scaled="1"/>
                </a:gradFill>
                <a:latin typeface="Comic Sans MS"/>
                <a:cs typeface="Comic Sans MS"/>
              </a:rPr>
              <a:t>600 astronauts in the world and 5000 satellites in space.</a:t>
            </a:r>
            <a:endParaRPr sz="2800" b="1">
              <a:ln>
                <a:noFill/>
              </a:ln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0">
                    <a:srgbClr val="EA00FF"/>
                  </a:gs>
                  <a:gs pos="100000">
                    <a:srgbClr val="9D00FF"/>
                  </a:gs>
                </a:gsLst>
                <a:lin ang="0" scaled="1"/>
              </a:gradFill>
              <a:latin typeface="Comic Sans MS"/>
              <a:cs typeface="Comic Sans MS"/>
            </a:endParaRPr>
          </a:p>
        </p:txBody>
      </p:sp>
      <p:pic>
        <p:nvPicPr>
          <p:cNvPr id="120283109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252671" y="1666487"/>
            <a:ext cx="5725271" cy="38168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26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2606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260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260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33260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33260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33260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332606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332606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332606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332606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332606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332606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332606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332606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283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028310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028310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028310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" dur="1000"/>
                                        <p:tgtEl>
                                          <p:spTgt spid="120283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96669687" name=""/>
          <p:cNvPicPr>
            <a:picLocks noChangeAspect="1"/>
          </p:cNvPicPr>
          <p:nvPr>
            <p:ph idx="1"/>
          </p:nvPr>
        </p:nvPicPr>
        <p:blipFill>
          <a:blip r:embed="rId2"/>
          <a:stretch/>
        </p:blipFill>
        <p:spPr bwMode="auto">
          <a:xfrm rot="0" flipH="0" flipV="0">
            <a:off x="2349829" y="-166456"/>
            <a:ext cx="8257734" cy="7063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ONLYOFFICE/7.3.0.184</Application>
  <DocSecurity>0</DocSecurity>
  <PresentationFormat>Widescreen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2023-03-15T18:51:24Z</dcterms:modified>
  <cp:category/>
  <cp:contentStatus/>
  <cp:version/>
</cp:coreProperties>
</file>