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2" r:id="rId2"/>
    <p:sldId id="277" r:id="rId3"/>
    <p:sldId id="278" r:id="rId4"/>
    <p:sldId id="268" r:id="rId5"/>
    <p:sldId id="269" r:id="rId6"/>
    <p:sldId id="280" r:id="rId7"/>
    <p:sldId id="279" r:id="rId8"/>
    <p:sldId id="281" r:id="rId9"/>
    <p:sldId id="291" r:id="rId10"/>
    <p:sldId id="293" r:id="rId11"/>
    <p:sldId id="282" r:id="rId12"/>
    <p:sldId id="29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912" autoAdjust="0"/>
    <p:restoredTop sz="76453" autoAdjust="0"/>
  </p:normalViewPr>
  <p:slideViewPr>
    <p:cSldViewPr>
      <p:cViewPr varScale="1">
        <p:scale>
          <a:sx n="46" d="100"/>
          <a:sy n="46" d="100"/>
        </p:scale>
        <p:origin x="115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wala talanki" userId="f96f43d5c5067f3b" providerId="LiveId" clId="{B3079D6B-9780-4974-91D2-223A8B9AFEEF}"/>
    <pc:docChg chg="undo custSel addSld delSld modSld">
      <pc:chgData name="prajwala talanki" userId="f96f43d5c5067f3b" providerId="LiveId" clId="{B3079D6B-9780-4974-91D2-223A8B9AFEEF}" dt="2023-09-08T05:54:16.686" v="14"/>
      <pc:docMkLst>
        <pc:docMk/>
      </pc:docMkLst>
      <pc:sldChg chg="addSp delSp mod">
        <pc:chgData name="prajwala talanki" userId="f96f43d5c5067f3b" providerId="LiveId" clId="{B3079D6B-9780-4974-91D2-223A8B9AFEEF}" dt="2023-09-08T05:54:04.111" v="13" actId="22"/>
        <pc:sldMkLst>
          <pc:docMk/>
          <pc:sldMk cId="3519413844" sldId="281"/>
        </pc:sldMkLst>
        <pc:picChg chg="add del">
          <ac:chgData name="prajwala talanki" userId="f96f43d5c5067f3b" providerId="LiveId" clId="{B3079D6B-9780-4974-91D2-223A8B9AFEEF}" dt="2023-09-08T05:54:04.111" v="13" actId="22"/>
          <ac:picMkLst>
            <pc:docMk/>
            <pc:sldMk cId="3519413844" sldId="281"/>
            <ac:picMk id="5" creationId="{C46879EA-FFE1-91FE-66FE-A7EAA191E697}"/>
          </ac:picMkLst>
        </pc:picChg>
      </pc:sldChg>
      <pc:sldChg chg="add">
        <pc:chgData name="prajwala talanki" userId="f96f43d5c5067f3b" providerId="LiveId" clId="{B3079D6B-9780-4974-91D2-223A8B9AFEEF}" dt="2023-09-08T05:54:16.686" v="14"/>
        <pc:sldMkLst>
          <pc:docMk/>
          <pc:sldMk cId="3377217915" sldId="291"/>
        </pc:sldMkLst>
      </pc:sldChg>
      <pc:sldChg chg="addSp modSp new del mod">
        <pc:chgData name="prajwala talanki" userId="f96f43d5c5067f3b" providerId="LiveId" clId="{B3079D6B-9780-4974-91D2-223A8B9AFEEF}" dt="2023-09-08T05:53:55.412" v="11" actId="47"/>
        <pc:sldMkLst>
          <pc:docMk/>
          <pc:sldMk cId="4292675127" sldId="291"/>
        </pc:sldMkLst>
        <pc:picChg chg="add mod">
          <ac:chgData name="prajwala talanki" userId="f96f43d5c5067f3b" providerId="LiveId" clId="{B3079D6B-9780-4974-91D2-223A8B9AFEEF}" dt="2023-09-08T05:48:07.991" v="4" actId="14100"/>
          <ac:picMkLst>
            <pc:docMk/>
            <pc:sldMk cId="4292675127" sldId="291"/>
            <ac:picMk id="3" creationId="{B156A97E-2088-6C2D-7563-28979AD69199}"/>
          </ac:picMkLst>
        </pc:picChg>
      </pc:sldChg>
      <pc:sldChg chg="addSp modSp new mod">
        <pc:chgData name="prajwala talanki" userId="f96f43d5c5067f3b" providerId="LiveId" clId="{B3079D6B-9780-4974-91D2-223A8B9AFEEF}" dt="2023-09-08T05:49:08.967" v="10" actId="14100"/>
        <pc:sldMkLst>
          <pc:docMk/>
          <pc:sldMk cId="3454536753" sldId="292"/>
        </pc:sldMkLst>
        <pc:picChg chg="add mod">
          <ac:chgData name="prajwala talanki" userId="f96f43d5c5067f3b" providerId="LiveId" clId="{B3079D6B-9780-4974-91D2-223A8B9AFEEF}" dt="2023-09-08T05:49:08.967" v="10" actId="14100"/>
          <ac:picMkLst>
            <pc:docMk/>
            <pc:sldMk cId="3454536753" sldId="292"/>
            <ac:picMk id="3" creationId="{3EAFA92E-CB21-2FC7-82D3-325B073C7588}"/>
          </ac:picMkLst>
        </pc:picChg>
      </pc:sldChg>
      <pc:sldChg chg="add">
        <pc:chgData name="prajwala talanki" userId="f96f43d5c5067f3b" providerId="LiveId" clId="{B3079D6B-9780-4974-91D2-223A8B9AFEEF}" dt="2023-09-08T05:54:16.686" v="14"/>
        <pc:sldMkLst>
          <pc:docMk/>
          <pc:sldMk cId="2371018556" sldId="293"/>
        </pc:sldMkLst>
      </pc:sldChg>
    </pc:docChg>
  </pc:docChgLst>
  <pc:docChgLst>
    <pc:chgData name="prajwala talanki" userId="f96f43d5c5067f3b" providerId="LiveId" clId="{E66D6841-1BBB-4C07-8A4B-0B6522943032}"/>
    <pc:docChg chg="custSel modSld">
      <pc:chgData name="prajwala talanki" userId="f96f43d5c5067f3b" providerId="LiveId" clId="{E66D6841-1BBB-4C07-8A4B-0B6522943032}" dt="2023-09-07T03:55:08.806" v="175" actId="20577"/>
      <pc:docMkLst>
        <pc:docMk/>
      </pc:docMkLst>
      <pc:sldChg chg="modNotesTx">
        <pc:chgData name="prajwala talanki" userId="f96f43d5c5067f3b" providerId="LiveId" clId="{E66D6841-1BBB-4C07-8A4B-0B6522943032}" dt="2023-09-07T03:48:01.299" v="75" actId="20577"/>
        <pc:sldMkLst>
          <pc:docMk/>
          <pc:sldMk cId="3519413844" sldId="281"/>
        </pc:sldMkLst>
      </pc:sldChg>
      <pc:sldChg chg="modNotesTx">
        <pc:chgData name="prajwala talanki" userId="f96f43d5c5067f3b" providerId="LiveId" clId="{E66D6841-1BBB-4C07-8A4B-0B6522943032}" dt="2023-09-07T03:55:08.806" v="175" actId="20577"/>
        <pc:sldMkLst>
          <pc:docMk/>
          <pc:sldMk cId="1546576073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7F643-E777-4C70-99B9-5EC9CA5EAE32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B12EC-B778-4106-AA22-6A573CDBFE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94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Sum=i0 XOR i1 XOR </a:t>
            </a:r>
            <a:r>
              <a:rPr lang="en-US" dirty="0" err="1"/>
              <a:t>cin</a:t>
            </a:r>
            <a:endParaRPr lang="en-US" dirty="0"/>
          </a:p>
          <a:p>
            <a:r>
              <a:rPr lang="en-US" dirty="0" err="1"/>
              <a:t>Cout</a:t>
            </a:r>
            <a:r>
              <a:rPr lang="en-US" dirty="0"/>
              <a:t>=i0i1+i1cin+cini0</a:t>
            </a:r>
          </a:p>
          <a:p>
            <a:r>
              <a:rPr lang="en-IN" dirty="0"/>
              <a:t>I0</a:t>
            </a:r>
          </a:p>
          <a:p>
            <a:r>
              <a:rPr lang="en-IN" dirty="0"/>
              <a:t>I1, </a:t>
            </a:r>
            <a:r>
              <a:rPr lang="en-IN" dirty="0" err="1"/>
              <a:t>addsub,t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B12EC-B778-4106-AA22-6A573CDBFED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94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Op[0]=</a:t>
            </a:r>
            <a:r>
              <a:rPr lang="en-US" dirty="0" err="1"/>
              <a:t>addsub</a:t>
            </a:r>
            <a:r>
              <a:rPr lang="en-US" dirty="0"/>
              <a:t> line</a:t>
            </a:r>
          </a:p>
          <a:p>
            <a:r>
              <a:rPr lang="en-US" dirty="0"/>
              <a:t>Op[0]=select line for mux of and/or</a:t>
            </a:r>
          </a:p>
          <a:p>
            <a:r>
              <a:rPr lang="en-US" dirty="0"/>
              <a:t>Op[1]= select line for logical</a:t>
            </a:r>
            <a:r>
              <a:rPr lang="en-US"/>
              <a:t>/arithmetic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B12EC-B778-4106-AA22-6A573CDBFED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33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B12EC-B778-4106-AA22-6A573CDBFED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68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B12EC-B778-4106-AA22-6A573CDBFED2}" type="slidenum">
              <a:rPr lang="en-IN" smtClean="0">
                <a:solidFill>
                  <a:prstClr val="black"/>
                </a:solidFill>
              </a:rPr>
              <a:pPr/>
              <a:t>23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8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" y="-228600"/>
            <a:ext cx="7772400" cy="1470025"/>
          </a:xfrm>
        </p:spPr>
        <p:txBody>
          <a:bodyPr/>
          <a:lstStyle/>
          <a:p>
            <a:r>
              <a:rPr lang="en-US" b="1" dirty="0"/>
              <a:t>Arithmetic Logic Unit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" y="1371600"/>
            <a:ext cx="6400800" cy="17526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Aim of the Experiment:</a:t>
            </a:r>
            <a:b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 a</a:t>
            </a: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16 bit ALU</a:t>
            </a: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supporting:</a:t>
            </a: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Arithmetic operations :</a:t>
            </a: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add, subtract</a:t>
            </a: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Logic operations : </a:t>
            </a:r>
          </a:p>
          <a:p>
            <a:pPr>
              <a:spcBef>
                <a:spcPct val="0"/>
              </a:spcBef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and, or</a:t>
            </a:r>
            <a:endParaRPr lang="en-IN" sz="2400" b="1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42618"/>
          <a:stretch/>
        </p:blipFill>
        <p:spPr bwMode="auto">
          <a:xfrm>
            <a:off x="5048250" y="1447800"/>
            <a:ext cx="40005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581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394B89-7D3C-490C-A17A-103219994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64" y="0"/>
            <a:ext cx="5905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1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8458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module alu_slice (input wire [1:0] op, input wire i0, i1, cin, output wire o, cout);  </a:t>
            </a:r>
          </a:p>
          <a:p>
            <a:r>
              <a:rPr lang="en-IN" sz="2800" dirty="0"/>
              <a:t> wire t_sumdiff, t_and, t_or, t_andor; </a:t>
            </a:r>
          </a:p>
          <a:p>
            <a:r>
              <a:rPr lang="en-IN" sz="2800" dirty="0"/>
              <a:t>addsub _i0 (--------------------------);   </a:t>
            </a:r>
          </a:p>
          <a:p>
            <a:r>
              <a:rPr lang="en-IN" sz="2800" dirty="0"/>
              <a:t>and2 _i1 (-----------------);  </a:t>
            </a:r>
          </a:p>
          <a:p>
            <a:r>
              <a:rPr lang="en-IN" sz="2800" dirty="0"/>
              <a:t> or2 _i2 (------------------);   </a:t>
            </a:r>
          </a:p>
          <a:p>
            <a:r>
              <a:rPr lang="en-IN" sz="2800" dirty="0"/>
              <a:t>mux2 _i3 (---------------------);   </a:t>
            </a:r>
          </a:p>
          <a:p>
            <a:r>
              <a:rPr lang="en-IN" sz="2800" dirty="0"/>
              <a:t>mux2 _i4 (----------------------);</a:t>
            </a:r>
          </a:p>
          <a:p>
            <a:r>
              <a:rPr lang="en-IN" sz="2800" dirty="0"/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154657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AFA92E-CB21-2FC7-82D3-325B073C7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1"/>
            <a:ext cx="8001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36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2400"/>
            <a:ext cx="8686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module alu (input wire [1:0] op, input wire [15:0] i0, i1,    output wire [15:0] o, output wire cout);   </a:t>
            </a:r>
          </a:p>
          <a:p>
            <a:r>
              <a:rPr lang="en-IN" sz="2800" dirty="0"/>
              <a:t>wire	[14:0] c;   </a:t>
            </a:r>
          </a:p>
          <a:p>
            <a:r>
              <a:rPr lang="en-IN" sz="2800" dirty="0"/>
              <a:t>alu_slice _i0 (--------------------);   </a:t>
            </a:r>
          </a:p>
          <a:p>
            <a:r>
              <a:rPr lang="en-IN" sz="2800" dirty="0"/>
              <a:t>alu_slice _i1 (--------------------);   </a:t>
            </a:r>
          </a:p>
          <a:p>
            <a:r>
              <a:rPr lang="en-IN" sz="2800" dirty="0"/>
              <a:t>alu_slice _i2 (-------------------);  </a:t>
            </a:r>
          </a:p>
          <a:p>
            <a:r>
              <a:rPr lang="en-IN" sz="2800" dirty="0"/>
              <a:t> alu_slice _i3 (-----------------------);  </a:t>
            </a:r>
          </a:p>
          <a:p>
            <a:r>
              <a:rPr lang="en-IN" sz="2800" dirty="0"/>
              <a:t> alu_slice _i4 (----------------------);   </a:t>
            </a:r>
          </a:p>
          <a:p>
            <a:r>
              <a:rPr lang="en-IN" sz="2800" dirty="0"/>
              <a:t>alu_slice _i5 (----------------------);   </a:t>
            </a:r>
          </a:p>
          <a:p>
            <a:r>
              <a:rPr lang="en-IN" sz="2800" dirty="0"/>
              <a:t>alu_slice _i6 (------------------------);   </a:t>
            </a:r>
          </a:p>
          <a:p>
            <a:r>
              <a:rPr lang="en-IN" sz="2800" dirty="0"/>
              <a:t>alu_slice _i7 (-----------------------);   </a:t>
            </a:r>
          </a:p>
          <a:p>
            <a:r>
              <a:rPr lang="en-IN" sz="2800" dirty="0"/>
              <a:t>alu_slice _i8 (-------------------------);   </a:t>
            </a:r>
          </a:p>
          <a:p>
            <a:r>
              <a:rPr lang="en-IN" sz="2800" dirty="0"/>
              <a:t>alu_slice _i9 (------------------------);   </a:t>
            </a:r>
          </a:p>
          <a:p>
            <a:r>
              <a:rPr lang="en-IN" sz="2800" dirty="0"/>
              <a:t>alu_slice _i10 (------------------------);   </a:t>
            </a:r>
          </a:p>
        </p:txBody>
      </p:sp>
    </p:spTree>
    <p:extLst>
      <p:ext uri="{BB962C8B-B14F-4D97-AF65-F5344CB8AC3E}">
        <p14:creationId xmlns:p14="http://schemas.microsoft.com/office/powerpoint/2010/main" val="365200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81000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alu_slice _i11 (------------------------);</a:t>
            </a:r>
          </a:p>
          <a:p>
            <a:r>
              <a:rPr lang="en-IN" sz="2800" dirty="0"/>
              <a:t>alu_slice _i12 (------------------------);</a:t>
            </a:r>
          </a:p>
          <a:p>
            <a:r>
              <a:rPr lang="en-IN" sz="2800" dirty="0"/>
              <a:t>alu_slice _i13 (------------------------);</a:t>
            </a:r>
          </a:p>
          <a:p>
            <a:r>
              <a:rPr lang="en-IN" sz="2800" dirty="0"/>
              <a:t>alu_slice _i14 (------------------------);</a:t>
            </a:r>
          </a:p>
          <a:p>
            <a:r>
              <a:rPr lang="en-IN" sz="2800" dirty="0"/>
              <a:t>alu_slice _i15 (------------------------);</a:t>
            </a:r>
          </a:p>
          <a:p>
            <a:r>
              <a:rPr lang="en-IN" sz="2800" dirty="0"/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3007340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28600"/>
            <a:ext cx="3058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Testbench</a:t>
            </a:r>
            <a:r>
              <a:rPr lang="en-US" sz="2800" b="1" dirty="0"/>
              <a:t>  tb_alu.v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762000" y="751820"/>
            <a:ext cx="7924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`</a:t>
            </a:r>
            <a:r>
              <a:rPr lang="en-IN" sz="2800" dirty="0"/>
              <a:t>timescale 1 ns / 100 </a:t>
            </a:r>
            <a:r>
              <a:rPr lang="en-IN" sz="2800" dirty="0" err="1"/>
              <a:t>ps</a:t>
            </a:r>
            <a:endParaRPr lang="en-IN" sz="2800" dirty="0"/>
          </a:p>
          <a:p>
            <a:r>
              <a:rPr lang="en-IN" sz="2800" dirty="0"/>
              <a:t>`define TESTVECS 16</a:t>
            </a:r>
          </a:p>
          <a:p>
            <a:r>
              <a:rPr lang="en-IN" sz="2800" dirty="0"/>
              <a:t>module </a:t>
            </a:r>
            <a:r>
              <a:rPr lang="en-IN" sz="2800" dirty="0" err="1"/>
              <a:t>tb</a:t>
            </a:r>
            <a:r>
              <a:rPr lang="en-IN" sz="2800" dirty="0"/>
              <a:t>;</a:t>
            </a:r>
          </a:p>
          <a:p>
            <a:r>
              <a:rPr lang="en-IN" sz="2800" dirty="0" err="1"/>
              <a:t>reg</a:t>
            </a:r>
            <a:r>
              <a:rPr lang="en-IN" sz="2800" dirty="0"/>
              <a:t> </a:t>
            </a:r>
            <a:r>
              <a:rPr lang="en-IN" sz="2800" dirty="0" err="1"/>
              <a:t>clk</a:t>
            </a:r>
            <a:r>
              <a:rPr lang="en-IN" sz="2800" dirty="0"/>
              <a:t>, reset;  </a:t>
            </a:r>
          </a:p>
          <a:p>
            <a:r>
              <a:rPr lang="en-IN" sz="2800" dirty="0" err="1"/>
              <a:t>reg</a:t>
            </a:r>
            <a:r>
              <a:rPr lang="en-IN" sz="2800" dirty="0"/>
              <a:t> [1:0] op; </a:t>
            </a:r>
          </a:p>
          <a:p>
            <a:r>
              <a:rPr lang="en-IN" sz="2800" dirty="0" err="1"/>
              <a:t>reg</a:t>
            </a:r>
            <a:r>
              <a:rPr lang="en-IN" sz="2800" dirty="0"/>
              <a:t> [15:0] i0, i1;  </a:t>
            </a:r>
          </a:p>
          <a:p>
            <a:r>
              <a:rPr lang="en-IN" sz="2800" dirty="0"/>
              <a:t>wire [15:0] o; </a:t>
            </a:r>
          </a:p>
          <a:p>
            <a:r>
              <a:rPr lang="en-IN" sz="2800" dirty="0"/>
              <a:t>wire cout; </a:t>
            </a:r>
          </a:p>
          <a:p>
            <a:r>
              <a:rPr lang="en-IN" sz="2800" dirty="0"/>
              <a:t> </a:t>
            </a:r>
            <a:r>
              <a:rPr lang="en-IN" sz="2800" dirty="0" err="1"/>
              <a:t>reg</a:t>
            </a:r>
            <a:r>
              <a:rPr lang="en-IN" sz="2800" dirty="0"/>
              <a:t> [33:0] </a:t>
            </a:r>
          </a:p>
          <a:p>
            <a:r>
              <a:rPr lang="en-IN" sz="2800" dirty="0"/>
              <a:t>test_vecs [0:(`TESTVECS-1)];  </a:t>
            </a:r>
          </a:p>
          <a:p>
            <a:r>
              <a:rPr lang="en-IN" sz="2800" dirty="0"/>
              <a:t>integer i;  </a:t>
            </a:r>
          </a:p>
          <a:p>
            <a:r>
              <a:rPr lang="en-IN" sz="2800" dirty="0"/>
              <a:t>initial </a:t>
            </a:r>
          </a:p>
          <a:p>
            <a:r>
              <a:rPr lang="en-IN" sz="2800" dirty="0"/>
              <a:t>begin </a:t>
            </a:r>
          </a:p>
        </p:txBody>
      </p:sp>
    </p:spTree>
    <p:extLst>
      <p:ext uri="{BB962C8B-B14F-4D97-AF65-F5344CB8AC3E}">
        <p14:creationId xmlns:p14="http://schemas.microsoft.com/office/powerpoint/2010/main" val="2277524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52400"/>
            <a:ext cx="81534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$</a:t>
            </a:r>
            <a:r>
              <a:rPr lang="en-IN" sz="2800" dirty="0" err="1"/>
              <a:t>dumpfile</a:t>
            </a:r>
            <a:r>
              <a:rPr lang="en-IN" sz="2800" dirty="0"/>
              <a:t>("tb_alu.vcd"); </a:t>
            </a:r>
          </a:p>
          <a:p>
            <a:r>
              <a:rPr lang="en-IN" sz="2800" dirty="0"/>
              <a:t>$</a:t>
            </a:r>
            <a:r>
              <a:rPr lang="en-IN" sz="2800" dirty="0" err="1"/>
              <a:t>dumpvars</a:t>
            </a:r>
            <a:r>
              <a:rPr lang="en-IN" sz="2800" dirty="0"/>
              <a:t>(0,tb); </a:t>
            </a:r>
          </a:p>
          <a:p>
            <a:r>
              <a:rPr lang="en-IN" sz="2800" dirty="0"/>
              <a:t>end </a:t>
            </a:r>
          </a:p>
          <a:p>
            <a:r>
              <a:rPr lang="en-IN" sz="2800" dirty="0"/>
              <a:t> initial </a:t>
            </a:r>
          </a:p>
          <a:p>
            <a:r>
              <a:rPr lang="en-IN" sz="2800" dirty="0"/>
              <a:t>begin </a:t>
            </a:r>
          </a:p>
          <a:p>
            <a:r>
              <a:rPr lang="en-IN" sz="2800" dirty="0"/>
              <a:t>reset = 1'b1; </a:t>
            </a:r>
          </a:p>
          <a:p>
            <a:r>
              <a:rPr lang="en-IN" sz="2800" dirty="0"/>
              <a:t>#12.5 </a:t>
            </a:r>
          </a:p>
          <a:p>
            <a:r>
              <a:rPr lang="en-IN" sz="2800" dirty="0"/>
              <a:t>reset = 1'b0; </a:t>
            </a:r>
          </a:p>
          <a:p>
            <a:r>
              <a:rPr lang="en-IN" sz="2800" dirty="0"/>
              <a:t>end  </a:t>
            </a:r>
          </a:p>
          <a:p>
            <a:r>
              <a:rPr lang="en-IN" sz="2800" dirty="0"/>
              <a:t>initial </a:t>
            </a:r>
            <a:r>
              <a:rPr lang="en-IN" sz="2800" dirty="0" err="1"/>
              <a:t>clk</a:t>
            </a:r>
            <a:r>
              <a:rPr lang="en-IN" sz="2800" dirty="0"/>
              <a:t> = 1'b0;</a:t>
            </a:r>
          </a:p>
          <a:p>
            <a:r>
              <a:rPr lang="en-IN" sz="2800" dirty="0"/>
              <a:t> always </a:t>
            </a:r>
          </a:p>
          <a:p>
            <a:r>
              <a:rPr lang="en-IN" sz="2800" dirty="0"/>
              <a:t>#5 </a:t>
            </a:r>
          </a:p>
          <a:p>
            <a:r>
              <a:rPr lang="en-IN" sz="2800" dirty="0" err="1"/>
              <a:t>clk</a:t>
            </a:r>
            <a:r>
              <a:rPr lang="en-IN" sz="2800" dirty="0"/>
              <a:t> =~ </a:t>
            </a:r>
            <a:r>
              <a:rPr lang="en-IN" sz="2800" dirty="0" err="1"/>
              <a:t>clk</a:t>
            </a:r>
            <a:r>
              <a:rPr lang="en-IN" sz="2800" dirty="0"/>
              <a:t>;  </a:t>
            </a:r>
          </a:p>
          <a:p>
            <a:r>
              <a:rPr lang="en-IN" sz="2800" dirty="0"/>
              <a:t>initial </a:t>
            </a:r>
          </a:p>
          <a:p>
            <a:r>
              <a:rPr lang="en-IN" sz="2800" dirty="0"/>
              <a:t>begin</a:t>
            </a:r>
          </a:p>
        </p:txBody>
      </p:sp>
    </p:spTree>
    <p:extLst>
      <p:ext uri="{BB962C8B-B14F-4D97-AF65-F5344CB8AC3E}">
        <p14:creationId xmlns:p14="http://schemas.microsoft.com/office/powerpoint/2010/main" val="87805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7943" y="152400"/>
            <a:ext cx="77724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test_vecs[0][33:32] = 2'b00; </a:t>
            </a:r>
          </a:p>
          <a:p>
            <a:r>
              <a:rPr lang="en-IN" sz="2800" dirty="0"/>
              <a:t>test_vecs[0][31:16] = 16'h0000;</a:t>
            </a:r>
          </a:p>
          <a:p>
            <a:r>
              <a:rPr lang="en-IN" sz="2800" dirty="0"/>
              <a:t>test_vecs[0][15:0] = 16'h0000;  </a:t>
            </a:r>
          </a:p>
          <a:p>
            <a:r>
              <a:rPr lang="en-IN" sz="2800" dirty="0"/>
              <a:t>test_vecs[1][33:32] = 2'b00; </a:t>
            </a:r>
          </a:p>
          <a:p>
            <a:r>
              <a:rPr lang="en-IN" sz="2800" dirty="0"/>
              <a:t>test_vecs[1][31:16] = 16'haa55;</a:t>
            </a:r>
          </a:p>
          <a:p>
            <a:r>
              <a:rPr lang="en-IN" sz="2800" dirty="0"/>
              <a:t>test_vecs[1][15:0] = 16'h55aa;  </a:t>
            </a:r>
          </a:p>
          <a:p>
            <a:r>
              <a:rPr lang="en-IN" sz="2800" dirty="0"/>
              <a:t>test_vecs[2][33:32] = 2'b00; </a:t>
            </a:r>
          </a:p>
          <a:p>
            <a:r>
              <a:rPr lang="en-IN" sz="2800" dirty="0"/>
              <a:t>test_vecs[2][31:16] = 16'hffff;</a:t>
            </a:r>
          </a:p>
          <a:p>
            <a:r>
              <a:rPr lang="en-IN" sz="2800" dirty="0"/>
              <a:t>test_vecs[2][15:0] = 16'h0001;    </a:t>
            </a:r>
          </a:p>
          <a:p>
            <a:r>
              <a:rPr lang="en-IN" sz="2800" dirty="0"/>
              <a:t>test_vecs[3][33:32] = 2'b00; </a:t>
            </a:r>
          </a:p>
          <a:p>
            <a:r>
              <a:rPr lang="en-IN" sz="2800" dirty="0"/>
              <a:t>test_vecs[3][31:16] = 16'h0001;</a:t>
            </a:r>
          </a:p>
          <a:p>
            <a:r>
              <a:rPr lang="en-IN" sz="2800" dirty="0"/>
              <a:t>test_vecs[3][15:0] = 16'h7fff;   </a:t>
            </a:r>
          </a:p>
          <a:p>
            <a:r>
              <a:rPr lang="en-IN" sz="2800" dirty="0"/>
              <a:t> test_vecs[4][33:32] = 2'b01; </a:t>
            </a:r>
          </a:p>
          <a:p>
            <a:r>
              <a:rPr lang="en-IN" sz="2800" dirty="0"/>
              <a:t>test_vecs[4][31:16] = 16'h0000;</a:t>
            </a:r>
          </a:p>
          <a:p>
            <a:r>
              <a:rPr lang="en-IN" sz="2800" dirty="0"/>
              <a:t>test_vecs[4][15:0] = 16'h0000;    </a:t>
            </a:r>
          </a:p>
        </p:txBody>
      </p:sp>
    </p:spTree>
    <p:extLst>
      <p:ext uri="{BB962C8B-B14F-4D97-AF65-F5344CB8AC3E}">
        <p14:creationId xmlns:p14="http://schemas.microsoft.com/office/powerpoint/2010/main" val="4188286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52400"/>
            <a:ext cx="838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test_vecs[5][33:32] = 2'b01;</a:t>
            </a:r>
          </a:p>
          <a:p>
            <a:r>
              <a:rPr lang="en-IN" sz="2800" dirty="0"/>
              <a:t> test_vecs[5][31:16] = 16'haa55;</a:t>
            </a:r>
          </a:p>
          <a:p>
            <a:r>
              <a:rPr lang="en-IN" sz="2800" dirty="0"/>
              <a:t>test_vecs[5][15:0] = 16'h55aa;    </a:t>
            </a:r>
          </a:p>
          <a:p>
            <a:r>
              <a:rPr lang="en-IN" sz="2800" dirty="0"/>
              <a:t>test_vecs[6][33:32] = 2'b01; </a:t>
            </a:r>
          </a:p>
          <a:p>
            <a:r>
              <a:rPr lang="en-IN" sz="2800" dirty="0"/>
              <a:t>test_vecs[6][31:16] = 16'hffff;</a:t>
            </a:r>
          </a:p>
          <a:p>
            <a:r>
              <a:rPr lang="en-IN" sz="2800" dirty="0"/>
              <a:t>test_vecs[6][15:0] = 16'h0001;   </a:t>
            </a:r>
          </a:p>
          <a:p>
            <a:r>
              <a:rPr lang="en-IN" sz="2800" dirty="0"/>
              <a:t> test_vecs[7][33:32] = 2'b01; </a:t>
            </a:r>
          </a:p>
          <a:p>
            <a:r>
              <a:rPr lang="en-IN" sz="2800" dirty="0"/>
              <a:t>test_vecs[7][31:16] = 16'h0001;</a:t>
            </a:r>
          </a:p>
          <a:p>
            <a:r>
              <a:rPr lang="en-IN" sz="2800" dirty="0"/>
              <a:t>test_vecs[7][15:0] = 16'h7fff;    </a:t>
            </a:r>
          </a:p>
          <a:p>
            <a:r>
              <a:rPr lang="en-IN" sz="2800" dirty="0"/>
              <a:t>test_vecs[8][33:32] = 2'b10; </a:t>
            </a:r>
          </a:p>
          <a:p>
            <a:r>
              <a:rPr lang="en-IN" sz="2800" dirty="0"/>
              <a:t>test_vecs[8][31:16] = 16'h0000;</a:t>
            </a:r>
          </a:p>
          <a:p>
            <a:r>
              <a:rPr lang="en-IN" sz="2800" dirty="0"/>
              <a:t>test_vecs[8][15:0] = 16'h0000;   </a:t>
            </a:r>
          </a:p>
          <a:p>
            <a:r>
              <a:rPr lang="en-IN" sz="2800" dirty="0"/>
              <a:t> test_vecs[9][33:32] = 2'b10; </a:t>
            </a:r>
          </a:p>
          <a:p>
            <a:r>
              <a:rPr lang="en-IN" sz="2800" dirty="0"/>
              <a:t>test_vecs[9][31:16] = 16'haa55;</a:t>
            </a:r>
          </a:p>
          <a:p>
            <a:r>
              <a:rPr lang="en-IN" sz="2800" dirty="0"/>
              <a:t>test_vecs[9][15:0] = 16'h55aa;   </a:t>
            </a:r>
          </a:p>
          <a:p>
            <a:r>
              <a:rPr lang="en-IN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8678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0800"/>
            <a:ext cx="8001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test_vecs[10][33:32] = 2'b10;</a:t>
            </a:r>
          </a:p>
          <a:p>
            <a:r>
              <a:rPr lang="en-IN" sz="2800" dirty="0"/>
              <a:t> test_vecs[10][31:16] = 16'hffff</a:t>
            </a:r>
          </a:p>
          <a:p>
            <a:r>
              <a:rPr lang="en-IN" sz="2800" dirty="0"/>
              <a:t>test_vecs[10][15:0] = 16'h0001;    test_vecs[11][33:32] = 2'b10; </a:t>
            </a:r>
          </a:p>
          <a:p>
            <a:r>
              <a:rPr lang="en-IN" sz="2800" dirty="0"/>
              <a:t>test_vecs[11][31:16] = 16'h0001;</a:t>
            </a:r>
          </a:p>
          <a:p>
            <a:r>
              <a:rPr lang="en-IN" sz="2800" dirty="0"/>
              <a:t>test_vecs[11][15:0] = 16'h7fff;   </a:t>
            </a:r>
          </a:p>
          <a:p>
            <a:r>
              <a:rPr lang="en-IN" sz="2800" dirty="0"/>
              <a:t> test_vecs[12][33:32] = 2'b11; </a:t>
            </a:r>
          </a:p>
          <a:p>
            <a:r>
              <a:rPr lang="en-IN" sz="2800" dirty="0"/>
              <a:t>test_vecs[12][31:16] = 16'h0000;</a:t>
            </a:r>
          </a:p>
          <a:p>
            <a:r>
              <a:rPr lang="en-IN" sz="2800" dirty="0"/>
              <a:t>test_vecs[12][15:0] = 16'h0000;    test_vecs[13][33:32] = 2'b11;</a:t>
            </a:r>
          </a:p>
          <a:p>
            <a:r>
              <a:rPr lang="en-IN" sz="2800" dirty="0"/>
              <a:t> test_vecs[13][31:16] = 16'haa55;</a:t>
            </a:r>
          </a:p>
          <a:p>
            <a:r>
              <a:rPr lang="en-IN" sz="2800" dirty="0"/>
              <a:t>test_vecs[13][15:0] = 16'h55aa;    test_vecs[14][33:32] = 2'b11;</a:t>
            </a:r>
          </a:p>
          <a:p>
            <a:r>
              <a:rPr lang="en-IN" sz="2800" dirty="0"/>
              <a:t>test_vecs[14][31:16] = 16'hffff;</a:t>
            </a:r>
          </a:p>
          <a:p>
            <a:r>
              <a:rPr lang="en-IN" sz="2800" dirty="0"/>
              <a:t>test_vecs[14][15:0] = 16'h0001;    </a:t>
            </a:r>
          </a:p>
        </p:txBody>
      </p:sp>
    </p:spTree>
    <p:extLst>
      <p:ext uri="{BB962C8B-B14F-4D97-AF65-F5344CB8AC3E}">
        <p14:creationId xmlns:p14="http://schemas.microsoft.com/office/powerpoint/2010/main" val="12130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71465"/>
            <a:ext cx="8458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ALU (Arithmetic and Logic Unit) is the heart of a CPU since it</a:t>
            </a:r>
          </a:p>
          <a:p>
            <a:pPr algn="just"/>
            <a:r>
              <a:rPr lang="en-US" sz="2400" dirty="0"/>
              <a:t>performs the arithmetic and logic operations which are the key computations.</a:t>
            </a:r>
          </a:p>
          <a:p>
            <a:pPr algn="just"/>
            <a:r>
              <a:rPr lang="en-US" sz="2400" dirty="0"/>
              <a:t>Your task in this assignment is to design and simulate a 16-bit1 ALU which  performs the following core operations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Arithmetic Addition and subtraction (two’s complement)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Logic AND along with OR operation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Each operation would receive as input two 16-bit operands and the output would be a 16-bit result (along with carry and overflow). </a:t>
            </a:r>
          </a:p>
          <a:p>
            <a:pPr algn="just"/>
            <a:r>
              <a:rPr lang="en-US" sz="2400" dirty="0"/>
              <a:t>The decision on which of the four operations is to be performed would be indicated by a two bit operation input. So the ALU module inputs are:</a:t>
            </a:r>
          </a:p>
          <a:p>
            <a:pPr algn="just"/>
            <a:r>
              <a:rPr lang="en-IN" sz="2400" dirty="0"/>
              <a:t>• i0[15:0] 16-bit operand 0</a:t>
            </a:r>
          </a:p>
          <a:p>
            <a:pPr algn="just"/>
            <a:r>
              <a:rPr lang="en-IN" sz="2400" dirty="0"/>
              <a:t>• i1[15:0] 16-bit operand 1</a:t>
            </a:r>
          </a:p>
          <a:p>
            <a:pPr algn="just"/>
            <a:r>
              <a:rPr lang="en-IN" sz="2400" dirty="0"/>
              <a:t>• op[1:0] 2-bit operation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5226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81000"/>
            <a:ext cx="77724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test_vecs[15][33:32] = 2'b11; </a:t>
            </a:r>
          </a:p>
          <a:p>
            <a:r>
              <a:rPr lang="en-IN" sz="2800" dirty="0"/>
              <a:t>test_vecs[15][31:16] = 16'h0001;</a:t>
            </a:r>
          </a:p>
          <a:p>
            <a:r>
              <a:rPr lang="en-IN" sz="2800" dirty="0"/>
              <a:t>test_vecs[15][15:0] = 16'h7fff;  </a:t>
            </a:r>
          </a:p>
          <a:p>
            <a:r>
              <a:rPr lang="en-IN" sz="2800" dirty="0"/>
              <a:t>end  initial {op, i0, i1} = 0; </a:t>
            </a:r>
          </a:p>
          <a:p>
            <a:r>
              <a:rPr lang="en-IN" sz="2800" dirty="0"/>
              <a:t> alu alu_0 (op, i0, i1, o, cout);  </a:t>
            </a:r>
          </a:p>
          <a:p>
            <a:r>
              <a:rPr lang="en-IN" sz="2800" dirty="0"/>
              <a:t>initial begin   </a:t>
            </a:r>
          </a:p>
          <a:p>
            <a:r>
              <a:rPr lang="en-IN" sz="2800" dirty="0"/>
              <a:t> #6 </a:t>
            </a:r>
          </a:p>
          <a:p>
            <a:r>
              <a:rPr lang="en-IN" sz="2800" dirty="0"/>
              <a:t>for(i=0;i&lt;`TESTVECS ; i=i+1)    </a:t>
            </a:r>
          </a:p>
          <a:p>
            <a:r>
              <a:rPr lang="en-IN" sz="2800" dirty="0"/>
              <a:t>  begin </a:t>
            </a:r>
          </a:p>
          <a:p>
            <a:r>
              <a:rPr lang="en-IN" sz="2800" dirty="0"/>
              <a:t>#10</a:t>
            </a:r>
          </a:p>
          <a:p>
            <a:r>
              <a:rPr lang="en-IN" sz="2800" dirty="0"/>
              <a:t> {op, i0, i1}=test_vecs[i]; </a:t>
            </a:r>
          </a:p>
          <a:p>
            <a:r>
              <a:rPr lang="en-IN" sz="2800" dirty="0"/>
              <a:t>end    #100 $finish;</a:t>
            </a:r>
          </a:p>
          <a:p>
            <a:r>
              <a:rPr lang="en-IN" sz="2800" dirty="0"/>
              <a:t>  end</a:t>
            </a:r>
          </a:p>
          <a:p>
            <a:r>
              <a:rPr lang="en-IN" sz="2800" dirty="0"/>
              <a:t>endmodule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08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SIMULATION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To simulate the ALU with the test vectors, run the commands:</a:t>
            </a:r>
            <a:br>
              <a:rPr lang="en-IN" sz="2400" b="1" dirty="0"/>
            </a:br>
            <a:r>
              <a:rPr lang="en-IN" sz="2400" dirty="0" err="1"/>
              <a:t>iverilog</a:t>
            </a:r>
            <a:r>
              <a:rPr lang="en-IN" sz="2400" dirty="0"/>
              <a:t> -o </a:t>
            </a:r>
            <a:r>
              <a:rPr lang="en-IN" sz="2400" dirty="0" err="1"/>
              <a:t>tb_alu</a:t>
            </a:r>
            <a:r>
              <a:rPr lang="en-IN" sz="2400" dirty="0"/>
              <a:t> </a:t>
            </a:r>
            <a:r>
              <a:rPr lang="en-IN" sz="2400" dirty="0" err="1"/>
              <a:t>lib.v</a:t>
            </a:r>
            <a:r>
              <a:rPr lang="en-IN" sz="2400" dirty="0"/>
              <a:t> </a:t>
            </a:r>
            <a:r>
              <a:rPr lang="en-IN" sz="2400" dirty="0" err="1"/>
              <a:t>alu.v</a:t>
            </a:r>
            <a:r>
              <a:rPr lang="en-IN" sz="2400" dirty="0"/>
              <a:t> </a:t>
            </a:r>
            <a:r>
              <a:rPr lang="en-IN" sz="2400" dirty="0" err="1"/>
              <a:t>tb_alu.v</a:t>
            </a:r>
            <a:endParaRPr lang="en-IN" sz="2400" dirty="0"/>
          </a:p>
          <a:p>
            <a:r>
              <a:rPr lang="en-IN" sz="2400" dirty="0" err="1"/>
              <a:t>vvp</a:t>
            </a:r>
            <a:r>
              <a:rPr lang="en-IN" sz="2400" dirty="0"/>
              <a:t> </a:t>
            </a:r>
            <a:r>
              <a:rPr lang="en-IN" sz="2400" dirty="0" err="1"/>
              <a:t>tb_alu</a:t>
            </a:r>
            <a:endParaRPr lang="en-IN" sz="2400" dirty="0"/>
          </a:p>
          <a:p>
            <a:r>
              <a:rPr lang="en-IN" sz="2400" b="1" dirty="0"/>
              <a:t>Above commands should produce the tb_alu.vcd file. </a:t>
            </a:r>
          </a:p>
          <a:p>
            <a:r>
              <a:rPr lang="en-IN" sz="2400" b="1" dirty="0"/>
              <a:t>To view the waveforms, run the command:</a:t>
            </a:r>
            <a:br>
              <a:rPr lang="en-IN" sz="2400" b="1" dirty="0"/>
            </a:br>
            <a:r>
              <a:rPr lang="en-IN" sz="2400" b="1" dirty="0"/>
              <a:t>gtkwave tb_alu.vcd</a:t>
            </a:r>
          </a:p>
          <a:p>
            <a:endParaRPr lang="en-IN" sz="2400" b="1" dirty="0"/>
          </a:p>
          <a:p>
            <a:endParaRPr lang="en-IN" sz="2400" b="1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519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03340"/>
              </p:ext>
            </p:extLst>
          </p:nvPr>
        </p:nvGraphicFramePr>
        <p:xfrm>
          <a:off x="152400" y="376832"/>
          <a:ext cx="815340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op[1:0]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i0[15:0]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i1[15:0]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TESTVECTOR1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2’b00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16’h0000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16’h0000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2’b00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16’haa55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16’h55aa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TESTVECTOR3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2’b00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16'hffff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16'h0001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TESTVECTOR3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2’b00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16'h0001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16'h7fff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2'b01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2'b01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16'haa55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16'h55aa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TESTVECTOR6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2'b01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16'h0001;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TESTVECTOR7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2'b01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16‘h0001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16'h7fff;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140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37895"/>
              </p:ext>
            </p:extLst>
          </p:nvPr>
        </p:nvGraphicFramePr>
        <p:xfrm>
          <a:off x="152400" y="376832"/>
          <a:ext cx="815340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op[1:0]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i0[15:0]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i1[15:0]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TESTVECTOR8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2’b10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16’h0000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16’h0000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TESTVECTOR9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2’b10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16’haa55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16’h55aa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TESTVECTOR10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2’b10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16'hffff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16'h0001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TESTVECTOR11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2’b10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16'h0001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16'h7fff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</a:t>
                      </a:r>
                      <a:r>
                        <a:rPr lang="en-US" sz="2400" baseline="0" dirty="0"/>
                        <a:t> 12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2'b11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</a:t>
                      </a:r>
                      <a:r>
                        <a:rPr lang="en-US" sz="2400" baseline="0" dirty="0"/>
                        <a:t> 13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2'b11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16'haa55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16'h55aa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</a:t>
                      </a:r>
                      <a:r>
                        <a:rPr lang="en-US" sz="2400" baseline="0" dirty="0"/>
                        <a:t> 14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2'b11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16'h0001;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TESTVECTOR</a:t>
                      </a:r>
                      <a:r>
                        <a:rPr lang="en-US" sz="2400" baseline="0" dirty="0"/>
                        <a:t> 15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2'b11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16‘h0001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16'h7fff;</a:t>
                      </a:r>
                      <a:endParaRPr lang="en-IN" sz="2400" dirty="0"/>
                    </a:p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47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81000"/>
            <a:ext cx="8839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Operation Code meaning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ALU module outputs should be:</a:t>
            </a:r>
          </a:p>
          <a:p>
            <a:r>
              <a:rPr lang="en-IN" sz="2400" dirty="0"/>
              <a:t>• </a:t>
            </a:r>
            <a:r>
              <a:rPr lang="en-IN" sz="2400" b="1" dirty="0"/>
              <a:t>o[15:0] </a:t>
            </a:r>
            <a:r>
              <a:rPr lang="en-IN" sz="2400" dirty="0"/>
              <a:t>16-bit operation result</a:t>
            </a:r>
          </a:p>
          <a:p>
            <a:r>
              <a:rPr lang="en-US" sz="2400" dirty="0"/>
              <a:t>• </a:t>
            </a:r>
            <a:r>
              <a:rPr lang="en-US" sz="2400" b="1" dirty="0"/>
              <a:t>carry </a:t>
            </a:r>
            <a:r>
              <a:rPr lang="en-US" sz="2400" dirty="0"/>
              <a:t>Carry out of MSB</a:t>
            </a:r>
          </a:p>
          <a:p>
            <a:r>
              <a:rPr lang="en-IN" sz="2400" dirty="0"/>
              <a:t>• </a:t>
            </a:r>
            <a:r>
              <a:rPr lang="en-IN" sz="2400" b="1" dirty="0"/>
              <a:t>overflow</a:t>
            </a:r>
            <a:r>
              <a:rPr lang="en-IN" sz="2400" dirty="0"/>
              <a:t> Arithmetic overflow</a:t>
            </a:r>
          </a:p>
          <a:p>
            <a:r>
              <a:rPr lang="en-US" sz="2400" dirty="0"/>
              <a:t>During logic operations the values of the carry and overflow outputs are </a:t>
            </a:r>
            <a:r>
              <a:rPr lang="en-IN" sz="2400" dirty="0"/>
              <a:t>irrelevant.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60403"/>
              </p:ext>
            </p:extLst>
          </p:nvPr>
        </p:nvGraphicFramePr>
        <p:xfrm>
          <a:off x="381000" y="990600"/>
          <a:ext cx="60960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op[1:0]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98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98744"/>
              </p:ext>
            </p:extLst>
          </p:nvPr>
        </p:nvGraphicFramePr>
        <p:xfrm>
          <a:off x="685800" y="376832"/>
          <a:ext cx="5603209" cy="538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968">
                <a:tc gridSpan="3"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ALU module inputs are:</a:t>
                      </a:r>
                      <a:endParaRPr lang="en-IN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i0[15:0]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 16-bit operand i0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i1[15:0]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16-bit operand 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00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The opcode bits are op1,op0(2 bit operation code)</a:t>
                      </a:r>
                      <a:endParaRPr lang="en-IN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00  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01  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10  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11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 add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 subtract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 and</a:t>
                      </a:r>
                      <a:br>
                        <a:rPr lang="en-IN" sz="1800" dirty="0"/>
                      </a:br>
                      <a:r>
                        <a:rPr lang="en-IN" sz="1800" dirty="0"/>
                        <a:t>  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118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ALU module outputs are:</a:t>
                      </a:r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250">
                <a:tc>
                  <a:txBody>
                    <a:bodyPr/>
                    <a:lstStyle/>
                    <a:p>
                      <a:r>
                        <a:rPr lang="en-IN" sz="1800" dirty="0"/>
                        <a:t>o[15:0] </a:t>
                      </a:r>
                    </a:p>
                    <a:p>
                      <a:r>
                        <a:rPr lang="en-IN" sz="1800" dirty="0"/>
                        <a:t>16-bit operation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9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The status bits are</a:t>
                      </a:r>
                      <a:endParaRPr lang="en-I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70250">
                <a:tc>
                  <a:txBody>
                    <a:bodyPr/>
                    <a:lstStyle/>
                    <a:p>
                      <a:r>
                        <a:rPr lang="en-IN" sz="1800" dirty="0"/>
                        <a:t>Carry </a:t>
                      </a:r>
                    </a:p>
                    <a:p>
                      <a:r>
                        <a:rPr lang="en-IN" sz="1800" dirty="0"/>
                        <a:t>Carry out of MSB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Overflow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Arithmetic 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75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52400"/>
            <a:ext cx="843359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/>
              <a:t>Once you have designed the ALU logic, it needs     to be specified using the Verilog syntax 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/>
              <a:t>The entire ALU should be composed of purely combinational logic elements that have been discussed in class. 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/>
              <a:t>Also, only the Verilog module definition and instantiation syntax discussed in class should be used.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/>
              <a:t>Once the ALU is designed, it needs to be simulated to verify proper functionality of its various operations.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/>
              <a:t>Appropriate inputs need to be applied to the ALU. </a:t>
            </a:r>
            <a:br>
              <a:rPr lang="en-IN" sz="2400" dirty="0"/>
            </a:br>
            <a:br>
              <a:rPr lang="en-IN" sz="2400" dirty="0"/>
            </a:br>
            <a:endParaRPr lang="en-IN" sz="2400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88" y="-4763"/>
            <a:ext cx="963612" cy="763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35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81001"/>
            <a:ext cx="8534400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inputs are specified as test vectors, four of which are specified as samples on lines 14 to 17 of tb_alu.v.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samples test only the arithmetic functionality.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Additional test vectors need to be added not only for logic but arithmetic operations as well.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Be sure to change value of TESTVECS on line 2 whenever the number of test vectors is modified.</a:t>
            </a:r>
          </a:p>
        </p:txBody>
      </p:sp>
    </p:spTree>
    <p:extLst>
      <p:ext uri="{BB962C8B-B14F-4D97-AF65-F5344CB8AC3E}">
        <p14:creationId xmlns:p14="http://schemas.microsoft.com/office/powerpoint/2010/main" val="196073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9154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70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80849"/>
            <a:ext cx="8610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module </a:t>
            </a:r>
            <a:r>
              <a:rPr lang="en-IN" sz="2800" dirty="0" err="1"/>
              <a:t>fa</a:t>
            </a:r>
            <a:r>
              <a:rPr lang="en-IN" sz="2800" dirty="0"/>
              <a:t> (input wire i0, i1, cin, output wire sum, cout);   wire t0, t1, t2; </a:t>
            </a:r>
          </a:p>
          <a:p>
            <a:r>
              <a:rPr lang="en-IN" sz="2800" dirty="0"/>
              <a:t>xor3 _i0 (--------------------);   </a:t>
            </a:r>
          </a:p>
          <a:p>
            <a:r>
              <a:rPr lang="en-IN" sz="2800" dirty="0"/>
              <a:t>and2 _i1 (-------------------);  </a:t>
            </a:r>
          </a:p>
          <a:p>
            <a:r>
              <a:rPr lang="en-IN" sz="2800" dirty="0"/>
              <a:t> and2 _i2 (----------------);   </a:t>
            </a:r>
          </a:p>
          <a:p>
            <a:r>
              <a:rPr lang="en-IN" sz="2800" dirty="0"/>
              <a:t>and2 _i3 (---------------);   </a:t>
            </a:r>
          </a:p>
          <a:p>
            <a:r>
              <a:rPr lang="en-IN" sz="2800" dirty="0"/>
              <a:t>or3 _i4 (----------------);</a:t>
            </a:r>
          </a:p>
          <a:p>
            <a:r>
              <a:rPr lang="en-IN" sz="2800" dirty="0"/>
              <a:t>endmodule</a:t>
            </a:r>
          </a:p>
          <a:p>
            <a:r>
              <a:rPr lang="en-IN" sz="2800" dirty="0"/>
              <a:t>module addsub (input wire addsub, i0, i1, cin, output wire </a:t>
            </a:r>
            <a:r>
              <a:rPr lang="en-IN" sz="2800" dirty="0" err="1"/>
              <a:t>sumdiff</a:t>
            </a:r>
            <a:r>
              <a:rPr lang="en-IN" sz="2800" dirty="0"/>
              <a:t>, cout); </a:t>
            </a:r>
          </a:p>
          <a:p>
            <a:r>
              <a:rPr lang="en-IN" sz="2800" dirty="0"/>
              <a:t> wire t; </a:t>
            </a:r>
          </a:p>
          <a:p>
            <a:r>
              <a:rPr lang="en-IN" sz="2800" dirty="0"/>
              <a:t> </a:t>
            </a:r>
            <a:r>
              <a:rPr lang="en-IN" sz="2800" dirty="0" err="1"/>
              <a:t>fa</a:t>
            </a:r>
            <a:r>
              <a:rPr lang="en-IN" sz="2800" dirty="0"/>
              <a:t> _i0 (----------------------);  </a:t>
            </a:r>
          </a:p>
          <a:p>
            <a:r>
              <a:rPr lang="en-IN" sz="2800" dirty="0"/>
              <a:t>xor2 _i1 (-------------------------);endmodule</a:t>
            </a:r>
          </a:p>
          <a:p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2514600" y="228600"/>
            <a:ext cx="25926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Source File </a:t>
            </a:r>
            <a:r>
              <a:rPr lang="en-US" sz="2800" b="1" dirty="0" err="1"/>
              <a:t>alu.v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1941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8A4628-0A5A-4BF4-B49A-CC153CD7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98" y="0"/>
            <a:ext cx="7529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1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1668</Words>
  <Application>Microsoft Office PowerPoint</Application>
  <PresentationFormat>On-screen Show (4:3)</PresentationFormat>
  <Paragraphs>279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Arithmetic Logic 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AND SIMULATION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Deepti C</dc:creator>
  <cp:lastModifiedBy>prajwala talanki</cp:lastModifiedBy>
  <cp:revision>45</cp:revision>
  <dcterms:created xsi:type="dcterms:W3CDTF">2006-08-16T00:00:00Z</dcterms:created>
  <dcterms:modified xsi:type="dcterms:W3CDTF">2023-09-08T05:54:30Z</dcterms:modified>
</cp:coreProperties>
</file>