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77" r:id="rId2"/>
    <p:sldId id="293" r:id="rId3"/>
    <p:sldId id="284" r:id="rId4"/>
    <p:sldId id="292" r:id="rId5"/>
    <p:sldId id="286" r:id="rId6"/>
    <p:sldId id="291" r:id="rId7"/>
    <p:sldId id="268" r:id="rId8"/>
    <p:sldId id="270" r:id="rId9"/>
    <p:sldId id="272" r:id="rId10"/>
    <p:sldId id="273" r:id="rId11"/>
    <p:sldId id="269" r:id="rId12"/>
    <p:sldId id="275" r:id="rId13"/>
    <p:sldId id="287" r:id="rId14"/>
    <p:sldId id="278" r:id="rId15"/>
    <p:sldId id="288" r:id="rId16"/>
    <p:sldId id="289" r:id="rId17"/>
    <p:sldId id="290" r:id="rId18"/>
    <p:sldId id="274" r:id="rId19"/>
    <p:sldId id="261" r:id="rId20"/>
    <p:sldId id="262" r:id="rId21"/>
    <p:sldId id="263" r:id="rId22"/>
    <p:sldId id="264" r:id="rId23"/>
    <p:sldId id="267" r:id="rId24"/>
    <p:sldId id="266" r:id="rId25"/>
    <p:sldId id="265" r:id="rId26"/>
    <p:sldId id="280" r:id="rId27"/>
    <p:sldId id="283" r:id="rId28"/>
    <p:sldId id="282" r:id="rId29"/>
    <p:sldId id="279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74C"/>
    <a:srgbClr val="EEEEEE"/>
    <a:srgbClr val="1C5693"/>
    <a:srgbClr val="545454"/>
    <a:srgbClr val="FDB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3586" autoAdjust="0"/>
  </p:normalViewPr>
  <p:slideViewPr>
    <p:cSldViewPr snapToGrid="0" snapToObjects="1">
      <p:cViewPr>
        <p:scale>
          <a:sx n="100" d="100"/>
          <a:sy n="100" d="100"/>
        </p:scale>
        <p:origin x="953" y="22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46756-95B1-9E4B-B4F0-13B47C763C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FC82-C81D-9041-A08B-05D60FC3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48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62887-402F-6941-80C6-F161CAE43A2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F7C42-AA86-B746-B3A7-2D938835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938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7146" y="1665494"/>
            <a:ext cx="1371600" cy="204472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9032" y="1665494"/>
            <a:ext cx="7772400" cy="204472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6593" y="1859685"/>
            <a:ext cx="6831609" cy="1517365"/>
          </a:xfrm>
        </p:spPr>
        <p:txBody>
          <a:bodyPr tIns="91440" bIns="91440" anchor="ctr" anchorCtr="0">
            <a:normAutofit/>
          </a:bodyPr>
          <a:lstStyle>
            <a:lvl1pPr>
              <a:defRPr sz="4000" b="0">
                <a:solidFill>
                  <a:srgbClr val="FDB515"/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659" y="3764611"/>
            <a:ext cx="5758543" cy="59047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5454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642" y="4609871"/>
            <a:ext cx="32750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45454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2" name="Date Placeholder 12"/>
          <p:cNvSpPr>
            <a:spLocks noGrp="1"/>
          </p:cNvSpPr>
          <p:nvPr>
            <p:ph type="dt" sz="half" idx="2"/>
          </p:nvPr>
        </p:nvSpPr>
        <p:spPr>
          <a:xfrm>
            <a:off x="4309688" y="4609871"/>
            <a:ext cx="127007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545454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391827" y="4604015"/>
            <a:ext cx="642815" cy="279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545454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E9F94DA-C57B-8647-A4B1-94866CBB0A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9" y="770466"/>
            <a:ext cx="3023616" cy="6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8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rgbClr val="00274C"/>
                </a:solidFill>
              </a:defRPr>
            </a:lvl1pPr>
          </a:lstStyle>
          <a:p>
            <a:fld id="{EE9F94DA-C57B-8647-A4B1-94866CBB0A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9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274" y="815922"/>
            <a:ext cx="6631472" cy="1248724"/>
          </a:xfrm>
        </p:spPr>
        <p:txBody>
          <a:bodyPr lIns="0" rIns="457200" anchor="b" anchorCtr="0"/>
          <a:lstStyle>
            <a:lvl1pPr algn="l">
              <a:defRPr sz="4000" b="0" cap="all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74" y="2481414"/>
            <a:ext cx="6631472" cy="1018618"/>
          </a:xfrm>
        </p:spPr>
        <p:txBody>
          <a:bodyPr lIns="0" rIns="457200" anchor="t" anchorCtr="0">
            <a:normAutofit/>
          </a:bodyPr>
          <a:lstStyle>
            <a:lvl1pPr marL="0" indent="0">
              <a:buNone/>
              <a:defRPr sz="2800" baseline="0">
                <a:solidFill>
                  <a:srgbClr val="54545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2" y="2128654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2463" y="2128654"/>
            <a:ext cx="667512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51" y="4320664"/>
            <a:ext cx="1672046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5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4956"/>
            <a:ext cx="4038600" cy="32399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956"/>
            <a:ext cx="4038600" cy="32399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rgbClr val="00274C"/>
                </a:solidFill>
              </a:defRPr>
            </a:lvl1pPr>
          </a:lstStyle>
          <a:p>
            <a:fld id="{EE9F94DA-C57B-8647-A4B1-94866CBB0A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1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8"/>
            <a:ext cx="4040188" cy="273569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8"/>
            <a:ext cx="4041775" cy="273569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rgbClr val="00274C"/>
                </a:solidFill>
              </a:defRPr>
            </a:lvl1pPr>
          </a:lstStyle>
          <a:p>
            <a:fld id="{EE9F94DA-C57B-8647-A4B1-94866CBB0A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6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rgbClr val="00274C"/>
                </a:solidFill>
              </a:defRPr>
            </a:lvl1pPr>
          </a:lstStyle>
          <a:p>
            <a:fld id="{EE9F94DA-C57B-8647-A4B1-94866CBB0A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5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rgbClr val="00274C"/>
                </a:solidFill>
              </a:defRPr>
            </a:lvl1pPr>
          </a:lstStyle>
          <a:p>
            <a:fld id="{EE9F94DA-C57B-8647-A4B1-94866CBB0A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4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935" y="3463907"/>
            <a:ext cx="7190154" cy="425054"/>
          </a:xfrm>
        </p:spPr>
        <p:txBody>
          <a:bodyPr anchor="b">
            <a:noAutofit/>
          </a:bodyPr>
          <a:lstStyle>
            <a:lvl1pPr algn="ctr">
              <a:defRPr sz="3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42506" y="410609"/>
            <a:ext cx="6286351" cy="29350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935" y="3907103"/>
            <a:ext cx="7190154" cy="419970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rgbClr val="00274C"/>
                </a:solidFill>
              </a:defRPr>
            </a:lvl1pPr>
          </a:lstStyle>
          <a:p>
            <a:fld id="{EE9F94DA-C57B-8647-A4B1-94866CBB0A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5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011276" y="1210618"/>
            <a:ext cx="6631472" cy="1279670"/>
          </a:xfrm>
        </p:spPr>
        <p:txBody>
          <a:bodyPr lIns="0" rIns="457200" anchor="b" anchorCtr="0"/>
          <a:lstStyle>
            <a:lvl1pPr algn="l">
              <a:defRPr sz="4000" b="0" cap="all" spc="100" baseline="0"/>
            </a:lvl1pPr>
          </a:lstStyle>
          <a:p>
            <a:r>
              <a:rPr lang="en-US" dirty="0"/>
              <a:t>Click to edit Thank you Title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1011276" y="2849958"/>
            <a:ext cx="6631472" cy="1018618"/>
          </a:xfrm>
        </p:spPr>
        <p:txBody>
          <a:bodyPr lIns="0" rIns="457200" anchor="t" anchorCtr="0">
            <a:normAutofit/>
          </a:bodyPr>
          <a:lstStyle>
            <a:lvl1pPr marL="0" indent="0">
              <a:buNone/>
              <a:defRPr sz="2800" baseline="0">
                <a:solidFill>
                  <a:srgbClr val="54545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566289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82465" y="2566289"/>
            <a:ext cx="667512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51" y="4320664"/>
            <a:ext cx="1672046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9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007194" y="4461530"/>
            <a:ext cx="8138160" cy="576489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7789" y="4461530"/>
            <a:ext cx="969263" cy="576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7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Header Style is Arial 38pt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8229600" cy="3115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EEEEE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EEEEE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35795" y="4604016"/>
            <a:ext cx="6428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E9F94DA-C57B-8647-A4B1-94866CBB0A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7789" y="4461530"/>
            <a:ext cx="969263" cy="576489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85" y="4594830"/>
            <a:ext cx="167204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800" b="0" kern="1200">
          <a:solidFill>
            <a:srgbClr val="00274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5454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5454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545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5454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5454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74" y="627888"/>
            <a:ext cx="6631472" cy="932688"/>
          </a:xfrm>
        </p:spPr>
        <p:txBody>
          <a:bodyPr>
            <a:normAutofit/>
          </a:bodyPr>
          <a:lstStyle/>
          <a:p>
            <a:r>
              <a:rPr lang="en-US" sz="4400" b="1" cap="none" dirty="0"/>
              <a:t>PixelAlpha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532" y="1560576"/>
            <a:ext cx="5246743" cy="560490"/>
          </a:xfrm>
        </p:spPr>
        <p:txBody>
          <a:bodyPr>
            <a:normAutofit/>
          </a:bodyPr>
          <a:lstStyle/>
          <a:p>
            <a:pPr algn="r"/>
            <a:r>
              <a:rPr lang="en-US" sz="2400" i="1" dirty="0">
                <a:solidFill>
                  <a:schemeClr val="tx1"/>
                </a:solidFill>
              </a:rPr>
              <a:t>Your AI-enhanced investing copilot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A1903-378F-97D8-08B3-7835FA6A578F}"/>
              </a:ext>
            </a:extLst>
          </p:cNvPr>
          <p:cNvSpPr txBox="1"/>
          <p:nvPr/>
        </p:nvSpPr>
        <p:spPr>
          <a:xfrm>
            <a:off x="931289" y="3775135"/>
            <a:ext cx="26369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Yun Peng (</a:t>
            </a:r>
            <a:r>
              <a:rPr lang="en-US" sz="1000" dirty="0"/>
              <a:t>UCB MFE 25’</a:t>
            </a:r>
            <a:r>
              <a:rPr lang="en-US" sz="1000" b="1" dirty="0"/>
              <a:t>)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Quant Analyst (EDF Trading)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(ex) Lead </a:t>
            </a:r>
            <a:r>
              <a:rPr lang="en-US" altLang="zh-CN" sz="1000" dirty="0"/>
              <a:t>Algorithm</a:t>
            </a:r>
            <a:r>
              <a:rPr lang="en-US" sz="1000" dirty="0"/>
              <a:t> Engineer ($NUVA)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(ex) Harvard researcher  </a:t>
            </a:r>
          </a:p>
          <a:p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31C35-19EB-4F98-EF18-FB8C7BC4C624}"/>
              </a:ext>
            </a:extLst>
          </p:cNvPr>
          <p:cNvSpPr txBox="1"/>
          <p:nvPr/>
        </p:nvSpPr>
        <p:spPr>
          <a:xfrm>
            <a:off x="3629869" y="3769063"/>
            <a:ext cx="19392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Haotian Wu (</a:t>
            </a:r>
            <a:r>
              <a:rPr lang="en-US" sz="1000" dirty="0"/>
              <a:t>UCB MFE 25’)</a:t>
            </a:r>
            <a:endParaRPr lang="en-US" sz="1000" b="1" dirty="0"/>
          </a:p>
          <a:p>
            <a:pPr marL="171450" indent="-171450">
              <a:buFontTx/>
              <a:buChar char="-"/>
            </a:pPr>
            <a:r>
              <a:rPr lang="en-US" sz="1000" dirty="0"/>
              <a:t>Software Engineer (Google)</a:t>
            </a:r>
          </a:p>
          <a:p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13D47-8ACF-3781-98BF-F501A3DE4E35}"/>
              </a:ext>
            </a:extLst>
          </p:cNvPr>
          <p:cNvSpPr txBox="1"/>
          <p:nvPr/>
        </p:nvSpPr>
        <p:spPr>
          <a:xfrm>
            <a:off x="6226527" y="3763612"/>
            <a:ext cx="28074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Jiaming Cheng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EE PhD Candidate</a:t>
            </a:r>
          </a:p>
          <a:p>
            <a:r>
              <a:rPr lang="en-US" sz="1000" dirty="0"/>
              <a:t>     (Univ. British Columbia)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DEE48-4EDF-4373-47C6-318405E71D87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t="2297"/>
          <a:stretch/>
        </p:blipFill>
        <p:spPr>
          <a:xfrm>
            <a:off x="931291" y="2378812"/>
            <a:ext cx="6823922" cy="14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45A28-F6FA-7DDE-FE99-E3F06D2E45FA}"/>
              </a:ext>
            </a:extLst>
          </p:cNvPr>
          <p:cNvSpPr txBox="1"/>
          <p:nvPr/>
        </p:nvSpPr>
        <p:spPr>
          <a:xfrm>
            <a:off x="108284" y="118987"/>
            <a:ext cx="4750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long-term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81A2BC5-FDEF-AA86-F047-3095E5F615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295" y="939998"/>
                <a:ext cx="8295774" cy="326350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CA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The quadratic computation of self-attention</a:t>
                </a:r>
              </a:p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atom operation of self-attention mechanism, cause the time complexity and memory usage per layer to be 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CA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The memory bottleneck in stacking layers</a:t>
                </a:r>
              </a:p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stack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encoder/decoder layer makes total memory usage to be O (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CA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The speed plunge in predicting long outputs</a:t>
                </a:r>
              </a:p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dynamic decoding of vanilla Transformer makes the inference speed as slow as RNN-based model 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81A2BC5-FDEF-AA86-F047-3095E5F615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295" y="939998"/>
                <a:ext cx="8295774" cy="3263504"/>
              </a:xfrm>
              <a:blipFill>
                <a:blip r:embed="rId2"/>
                <a:stretch>
                  <a:fillRect l="-808" t="-2799" r="-367" b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48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8D5F-1820-D62E-59CB-29C0574B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" y="102394"/>
            <a:ext cx="4605086" cy="681037"/>
          </a:xfrm>
        </p:spPr>
        <p:txBody>
          <a:bodyPr>
            <a:noAutofit/>
          </a:bodyPr>
          <a:lstStyle/>
          <a:p>
            <a:r>
              <a:rPr lang="en-CA" sz="2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LSTF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7DC5C-0CE3-3AC7-469A-EC8232FD4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78205" y="783431"/>
            <a:ext cx="5107022" cy="3979875"/>
          </a:xfrm>
        </p:spPr>
      </p:pic>
      <p:pic>
        <p:nvPicPr>
          <p:cNvPr id="3074" name="Picture 2" descr="Transformers for Time-Series Data | by BearingPoint Data, Analytics &amp; AI |  BearingPoint Data, Analytics &amp; AI | Medium">
            <a:extLst>
              <a:ext uri="{FF2B5EF4-FFF2-40B4-BE49-F238E27FC236}">
                <a16:creationId xmlns:a16="http://schemas.microsoft.com/office/drawing/2014/main" id="{68D09815-5AE5-E513-5421-A47DBCEDFFA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690" y="565109"/>
            <a:ext cx="2757262" cy="401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303439-9864-6D98-3EC1-51FF2ECBACB4}"/>
              </a:ext>
            </a:extLst>
          </p:cNvPr>
          <p:cNvCxnSpPr>
            <a:cxnSpLocks/>
          </p:cNvCxnSpPr>
          <p:nvPr/>
        </p:nvCxnSpPr>
        <p:spPr>
          <a:xfrm>
            <a:off x="5495350" y="0"/>
            <a:ext cx="0" cy="5143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53E957-78D3-B458-1E4D-B9976209F36A}"/>
              </a:ext>
            </a:extLst>
          </p:cNvPr>
          <p:cNvSpPr txBox="1"/>
          <p:nvPr/>
        </p:nvSpPr>
        <p:spPr>
          <a:xfrm>
            <a:off x="2052294" y="4791673"/>
            <a:ext cx="778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/>
              <a:t>I</a:t>
            </a:r>
            <a:r>
              <a:rPr lang="en-US" altLang="zh-CN" sz="1350" dirty="0" err="1"/>
              <a:t>nformer</a:t>
            </a:r>
            <a:endParaRPr lang="en-CA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E62F48-8366-7C78-E4F1-A393473FB2B9}"/>
              </a:ext>
            </a:extLst>
          </p:cNvPr>
          <p:cNvSpPr txBox="1"/>
          <p:nvPr/>
        </p:nvSpPr>
        <p:spPr>
          <a:xfrm>
            <a:off x="7381321" y="4791673"/>
            <a:ext cx="10338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371065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0AC44-0FB1-2918-95D5-FD9839EBF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2481819" y="946065"/>
            <a:ext cx="4405363" cy="346333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4351871-2DA2-4276-E6DB-F48BD680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" y="102394"/>
            <a:ext cx="4605086" cy="681037"/>
          </a:xfrm>
        </p:spPr>
        <p:txBody>
          <a:bodyPr>
            <a:noAutofit/>
          </a:bodyPr>
          <a:lstStyle/>
          <a:p>
            <a:r>
              <a:rPr lang="en-CA" sz="2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407771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04CBA9-4DBF-E2C0-4C52-5A409DD41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482405" y="891690"/>
            <a:ext cx="7892527" cy="289392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88B05AB-73E4-0783-8D4E-D2D93986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" y="102394"/>
            <a:ext cx="4605086" cy="681037"/>
          </a:xfrm>
        </p:spPr>
        <p:txBody>
          <a:bodyPr>
            <a:noAutofit/>
          </a:bodyPr>
          <a:lstStyle/>
          <a:p>
            <a:r>
              <a:rPr lang="en-CA" sz="2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6EB3C4-8831-2FBD-A911-FF871217745A}"/>
              </a:ext>
            </a:extLst>
          </p:cNvPr>
          <p:cNvSpPr/>
          <p:nvPr/>
        </p:nvSpPr>
        <p:spPr>
          <a:xfrm>
            <a:off x="1181911" y="1308435"/>
            <a:ext cx="459632" cy="1985210"/>
          </a:xfrm>
          <a:prstGeom prst="rect">
            <a:avLst/>
          </a:prstGeom>
          <a:solidFill>
            <a:schemeClr val="accent2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9FB3E9-4A62-899F-E89E-A6361A0AF3C6}"/>
              </a:ext>
            </a:extLst>
          </p:cNvPr>
          <p:cNvSpPr/>
          <p:nvPr/>
        </p:nvSpPr>
        <p:spPr>
          <a:xfrm>
            <a:off x="5176395" y="1308434"/>
            <a:ext cx="553645" cy="1985210"/>
          </a:xfrm>
          <a:prstGeom prst="rect">
            <a:avLst/>
          </a:prstGeom>
          <a:solidFill>
            <a:schemeClr val="accent2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274423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C4E92-961E-3AB0-CD6E-7404D0575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/>
          <a:srcRect t="1753"/>
          <a:stretch/>
        </p:blipFill>
        <p:spPr>
          <a:xfrm>
            <a:off x="830936" y="1056736"/>
            <a:ext cx="7482129" cy="375046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3EC5C2-0227-CEC9-F9AF-2479EEF4720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46392" y="669662"/>
            <a:ext cx="3285948" cy="62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16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8D5F-1820-D62E-59CB-29C0574B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" y="102394"/>
            <a:ext cx="4605086" cy="681037"/>
          </a:xfrm>
        </p:spPr>
        <p:txBody>
          <a:bodyPr>
            <a:noAutofit/>
          </a:bodyPr>
          <a:lstStyle/>
          <a:p>
            <a:r>
              <a:rPr lang="en-CA" sz="2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LSTF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7DC5C-0CE3-3AC7-469A-EC8232FD4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/>
          <a:srcRect r="50902"/>
          <a:stretch/>
        </p:blipFill>
        <p:spPr>
          <a:xfrm>
            <a:off x="78206" y="783430"/>
            <a:ext cx="2507807" cy="39804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EC65A5-243C-DAED-22C1-61C630BCA60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836438" y="1061813"/>
            <a:ext cx="2199294" cy="419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EA3E4A-9A73-7EC8-BAF0-84E02554595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954243" y="1069511"/>
            <a:ext cx="2768225" cy="40441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6355D5-112D-7E0D-255C-7E9D3CD2EAF1}"/>
              </a:ext>
            </a:extLst>
          </p:cNvPr>
          <p:cNvCxnSpPr>
            <a:cxnSpLocks/>
          </p:cNvCxnSpPr>
          <p:nvPr/>
        </p:nvCxnSpPr>
        <p:spPr>
          <a:xfrm>
            <a:off x="5271121" y="1271716"/>
            <a:ext cx="437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4205D5-1884-FBA0-C9A7-4077CC1A93A4}"/>
              </a:ext>
            </a:extLst>
          </p:cNvPr>
          <p:cNvSpPr txBox="1"/>
          <p:nvPr/>
        </p:nvSpPr>
        <p:spPr>
          <a:xfrm>
            <a:off x="2586013" y="706363"/>
            <a:ext cx="529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the original self-attention into the probability formulation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ECBAC-A8D5-2F28-B3D0-E912582AC8BD}"/>
              </a:ext>
            </a:extLst>
          </p:cNvPr>
          <p:cNvSpPr txBox="1"/>
          <p:nvPr/>
        </p:nvSpPr>
        <p:spPr>
          <a:xfrm>
            <a:off x="2586013" y="1691941"/>
            <a:ext cx="41621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the measurement based on </a:t>
            </a:r>
            <a:r>
              <a:rPr lang="en-CA" sz="135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 divergence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0088DF-E597-AE57-9C3D-5C614DC5334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061522" y="2571750"/>
            <a:ext cx="3004272" cy="590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B1102B-EE28-9577-A19D-1483CF90C6E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86013" y="2161424"/>
            <a:ext cx="2872188" cy="97168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111510-613D-FE91-B9A0-5832F9094B15}"/>
              </a:ext>
            </a:extLst>
          </p:cNvPr>
          <p:cNvCxnSpPr>
            <a:cxnSpLocks/>
          </p:cNvCxnSpPr>
          <p:nvPr/>
        </p:nvCxnSpPr>
        <p:spPr>
          <a:xfrm>
            <a:off x="5541979" y="2915171"/>
            <a:ext cx="437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7A60A9-1186-056C-865A-A26E2D00BC62}"/>
                  </a:ext>
                </a:extLst>
              </p:cNvPr>
              <p:cNvSpPr txBox="1"/>
              <p:nvPr/>
            </p:nvSpPr>
            <p:spPr>
              <a:xfrm>
                <a:off x="2704098" y="3330309"/>
                <a:ext cx="2556213" cy="341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 probability </a:t>
                </a:r>
                <a14:m>
                  <m:oMath xmlns:m="http://schemas.openxmlformats.org/officeDocument/2006/math">
                    <m:r>
                      <a:rPr lang="en-CA" sz="15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1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5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CA" sz="15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7A60A9-1186-056C-865A-A26E2D00B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098" y="3330309"/>
                <a:ext cx="2556213" cy="341697"/>
              </a:xfrm>
              <a:prstGeom prst="rect">
                <a:avLst/>
              </a:prstGeom>
              <a:blipFill>
                <a:blip r:embed="rId7"/>
                <a:stretch>
                  <a:fillRect l="-955" t="-3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FCB80F-5AD9-CC54-8CD0-3083AAE7A43D}"/>
                  </a:ext>
                </a:extLst>
              </p:cNvPr>
              <p:cNvSpPr txBox="1"/>
              <p:nvPr/>
            </p:nvSpPr>
            <p:spPr>
              <a:xfrm>
                <a:off x="6348487" y="3294578"/>
                <a:ext cx="2795513" cy="413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35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Uniform probability </a:t>
                </a:r>
                <a14:m>
                  <m:oMath xmlns:m="http://schemas.openxmlformats.org/officeDocument/2006/math">
                    <m:r>
                      <a:rPr lang="en-CA" sz="135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3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CA" sz="135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35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135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3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13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13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13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13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CA" sz="135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FCB80F-5AD9-CC54-8CD0-3083AAE7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87" y="3294578"/>
                <a:ext cx="2795513" cy="413062"/>
              </a:xfrm>
              <a:prstGeom prst="rect">
                <a:avLst/>
              </a:prstGeom>
              <a:blipFill>
                <a:blip r:embed="rId8"/>
                <a:stretch>
                  <a:fillRect l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0125906-F302-D963-88C1-AA0C93390551}"/>
              </a:ext>
            </a:extLst>
          </p:cNvPr>
          <p:cNvSpPr txBox="1"/>
          <p:nvPr/>
        </p:nvSpPr>
        <p:spPr>
          <a:xfrm>
            <a:off x="2586013" y="3810139"/>
            <a:ext cx="23362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Prob-Sparse self-attention</a:t>
            </a:r>
            <a:endParaRPr lang="en-CA" sz="135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3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720A15D-50B3-4BC0-73BD-38FB9AF3F99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32" y="546885"/>
            <a:ext cx="6475997" cy="31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78D5F-1820-D62E-59CB-29C0574B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" y="102394"/>
            <a:ext cx="7438524" cy="681037"/>
          </a:xfrm>
        </p:spPr>
        <p:txBody>
          <a:bodyPr>
            <a:no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 Distilling Operation (max-pooling layer)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5464C2-AA02-AF6C-8A18-3E2A1584AAD5}"/>
              </a:ext>
            </a:extLst>
          </p:cNvPr>
          <p:cNvSpPr txBox="1"/>
          <p:nvPr/>
        </p:nvSpPr>
        <p:spPr>
          <a:xfrm>
            <a:off x="491977" y="4088760"/>
            <a:ext cx="43468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CA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and reduce the dimension of feature map from input</a:t>
            </a:r>
          </a:p>
          <a:p>
            <a:pPr marL="214313" indent="-214313">
              <a:buFontTx/>
              <a:buChar char="-"/>
            </a:pPr>
            <a:r>
              <a:rPr lang="en-CA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replicas with halving inputs</a:t>
            </a:r>
          </a:p>
          <a:p>
            <a:pPr marL="214313" indent="-214313">
              <a:buFontTx/>
              <a:buChar char="-"/>
            </a:pPr>
            <a:endParaRPr lang="en-CA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7F427A-3405-C5CD-883B-D07725A5FA8E}"/>
              </a:ext>
            </a:extLst>
          </p:cNvPr>
          <p:cNvSpPr txBox="1"/>
          <p:nvPr/>
        </p:nvSpPr>
        <p:spPr>
          <a:xfrm>
            <a:off x="4278730" y="2933728"/>
            <a:ext cx="679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rgbClr val="C00000"/>
                </a:solidFill>
              </a:rPr>
              <a:t>L-&gt;L/4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E037F-B837-AF81-E6B0-BC74C7612444}"/>
              </a:ext>
            </a:extLst>
          </p:cNvPr>
          <p:cNvSpPr txBox="1"/>
          <p:nvPr/>
        </p:nvSpPr>
        <p:spPr>
          <a:xfrm>
            <a:off x="6012782" y="2795229"/>
            <a:ext cx="824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rgbClr val="C00000"/>
                </a:solidFill>
              </a:rPr>
              <a:t>L/2-&gt;L/4</a:t>
            </a:r>
          </a:p>
        </p:txBody>
      </p:sp>
    </p:spTree>
    <p:extLst>
      <p:ext uri="{BB962C8B-B14F-4D97-AF65-F5344CB8AC3E}">
        <p14:creationId xmlns:p14="http://schemas.microsoft.com/office/powerpoint/2010/main" val="16571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2189-EE42-C75D-3688-BCC81188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83608"/>
            <a:ext cx="7886700" cy="994172"/>
          </a:xfrm>
        </p:spPr>
        <p:txBody>
          <a:bodyPr>
            <a:norm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design of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8440-4E02-E053-8BC8-C21338F4B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022" y="1257419"/>
            <a:ext cx="5400067" cy="1847428"/>
          </a:xfrm>
        </p:spPr>
        <p:txBody>
          <a:bodyPr>
            <a:normAutofit fontScale="55000" lnSpcReduction="20000"/>
          </a:bodyPr>
          <a:lstStyle/>
          <a:p>
            <a:r>
              <a:rPr lang="en-CA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token</a:t>
            </a:r>
            <a:r>
              <a:rPr lang="en-CA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efficient technique in NLP “dynamic decoding”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C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sample a “shorter” long sequence in input sequence</a:t>
            </a:r>
          </a:p>
          <a:p>
            <a:pPr lvl="1"/>
            <a:endParaRPr lang="en-CA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output =  [historical data | predicted data]</a:t>
            </a:r>
          </a:p>
          <a:p>
            <a:pPr lvl="1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CA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token</a:t>
            </a:r>
            <a:r>
              <a:rPr lang="en-CA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efficient technique in NLP “dynamic decoding”</a:t>
            </a:r>
          </a:p>
          <a:p>
            <a:pPr lvl="1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F3DD0B0-8111-B069-119F-8C6095E8FE02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49726" t="-356" b="356"/>
          <a:stretch/>
        </p:blipFill>
        <p:spPr>
          <a:xfrm>
            <a:off x="438912" y="1177780"/>
            <a:ext cx="2356454" cy="3652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017C27-220F-7E47-1FD1-AC00247E898D}"/>
              </a:ext>
            </a:extLst>
          </p:cNvPr>
          <p:cNvSpPr txBox="1"/>
          <p:nvPr/>
        </p:nvSpPr>
        <p:spPr>
          <a:xfrm>
            <a:off x="3305022" y="3468006"/>
            <a:ext cx="5479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/>
            <a:r>
              <a:rPr lang="en-CA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342900" lvl="1"/>
            <a:r>
              <a:rPr lang="en-CA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7-day prediction = take the known 7 days before this time sequence as “</a:t>
            </a:r>
            <a:r>
              <a:rPr lang="en-CA" sz="13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token</a:t>
            </a:r>
            <a:r>
              <a:rPr lang="en-CA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feed the generative-style inference decoder with them.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74A35F-3C2D-5467-E563-DE85CE59052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8933" y="4530405"/>
            <a:ext cx="3072242" cy="30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EC4E-669F-4D09-4B32-84A964B0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48" y="186295"/>
            <a:ext cx="7886700" cy="994172"/>
          </a:xfrm>
        </p:spPr>
        <p:txBody>
          <a:bodyPr>
            <a:norm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FD08-DCBE-1395-A8EA-3C56E26B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</a:p>
          <a:p>
            <a:pPr lvl="1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Nasdaq (SPY,QQQ,AAPL,META,MSFT,TSLA,NVDA)</a:t>
            </a:r>
          </a:p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etric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</a:p>
          <a:p>
            <a:pPr lvl="1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Error (MAE)</a:t>
            </a:r>
          </a:p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</a:t>
            </a:r>
          </a:p>
          <a:p>
            <a:pPr lvl="1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method are run on Nvidia GPU</a:t>
            </a:r>
          </a:p>
          <a:p>
            <a:pPr marL="3429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05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SPY</a:t>
            </a:r>
          </a:p>
        </p:txBody>
      </p:sp>
      <p:pic>
        <p:nvPicPr>
          <p:cNvPr id="4" name="Picture 3" descr="A diagram of a scatter plot&#10;&#10;Description automatically generated">
            <a:extLst>
              <a:ext uri="{FF2B5EF4-FFF2-40B4-BE49-F238E27FC236}">
                <a16:creationId xmlns:a16="http://schemas.microsoft.com/office/drawing/2014/main" id="{6F356142-999B-3A36-D935-60E3718589B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53" y="1028692"/>
            <a:ext cx="6858014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4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EC52F5-A9E1-F8B8-DF59-8C8B9509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693" y="1094489"/>
            <a:ext cx="4115918" cy="252660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3D517F5-88BA-C88C-1D0D-FBF6BE41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38715"/>
            <a:ext cx="8157412" cy="486308"/>
          </a:xfrm>
        </p:spPr>
        <p:txBody>
          <a:bodyPr>
            <a:noAutofit/>
          </a:bodyPr>
          <a:lstStyle/>
          <a:p>
            <a:r>
              <a:rPr lang="en-US" sz="2400" dirty="0"/>
              <a:t>Challenges to beginner retail investors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86C7A-0BA4-EEE1-9605-A4609D14E246}"/>
              </a:ext>
            </a:extLst>
          </p:cNvPr>
          <p:cNvSpPr txBox="1"/>
          <p:nvPr/>
        </p:nvSpPr>
        <p:spPr>
          <a:xfrm>
            <a:off x="853440" y="1968582"/>
            <a:ext cx="28732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Information overload </a:t>
            </a:r>
          </a:p>
          <a:p>
            <a:pPr algn="ctr"/>
            <a:r>
              <a:rPr lang="en-US" dirty="0"/>
              <a:t>vs. </a:t>
            </a:r>
          </a:p>
          <a:p>
            <a:pPr algn="ctr"/>
            <a:r>
              <a:rPr lang="en-US" b="1" dirty="0"/>
              <a:t>decision making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386568-473C-D4F3-2042-CFAE6E447720}"/>
              </a:ext>
            </a:extLst>
          </p:cNvPr>
          <p:cNvSpPr/>
          <p:nvPr/>
        </p:nvSpPr>
        <p:spPr>
          <a:xfrm>
            <a:off x="4538594" y="1252511"/>
            <a:ext cx="1255508" cy="5379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FD912-D43A-7E07-D067-AAF72F76A08F}"/>
              </a:ext>
            </a:extLst>
          </p:cNvPr>
          <p:cNvSpPr/>
          <p:nvPr/>
        </p:nvSpPr>
        <p:spPr>
          <a:xfrm>
            <a:off x="4066282" y="1948516"/>
            <a:ext cx="1255508" cy="5379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Industry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3EADFC-F8BE-B6BA-1005-AE63E3D74FDE}"/>
              </a:ext>
            </a:extLst>
          </p:cNvPr>
          <p:cNvSpPr/>
          <p:nvPr/>
        </p:nvSpPr>
        <p:spPr>
          <a:xfrm>
            <a:off x="5928898" y="960042"/>
            <a:ext cx="1255508" cy="5379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Social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Medial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0BAF6A-1555-C4EC-C821-C22E69056B29}"/>
              </a:ext>
            </a:extLst>
          </p:cNvPr>
          <p:cNvSpPr/>
          <p:nvPr/>
        </p:nvSpPr>
        <p:spPr>
          <a:xfrm>
            <a:off x="7368280" y="1206406"/>
            <a:ext cx="1301680" cy="5379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KOL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BAC6A8-A0FD-51CF-497D-7F858E79F706}"/>
              </a:ext>
            </a:extLst>
          </p:cNvPr>
          <p:cNvSpPr/>
          <p:nvPr/>
        </p:nvSpPr>
        <p:spPr>
          <a:xfrm>
            <a:off x="7610652" y="1948877"/>
            <a:ext cx="1436370" cy="5379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Economy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Health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252863-3C8C-FDD9-7275-0B5F2550839D}"/>
              </a:ext>
            </a:extLst>
          </p:cNvPr>
          <p:cNvSpPr/>
          <p:nvPr/>
        </p:nvSpPr>
        <p:spPr>
          <a:xfrm>
            <a:off x="5257020" y="3713662"/>
            <a:ext cx="1255508" cy="53798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Buy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325BE5-9417-45BC-BFEE-1B4E9D60F21F}"/>
              </a:ext>
            </a:extLst>
          </p:cNvPr>
          <p:cNvSpPr/>
          <p:nvPr/>
        </p:nvSpPr>
        <p:spPr>
          <a:xfrm>
            <a:off x="6862263" y="3703341"/>
            <a:ext cx="1255508" cy="53798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Sell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2A4773-43F9-70CC-7DA9-7DAE2B31AD94}"/>
              </a:ext>
            </a:extLst>
          </p:cNvPr>
          <p:cNvSpPr txBox="1"/>
          <p:nvPr/>
        </p:nvSpPr>
        <p:spPr>
          <a:xfrm>
            <a:off x="6512528" y="3797987"/>
            <a:ext cx="491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6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QQQ</a:t>
            </a:r>
            <a:endParaRPr lang="en-US" dirty="0"/>
          </a:p>
        </p:txBody>
      </p:sp>
      <p:pic>
        <p:nvPicPr>
          <p:cNvPr id="5" name="Picture 4" descr="A diagram of blue dots&#10;&#10;Description automatically generated">
            <a:extLst>
              <a:ext uri="{FF2B5EF4-FFF2-40B4-BE49-F238E27FC236}">
                <a16:creationId xmlns:a16="http://schemas.microsoft.com/office/drawing/2014/main" id="{2B0D79AC-486D-AB5B-38B0-C1F6CBE65F03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3" y="1028692"/>
            <a:ext cx="6858014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2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AAPL</a:t>
            </a:r>
            <a:endParaRPr lang="en-US" dirty="0"/>
          </a:p>
        </p:txBody>
      </p:sp>
      <p:pic>
        <p:nvPicPr>
          <p:cNvPr id="4" name="Picture 3" descr="A diagram of blue dots&#10;&#10;Description automatically generated">
            <a:extLst>
              <a:ext uri="{FF2B5EF4-FFF2-40B4-BE49-F238E27FC236}">
                <a16:creationId xmlns:a16="http://schemas.microsoft.com/office/drawing/2014/main" id="{7BF88D3E-82B4-68F8-B937-8F029F89729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3" y="1028692"/>
            <a:ext cx="6858014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META</a:t>
            </a:r>
            <a:endParaRPr lang="en-US" dirty="0"/>
          </a:p>
        </p:txBody>
      </p:sp>
      <p:pic>
        <p:nvPicPr>
          <p:cNvPr id="5" name="Picture 4" descr="A diagram of a scatter plot&#10;&#10;Description automatically generated">
            <a:extLst>
              <a:ext uri="{FF2B5EF4-FFF2-40B4-BE49-F238E27FC236}">
                <a16:creationId xmlns:a16="http://schemas.microsoft.com/office/drawing/2014/main" id="{4AC9F2E9-B64A-0501-0DD3-75014F1E246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3" y="1028692"/>
            <a:ext cx="6858014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29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MSFT</a:t>
            </a:r>
            <a:endParaRPr lang="en-US" dirty="0"/>
          </a:p>
        </p:txBody>
      </p:sp>
      <p:pic>
        <p:nvPicPr>
          <p:cNvPr id="4" name="Picture 3" descr="A diagram of a scatter plot&#10;&#10;Description automatically generated">
            <a:extLst>
              <a:ext uri="{FF2B5EF4-FFF2-40B4-BE49-F238E27FC236}">
                <a16:creationId xmlns:a16="http://schemas.microsoft.com/office/drawing/2014/main" id="{B553A1A6-40D4-34A7-5B7C-2AF0DD167D78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3" y="1028692"/>
            <a:ext cx="6858014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48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NVDA</a:t>
            </a:r>
            <a:endParaRPr lang="en-US" dirty="0"/>
          </a:p>
        </p:txBody>
      </p:sp>
      <p:pic>
        <p:nvPicPr>
          <p:cNvPr id="4" name="Picture 3" descr="A diagram of blue dots&#10;&#10;Description automatically generated">
            <a:extLst>
              <a:ext uri="{FF2B5EF4-FFF2-40B4-BE49-F238E27FC236}">
                <a16:creationId xmlns:a16="http://schemas.microsoft.com/office/drawing/2014/main" id="{0890D992-06D3-E332-A217-04D7F87B914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3" y="1028692"/>
            <a:ext cx="6858014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01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TSLA</a:t>
            </a:r>
            <a:endParaRPr lang="en-US" dirty="0"/>
          </a:p>
        </p:txBody>
      </p:sp>
      <p:pic>
        <p:nvPicPr>
          <p:cNvPr id="4" name="Picture 3" descr="A diagram of blue dots&#10;&#10;Description automatically generated">
            <a:extLst>
              <a:ext uri="{FF2B5EF4-FFF2-40B4-BE49-F238E27FC236}">
                <a16:creationId xmlns:a16="http://schemas.microsoft.com/office/drawing/2014/main" id="{22B03366-F3C5-C3A5-5C28-357F0F4F925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3" y="1028692"/>
            <a:ext cx="6858014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69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9467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BA74-1D55-D733-77A2-00DCEE21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11674-12A5-D071-70A0-439CEA9F6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276" y="2849958"/>
            <a:ext cx="6433168" cy="101861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“provide a new service” – what are some specific criteria for this?</a:t>
            </a:r>
          </a:p>
          <a:p>
            <a:pPr marL="342900" indent="-342900">
              <a:buAutoNum type="arabicPeriod"/>
            </a:pPr>
            <a:r>
              <a:rPr lang="en-US" sz="1400" dirty="0"/>
              <a:t>Will this contest be 100% remote? What’s the format for final demo?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A7469-1FDB-8AB3-DD62-A7D76293B076}"/>
              </a:ext>
            </a:extLst>
          </p:cNvPr>
          <p:cNvSpPr txBox="1"/>
          <p:nvPr/>
        </p:nvSpPr>
        <p:spPr>
          <a:xfrm>
            <a:off x="4846643" y="155743"/>
            <a:ext cx="40970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Project Plan –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professional presentation, clarity of value proposition, and analysis of competitive landscape.</a:t>
            </a:r>
          </a:p>
          <a:p>
            <a:r>
              <a:rPr lang="en-US" sz="1200" dirty="0"/>
              <a:t>AI Development – 40%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clarity of project white paper/report and GitHub Read Me (Runbook), professional website/demo, and analysis of code structure and adherence to industry best practices) </a:t>
            </a:r>
          </a:p>
          <a:p>
            <a:r>
              <a:rPr lang="en-US" sz="1200" dirty="0"/>
              <a:t>AI Solution – 40%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ability for solution to create a solution to a clear problem and </a:t>
            </a:r>
            <a:r>
              <a:rPr lang="en-US" sz="1200" dirty="0">
                <a:highlight>
                  <a:srgbClr val="FFFF00"/>
                </a:highlight>
              </a:rPr>
              <a:t>provide a new service.</a:t>
            </a:r>
          </a:p>
        </p:txBody>
      </p:sp>
    </p:spTree>
    <p:extLst>
      <p:ext uri="{BB962C8B-B14F-4D97-AF65-F5344CB8AC3E}">
        <p14:creationId xmlns:p14="http://schemas.microsoft.com/office/powerpoint/2010/main" val="3853465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3D517F5-88BA-C88C-1D0D-FBF6BE41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715"/>
            <a:ext cx="4732808" cy="857250"/>
          </a:xfrm>
        </p:spPr>
        <p:txBody>
          <a:bodyPr>
            <a:normAutofit/>
          </a:bodyPr>
          <a:lstStyle/>
          <a:p>
            <a:r>
              <a:rPr lang="en-US" dirty="0"/>
              <a:t>Value proposition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6BEE2F2-334A-7F88-52FB-A123BE8AD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83673"/>
              </p:ext>
            </p:extLst>
          </p:nvPr>
        </p:nvGraphicFramePr>
        <p:xfrm>
          <a:off x="457200" y="1477923"/>
          <a:ext cx="8485000" cy="275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87">
                  <a:extLst>
                    <a:ext uri="{9D8B030D-6E8A-4147-A177-3AD203B41FA5}">
                      <a16:colId xmlns:a16="http://schemas.microsoft.com/office/drawing/2014/main" val="2050804910"/>
                    </a:ext>
                  </a:extLst>
                </a:gridCol>
                <a:gridCol w="1589164">
                  <a:extLst>
                    <a:ext uri="{9D8B030D-6E8A-4147-A177-3AD203B41FA5}">
                      <a16:colId xmlns:a16="http://schemas.microsoft.com/office/drawing/2014/main" val="4082424099"/>
                    </a:ext>
                  </a:extLst>
                </a:gridCol>
                <a:gridCol w="2320684">
                  <a:extLst>
                    <a:ext uri="{9D8B030D-6E8A-4147-A177-3AD203B41FA5}">
                      <a16:colId xmlns:a16="http://schemas.microsoft.com/office/drawing/2014/main" val="1973701702"/>
                    </a:ext>
                  </a:extLst>
                </a:gridCol>
                <a:gridCol w="3115265">
                  <a:extLst>
                    <a:ext uri="{9D8B030D-6E8A-4147-A177-3AD203B41FA5}">
                      <a16:colId xmlns:a16="http://schemas.microsoft.com/office/drawing/2014/main" val="1105904829"/>
                    </a:ext>
                  </a:extLst>
                </a:gridCol>
              </a:tblGrid>
              <a:tr h="3138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Needs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Challenges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Our 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Questions Answered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074725"/>
                  </a:ext>
                </a:extLst>
              </a:tr>
              <a:tr h="59871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dirty="0"/>
                        <a:t>Beginner Trader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Discern market trends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Market's dynamic complexity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AI-driven trend analysis across various timeframes and assets for strategic guidance.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i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i="1" dirty="0"/>
                        <a:t>“Is this market favorable for my trading approach?”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943212"/>
                  </a:ext>
                </a:extLst>
              </a:tr>
              <a:tr h="649235">
                <a:tc>
                  <a:txBody>
                    <a:bodyPr/>
                    <a:lstStyle/>
                    <a:p>
                      <a:r>
                        <a:rPr lang="en-US" sz="1000" b="1" dirty="0"/>
                        <a:t>Intermediate Trader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Acquire advanced techniques</a:t>
                      </a: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dirty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Knowledge overload and prolonged learning curve</a:t>
                      </a: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Comprehensive AI-curated learning modules with customized pattern recognition for efficient skill acquisition.</a:t>
                      </a: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i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i="1" dirty="0"/>
                        <a:t>“How can I accelerate my trading skill development?”</a:t>
                      </a:r>
                      <a:endParaRPr lang="en-US" sz="1000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33105"/>
                  </a:ext>
                </a:extLst>
              </a:tr>
              <a:tr h="870150">
                <a:tc>
                  <a:txBody>
                    <a:bodyPr/>
                    <a:lstStyle/>
                    <a:p>
                      <a:r>
                        <a:rPr lang="en-US" sz="1000" b="1" dirty="0"/>
                        <a:t>Experienced Trader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Optimize strategy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Seize opportunities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Limited access to advanced tools and uncertain strategy efficacy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Enhanced trading setups with AI-personalized strategy analytics and proactive opportunity alerts.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i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i="1" dirty="0"/>
                        <a:t>“What's the performance trajectory of my strategy, and when to pivot?”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i="1" dirty="0"/>
                        <a:t>“How can I consistently identify opportunities aligned with my strategy?”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971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34126BD-A5DB-6454-8F97-4F48B283C62C}"/>
              </a:ext>
            </a:extLst>
          </p:cNvPr>
          <p:cNvSpPr/>
          <p:nvPr/>
        </p:nvSpPr>
        <p:spPr>
          <a:xfrm>
            <a:off x="457200" y="1806182"/>
            <a:ext cx="8485000" cy="705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48264-C7F8-40D3-8E4B-3E1644513D7F}"/>
              </a:ext>
            </a:extLst>
          </p:cNvPr>
          <p:cNvSpPr txBox="1"/>
          <p:nvPr/>
        </p:nvSpPr>
        <p:spPr>
          <a:xfrm>
            <a:off x="6583313" y="2158897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Scope for AI contest</a:t>
            </a:r>
          </a:p>
        </p:txBody>
      </p:sp>
      <p:pic>
        <p:nvPicPr>
          <p:cNvPr id="4" name="Picture 4" descr="Ray Dalio's Principles For Success: Animated Series, 48% OFF">
            <a:extLst>
              <a:ext uri="{FF2B5EF4-FFF2-40B4-BE49-F238E27FC236}">
                <a16:creationId xmlns:a16="http://schemas.microsoft.com/office/drawing/2014/main" id="{E271B796-DC34-E95B-848D-62CCEDED199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56" y="0"/>
            <a:ext cx="1914145" cy="107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7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positioning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45BE59-EA71-7D8B-6A38-815951DE18D4}"/>
              </a:ext>
            </a:extLst>
          </p:cNvPr>
          <p:cNvSpPr/>
          <p:nvPr/>
        </p:nvSpPr>
        <p:spPr>
          <a:xfrm>
            <a:off x="2207170" y="1284959"/>
            <a:ext cx="2579239" cy="25224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226AFD-3591-AE2E-908F-4EEC69F1BB90}"/>
              </a:ext>
            </a:extLst>
          </p:cNvPr>
          <p:cNvSpPr/>
          <p:nvPr/>
        </p:nvSpPr>
        <p:spPr>
          <a:xfrm>
            <a:off x="2818873" y="1291265"/>
            <a:ext cx="2579239" cy="252248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85FA56-CA42-D650-354C-B02EF2C87DCD}"/>
              </a:ext>
            </a:extLst>
          </p:cNvPr>
          <p:cNvSpPr/>
          <p:nvPr/>
        </p:nvSpPr>
        <p:spPr>
          <a:xfrm>
            <a:off x="2513021" y="1713782"/>
            <a:ext cx="2579239" cy="252248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A4554-3EAD-6035-5F44-268146CAC7F7}"/>
              </a:ext>
            </a:extLst>
          </p:cNvPr>
          <p:cNvSpPr txBox="1"/>
          <p:nvPr/>
        </p:nvSpPr>
        <p:spPr>
          <a:xfrm>
            <a:off x="-266300" y="1291265"/>
            <a:ext cx="277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Expertise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  <a:p>
            <a:pPr algn="r"/>
            <a:r>
              <a:rPr lang="en-US" sz="1200" b="1" dirty="0">
                <a:solidFill>
                  <a:srgbClr val="FF0000"/>
                </a:solidFill>
              </a:rPr>
              <a:t>Fundamental pattern mastery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4C89E1-02D7-E246-C47E-076A78507307}"/>
              </a:ext>
            </a:extLst>
          </p:cNvPr>
          <p:cNvSpPr txBox="1"/>
          <p:nvPr/>
        </p:nvSpPr>
        <p:spPr>
          <a:xfrm>
            <a:off x="5267845" y="1322042"/>
            <a:ext cx="2970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</a:t>
            </a:r>
          </a:p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Powerful AI in learning image patterns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7D2A3-9E4B-AFAE-5B27-311CCC9FCE65}"/>
              </a:ext>
            </a:extLst>
          </p:cNvPr>
          <p:cNvSpPr txBox="1"/>
          <p:nvPr/>
        </p:nvSpPr>
        <p:spPr>
          <a:xfrm>
            <a:off x="-93016" y="3453498"/>
            <a:ext cx="2685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4"/>
                </a:solidFill>
              </a:rPr>
              <a:t>User Demand</a:t>
            </a:r>
          </a:p>
          <a:p>
            <a:pPr algn="r"/>
            <a:r>
              <a:rPr lang="en-US" sz="1200" b="1" i="1" dirty="0">
                <a:solidFill>
                  <a:schemeClr val="accent4"/>
                </a:solidFill>
              </a:rPr>
              <a:t>Personalized trading assistants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C61D6-A4BF-A5FF-2CDA-03AF26928182}"/>
              </a:ext>
            </a:extLst>
          </p:cNvPr>
          <p:cNvSpPr txBox="1"/>
          <p:nvPr/>
        </p:nvSpPr>
        <p:spPr>
          <a:xfrm>
            <a:off x="1027768" y="2222391"/>
            <a:ext cx="2970508" cy="984885"/>
          </a:xfrm>
          <a:prstGeom prst="rect">
            <a:avLst/>
          </a:prstGeom>
          <a:solidFill>
            <a:srgbClr val="EEEEEE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/>
              <a:t>PixelAlpha</a:t>
            </a:r>
          </a:p>
          <a:p>
            <a:pPr algn="r"/>
            <a:r>
              <a:rPr lang="en-US" sz="1400" i="1" dirty="0"/>
              <a:t>“Your AI-enhanced trading copilot” </a:t>
            </a:r>
          </a:p>
          <a:p>
            <a:pPr algn="r"/>
            <a:r>
              <a:rPr lang="en-US" sz="1200" i="1" dirty="0"/>
              <a:t>Expertly tailored to distill complex market patterns into actionable insights</a:t>
            </a:r>
            <a:endParaRPr lang="en-US" sz="16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FF992-E87E-256F-67AB-9EC72DAAEAFB}"/>
              </a:ext>
            </a:extLst>
          </p:cNvPr>
          <p:cNvSpPr txBox="1"/>
          <p:nvPr/>
        </p:nvSpPr>
        <p:spPr>
          <a:xfrm>
            <a:off x="5500376" y="2897628"/>
            <a:ext cx="351900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Our edge: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000000"/>
                </a:solidFill>
              </a:rPr>
              <a:t>Deep consumer insights from years of trading.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000000"/>
                </a:solidFill>
              </a:rPr>
              <a:t>Mastery in AI innovation and software R&amp;D.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000000"/>
                </a:solidFill>
              </a:rPr>
              <a:t>Solid data infrastructural expertise.</a:t>
            </a:r>
          </a:p>
        </p:txBody>
      </p:sp>
    </p:spTree>
    <p:extLst>
      <p:ext uri="{BB962C8B-B14F-4D97-AF65-F5344CB8AC3E}">
        <p14:creationId xmlns:p14="http://schemas.microsoft.com/office/powerpoint/2010/main" val="23600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3D517F5-88BA-C88C-1D0D-FBF6BE41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38715"/>
            <a:ext cx="8157412" cy="486308"/>
          </a:xfrm>
        </p:spPr>
        <p:txBody>
          <a:bodyPr>
            <a:noAutofit/>
          </a:bodyPr>
          <a:lstStyle/>
          <a:p>
            <a:r>
              <a:rPr lang="en-US" sz="2400" dirty="0"/>
              <a:t>Challenges to beginner retail traders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47934F-2E97-E623-12BB-7E1C0AFDECED}"/>
              </a:ext>
            </a:extLst>
          </p:cNvPr>
          <p:cNvSpPr/>
          <p:nvPr/>
        </p:nvSpPr>
        <p:spPr>
          <a:xfrm>
            <a:off x="457199" y="1664846"/>
            <a:ext cx="2451848" cy="537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Inadequate Research Tools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58ED34-B6CD-1D44-B054-B1170CFAD4F1}"/>
              </a:ext>
            </a:extLst>
          </p:cNvPr>
          <p:cNvSpPr/>
          <p:nvPr/>
        </p:nvSpPr>
        <p:spPr>
          <a:xfrm>
            <a:off x="457199" y="2966463"/>
            <a:ext cx="2501880" cy="537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Complexity of Technical Analysis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B927F0-6579-65E1-5179-A2B5E6F2500A}"/>
              </a:ext>
            </a:extLst>
          </p:cNvPr>
          <p:cNvSpPr/>
          <p:nvPr/>
        </p:nvSpPr>
        <p:spPr>
          <a:xfrm>
            <a:off x="457199" y="2337868"/>
            <a:ext cx="2501880" cy="537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Limited Market Experience</a:t>
            </a:r>
          </a:p>
        </p:txBody>
      </p:sp>
    </p:spTree>
    <p:extLst>
      <p:ext uri="{BB962C8B-B14F-4D97-AF65-F5344CB8AC3E}">
        <p14:creationId xmlns:p14="http://schemas.microsoft.com/office/powerpoint/2010/main" val="346619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3D517F5-88BA-C88C-1D0D-FBF6BE41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38715"/>
            <a:ext cx="8157412" cy="486308"/>
          </a:xfrm>
        </p:spPr>
        <p:txBody>
          <a:bodyPr>
            <a:noAutofit/>
          </a:bodyPr>
          <a:lstStyle/>
          <a:p>
            <a:r>
              <a:rPr lang="en-US" sz="2400" dirty="0"/>
              <a:t>Challenges to beginner retail traders </a:t>
            </a:r>
          </a:p>
        </p:txBody>
      </p:sp>
    </p:spTree>
    <p:extLst>
      <p:ext uri="{BB962C8B-B14F-4D97-AF65-F5344CB8AC3E}">
        <p14:creationId xmlns:p14="http://schemas.microsoft.com/office/powerpoint/2010/main" val="237622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3D517F5-88BA-C88C-1D0D-FBF6BE41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38715"/>
            <a:ext cx="8322415" cy="857250"/>
          </a:xfrm>
        </p:spPr>
        <p:txBody>
          <a:bodyPr>
            <a:noAutofit/>
          </a:bodyPr>
          <a:lstStyle/>
          <a:p>
            <a:r>
              <a:rPr lang="en-US" sz="3200" dirty="0"/>
              <a:t>Why </a:t>
            </a:r>
            <a:r>
              <a:rPr lang="en-US" altLang="zh-CN" sz="3200" dirty="0"/>
              <a:t>our</a:t>
            </a:r>
            <a:r>
              <a:rPr lang="en-US" sz="3200" dirty="0"/>
              <a:t> solution solves the problem, why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0206C-5685-B3F6-A70F-B5BEBCE3EA75}"/>
              </a:ext>
            </a:extLst>
          </p:cNvPr>
          <p:cNvSpPr txBox="1"/>
          <p:nvPr/>
        </p:nvSpPr>
        <p:spPr>
          <a:xfrm>
            <a:off x="482983" y="1172866"/>
            <a:ext cx="79081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Backed by performance (backtesting, out-of-sample testing)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Trend prediction accuracy &gt;70%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Advanced AI technology that extract deep insights from market data.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9D9781-483A-3E1B-8E91-D734D82AFE2F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r="34289"/>
          <a:stretch/>
        </p:blipFill>
        <p:spPr>
          <a:xfrm>
            <a:off x="3581972" y="2184128"/>
            <a:ext cx="5545703" cy="1940985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D2A01EB-3EFD-06D9-658D-4AE1C15DE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652554" y="2079252"/>
            <a:ext cx="2759848" cy="2150735"/>
          </a:xfrm>
        </p:spPr>
      </p:pic>
    </p:spTree>
    <p:extLst>
      <p:ext uri="{BB962C8B-B14F-4D97-AF65-F5344CB8AC3E}">
        <p14:creationId xmlns:p14="http://schemas.microsoft.com/office/powerpoint/2010/main" val="103965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3D517F5-88BA-C88C-1D0D-FBF6BE41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38715"/>
            <a:ext cx="8322415" cy="627249"/>
          </a:xfrm>
        </p:spPr>
        <p:txBody>
          <a:bodyPr>
            <a:noAutofit/>
          </a:bodyPr>
          <a:lstStyle/>
          <a:p>
            <a:r>
              <a:rPr lang="en-US" sz="2000" b="1" dirty="0"/>
              <a:t>Competitive landscape, revenue model, growth/scaling plans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4CFFC7-5D69-B5EB-952F-821AD9ACB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62658"/>
              </p:ext>
            </p:extLst>
          </p:nvPr>
        </p:nvGraphicFramePr>
        <p:xfrm>
          <a:off x="623351" y="1323522"/>
          <a:ext cx="79843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38">
                  <a:extLst>
                    <a:ext uri="{9D8B030D-6E8A-4147-A177-3AD203B41FA5}">
                      <a16:colId xmlns:a16="http://schemas.microsoft.com/office/drawing/2014/main" val="3721932944"/>
                    </a:ext>
                  </a:extLst>
                </a:gridCol>
                <a:gridCol w="1724316">
                  <a:extLst>
                    <a:ext uri="{9D8B030D-6E8A-4147-A177-3AD203B41FA5}">
                      <a16:colId xmlns:a16="http://schemas.microsoft.com/office/drawing/2014/main" val="361373242"/>
                    </a:ext>
                  </a:extLst>
                </a:gridCol>
                <a:gridCol w="1819776">
                  <a:extLst>
                    <a:ext uri="{9D8B030D-6E8A-4147-A177-3AD203B41FA5}">
                      <a16:colId xmlns:a16="http://schemas.microsoft.com/office/drawing/2014/main" val="1061615208"/>
                    </a:ext>
                  </a:extLst>
                </a:gridCol>
                <a:gridCol w="1522853">
                  <a:extLst>
                    <a:ext uri="{9D8B030D-6E8A-4147-A177-3AD203B41FA5}">
                      <a16:colId xmlns:a16="http://schemas.microsoft.com/office/drawing/2014/main" val="2825823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Business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Competitors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Growth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38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Risk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Risk team?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Corporate 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6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Mirror/Bot trading (to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Trading bots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Subscription/fees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7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Deep Market Insights (to-B)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Bloomberg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Corporate 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089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4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ECAC-8D0B-6F91-EAA9-5B3AAF49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time (near future) prediction</a:t>
            </a:r>
          </a:p>
          <a:p>
            <a:pPr lvl="1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robust </a:t>
            </a:r>
          </a:p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 prediction</a:t>
            </a:r>
          </a:p>
          <a:p>
            <a:pPr lvl="1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prediction</a:t>
            </a:r>
          </a:p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sequence prediction model (LSTF)</a:t>
            </a:r>
          </a:p>
          <a:p>
            <a:pPr lvl="1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Unsolved problem</a:t>
            </a:r>
          </a:p>
          <a:p>
            <a:pPr lvl="1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data, high frequency, long prediction features of real-world time series data.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F44345-54FB-20AD-0D71-099C5C650ACA}"/>
              </a:ext>
            </a:extLst>
          </p:cNvPr>
          <p:cNvSpPr txBox="1">
            <a:spLocks/>
          </p:cNvSpPr>
          <p:nvPr/>
        </p:nvSpPr>
        <p:spPr>
          <a:xfrm>
            <a:off x="186948" y="134359"/>
            <a:ext cx="2402849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21004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A5F0-DF4E-6873-84B9-3BAA8FE8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8" y="134359"/>
            <a:ext cx="2219165" cy="994172"/>
          </a:xfrm>
        </p:spPr>
        <p:txBody>
          <a:bodyPr>
            <a:norm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9343C-300C-5AE6-A828-D3336F293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1184330" y="911963"/>
            <a:ext cx="6775340" cy="24315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DB6518-68C7-1494-EC9D-120EBEBEBDBF}"/>
              </a:ext>
            </a:extLst>
          </p:cNvPr>
          <p:cNvSpPr txBox="1">
            <a:spLocks/>
          </p:cNvSpPr>
          <p:nvPr/>
        </p:nvSpPr>
        <p:spPr>
          <a:xfrm>
            <a:off x="394034" y="3706352"/>
            <a:ext cx="7886700" cy="7693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100" dirty="0"/>
              <a:t>After 48, the performance of LSTM on sequence dramatically drops down.</a:t>
            </a:r>
          </a:p>
          <a:p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57675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E9742-2591-3FF1-6808-872B16692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628650" y="962537"/>
            <a:ext cx="7886700" cy="2037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ECDAE3-8685-0D7F-66E0-C4952EDD700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66289" y="3266520"/>
            <a:ext cx="2343477" cy="15861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67A163-DBC9-524C-A050-A44684B7C2D9}"/>
              </a:ext>
            </a:extLst>
          </p:cNvPr>
          <p:cNvSpPr txBox="1"/>
          <p:nvPr/>
        </p:nvSpPr>
        <p:spPr>
          <a:xfrm>
            <a:off x="4114801" y="3397035"/>
            <a:ext cx="38707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/>
              <a:t>Path</a:t>
            </a:r>
            <a:r>
              <a:rPr lang="en-CA" sz="1500" dirty="0"/>
              <a:t>: the length between input and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53024-41B4-A2D9-5F2F-9EF7D4031082}"/>
              </a:ext>
            </a:extLst>
          </p:cNvPr>
          <p:cNvSpPr txBox="1"/>
          <p:nvPr/>
        </p:nvSpPr>
        <p:spPr>
          <a:xfrm>
            <a:off x="108284" y="118987"/>
            <a:ext cx="42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in LSTF problem</a:t>
            </a:r>
          </a:p>
        </p:txBody>
      </p:sp>
    </p:spTree>
    <p:extLst>
      <p:ext uri="{BB962C8B-B14F-4D97-AF65-F5344CB8AC3E}">
        <p14:creationId xmlns:p14="http://schemas.microsoft.com/office/powerpoint/2010/main" val="2113230323"/>
      </p:ext>
    </p:extLst>
  </p:cSld>
  <p:clrMapOvr>
    <a:masterClrMapping/>
  </p:clrMapOvr>
</p:sld>
</file>

<file path=ppt/theme/theme1.xml><?xml version="1.0" encoding="utf-8"?>
<a:theme xmlns:a="http://schemas.openxmlformats.org/drawingml/2006/main" name="Berkeley Haas PPT Template_ColorBlocks_Widescreen">
  <a:themeElements>
    <a:clrScheme name="Berkeley-Haas Color Palette">
      <a:dk1>
        <a:srgbClr val="003057"/>
      </a:dk1>
      <a:lt1>
        <a:sysClr val="window" lastClr="FFFFFF"/>
      </a:lt1>
      <a:dk2>
        <a:srgbClr val="75777B"/>
      </a:dk2>
      <a:lt2>
        <a:srgbClr val="C3BDAD"/>
      </a:lt2>
      <a:accent1>
        <a:srgbClr val="0072CE"/>
      </a:accent1>
      <a:accent2>
        <a:srgbClr val="D8623F"/>
      </a:accent2>
      <a:accent3>
        <a:srgbClr val="6AA603"/>
      </a:accent3>
      <a:accent4>
        <a:srgbClr val="EFB82B"/>
      </a:accent4>
      <a:accent5>
        <a:srgbClr val="EA4D6C"/>
      </a:accent5>
      <a:accent6>
        <a:srgbClr val="9BBFAD"/>
      </a:accent6>
      <a:hlink>
        <a:srgbClr val="B2B3B2"/>
      </a:hlink>
      <a:folHlink>
        <a:srgbClr val="7778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</TotalTime>
  <Words>831</Words>
  <Application>Microsoft Office PowerPoint</Application>
  <PresentationFormat>On-screen Show (16:9)</PresentationFormat>
  <Paragraphs>170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Helvetica</vt:lpstr>
      <vt:lpstr>Times New Roman</vt:lpstr>
      <vt:lpstr>Berkeley Haas PPT Template_ColorBlocks_Widescreen</vt:lpstr>
      <vt:lpstr>PixelAlpha</vt:lpstr>
      <vt:lpstr>Challenges to beginner retail investors </vt:lpstr>
      <vt:lpstr>Challenges to beginner retail traders </vt:lpstr>
      <vt:lpstr>Challenges to beginner retail traders </vt:lpstr>
      <vt:lpstr>Why our solution solves the problem, why AI</vt:lpstr>
      <vt:lpstr>Competitive landscape, revenue model, growth/scaling plans</vt:lpstr>
      <vt:lpstr>PowerPoint Presentation</vt:lpstr>
      <vt:lpstr>Challenges:</vt:lpstr>
      <vt:lpstr>PowerPoint Presentation</vt:lpstr>
      <vt:lpstr>PowerPoint Presentation</vt:lpstr>
      <vt:lpstr>Transformer-based LSTF</vt:lpstr>
      <vt:lpstr>Encoder</vt:lpstr>
      <vt:lpstr>Observation</vt:lpstr>
      <vt:lpstr>PowerPoint Presentation</vt:lpstr>
      <vt:lpstr>Transformer-based LSTF</vt:lpstr>
      <vt:lpstr>Self-attention Distilling Operation (max-pooling layer)</vt:lpstr>
      <vt:lpstr>Special design of decoder</vt:lpstr>
      <vt:lpstr>Simulation setup</vt:lpstr>
      <vt:lpstr>SPY</vt:lpstr>
      <vt:lpstr>QQQ</vt:lpstr>
      <vt:lpstr>AAPL</vt:lpstr>
      <vt:lpstr>META</vt:lpstr>
      <vt:lpstr>MSFT</vt:lpstr>
      <vt:lpstr>NVDA</vt:lpstr>
      <vt:lpstr>TSLA</vt:lpstr>
      <vt:lpstr>Thank you</vt:lpstr>
      <vt:lpstr>Questions</vt:lpstr>
      <vt:lpstr>Value proposition</vt:lpstr>
      <vt:lpstr>Product positioning</vt:lpstr>
    </vt:vector>
  </TitlesOfParts>
  <Company>Haas School of Business, 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Pham Le</dc:creator>
  <cp:lastModifiedBy>Yun Peng</cp:lastModifiedBy>
  <cp:revision>174</cp:revision>
  <dcterms:created xsi:type="dcterms:W3CDTF">2014-11-25T20:43:26Z</dcterms:created>
  <dcterms:modified xsi:type="dcterms:W3CDTF">2024-06-11T20:47:03Z</dcterms:modified>
</cp:coreProperties>
</file>