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58" r:id="rId5"/>
    <p:sldId id="269" r:id="rId6"/>
    <p:sldId id="259" r:id="rId7"/>
    <p:sldId id="270" r:id="rId8"/>
    <p:sldId id="264" r:id="rId9"/>
    <p:sldId id="262" r:id="rId10"/>
    <p:sldId id="260" r:id="rId11"/>
    <p:sldId id="261" r:id="rId12"/>
    <p:sldId id="263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A81AFCC-D196-4A60-8E88-C93F293E60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A0C653C-C0D3-45B8-A2D0-E0123FFE3C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6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ywenderlich.com/24252/beginning-game-programming-for-teens-with-python" TargetMode="External"/><Relationship Id="rId13" Type="http://schemas.openxmlformats.org/officeDocument/2006/relationships/hyperlink" Target="http://www.diveintopython3.net/" TargetMode="External"/><Relationship Id="rId3" Type="http://schemas.openxmlformats.org/officeDocument/2006/relationships/hyperlink" Target="https://www.hackerrank.com/domains/python" TargetMode="External"/><Relationship Id="rId7" Type="http://schemas.openxmlformats.org/officeDocument/2006/relationships/hyperlink" Target="https://inventwithpython.com/makinggames.pdf" TargetMode="External"/><Relationship Id="rId12" Type="http://schemas.openxmlformats.org/officeDocument/2006/relationships/hyperlink" Target="https://www.hackster.io/projects/tags/python" TargetMode="External"/><Relationship Id="rId2" Type="http://schemas.openxmlformats.org/officeDocument/2006/relationships/hyperlink" Target="http://www.practicepython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thonprogramming.net/pygame-python-3-part-1-intro/" TargetMode="External"/><Relationship Id="rId11" Type="http://schemas.openxmlformats.org/officeDocument/2006/relationships/hyperlink" Target="https://matplotlib.org/" TargetMode="External"/><Relationship Id="rId5" Type="http://schemas.openxmlformats.org/officeDocument/2006/relationships/hyperlink" Target="https://github.com/karan/Projects" TargetMode="External"/><Relationship Id="rId10" Type="http://schemas.openxmlformats.org/officeDocument/2006/relationships/hyperlink" Target="https://projecteuler.net/archives" TargetMode="External"/><Relationship Id="rId4" Type="http://schemas.openxmlformats.org/officeDocument/2006/relationships/hyperlink" Target="https://knightlab.northwestern.edu/2014/06/05/five-mini-programming-projects-for-the-python-beginner/" TargetMode="External"/><Relationship Id="rId9" Type="http://schemas.openxmlformats.org/officeDocument/2006/relationships/hyperlink" Target="http://pythonforengineers.com/build-a-reddit-bot-part-1/" TargetMode="External"/><Relationship Id="rId14" Type="http://schemas.openxmlformats.org/officeDocument/2006/relationships/hyperlink" Target="https://docs.python.org/3/tutoria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attHarrison4/learn-9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omatetheboringstuff.com/" TargetMode="External"/><Relationship Id="rId5" Type="http://schemas.openxmlformats.org/officeDocument/2006/relationships/hyperlink" Target="http://ap-n.us/books/Programming/Python%20Crash%20Course.pdf" TargetMode="External"/><Relationship Id="rId4" Type="http://schemas.openxmlformats.org/officeDocument/2006/relationships/hyperlink" Target="https://docs.python.org/3/py-mod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estprogramminglanguagefor.me/why-learn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ninite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using/mac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FC3D-426A-473C-B48B-10AA0A8DA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6DB54-D28E-405E-8478-5C9E31EC2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Assembled and Presented By Raul Perez</a:t>
            </a:r>
          </a:p>
          <a:p>
            <a:r>
              <a:rPr lang="en-US" dirty="0"/>
              <a:t>CSUSM Spring 2018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5DB5F-582E-46B6-9324-9017D3C4A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334143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4E7E7-DF45-45CA-868E-48BFAA2D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FB9B1D-EFC6-47A2-BA2F-A1387A206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2995543" cy="3633047"/>
          </a:xfrm>
        </p:spPr>
        <p:txBody>
          <a:bodyPr numCol="1"/>
          <a:lstStyle/>
          <a:p>
            <a:r>
              <a:rPr lang="en-US" dirty="0"/>
              <a:t>Lists store sequences</a:t>
            </a:r>
          </a:p>
          <a:p>
            <a:r>
              <a:rPr lang="en-US" dirty="0"/>
              <a:t>Like an Array, but better since you don’t need to define it’s size</a:t>
            </a:r>
          </a:p>
          <a:p>
            <a:r>
              <a:rPr lang="en-US" dirty="0"/>
              <a:t>li = []</a:t>
            </a:r>
          </a:p>
          <a:p>
            <a:r>
              <a:rPr lang="en-US" dirty="0"/>
              <a:t>You can start with a prefilled list</a:t>
            </a:r>
          </a:p>
          <a:p>
            <a:pPr lvl="1"/>
            <a:r>
              <a:rPr lang="en-US" dirty="0" err="1"/>
              <a:t>Pre_li</a:t>
            </a:r>
            <a:r>
              <a:rPr lang="en-US" dirty="0"/>
              <a:t> = [4, 5, 6]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35D65-FB9C-46EB-85EB-53189277B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297E48A-3691-4452-BBF4-AFD8A2A721FD}"/>
              </a:ext>
            </a:extLst>
          </p:cNvPr>
          <p:cNvSpPr txBox="1">
            <a:spLocks/>
          </p:cNvSpPr>
          <p:nvPr/>
        </p:nvSpPr>
        <p:spPr>
          <a:xfrm>
            <a:off x="3893559" y="2228003"/>
            <a:ext cx="2995543" cy="3633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stuff to the end of a list with append</a:t>
            </a:r>
          </a:p>
          <a:p>
            <a:pPr lvl="1"/>
            <a:r>
              <a:rPr lang="en-US" dirty="0" err="1"/>
              <a:t>li.append</a:t>
            </a:r>
            <a:r>
              <a:rPr lang="en-US" dirty="0"/>
              <a:t>(1)    # li is now [1]</a:t>
            </a:r>
          </a:p>
          <a:p>
            <a:pPr lvl="1"/>
            <a:r>
              <a:rPr lang="en-US" dirty="0" err="1"/>
              <a:t>li.append</a:t>
            </a:r>
            <a:r>
              <a:rPr lang="en-US" dirty="0"/>
              <a:t>(2)    # li is now [1, 2]</a:t>
            </a:r>
          </a:p>
          <a:p>
            <a:pPr lvl="1"/>
            <a:r>
              <a:rPr lang="en-US" dirty="0" err="1"/>
              <a:t>li.append</a:t>
            </a:r>
            <a:r>
              <a:rPr lang="en-US" dirty="0"/>
              <a:t>(3)    # li is now [1, 2, 3]</a:t>
            </a:r>
          </a:p>
          <a:p>
            <a:r>
              <a:rPr lang="en-US" dirty="0"/>
              <a:t>Remove from the end with pop</a:t>
            </a:r>
          </a:p>
          <a:p>
            <a:pPr lvl="1"/>
            <a:r>
              <a:rPr lang="en-US" dirty="0" err="1"/>
              <a:t>li.pop</a:t>
            </a:r>
            <a:r>
              <a:rPr lang="en-US" dirty="0"/>
              <a:t>()        # =&gt; 3 and li is now [1, 2]</a:t>
            </a:r>
          </a:p>
          <a:p>
            <a:r>
              <a:rPr lang="en-US" dirty="0"/>
              <a:t>Let's put it back</a:t>
            </a:r>
          </a:p>
          <a:p>
            <a:r>
              <a:rPr lang="en-US" dirty="0" err="1"/>
              <a:t>li.append</a:t>
            </a:r>
            <a:r>
              <a:rPr lang="en-US" dirty="0"/>
              <a:t>(3)    # li is now [1, 2, 3] again.</a:t>
            </a:r>
          </a:p>
          <a:p>
            <a:endParaRPr lang="en-US" dirty="0"/>
          </a:p>
          <a:p>
            <a:r>
              <a:rPr lang="en-US" dirty="0"/>
              <a:t>Access a list like you would any array</a:t>
            </a:r>
          </a:p>
          <a:p>
            <a:pPr lvl="1"/>
            <a:r>
              <a:rPr lang="en-US" dirty="0"/>
              <a:t>li[0]   # =&gt; 1</a:t>
            </a:r>
          </a:p>
          <a:p>
            <a:r>
              <a:rPr lang="en-US" dirty="0"/>
              <a:t>Look at the last element</a:t>
            </a:r>
          </a:p>
          <a:p>
            <a:pPr lvl="1"/>
            <a:r>
              <a:rPr lang="en-US" dirty="0"/>
              <a:t>li[-1]  # =&gt; 3</a:t>
            </a:r>
          </a:p>
          <a:p>
            <a:r>
              <a:rPr lang="en-US" dirty="0"/>
              <a:t>Looking out of bounds is an </a:t>
            </a:r>
            <a:r>
              <a:rPr lang="en-US" dirty="0" err="1"/>
              <a:t>IndexError</a:t>
            </a:r>
            <a:endParaRPr lang="en-US" dirty="0"/>
          </a:p>
          <a:p>
            <a:pPr lvl="1"/>
            <a:r>
              <a:rPr lang="en-US" dirty="0"/>
              <a:t>li[4]  # Raises an </a:t>
            </a:r>
            <a:r>
              <a:rPr lang="en-US" dirty="0" err="1"/>
              <a:t>IndexError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14CD0DB-C050-486E-8C54-24525B89DE70}"/>
              </a:ext>
            </a:extLst>
          </p:cNvPr>
          <p:cNvSpPr txBox="1">
            <a:spLocks/>
          </p:cNvSpPr>
          <p:nvPr/>
        </p:nvSpPr>
        <p:spPr>
          <a:xfrm>
            <a:off x="7918139" y="2228002"/>
            <a:ext cx="2995543" cy="3633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C778415-DA3A-48B8-AA54-935CE04FBA6B}"/>
              </a:ext>
            </a:extLst>
          </p:cNvPr>
          <p:cNvSpPr txBox="1">
            <a:spLocks/>
          </p:cNvSpPr>
          <p:nvPr/>
        </p:nvSpPr>
        <p:spPr>
          <a:xfrm>
            <a:off x="8234963" y="2228001"/>
            <a:ext cx="2995543" cy="3633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 arbitrary elements from a list with "del"</a:t>
            </a:r>
          </a:p>
          <a:p>
            <a:pPr lvl="1"/>
            <a:r>
              <a:rPr lang="en-US" dirty="0"/>
              <a:t>del li[1]  # li is now [1, 3]</a:t>
            </a:r>
          </a:p>
          <a:p>
            <a:r>
              <a:rPr lang="en-US" dirty="0"/>
              <a:t>Insert an element at a specific index</a:t>
            </a:r>
          </a:p>
          <a:p>
            <a:pPr lvl="1"/>
            <a:r>
              <a:rPr lang="en-US" dirty="0" err="1"/>
              <a:t>li.insert</a:t>
            </a:r>
            <a:r>
              <a:rPr lang="en-US" dirty="0"/>
              <a:t>(1, 2)  # li is now [1, 2, 3] again</a:t>
            </a:r>
          </a:p>
          <a:p>
            <a:r>
              <a:rPr lang="en-US" dirty="0"/>
              <a:t>Remove first occurrence of a value</a:t>
            </a:r>
          </a:p>
          <a:p>
            <a:pPr lvl="1"/>
            <a:r>
              <a:rPr lang="en-US" dirty="0" err="1"/>
              <a:t>li.remove</a:t>
            </a:r>
            <a:r>
              <a:rPr lang="en-US" dirty="0"/>
              <a:t>(2)  # li is now [1, 3]</a:t>
            </a:r>
          </a:p>
          <a:p>
            <a:pPr lvl="1"/>
            <a:r>
              <a:rPr lang="en-US" dirty="0" err="1"/>
              <a:t>li.remove</a:t>
            </a:r>
            <a:r>
              <a:rPr lang="en-US" dirty="0"/>
              <a:t>(2)  # Raises a </a:t>
            </a:r>
            <a:r>
              <a:rPr lang="en-US" dirty="0" err="1"/>
              <a:t>ValueError</a:t>
            </a:r>
            <a:r>
              <a:rPr lang="en-US" dirty="0"/>
              <a:t> as 2 is not in the list</a:t>
            </a:r>
          </a:p>
          <a:p>
            <a:r>
              <a:rPr lang="en-US" dirty="0"/>
              <a:t>Get the index of the first item found matching the argument</a:t>
            </a:r>
          </a:p>
          <a:p>
            <a:pPr lvl="1"/>
            <a:r>
              <a:rPr lang="en-US" dirty="0" err="1"/>
              <a:t>li.index</a:t>
            </a:r>
            <a:r>
              <a:rPr lang="en-US" dirty="0"/>
              <a:t>(2)  # =&gt; 1</a:t>
            </a:r>
          </a:p>
          <a:p>
            <a:pPr lvl="1"/>
            <a:r>
              <a:rPr lang="en-US" dirty="0" err="1"/>
              <a:t>li.index</a:t>
            </a:r>
            <a:r>
              <a:rPr lang="en-US" dirty="0"/>
              <a:t>(4)  # Raises a </a:t>
            </a:r>
            <a:r>
              <a:rPr lang="en-US" dirty="0" err="1"/>
              <a:t>ValueError</a:t>
            </a:r>
            <a:r>
              <a:rPr lang="en-US" dirty="0"/>
              <a:t> as 4 is not in the list</a:t>
            </a:r>
          </a:p>
        </p:txBody>
      </p:sp>
    </p:spTree>
    <p:extLst>
      <p:ext uri="{BB962C8B-B14F-4D97-AF65-F5344CB8AC3E}">
        <p14:creationId xmlns:p14="http://schemas.microsoft.com/office/powerpoint/2010/main" val="401971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3F66C-7ADD-4B5D-810C-4B1DC3EB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C83A59-B3C0-43DB-AFAD-B1958DB56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393648" cy="36330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Dictionaries store mappings from keys to values</a:t>
            </a:r>
          </a:p>
          <a:p>
            <a:pPr lvl="1"/>
            <a:r>
              <a:rPr lang="en-US" dirty="0" err="1"/>
              <a:t>empty_dict</a:t>
            </a:r>
            <a:r>
              <a:rPr lang="en-US" dirty="0"/>
              <a:t> = {}</a:t>
            </a:r>
          </a:p>
          <a:p>
            <a:r>
              <a:rPr lang="en-US" dirty="0"/>
              <a:t>Here is a prefilled dictionary</a:t>
            </a:r>
          </a:p>
          <a:p>
            <a:pPr lvl="1"/>
            <a:r>
              <a:rPr lang="en-US" dirty="0" err="1"/>
              <a:t>filled_dict</a:t>
            </a:r>
            <a:r>
              <a:rPr lang="en-US" dirty="0"/>
              <a:t> = {"one": 1, "two": 2, "three": 3}</a:t>
            </a:r>
          </a:p>
          <a:p>
            <a:r>
              <a:rPr lang="en-US" dirty="0"/>
              <a:t>Look up values with []</a:t>
            </a:r>
          </a:p>
          <a:p>
            <a:pPr lvl="1"/>
            <a:r>
              <a:rPr lang="en-US" dirty="0" err="1"/>
              <a:t>filled_dict</a:t>
            </a:r>
            <a:r>
              <a:rPr lang="en-US" dirty="0"/>
              <a:t>["one"]  # =&gt; 1</a:t>
            </a:r>
          </a:p>
          <a:p>
            <a:endParaRPr lang="en-US" dirty="0"/>
          </a:p>
          <a:p>
            <a:r>
              <a:rPr lang="en-US" dirty="0"/>
              <a:t>Get all keys as an </a:t>
            </a:r>
            <a:r>
              <a:rPr lang="en-US" dirty="0" err="1"/>
              <a:t>iterable</a:t>
            </a:r>
            <a:r>
              <a:rPr lang="en-US" dirty="0"/>
              <a:t> with “keys()”</a:t>
            </a:r>
          </a:p>
          <a:p>
            <a:pPr lvl="1"/>
            <a:r>
              <a:rPr lang="en-US" dirty="0"/>
              <a:t>list(</a:t>
            </a:r>
            <a:r>
              <a:rPr lang="en-US" dirty="0" err="1"/>
              <a:t>filled_dict.keys</a:t>
            </a:r>
            <a:r>
              <a:rPr lang="en-US" dirty="0"/>
              <a:t>())  # =&gt; ["three", "two", "one"]</a:t>
            </a:r>
          </a:p>
          <a:p>
            <a:r>
              <a:rPr lang="en-US" dirty="0"/>
              <a:t>Get all values as an </a:t>
            </a:r>
            <a:r>
              <a:rPr lang="en-US" dirty="0" err="1"/>
              <a:t>iterable</a:t>
            </a:r>
            <a:r>
              <a:rPr lang="en-US" dirty="0"/>
              <a:t> with "values()"</a:t>
            </a:r>
          </a:p>
          <a:p>
            <a:pPr lvl="1"/>
            <a:r>
              <a:rPr lang="en-US" dirty="0"/>
              <a:t>list(</a:t>
            </a:r>
            <a:r>
              <a:rPr lang="en-US" dirty="0" err="1"/>
              <a:t>filled_dict.values</a:t>
            </a:r>
            <a:r>
              <a:rPr lang="en-US" dirty="0"/>
              <a:t>())  # =&gt; [3, 2, 1]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CEB3C-C85E-4DF2-A815-CBD106E9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2212" y="2228003"/>
            <a:ext cx="2893380" cy="36330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 for existence of keys in a dictionary with "in"</a:t>
            </a:r>
          </a:p>
          <a:p>
            <a:pPr lvl="1"/>
            <a:r>
              <a:rPr lang="en-US" dirty="0"/>
              <a:t>"one" in </a:t>
            </a:r>
            <a:r>
              <a:rPr lang="en-US" dirty="0" err="1"/>
              <a:t>filled_dict</a:t>
            </a:r>
            <a:r>
              <a:rPr lang="en-US" dirty="0"/>
              <a:t>  # =&gt; True</a:t>
            </a:r>
          </a:p>
          <a:p>
            <a:pPr lvl="1"/>
            <a:r>
              <a:rPr lang="en-US" dirty="0"/>
              <a:t>1 in </a:t>
            </a:r>
            <a:r>
              <a:rPr lang="en-US" dirty="0" err="1"/>
              <a:t>filled_dict</a:t>
            </a:r>
            <a:r>
              <a:rPr lang="en-US" dirty="0"/>
              <a:t>      # =&gt; False</a:t>
            </a:r>
          </a:p>
          <a:p>
            <a:r>
              <a:rPr lang="en-US" dirty="0"/>
              <a:t>Looking up a non-existing key is a </a:t>
            </a:r>
            <a:r>
              <a:rPr lang="en-US" dirty="0" err="1"/>
              <a:t>KeyError</a:t>
            </a:r>
            <a:endParaRPr lang="en-US" dirty="0"/>
          </a:p>
          <a:p>
            <a:pPr lvl="1"/>
            <a:r>
              <a:rPr lang="en-US" dirty="0" err="1"/>
              <a:t>filled_dict</a:t>
            </a:r>
            <a:r>
              <a:rPr lang="en-US" dirty="0"/>
              <a:t>["four"]  # </a:t>
            </a:r>
            <a:r>
              <a:rPr lang="en-US" dirty="0" err="1"/>
              <a:t>KeyError</a:t>
            </a:r>
            <a:endParaRPr lang="en-US" dirty="0"/>
          </a:p>
          <a:p>
            <a:r>
              <a:rPr lang="en-US" dirty="0"/>
              <a:t>Use "get()" method to avoid the </a:t>
            </a:r>
            <a:r>
              <a:rPr lang="en-US" dirty="0" err="1"/>
              <a:t>KeyError</a:t>
            </a:r>
            <a:endParaRPr lang="en-US" dirty="0"/>
          </a:p>
          <a:p>
            <a:pPr lvl="1"/>
            <a:r>
              <a:rPr lang="en-US" dirty="0" err="1"/>
              <a:t>filled_dict.get</a:t>
            </a:r>
            <a:r>
              <a:rPr lang="en-US" dirty="0"/>
              <a:t>("one")      # =&gt; 1</a:t>
            </a:r>
          </a:p>
          <a:p>
            <a:pPr lvl="1"/>
            <a:r>
              <a:rPr lang="en-US" dirty="0" err="1"/>
              <a:t>filled_dict.get</a:t>
            </a:r>
            <a:r>
              <a:rPr lang="en-US" dirty="0"/>
              <a:t>("four")     # =&gt; None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C887F-D243-48CA-A7E4-613D10CAA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0220FE2-BFCE-4E1A-96CC-F1B19768D07F}"/>
              </a:ext>
            </a:extLst>
          </p:cNvPr>
          <p:cNvSpPr txBox="1">
            <a:spLocks/>
          </p:cNvSpPr>
          <p:nvPr/>
        </p:nvSpPr>
        <p:spPr>
          <a:xfrm>
            <a:off x="8559280" y="2228002"/>
            <a:ext cx="2995543" cy="3633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DCFA133-0A31-4737-A926-D4BAD8B7A615}"/>
              </a:ext>
            </a:extLst>
          </p:cNvPr>
          <p:cNvSpPr txBox="1">
            <a:spLocks/>
          </p:cNvSpPr>
          <p:nvPr/>
        </p:nvSpPr>
        <p:spPr>
          <a:xfrm>
            <a:off x="8217161" y="2228002"/>
            <a:ext cx="329945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to a dictionary</a:t>
            </a:r>
          </a:p>
          <a:p>
            <a:pPr lvl="1"/>
            <a:r>
              <a:rPr lang="en-US" dirty="0" err="1"/>
              <a:t>filled_dict.update</a:t>
            </a:r>
            <a:r>
              <a:rPr lang="en-US" dirty="0"/>
              <a:t>({"four":4})  </a:t>
            </a:r>
          </a:p>
          <a:p>
            <a:pPr lvl="1"/>
            <a:r>
              <a:rPr lang="en-US" dirty="0" err="1"/>
              <a:t>filled_dict</a:t>
            </a:r>
            <a:r>
              <a:rPr lang="en-US" dirty="0"/>
              <a:t>["four"] = 4</a:t>
            </a:r>
          </a:p>
          <a:p>
            <a:pPr lvl="1"/>
            <a:r>
              <a:rPr lang="en-US" dirty="0"/>
              <a:t>Both Produce {"one": 1, "two": 2, "three": 3, "four": 4}</a:t>
            </a:r>
          </a:p>
          <a:p>
            <a:r>
              <a:rPr lang="en-US" dirty="0"/>
              <a:t>Remove keys from a dictionary with del</a:t>
            </a:r>
          </a:p>
          <a:p>
            <a:pPr lvl="1"/>
            <a:r>
              <a:rPr lang="en-US" dirty="0"/>
              <a:t>del </a:t>
            </a:r>
            <a:r>
              <a:rPr lang="en-US" dirty="0" err="1"/>
              <a:t>filled_dict</a:t>
            </a:r>
            <a:r>
              <a:rPr lang="en-US" dirty="0"/>
              <a:t>["one"] </a:t>
            </a:r>
          </a:p>
          <a:p>
            <a:pPr lvl="2"/>
            <a:r>
              <a:rPr lang="en-US" dirty="0"/>
              <a:t>Removes the key "one" from filled </a:t>
            </a:r>
            <a:r>
              <a:rPr lang="en-US" dirty="0" err="1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2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A7B8E-6557-4877-BF07-0456B85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94ACDB-63C6-4BED-97CD-19F5F7C77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how C++ has a #include&lt;</a:t>
            </a:r>
            <a:r>
              <a:rPr lang="en-US" dirty="0" err="1"/>
              <a:t>library_name</a:t>
            </a:r>
            <a:r>
              <a:rPr lang="en-US" dirty="0"/>
              <a:t>&gt;</a:t>
            </a:r>
          </a:p>
          <a:p>
            <a:r>
              <a:rPr lang="en-US" dirty="0"/>
              <a:t>Importing modules gives you access to the code in another module</a:t>
            </a:r>
          </a:p>
          <a:p>
            <a:pPr lvl="1"/>
            <a:r>
              <a:rPr lang="en-US" dirty="0"/>
              <a:t>import math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math.sqrt</a:t>
            </a:r>
            <a:r>
              <a:rPr lang="en-US" dirty="0"/>
              <a:t>(16))  # =&gt; 4.0</a:t>
            </a:r>
          </a:p>
          <a:p>
            <a:r>
              <a:rPr lang="en-US" dirty="0"/>
              <a:t>You can get specific functions from a module </a:t>
            </a:r>
          </a:p>
          <a:p>
            <a:pPr lvl="1"/>
            <a:r>
              <a:rPr lang="en-US" dirty="0"/>
              <a:t>from math import ceil, floor</a:t>
            </a:r>
            <a:br>
              <a:rPr lang="en-US" dirty="0"/>
            </a:br>
            <a:r>
              <a:rPr lang="en-US" dirty="0"/>
              <a:t>print(ceil(3.7))   # =&gt; 4.0</a:t>
            </a:r>
            <a:br>
              <a:rPr lang="en-US" dirty="0"/>
            </a:br>
            <a:r>
              <a:rPr lang="en-US" dirty="0"/>
              <a:t>print(floor(3.7))  # =&gt; 3.0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1A4BF-D7A3-43DD-B7BC-199360A94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modules are just ordinary Python files. You can write your own, and import them. The name of the module is the same as the name of the file</a:t>
            </a:r>
          </a:p>
          <a:p>
            <a:r>
              <a:rPr lang="en-US" dirty="0"/>
              <a:t>There’s a lot of really useful modules built into python natively, look them up before you use them</a:t>
            </a:r>
          </a:p>
          <a:p>
            <a:pPr lvl="1"/>
            <a:r>
              <a:rPr lang="en-US" dirty="0">
                <a:hlinkClick r:id="rId2"/>
              </a:rPr>
              <a:t>https://docs.python.org/3/py-modindex.html</a:t>
            </a:r>
            <a:endParaRPr lang="en-US" dirty="0"/>
          </a:p>
          <a:p>
            <a:pPr lvl="1"/>
            <a:r>
              <a:rPr lang="en-US" dirty="0"/>
              <a:t>You can find out which functions and attributes are defined in a module.</a:t>
            </a:r>
          </a:p>
          <a:p>
            <a:pPr lvl="2"/>
            <a:r>
              <a:rPr lang="en-US" dirty="0"/>
              <a:t>import math</a:t>
            </a:r>
            <a:br>
              <a:rPr lang="en-US" dirty="0"/>
            </a:br>
            <a:r>
              <a:rPr lang="en-US" dirty="0" err="1"/>
              <a:t>dir</a:t>
            </a:r>
            <a:r>
              <a:rPr lang="en-US" dirty="0"/>
              <a:t>(math)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769C8-EC64-49A8-ACB8-14FD286C2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6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1FE2-D94F-485E-B434-DC85611D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Through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356A-E6D2-4293-90BE-55EBBF652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Python exercises</a:t>
            </a:r>
          </a:p>
          <a:p>
            <a:pPr lvl="2"/>
            <a:r>
              <a:rPr lang="en-US" dirty="0">
                <a:hlinkClick r:id="rId2"/>
              </a:rPr>
              <a:t>http://www.practicepython.org/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https://www.hackerrank.com/domains/python</a:t>
            </a:r>
            <a:endParaRPr lang="en-US" dirty="0"/>
          </a:p>
          <a:p>
            <a:pPr lvl="1"/>
            <a:r>
              <a:rPr lang="en-US" dirty="0"/>
              <a:t>Mini programming projects for the Python beginner</a:t>
            </a:r>
          </a:p>
          <a:p>
            <a:pPr lvl="2"/>
            <a:r>
              <a:rPr lang="en-US" dirty="0">
                <a:hlinkClick r:id="rId4"/>
              </a:rPr>
              <a:t>https://knightlab.northwestern.edu/2014/06/05/five-mini-programming-projects-for-the-python-beginner/</a:t>
            </a:r>
            <a:endParaRPr lang="en-US" dirty="0"/>
          </a:p>
          <a:p>
            <a:pPr lvl="1"/>
            <a:r>
              <a:rPr lang="en-US" dirty="0"/>
              <a:t>Make something off the Mega Projects List</a:t>
            </a:r>
          </a:p>
          <a:p>
            <a:pPr lvl="2"/>
            <a:r>
              <a:rPr lang="en-US" dirty="0">
                <a:hlinkClick r:id="rId5"/>
              </a:rPr>
              <a:t>https://github.com/karan/Projects</a:t>
            </a:r>
            <a:endParaRPr lang="en-US" dirty="0"/>
          </a:p>
          <a:p>
            <a:pPr lvl="1"/>
            <a:r>
              <a:rPr lang="en-US" dirty="0"/>
              <a:t>Make a game</a:t>
            </a:r>
          </a:p>
          <a:p>
            <a:pPr lvl="2"/>
            <a:r>
              <a:rPr lang="en-US" dirty="0">
                <a:hlinkClick r:id="rId6"/>
              </a:rPr>
              <a:t>https://pythonprogramming.net/pygame-python-3-part-1-intro/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https://inventwithpython.com/makinggames.pdf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https://www.raywenderlich.com/24252/beginning-game-programming-for-teens-with-python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A7711-6ED9-4B35-9352-A3AA58A911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Build a Reddit Bot</a:t>
            </a:r>
          </a:p>
          <a:p>
            <a:pPr lvl="2"/>
            <a:r>
              <a:rPr lang="en-US" dirty="0">
                <a:hlinkClick r:id="rId9"/>
              </a:rPr>
              <a:t>http://pythonforengineers.com/build-a-reddit-bot-part-1/</a:t>
            </a:r>
            <a:endParaRPr lang="en-US" dirty="0"/>
          </a:p>
          <a:p>
            <a:pPr lvl="1"/>
            <a:r>
              <a:rPr lang="en-US" dirty="0"/>
              <a:t>Project Euler</a:t>
            </a:r>
          </a:p>
          <a:p>
            <a:pPr lvl="2"/>
            <a:r>
              <a:rPr lang="en-US" dirty="0">
                <a:hlinkClick r:id="rId10"/>
              </a:rPr>
              <a:t>https://projecteuler.net/archives</a:t>
            </a:r>
            <a:endParaRPr lang="en-US" dirty="0"/>
          </a:p>
          <a:p>
            <a:pPr lvl="1"/>
            <a:r>
              <a:rPr lang="en-US" dirty="0"/>
              <a:t>Data Visualization</a:t>
            </a:r>
          </a:p>
          <a:p>
            <a:pPr lvl="2"/>
            <a:r>
              <a:rPr lang="en-US" dirty="0">
                <a:hlinkClick r:id="rId11"/>
              </a:rPr>
              <a:t>https://matplotlib.org/</a:t>
            </a:r>
            <a:endParaRPr lang="en-US" b="1" dirty="0"/>
          </a:p>
          <a:p>
            <a:pPr lvl="1"/>
            <a:r>
              <a:rPr lang="en-US" dirty="0"/>
              <a:t>Look at other people’s ideas and think up some of your own!</a:t>
            </a:r>
          </a:p>
          <a:p>
            <a:pPr lvl="2"/>
            <a:r>
              <a:rPr lang="en-US" dirty="0">
                <a:hlinkClick r:id="rId12"/>
              </a:rPr>
              <a:t>https://www.hackster.io/projects/tags/python</a:t>
            </a:r>
            <a:endParaRPr lang="en-US" dirty="0"/>
          </a:p>
          <a:p>
            <a:pPr lvl="1"/>
            <a:r>
              <a:rPr lang="en-US" dirty="0"/>
              <a:t>Learn more python</a:t>
            </a:r>
          </a:p>
          <a:p>
            <a:pPr lvl="2"/>
            <a:r>
              <a:rPr lang="en-US" dirty="0">
                <a:hlinkClick r:id="rId13"/>
              </a:rPr>
              <a:t>http://www.diveintopython3.net/</a:t>
            </a:r>
            <a:endParaRPr lang="en-US" dirty="0"/>
          </a:p>
          <a:p>
            <a:pPr lvl="2"/>
            <a:r>
              <a:rPr lang="en-US" dirty="0">
                <a:hlinkClick r:id="rId14"/>
              </a:rPr>
              <a:t>https://docs.python.org/3/tutorial/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5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CE4E2C-E9A9-42AB-9E06-B4BFF994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1C633-BB5E-4B4C-AE9C-80022305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the text in this presentation came from here</a:t>
            </a:r>
          </a:p>
          <a:p>
            <a:pPr lvl="1"/>
            <a:r>
              <a:rPr lang="en-US" dirty="0">
                <a:hlinkClick r:id="rId2"/>
              </a:rPr>
              <a:t>https://learnxinyminutes.com/docs/python3/</a:t>
            </a:r>
            <a:endParaRPr lang="en-US" dirty="0"/>
          </a:p>
          <a:p>
            <a:r>
              <a:rPr lang="en-US" dirty="0"/>
              <a:t>Learn Python in 90 minutes </a:t>
            </a:r>
            <a:r>
              <a:rPr lang="en-US"/>
              <a:t>(For Python 2)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https://www.slideshare.net/MattHarrison4/learn-90</a:t>
            </a:r>
            <a:endParaRPr lang="en-US" dirty="0"/>
          </a:p>
          <a:p>
            <a:r>
              <a:rPr lang="en-US" dirty="0"/>
              <a:t>List of Python Modules</a:t>
            </a:r>
          </a:p>
          <a:p>
            <a:pPr lvl="1"/>
            <a:r>
              <a:rPr lang="en-US" dirty="0">
                <a:hlinkClick r:id="rId4"/>
              </a:rPr>
              <a:t>https://docs.python.org/3/py-modindex.html</a:t>
            </a:r>
            <a:endParaRPr lang="en-US" dirty="0"/>
          </a:p>
          <a:p>
            <a:r>
              <a:rPr lang="en-US" dirty="0"/>
              <a:t>Most of my personal Python Knowledge</a:t>
            </a:r>
          </a:p>
          <a:p>
            <a:pPr lvl="1"/>
            <a:r>
              <a:rPr lang="en-US" dirty="0">
                <a:hlinkClick r:id="rId5"/>
              </a:rPr>
              <a:t>http://ap-n.us/books/Programming/Python%20Crash%20Course.pdf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https://automatetheboringstuff.com/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82C6E-C78C-4DFE-8A86-9DD412B6F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7AC3-B861-4745-BAFA-39CC38A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6809-EAD7-4A93-89BB-9E5B44F1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was designed to be easy to understand and fun to use</a:t>
            </a:r>
          </a:p>
          <a:p>
            <a:r>
              <a:rPr lang="en-US" dirty="0"/>
              <a:t>Python is a general-purpose language, which means it can be used to build just about anything, which will be made easy with the right tools/libraries</a:t>
            </a:r>
          </a:p>
          <a:p>
            <a:r>
              <a:rPr lang="en-US" dirty="0"/>
              <a:t>Professionally, Python is great for backend web development, data analysis, artificial intelligence, and scientific computing</a:t>
            </a:r>
          </a:p>
          <a:p>
            <a:r>
              <a:rPr lang="en-US" dirty="0"/>
              <a:t>Python can also be used to build productivity tools, games, and desktop apps</a:t>
            </a:r>
          </a:p>
          <a:p>
            <a:r>
              <a:rPr lang="en-US" dirty="0"/>
              <a:t>Python is a common requirement for most software development positions</a:t>
            </a:r>
          </a:p>
          <a:p>
            <a:r>
              <a:rPr lang="en-US" dirty="0">
                <a:hlinkClick r:id="rId2"/>
              </a:rPr>
              <a:t>http://www.bestprogramminglanguagefor.me/why-learn-python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49FB-417D-4D9C-AFA9-34D35F850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B9F9-010E-4214-9ABF-B1992F0B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Python in Empress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98CF-3A0B-4765-91C6-C85DD2927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973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Empress</a:t>
            </a:r>
          </a:p>
          <a:p>
            <a:pPr lvl="1"/>
            <a:r>
              <a:rPr lang="en-US" dirty="0"/>
              <a:t>Create and edit your Python Code</a:t>
            </a:r>
          </a:p>
          <a:p>
            <a:pPr lvl="2"/>
            <a:r>
              <a:rPr lang="en-US" dirty="0"/>
              <a:t>Use your editor of choice</a:t>
            </a:r>
          </a:p>
          <a:p>
            <a:pPr lvl="3"/>
            <a:r>
              <a:rPr lang="en-US" dirty="0"/>
              <a:t>emacs MyProject.py</a:t>
            </a:r>
          </a:p>
          <a:p>
            <a:pPr lvl="3"/>
            <a:r>
              <a:rPr lang="en-US" dirty="0"/>
              <a:t>vi </a:t>
            </a:r>
            <a:r>
              <a:rPr lang="en-US" dirty="0" err="1"/>
              <a:t>MyProject,py</a:t>
            </a:r>
            <a:endParaRPr lang="en-US" dirty="0"/>
          </a:p>
          <a:p>
            <a:pPr lvl="1"/>
            <a:r>
              <a:rPr lang="en-US" dirty="0"/>
              <a:t>Make code executable (technically not needed in Empress)</a:t>
            </a:r>
          </a:p>
          <a:p>
            <a:pPr lvl="2"/>
            <a:r>
              <a:rPr lang="en-US" dirty="0" err="1"/>
              <a:t>chomod</a:t>
            </a:r>
            <a:r>
              <a:rPr lang="en-US" dirty="0"/>
              <a:t> </a:t>
            </a:r>
            <a:r>
              <a:rPr lang="en-US" dirty="0" err="1"/>
              <a:t>gou</a:t>
            </a:r>
            <a:r>
              <a:rPr lang="en-US" dirty="0"/>
              <a:t>+ echo_client.py</a:t>
            </a:r>
          </a:p>
          <a:p>
            <a:pPr lvl="1"/>
            <a:r>
              <a:rPr lang="en-US" dirty="0"/>
              <a:t>Execute python code</a:t>
            </a:r>
          </a:p>
          <a:p>
            <a:pPr lvl="2"/>
            <a:r>
              <a:rPr lang="en-US" dirty="0"/>
              <a:t>python MyProject.py </a:t>
            </a:r>
          </a:p>
          <a:p>
            <a:pPr lvl="2"/>
            <a:r>
              <a:rPr lang="en-US" dirty="0"/>
              <a:t>./MyProject.py</a:t>
            </a:r>
          </a:p>
          <a:p>
            <a:pPr lvl="1"/>
            <a:r>
              <a:rPr lang="en-US" dirty="0"/>
              <a:t>See what python version is installed</a:t>
            </a:r>
          </a:p>
          <a:p>
            <a:pPr lvl="2"/>
            <a:r>
              <a:rPr lang="en-US" dirty="0"/>
              <a:t>python –V</a:t>
            </a:r>
          </a:p>
          <a:p>
            <a:pPr lvl="2"/>
            <a:r>
              <a:rPr lang="en-US" dirty="0"/>
              <a:t>Python 3.6.3 on empress as of 2/5/18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55742-6277-4A40-88AD-05B761614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973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Your Personal Computer</a:t>
            </a:r>
          </a:p>
          <a:p>
            <a:pPr lvl="1"/>
            <a:r>
              <a:rPr lang="en-US" dirty="0"/>
              <a:t>PC: Install Python (and an IDE/text editor if you don’t have one)</a:t>
            </a:r>
          </a:p>
          <a:p>
            <a:pPr lvl="2"/>
            <a:r>
              <a:rPr lang="en-US" dirty="0">
                <a:hlinkClick r:id="rId2"/>
              </a:rPr>
              <a:t>https://ninite.com/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https://www.python.org/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Mac OS X 10.8+ comes with Python 2.7 pre-installed</a:t>
            </a:r>
          </a:p>
          <a:p>
            <a:pPr lvl="2"/>
            <a:r>
              <a:rPr lang="en-US" dirty="0"/>
              <a:t>Follow this guide if you want help on how to install 3.x</a:t>
            </a:r>
          </a:p>
          <a:p>
            <a:pPr lvl="2"/>
            <a:r>
              <a:rPr lang="en-US" dirty="0">
                <a:hlinkClick r:id="rId4"/>
              </a:rPr>
              <a:t>https://docs.python.org/3/using/mac.html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Linux </a:t>
            </a:r>
          </a:p>
          <a:p>
            <a:pPr lvl="2"/>
            <a:r>
              <a:rPr lang="en-US" dirty="0"/>
              <a:t>Check to see if Python is already installed:</a:t>
            </a:r>
          </a:p>
          <a:p>
            <a:pPr lvl="3"/>
            <a:r>
              <a:rPr lang="en-US" dirty="0"/>
              <a:t>$ python –version</a:t>
            </a:r>
          </a:p>
          <a:p>
            <a:pPr lvl="2"/>
            <a:r>
              <a:rPr lang="en-US" dirty="0"/>
              <a:t>On Debian derivatives such as Ubuntu, use APT:</a:t>
            </a:r>
          </a:p>
          <a:p>
            <a:pPr lvl="3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python3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8D50F-AD14-4DB7-96B6-9263BEB13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9D62-79DD-48FC-B93F-E61DB88C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EAB53-F7F8-4354-A464-B53F5C713B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languages use braces to group pieces of code. </a:t>
            </a:r>
          </a:p>
          <a:p>
            <a:pPr lvl="1"/>
            <a:r>
              <a:rPr lang="en-US" dirty="0"/>
              <a:t>In C++ everything in a for loop will be surrounded by a { and a }. </a:t>
            </a:r>
          </a:p>
          <a:p>
            <a:r>
              <a:rPr lang="en-US" dirty="0"/>
              <a:t>Not in Python. Indention is the key. Everything on the same indention level is part of the same group of code.</a:t>
            </a:r>
          </a:p>
          <a:p>
            <a:r>
              <a:rPr lang="en-US" dirty="0"/>
              <a:t>Allegedly the convention is to use four spaces, and not tabs but I don’t want to start a war🔥</a:t>
            </a:r>
          </a:p>
          <a:p>
            <a:r>
              <a:rPr lang="en-US" dirty="0"/>
              <a:t># Single line comments start with a number symbol.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91BDA-761F-4665-AEAA-8BA352318C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//loop in C++</a:t>
            </a:r>
            <a:br>
              <a:rPr lang="en-US" dirty="0"/>
            </a:br>
            <a:r>
              <a:rPr lang="en-US" dirty="0"/>
              <a:t>for (loop stuff)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things;</a:t>
            </a:r>
            <a:br>
              <a:rPr lang="en-US" dirty="0"/>
            </a:br>
            <a:r>
              <a:rPr lang="en-US" dirty="0"/>
              <a:t>    stuff;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something_else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#Same loop in Python</a:t>
            </a:r>
            <a:br>
              <a:rPr lang="en-US" dirty="0"/>
            </a:br>
            <a:r>
              <a:rPr lang="en-US" dirty="0"/>
              <a:t>for loop stuff: </a:t>
            </a:r>
            <a:br>
              <a:rPr lang="en-US" dirty="0"/>
            </a:br>
            <a:r>
              <a:rPr lang="en-US" dirty="0"/>
              <a:t>    things</a:t>
            </a:r>
            <a:br>
              <a:rPr lang="en-US" dirty="0"/>
            </a:br>
            <a:r>
              <a:rPr lang="en-US" dirty="0"/>
              <a:t>    stuff</a:t>
            </a:r>
            <a:br>
              <a:rPr lang="en-US" dirty="0"/>
            </a:br>
            <a:r>
              <a:rPr lang="en-US" dirty="0" err="1"/>
              <a:t>something_else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08590-5CAF-4F32-8E42-127F42923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8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A594-1166-47FB-A8F6-5FFA820F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reading with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DC31-3E9B-4236-80C2-0396C93BC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has a print function</a:t>
            </a:r>
          </a:p>
          <a:p>
            <a:pPr lvl="1"/>
            <a:r>
              <a:rPr lang="en-US" dirty="0"/>
              <a:t>By default the print function also prints out a newline at the end.</a:t>
            </a:r>
          </a:p>
          <a:p>
            <a:pPr lvl="1"/>
            <a:r>
              <a:rPr lang="en-US" dirty="0"/>
              <a:t>print("I'm Python. Nice to meet you!")  </a:t>
            </a:r>
          </a:p>
          <a:p>
            <a:pPr lvl="2"/>
            <a:r>
              <a:rPr lang="en-US" dirty="0"/>
              <a:t># =&gt; I'm Python. Nice to meet you!</a:t>
            </a:r>
          </a:p>
          <a:p>
            <a:r>
              <a:rPr lang="en-US" dirty="0"/>
              <a:t>Use the optional argument end to change the end string.</a:t>
            </a:r>
          </a:p>
          <a:p>
            <a:pPr lvl="1"/>
            <a:r>
              <a:rPr lang="en-US" dirty="0"/>
              <a:t>print("Hello, World", end="!")  # =&gt; Hello, World!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C2AF-C4E0-4AAC-9777-C699407AE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6" y="2228003"/>
            <a:ext cx="5487289" cy="3633047"/>
          </a:xfrm>
        </p:spPr>
        <p:txBody>
          <a:bodyPr/>
          <a:lstStyle/>
          <a:p>
            <a:r>
              <a:rPr lang="en-US" dirty="0"/>
              <a:t>Python can also get data from </a:t>
            </a:r>
            <a:r>
              <a:rPr lang="en-US"/>
              <a:t>the command line</a:t>
            </a:r>
          </a:p>
          <a:p>
            <a:r>
              <a:rPr lang="en-US" dirty="0"/>
              <a:t>input is the simple way to get input data from console</a:t>
            </a:r>
          </a:p>
          <a:p>
            <a:pPr lvl="1"/>
            <a:r>
              <a:rPr lang="en-US" dirty="0"/>
              <a:t>Always returns the data as a string</a:t>
            </a:r>
          </a:p>
          <a:p>
            <a:pPr lvl="1"/>
            <a:r>
              <a:rPr lang="en-US" dirty="0"/>
              <a:t>response = input("Please enter your name: ")</a:t>
            </a:r>
          </a:p>
          <a:p>
            <a:r>
              <a:rPr lang="en-US" dirty="0"/>
              <a:t>To read inputs as an integer or other type you must convert it from a string </a:t>
            </a:r>
          </a:p>
          <a:p>
            <a:pPr lvl="1"/>
            <a:r>
              <a:rPr lang="en-US" dirty="0"/>
              <a:t>Age = int(input("Enter your age: "))</a:t>
            </a:r>
          </a:p>
        </p:txBody>
      </p:sp>
    </p:spTree>
    <p:extLst>
      <p:ext uri="{BB962C8B-B14F-4D97-AF65-F5344CB8AC3E}">
        <p14:creationId xmlns:p14="http://schemas.microsoft.com/office/powerpoint/2010/main" val="18157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8119-CBA6-40E1-9915-15E121FF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F1819-3828-4638-8D7E-E4053F4F7D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There are no declarations, only assignments.</a:t>
            </a:r>
          </a:p>
          <a:p>
            <a:r>
              <a:rPr lang="en-US" dirty="0"/>
              <a:t>Convention is to use </a:t>
            </a:r>
            <a:r>
              <a:rPr lang="en-US" dirty="0" err="1"/>
              <a:t>lower_case_with_underscores</a:t>
            </a:r>
            <a:endParaRPr lang="en-US" dirty="0"/>
          </a:p>
          <a:p>
            <a:r>
              <a:rPr lang="en-US" dirty="0"/>
              <a:t>a = 4 		# a is an integer</a:t>
            </a:r>
          </a:p>
          <a:p>
            <a:r>
              <a:rPr lang="en-US" dirty="0"/>
              <a:t>b = 5.6 	# b is a float</a:t>
            </a:r>
          </a:p>
          <a:p>
            <a:r>
              <a:rPr lang="en-US" dirty="0"/>
              <a:t>c = “Hello”	# c is a String</a:t>
            </a:r>
          </a:p>
          <a:p>
            <a:r>
              <a:rPr lang="en-US" dirty="0"/>
              <a:t>a = “Four” 	# a is rebound to a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A1545-6449-4987-A59B-CCD4F9F87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Math is basically the same usual</a:t>
            </a:r>
          </a:p>
          <a:p>
            <a:pPr lvl="1"/>
            <a:r>
              <a:rPr lang="en-US" dirty="0"/>
              <a:t>1 + 1   # =&gt; 2</a:t>
            </a:r>
          </a:p>
          <a:p>
            <a:pPr lvl="1"/>
            <a:r>
              <a:rPr lang="en-US" dirty="0"/>
              <a:t>8 - 1   # =&gt; 7</a:t>
            </a:r>
          </a:p>
          <a:p>
            <a:pPr lvl="1"/>
            <a:r>
              <a:rPr lang="en-US" dirty="0"/>
              <a:t>10 * 2  # =&gt; 20</a:t>
            </a:r>
          </a:p>
          <a:p>
            <a:pPr lvl="1"/>
            <a:r>
              <a:rPr lang="en-US" dirty="0"/>
              <a:t>7 / 5  # =&gt; 2.4 (Normal division always results in a float)</a:t>
            </a:r>
          </a:p>
          <a:p>
            <a:pPr lvl="1"/>
            <a:r>
              <a:rPr lang="en-US" dirty="0"/>
              <a:t>7 // 5 # =&gt; 2 (integer </a:t>
            </a:r>
            <a:r>
              <a:rPr lang="en-US" dirty="0" err="1"/>
              <a:t>divison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7 % 3  # =&gt; 1</a:t>
            </a:r>
          </a:p>
          <a:p>
            <a:pPr lvl="1"/>
            <a:r>
              <a:rPr lang="en-US" dirty="0"/>
              <a:t>2**3  # =&gt; 8 (x**y, x to the </a:t>
            </a:r>
            <a:r>
              <a:rPr lang="en-US" dirty="0" err="1"/>
              <a:t>yth</a:t>
            </a:r>
            <a:r>
              <a:rPr lang="en-US" dirty="0"/>
              <a:t> power)</a:t>
            </a:r>
          </a:p>
          <a:p>
            <a:pPr lvl="1"/>
            <a:r>
              <a:rPr lang="en-US" dirty="0"/>
              <a:t>(1 + 3) * 2  # =&gt; 8 Enforce precedence with parentheses</a:t>
            </a:r>
          </a:p>
          <a:p>
            <a:r>
              <a:rPr lang="en-US" dirty="0"/>
              <a:t>Python supports the following primitive data types:</a:t>
            </a:r>
          </a:p>
          <a:p>
            <a:pPr lvl="1"/>
            <a:r>
              <a:rPr lang="en-US" dirty="0"/>
              <a:t>Boolean, integer, long, float, string, list, object, None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4E3CA-4A64-4360-A64E-8A6E6FAB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BE06-95AD-4984-8DCA-02B54793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7CE7-A69E-4580-91A5-434348EB6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Strings are created with " or '</a:t>
            </a:r>
          </a:p>
          <a:p>
            <a:pPr lvl="1"/>
            <a:r>
              <a:rPr lang="en-US" dirty="0"/>
              <a:t>"This is a string."</a:t>
            </a:r>
          </a:p>
          <a:p>
            <a:pPr lvl="1"/>
            <a:r>
              <a:rPr lang="en-US" dirty="0"/>
              <a:t>'This is also a string.’</a:t>
            </a:r>
          </a:p>
          <a:p>
            <a:pPr lvl="1"/>
            <a:r>
              <a:rPr lang="en-US" dirty="0"/>
              <a:t>It usually doesn’t matter which one you use as long as you’re consistent</a:t>
            </a:r>
          </a:p>
          <a:p>
            <a:pPr lvl="2"/>
            <a:r>
              <a:rPr lang="en-US" dirty="0"/>
              <a:t>""" 	Multiline strings can be written </a:t>
            </a:r>
            <a:br>
              <a:rPr lang="en-US" dirty="0"/>
            </a:br>
            <a:r>
              <a:rPr lang="en-US" dirty="0"/>
              <a:t>	    	using three "s, and are often used</a:t>
            </a:r>
            <a:br>
              <a:rPr lang="en-US" dirty="0"/>
            </a:br>
            <a:r>
              <a:rPr lang="en-US" dirty="0"/>
              <a:t>     	as documentation.</a:t>
            </a:r>
            <a:br>
              <a:rPr lang="en-US" dirty="0"/>
            </a:br>
            <a:r>
              <a:rPr lang="en-US" dirty="0"/>
              <a:t>"""</a:t>
            </a:r>
          </a:p>
          <a:p>
            <a:r>
              <a:rPr lang="en-US" dirty="0"/>
              <a:t>A string can be treated like a list of characters</a:t>
            </a:r>
          </a:p>
          <a:p>
            <a:pPr lvl="1"/>
            <a:r>
              <a:rPr lang="en-US" dirty="0"/>
              <a:t>"This is a string"[0]  # =&gt; 'T’</a:t>
            </a:r>
          </a:p>
          <a:p>
            <a:r>
              <a:rPr lang="en-US" dirty="0"/>
              <a:t>You can find the length of a string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("This is a string")  # =&gt; 16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0B5A8-C8B9-4132-8679-79A47D6A80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.format can be used to format strings, like this:</a:t>
            </a:r>
          </a:p>
          <a:p>
            <a:pPr lvl="1"/>
            <a:r>
              <a:rPr lang="en-US" dirty="0"/>
              <a:t>"{} can be {}".format("Strings", "interpolated")  </a:t>
            </a:r>
          </a:p>
          <a:p>
            <a:pPr lvl="2"/>
            <a:r>
              <a:rPr lang="en-US" dirty="0"/>
              <a:t># =&gt; "Strings can be interpolated“</a:t>
            </a:r>
          </a:p>
          <a:p>
            <a:r>
              <a:rPr lang="en-US" dirty="0"/>
              <a:t>You can repeat the formatting arguments to save some typing.</a:t>
            </a:r>
          </a:p>
          <a:p>
            <a:pPr lvl="1"/>
            <a:r>
              <a:rPr lang="en-US" dirty="0"/>
              <a:t>"{0} be nimble, {0} be quick, {0} jump over the {1}".format("Jack", "candle stick")</a:t>
            </a:r>
          </a:p>
          <a:p>
            <a:pPr lvl="2"/>
            <a:r>
              <a:rPr lang="en-US" dirty="0"/>
              <a:t># =&gt; "Jack be nimble, Jack be quick, Jack jump over the candle stick“</a:t>
            </a:r>
          </a:p>
          <a:p>
            <a:r>
              <a:rPr lang="en-US" dirty="0"/>
              <a:t>You can use keywords if you don't want to count.</a:t>
            </a:r>
          </a:p>
          <a:p>
            <a:pPr lvl="1"/>
            <a:r>
              <a:rPr lang="en-US" dirty="0"/>
              <a:t>"{name} wants to eat {food}".format(name="Bob", food="lasagna")  </a:t>
            </a:r>
          </a:p>
          <a:p>
            <a:pPr lvl="2"/>
            <a:r>
              <a:rPr lang="en-US" dirty="0"/>
              <a:t># =&gt; "Bob wants to eat lasagna"</a:t>
            </a:r>
          </a:p>
        </p:txBody>
      </p:sp>
    </p:spTree>
    <p:extLst>
      <p:ext uri="{BB962C8B-B14F-4D97-AF65-F5344CB8AC3E}">
        <p14:creationId xmlns:p14="http://schemas.microsoft.com/office/powerpoint/2010/main" val="106700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A7B8E-6557-4877-BF07-0456B85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and 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94ACDB-63C6-4BED-97CD-19F5F7C77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statements are pretty similar to C++</a:t>
            </a:r>
          </a:p>
          <a:p>
            <a:pPr lvl="1"/>
            <a:r>
              <a:rPr lang="en-US" dirty="0"/>
              <a:t>Remember that indentation is significant in Python!</a:t>
            </a:r>
          </a:p>
          <a:p>
            <a:pPr lvl="1"/>
            <a:r>
              <a:rPr lang="en-US" dirty="0"/>
              <a:t>Comparisons: ==, !=, &lt;, &gt;, &lt;=, &gt;=</a:t>
            </a:r>
          </a:p>
          <a:p>
            <a:pPr lvl="1"/>
            <a:r>
              <a:rPr lang="en-US" dirty="0"/>
              <a:t>Logical: and, or, not</a:t>
            </a:r>
          </a:p>
          <a:p>
            <a:pPr lvl="1"/>
            <a:r>
              <a:rPr lang="en-US" dirty="0"/>
              <a:t>some_var = 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some_var &gt; 10:</a:t>
            </a:r>
            <a:br>
              <a:rPr lang="en-US" dirty="0"/>
            </a:br>
            <a:r>
              <a:rPr lang="en-US" dirty="0"/>
              <a:t>    print("</a:t>
            </a:r>
            <a:r>
              <a:rPr lang="en-US" dirty="0" err="1"/>
              <a:t>some_var</a:t>
            </a:r>
            <a:r>
              <a:rPr lang="en-US" dirty="0"/>
              <a:t> is totally bigger than 10.")</a:t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 some_var &lt; 10: </a:t>
            </a:r>
            <a:br>
              <a:rPr lang="en-US" dirty="0"/>
            </a:br>
            <a:r>
              <a:rPr lang="en-US" dirty="0"/>
              <a:t>    print("some_var is smaller than 10.")</a:t>
            </a:r>
            <a:br>
              <a:rPr lang="en-US" dirty="0"/>
            </a:br>
            <a:r>
              <a:rPr lang="en-US" dirty="0"/>
              <a:t>else: </a:t>
            </a:r>
            <a:br>
              <a:rPr lang="en-US" dirty="0"/>
            </a:br>
            <a:r>
              <a:rPr lang="en-US" dirty="0"/>
              <a:t>    print("some_var is indeed 10.")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#prints </a:t>
            </a:r>
            <a:r>
              <a:rPr lang="en-US" dirty="0" err="1"/>
              <a:t>some_var</a:t>
            </a:r>
            <a:r>
              <a:rPr lang="en-US" dirty="0"/>
              <a:t> is smaller than 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1A4BF-D7A3-43DD-B7BC-199360A94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loops are also similar</a:t>
            </a:r>
          </a:p>
          <a:p>
            <a:pPr lvl="1"/>
            <a:r>
              <a:rPr lang="en-US" dirty="0"/>
              <a:t>x = 0</a:t>
            </a:r>
            <a:br>
              <a:rPr lang="en-US" dirty="0"/>
            </a:br>
            <a:r>
              <a:rPr lang="en-US" dirty="0"/>
              <a:t>while x &lt; 4:</a:t>
            </a:r>
            <a:br>
              <a:rPr lang="en-US" dirty="0"/>
            </a:br>
            <a:r>
              <a:rPr lang="en-US" dirty="0"/>
              <a:t>    print(x)</a:t>
            </a:r>
            <a:br>
              <a:rPr lang="en-US" dirty="0"/>
            </a:br>
            <a:r>
              <a:rPr lang="en-US" dirty="0"/>
              <a:t>    x += 1  # Shorthand for x = x + 1</a:t>
            </a:r>
          </a:p>
          <a:p>
            <a:r>
              <a:rPr lang="en-US" dirty="0"/>
              <a:t>for loops are a little different 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range(4): # range(number)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 	#prints 1, 2, 3, 4 each on their own line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range(4, 8): # range(lower, upper)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 	#prints 4, 5, 6, 7 each on their own line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range(4, 8, 2): # range(lower, upper, step)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	# Prints 4, 6 each on their own line</a:t>
            </a:r>
          </a:p>
          <a:p>
            <a:pPr lvl="2"/>
            <a:r>
              <a:rPr lang="en-US" dirty="0"/>
              <a:t>If step is not indicated, the default value is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769C8-EC64-49A8-ACB8-14FD286C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A7B8E-6557-4877-BF07-0456B85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94ACDB-63C6-4BED-97CD-19F5F7C7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"def" to create new functions</a:t>
            </a:r>
          </a:p>
          <a:p>
            <a:pPr lvl="1"/>
            <a:r>
              <a:rPr lang="en-US" dirty="0"/>
              <a:t>def hello():</a:t>
            </a:r>
            <a:br>
              <a:rPr lang="en-US" dirty="0"/>
            </a:br>
            <a:r>
              <a:rPr lang="en-US" dirty="0"/>
              <a:t>	print (“This is a function”)</a:t>
            </a:r>
          </a:p>
          <a:p>
            <a:pPr lvl="1"/>
            <a:r>
              <a:rPr lang="en-US" dirty="0"/>
              <a:t>def add(x, y):</a:t>
            </a:r>
            <a:br>
              <a:rPr lang="en-US" dirty="0"/>
            </a:br>
            <a:r>
              <a:rPr lang="en-US" dirty="0"/>
              <a:t>	z = x + y</a:t>
            </a:r>
            <a:br>
              <a:rPr lang="en-US" dirty="0"/>
            </a:br>
            <a:r>
              <a:rPr lang="en-US" dirty="0"/>
              <a:t>	return z  # returns z with a return statement</a:t>
            </a:r>
          </a:p>
          <a:p>
            <a:r>
              <a:rPr lang="en-US" dirty="0"/>
              <a:t>Calling functions </a:t>
            </a:r>
          </a:p>
          <a:p>
            <a:pPr lvl="1"/>
            <a:r>
              <a:rPr lang="en-US" dirty="0"/>
              <a:t>hello() # =&gt; prints This is a function</a:t>
            </a:r>
          </a:p>
          <a:p>
            <a:pPr lvl="1"/>
            <a:r>
              <a:rPr lang="en-US" dirty="0"/>
              <a:t>add(5, 6)  # =&gt; returns 11</a:t>
            </a:r>
          </a:p>
          <a:p>
            <a:r>
              <a:rPr lang="en-US" dirty="0"/>
              <a:t>Another way to call functions is with keyword arguments</a:t>
            </a:r>
          </a:p>
          <a:p>
            <a:pPr lvl="1"/>
            <a:r>
              <a:rPr lang="en-US" dirty="0"/>
              <a:t>add(y=6, x=5)  # Keyword arguments can arrive in any order.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1A4BF-D7A3-43DD-B7BC-199360A9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174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define functions that take a variable number of positional arguments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varargs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 err="1"/>
              <a:t>args</a:t>
            </a:r>
            <a:br>
              <a:rPr lang="en-US" dirty="0"/>
            </a:br>
            <a:r>
              <a:rPr lang="en-US" dirty="0" err="1"/>
              <a:t>varargs</a:t>
            </a:r>
            <a:r>
              <a:rPr lang="en-US" dirty="0"/>
              <a:t>(1, 2, 3)  # =&gt; (1, 2, 3)</a:t>
            </a:r>
          </a:p>
          <a:p>
            <a:r>
              <a:rPr lang="en-US" dirty="0"/>
              <a:t>You can define functions that take a variable number of keyword arguments, as well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keyword_args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 err="1"/>
              <a:t>kwargs</a:t>
            </a:r>
            <a:br>
              <a:rPr lang="en-US" dirty="0"/>
            </a:br>
            <a:r>
              <a:rPr lang="en-US" dirty="0" err="1"/>
              <a:t>keyword_args</a:t>
            </a:r>
            <a:r>
              <a:rPr lang="en-US" dirty="0"/>
              <a:t>(big="foot", loch="ness")  </a:t>
            </a:r>
            <a:br>
              <a:rPr lang="en-US" dirty="0"/>
            </a:br>
            <a:r>
              <a:rPr lang="en-US" dirty="0"/>
              <a:t># =&gt; {"big": "foot", "loch": "ness"}</a:t>
            </a:r>
          </a:p>
          <a:p>
            <a:r>
              <a:rPr lang="en-US" dirty="0"/>
              <a:t>You can even do both at once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all_the_args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kwargs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all_the_args</a:t>
            </a:r>
            <a:r>
              <a:rPr lang="en-US" dirty="0"/>
              <a:t>(1, 2, a=3, b=4)</a:t>
            </a:r>
            <a:br>
              <a:rPr lang="en-US" dirty="0"/>
            </a:br>
            <a:r>
              <a:rPr lang="en-US" dirty="0"/>
              <a:t># Prints (1, 2) and {"a": 3, "b": 4} each on their own 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769C8-EC64-49A8-ACB8-14FD286C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58" y="455644"/>
            <a:ext cx="1394249" cy="1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125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439</TotalTime>
  <Words>1802</Words>
  <Application>Microsoft Office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Python Crash Course</vt:lpstr>
      <vt:lpstr>Why Learn python?</vt:lpstr>
      <vt:lpstr>How to Run Python in Empress</vt:lpstr>
      <vt:lpstr>Syntax</vt:lpstr>
      <vt:lpstr>Writing and reading with the console</vt:lpstr>
      <vt:lpstr>Variables</vt:lpstr>
      <vt:lpstr>Strings</vt:lpstr>
      <vt:lpstr>Conditionals and Loops</vt:lpstr>
      <vt:lpstr>Functions</vt:lpstr>
      <vt:lpstr>Lists</vt:lpstr>
      <vt:lpstr>Dictionaries</vt:lpstr>
      <vt:lpstr>Importing Modules</vt:lpstr>
      <vt:lpstr>Learn Through use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</dc:title>
  <dc:creator>Raul Perez</dc:creator>
  <cp:lastModifiedBy>Raul Perez</cp:lastModifiedBy>
  <cp:revision>42</cp:revision>
  <dcterms:created xsi:type="dcterms:W3CDTF">2018-02-06T02:46:53Z</dcterms:created>
  <dcterms:modified xsi:type="dcterms:W3CDTF">2018-02-08T08:57:15Z</dcterms:modified>
</cp:coreProperties>
</file>