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3" r:id="rId4"/>
    <p:sldId id="266" r:id="rId5"/>
    <p:sldId id="260" r:id="rId6"/>
    <p:sldId id="261" r:id="rId7"/>
    <p:sldId id="264" r:id="rId8"/>
    <p:sldId id="267" r:id="rId9"/>
    <p:sldId id="265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FCF"/>
    <a:srgbClr val="ED759C"/>
    <a:srgbClr val="EE8A1C"/>
    <a:srgbClr val="96D4E5"/>
    <a:srgbClr val="4D4D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992F-91B5-4022-AF93-95881C5AB9E1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DB95-9134-4CF0-83F0-83B3352A5B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4D67-FB5A-41CD-AA44-96A5D3AA3B19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B30D-42B0-4058-8831-FF9376C4A7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2107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563366" y="1916832"/>
            <a:ext cx="2016125" cy="43204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fr-FR" dirty="0" smtClean="0">
                <a:latin typeface="Sofia Pro Light" pitchFamily="34" charset="0"/>
              </a:rPr>
              <a:t>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1208" y="2492896"/>
            <a:ext cx="3960440" cy="1296144"/>
          </a:xfrm>
        </p:spPr>
        <p:txBody>
          <a:bodyPr>
            <a:normAutofit/>
          </a:bodyPr>
          <a:lstStyle>
            <a:lvl1pPr algn="ctr">
              <a:defRPr sz="23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7252" y="3886200"/>
            <a:ext cx="3168352" cy="694928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88" y="2348880"/>
            <a:ext cx="106680" cy="91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78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78725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88024" y="1412776"/>
            <a:ext cx="3898776" cy="471338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84" y="1556792"/>
            <a:ext cx="3419856" cy="4291584"/>
          </a:xfrm>
          <a:prstGeom prst="rect">
            <a:avLst/>
          </a:prstGeom>
        </p:spPr>
      </p:pic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611188" y="1412776"/>
            <a:ext cx="3960812" cy="4680049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5854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image" Target="../media/image1.jpe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 b="1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26" name="Picture 2" descr="C:\Users\stephane\_travail\- elle &amp; lui -\ENIB\ENIB PTT JPG\LOGO ENIB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8997"/>
            <a:ext cx="1420813" cy="639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phane\_travail\- elle &amp; lui -\ENIB\ENIB PTT JPG\FILE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65" y="620688"/>
            <a:ext cx="39687" cy="658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0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4D4D4F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92075" indent="-92075" algn="l" defTabSz="914400" rtl="0" eaLnBrk="1" latinLnBrk="0" hangingPunct="1">
        <a:spcBef>
          <a:spcPct val="20000"/>
        </a:spcBef>
        <a:buFontTx/>
        <a:buBlip>
          <a:blip r:embed="rId8"/>
        </a:buBlip>
        <a:defRPr sz="14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1pPr>
      <a:lvl2pPr marL="357188" indent="-109538" algn="l" defTabSz="914400" rtl="0" eaLnBrk="1" latinLnBrk="0" hangingPunct="1">
        <a:spcBef>
          <a:spcPct val="20000"/>
        </a:spcBef>
        <a:buFontTx/>
        <a:buBlip>
          <a:blip r:embed="rId9"/>
        </a:buBlip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2pPr>
      <a:lvl3pPr marL="630238" indent="-109538" algn="l" defTabSz="914400" rtl="0" eaLnBrk="1" latinLnBrk="0" hangingPunct="1">
        <a:spcBef>
          <a:spcPct val="20000"/>
        </a:spcBef>
        <a:buFontTx/>
        <a:buBlip>
          <a:blip r:embed="rId10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3pPr>
      <a:lvl4pPr marL="895350" indent="-119063" algn="l" defTabSz="914400" rtl="0" eaLnBrk="1" latinLnBrk="0" hangingPunct="1">
        <a:spcBef>
          <a:spcPct val="20000"/>
        </a:spcBef>
        <a:buFontTx/>
        <a:buBlip>
          <a:blip r:embed="rId11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4pPr>
      <a:lvl5pPr marL="1252538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PixelSense</a:t>
            </a:r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2987252" y="3714752"/>
            <a:ext cx="3168352" cy="10001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Valentin </a:t>
            </a:r>
            <a:r>
              <a:rPr lang="fr-FR" dirty="0" err="1" smtClean="0"/>
              <a:t>Bodereau</a:t>
            </a:r>
            <a:endParaRPr lang="fr-FR" dirty="0" smtClean="0"/>
          </a:p>
          <a:p>
            <a:r>
              <a:rPr lang="fr-FR" dirty="0" smtClean="0"/>
              <a:t>Fabien </a:t>
            </a:r>
            <a:r>
              <a:rPr lang="fr-FR" dirty="0" err="1" smtClean="0"/>
              <a:t>Larvor</a:t>
            </a:r>
            <a:endParaRPr lang="fr-FR" dirty="0" smtClean="0"/>
          </a:p>
          <a:p>
            <a:r>
              <a:rPr lang="fr-FR" dirty="0" smtClean="0"/>
              <a:t>Thibault </a:t>
            </a:r>
            <a:r>
              <a:rPr lang="fr-FR" dirty="0" err="1" smtClean="0"/>
              <a:t>Riou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10/12/2014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214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avion_prop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6314" y="3143248"/>
            <a:ext cx="3898900" cy="2287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r>
              <a:rPr lang="fr-FR" dirty="0" smtClean="0"/>
              <a:t> </a:t>
            </a:r>
            <a:r>
              <a:rPr lang="fr-FR" dirty="0" smtClean="0"/>
              <a:t>releases : 2 tutoriels et 2 applications</a:t>
            </a:r>
          </a:p>
          <a:p>
            <a:endParaRPr lang="fr-FR" dirty="0" smtClean="0"/>
          </a:p>
          <a:p>
            <a:r>
              <a:rPr lang="fr-FR" dirty="0" smtClean="0"/>
              <a:t>Bonne organisation grâce à la méthodologie Scrum</a:t>
            </a:r>
          </a:p>
          <a:p>
            <a:endParaRPr lang="fr-FR" dirty="0" smtClean="0"/>
          </a:p>
          <a:p>
            <a:r>
              <a:rPr lang="fr-FR" dirty="0" smtClean="0"/>
              <a:t>Charge de travail </a:t>
            </a:r>
            <a:r>
              <a:rPr lang="fr-FR" dirty="0" smtClean="0"/>
              <a:t>inférieure </a:t>
            </a:r>
            <a:r>
              <a:rPr lang="fr-FR" dirty="0" smtClean="0"/>
              <a:t>à la durée </a:t>
            </a:r>
            <a:r>
              <a:rPr lang="fr-FR" dirty="0" smtClean="0"/>
              <a:t>initiale </a:t>
            </a:r>
            <a:r>
              <a:rPr lang="fr-FR" dirty="0" smtClean="0"/>
              <a:t>du projet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Etablir un tutoriel permettant l'utilisation "facile et rapide" de l'imprimante 3D Form1 </a:t>
            </a:r>
          </a:p>
          <a:p>
            <a:endParaRPr lang="fr-FR" dirty="0" smtClean="0"/>
          </a:p>
          <a:p>
            <a:r>
              <a:rPr lang="fr-FR" dirty="0" smtClean="0"/>
              <a:t>Etablir un tutoriel facilitant l’implémentation de l’utilisation de tags avec la table </a:t>
            </a:r>
            <a:r>
              <a:rPr lang="fr-FR" dirty="0" err="1" smtClean="0"/>
              <a:t>PixelSense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Mettre à jour un </a:t>
            </a:r>
            <a:r>
              <a:rPr lang="fr-FR" dirty="0" smtClean="0"/>
              <a:t>démonstrateur </a:t>
            </a:r>
            <a:r>
              <a:rPr lang="fr-FR" dirty="0" smtClean="0"/>
              <a:t>sur PixelSense SUR40 rajoutant une interaction avec des objets tangibles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898900" cy="191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37504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form1_zbrush_quali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2500306"/>
            <a:ext cx="4871249" cy="3187961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Compétences sur les domaines abordés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Réalité virtuelle</a:t>
            </a:r>
          </a:p>
          <a:p>
            <a:endParaRPr lang="fr-FR" dirty="0" smtClean="0"/>
          </a:p>
          <a:p>
            <a:r>
              <a:rPr lang="fr-FR" dirty="0" smtClean="0"/>
              <a:t>Modélisation 3D</a:t>
            </a:r>
          </a:p>
          <a:p>
            <a:endParaRPr lang="fr-FR" dirty="0" smtClean="0"/>
          </a:p>
          <a:p>
            <a:r>
              <a:rPr lang="fr-FR" dirty="0" smtClean="0"/>
              <a:t>Programmation Objet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Description des User Stories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Sprint 0 : Découverte </a:t>
            </a:r>
            <a:r>
              <a:rPr lang="fr-FR" dirty="0" smtClean="0"/>
              <a:t>matérielle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Sprint 1 : Tutoriels </a:t>
            </a:r>
          </a:p>
          <a:p>
            <a:endParaRPr lang="fr-FR" dirty="0" smtClean="0"/>
          </a:p>
          <a:p>
            <a:r>
              <a:rPr lang="fr-FR" dirty="0" smtClean="0"/>
              <a:t>Sprint 2 : Application « 42 cartes »</a:t>
            </a:r>
          </a:p>
          <a:p>
            <a:endParaRPr lang="fr-FR" dirty="0" smtClean="0"/>
          </a:p>
          <a:p>
            <a:r>
              <a:rPr lang="fr-FR" dirty="0" smtClean="0"/>
              <a:t>Sprint 3 : Démonstrateur final</a:t>
            </a:r>
            <a:endParaRPr lang="fr-FR" dirty="0"/>
          </a:p>
        </p:txBody>
      </p:sp>
      <p:pic>
        <p:nvPicPr>
          <p:cNvPr id="10" name="Espace réservé du contenu 9" descr="product backlog.jpg"/>
          <p:cNvPicPr>
            <a:picLocks noGrp="1" noChangeAspect="1"/>
          </p:cNvPicPr>
          <p:nvPr>
            <p:ph idx="1"/>
          </p:nvPr>
        </p:nvPicPr>
        <p:blipFill>
          <a:blip r:embed="rId2"/>
          <a:srcRect r="21487"/>
          <a:stretch>
            <a:fillRect/>
          </a:stretch>
        </p:blipFill>
        <p:spPr>
          <a:xfrm>
            <a:off x="3714744" y="1428736"/>
            <a:ext cx="5108000" cy="4786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BlenderDesktop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00826" y="4214818"/>
            <a:ext cx="2096025" cy="1857388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Technologique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Compétences mises en œuvres :</a:t>
            </a:r>
          </a:p>
          <a:p>
            <a:pPr lvl="1"/>
            <a:r>
              <a:rPr lang="fr-FR" dirty="0" smtClean="0"/>
              <a:t>C#, .Net</a:t>
            </a:r>
          </a:p>
          <a:p>
            <a:pPr lvl="1"/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err="1" smtClean="0"/>
              <a:t>Blender</a:t>
            </a:r>
            <a:endParaRPr lang="fr-FR" dirty="0" smtClean="0"/>
          </a:p>
          <a:p>
            <a:pPr lvl="1"/>
            <a:r>
              <a:rPr lang="fr-FR" dirty="0" smtClean="0"/>
              <a:t>SDK Surface 2.0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Matériel utilisé :</a:t>
            </a:r>
          </a:p>
          <a:p>
            <a:pPr lvl="1"/>
            <a:r>
              <a:rPr lang="fr-FR" dirty="0" smtClean="0"/>
              <a:t>Table Samsung SUR-40</a:t>
            </a:r>
          </a:p>
          <a:p>
            <a:pPr lvl="1"/>
            <a:r>
              <a:rPr lang="fr-FR" dirty="0" smtClean="0"/>
              <a:t>Imprimante Form1</a:t>
            </a:r>
          </a:p>
        </p:txBody>
      </p:sp>
      <p:pic>
        <p:nvPicPr>
          <p:cNvPr id="9" name="Image 8" descr="c-shar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357430"/>
            <a:ext cx="2072270" cy="2120623"/>
          </a:xfrm>
          <a:prstGeom prst="rect">
            <a:avLst/>
          </a:prstGeom>
        </p:spPr>
      </p:pic>
      <p:pic>
        <p:nvPicPr>
          <p:cNvPr id="10" name="Image 9" descr="photo.jp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1000108"/>
            <a:ext cx="1928826" cy="1928826"/>
          </a:xfrm>
          <a:prstGeom prst="rect">
            <a:avLst/>
          </a:prstGeom>
        </p:spPr>
      </p:pic>
      <p:pic>
        <p:nvPicPr>
          <p:cNvPr id="11" name="Image 10" descr="image_thumb_6345885932833015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4286256"/>
            <a:ext cx="1871848" cy="1611298"/>
          </a:xfrm>
          <a:prstGeom prst="rect">
            <a:avLst/>
          </a:prstGeom>
        </p:spPr>
      </p:pic>
      <p:pic>
        <p:nvPicPr>
          <p:cNvPr id="12" name="Image 11" descr="unity-icon-bi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6" y="4500570"/>
            <a:ext cx="2357444" cy="1532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2000px-Scrum_proces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868" y="3357562"/>
            <a:ext cx="5184784" cy="2592392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Pratiques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Daily Scrum à chaque début de journée puis avec M. Kubicki</a:t>
            </a:r>
          </a:p>
          <a:p>
            <a:endParaRPr lang="fr-FR" dirty="0" smtClean="0"/>
          </a:p>
          <a:p>
            <a:r>
              <a:rPr lang="fr-FR" dirty="0" smtClean="0"/>
              <a:t>Respect strict des horaires</a:t>
            </a:r>
          </a:p>
          <a:p>
            <a:endParaRPr lang="fr-FR" dirty="0" smtClean="0"/>
          </a:p>
          <a:p>
            <a:r>
              <a:rPr lang="fr-FR" dirty="0" smtClean="0"/>
              <a:t>Sprint </a:t>
            </a:r>
            <a:r>
              <a:rPr lang="fr-FR" dirty="0" err="1" smtClean="0"/>
              <a:t>review</a:t>
            </a:r>
            <a:r>
              <a:rPr lang="fr-FR" dirty="0" smtClean="0"/>
              <a:t> et sprint </a:t>
            </a:r>
            <a:r>
              <a:rPr lang="fr-FR" dirty="0" err="1" smtClean="0"/>
              <a:t>retrospective</a:t>
            </a:r>
            <a:r>
              <a:rPr lang="fr-FR" dirty="0" smtClean="0"/>
              <a:t> fait le soir même de la fin du sprint et au début du sprint suivant avec M. Kubicki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12" y="3786190"/>
            <a:ext cx="42862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6h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72264" y="4500570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 j </a:t>
            </a:r>
            <a:endParaRPr lang="fr-F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645388" cy="720080"/>
          </a:xfrm>
        </p:spPr>
        <p:txBody>
          <a:bodyPr/>
          <a:lstStyle/>
          <a:p>
            <a:r>
              <a:rPr lang="fr-FR" dirty="0" smtClean="0"/>
              <a:t>Impact de la méthodologie 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Projet organisé</a:t>
            </a:r>
          </a:p>
          <a:p>
            <a:endParaRPr lang="fr-FR" dirty="0" smtClean="0"/>
          </a:p>
          <a:p>
            <a:r>
              <a:rPr lang="fr-FR" dirty="0" smtClean="0"/>
              <a:t>Tâches planifiées au début</a:t>
            </a:r>
          </a:p>
          <a:p>
            <a:endParaRPr lang="fr-FR" dirty="0" smtClean="0"/>
          </a:p>
          <a:p>
            <a:r>
              <a:rPr lang="fr-FR" dirty="0" smtClean="0"/>
              <a:t>Répartition du travail plus </a:t>
            </a:r>
            <a:r>
              <a:rPr lang="fr-FR" dirty="0" smtClean="0"/>
              <a:t>claire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Gain de temps</a:t>
            </a:r>
          </a:p>
          <a:p>
            <a:endParaRPr lang="fr-FR" dirty="0" smtClean="0"/>
          </a:p>
          <a:p>
            <a:r>
              <a:rPr lang="fr-FR" dirty="0" smtClean="0"/>
              <a:t>Parallélisme</a:t>
            </a:r>
            <a:endParaRPr lang="fr-FR" dirty="0"/>
          </a:p>
        </p:txBody>
      </p:sp>
      <p:pic>
        <p:nvPicPr>
          <p:cNvPr id="10" name="Espace réservé du contenu 9" descr="back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1571612"/>
            <a:ext cx="5191491" cy="430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3" name="Image 12" descr="retrospecti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571480"/>
            <a:ext cx="4857784" cy="5358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Kanban</a:t>
            </a:r>
            <a:r>
              <a:rPr lang="fr-FR" dirty="0" smtClean="0"/>
              <a:t> et </a:t>
            </a:r>
            <a:r>
              <a:rPr lang="fr-FR" dirty="0" err="1" smtClean="0"/>
              <a:t>Burndown</a:t>
            </a:r>
            <a:r>
              <a:rPr lang="fr-FR" dirty="0" smtClean="0"/>
              <a:t> </a:t>
            </a:r>
            <a:r>
              <a:rPr lang="fr-FR" dirty="0" err="1" smtClean="0"/>
              <a:t>Chart</a:t>
            </a:r>
            <a:endParaRPr lang="fr-FR" dirty="0"/>
          </a:p>
        </p:txBody>
      </p:sp>
      <p:pic>
        <p:nvPicPr>
          <p:cNvPr id="14" name="Espace réservé du contenu 13" descr="PixelSense_Sprint1_End_Burndown_Ri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329" r="10219" b="14495"/>
          <a:stretch>
            <a:fillRect/>
          </a:stretch>
        </p:blipFill>
        <p:spPr>
          <a:xfrm>
            <a:off x="1000100" y="3429000"/>
            <a:ext cx="3214710" cy="2500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 descr="PixelSense_Sprint2_Daily3_Burndown_Larvor.jpg"/>
          <p:cNvPicPr>
            <a:picLocks noChangeAspect="1"/>
          </p:cNvPicPr>
          <p:nvPr/>
        </p:nvPicPr>
        <p:blipFill>
          <a:blip r:embed="rId3" cstate="print"/>
          <a:srcRect l="17105" t="8772" r="22368" b="26315"/>
          <a:stretch>
            <a:fillRect/>
          </a:stretch>
        </p:blipFill>
        <p:spPr>
          <a:xfrm>
            <a:off x="5000628" y="3429000"/>
            <a:ext cx="3286148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 descr="PixelSense_Sprint1_End_Kanban_Riou.jpg"/>
          <p:cNvPicPr>
            <a:picLocks noChangeAspect="1"/>
          </p:cNvPicPr>
          <p:nvPr/>
        </p:nvPicPr>
        <p:blipFill>
          <a:blip r:embed="rId4" cstate="print"/>
          <a:srcRect t="2083" r="6249" b="50000"/>
          <a:stretch>
            <a:fillRect/>
          </a:stretch>
        </p:blipFill>
        <p:spPr>
          <a:xfrm>
            <a:off x="642910" y="1428736"/>
            <a:ext cx="3857652" cy="147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 descr="PixelSense_Sprint2_End_Kanban_Larvor.jpg"/>
          <p:cNvPicPr>
            <a:picLocks noChangeAspect="1"/>
          </p:cNvPicPr>
          <p:nvPr/>
        </p:nvPicPr>
        <p:blipFill>
          <a:blip r:embed="rId5" cstate="print"/>
          <a:srcRect l="1887" t="15095" r="7546" b="42138"/>
          <a:stretch>
            <a:fillRect/>
          </a:stretch>
        </p:blipFill>
        <p:spPr>
          <a:xfrm>
            <a:off x="4786314" y="1428736"/>
            <a:ext cx="4034146" cy="142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000232" y="3000372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Segoe" pitchFamily="34" charset="0"/>
                <a:cs typeface="Segoe" pitchFamily="34" charset="0"/>
              </a:rPr>
              <a:t>Sprint 1</a:t>
            </a:r>
            <a:endParaRPr lang="fr-FR" sz="1600" dirty="0">
              <a:latin typeface="Segoe" pitchFamily="34" charset="0"/>
              <a:cs typeface="Segoe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15074" y="3000372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Segoe" pitchFamily="34" charset="0"/>
                <a:cs typeface="Segoe" pitchFamily="34" charset="0"/>
              </a:rPr>
              <a:t>Sprint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311</Words>
  <Application>Microsoft Office PowerPoint</Application>
  <PresentationFormat>Affichage à l'écran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PixelSense</vt:lpstr>
      <vt:lpstr>Introduction</vt:lpstr>
      <vt:lpstr>Compétences sur les domaines abordés</vt:lpstr>
      <vt:lpstr>Description des User Stories</vt:lpstr>
      <vt:lpstr>Contexte Technologique</vt:lpstr>
      <vt:lpstr>Pratiques Scrum</vt:lpstr>
      <vt:lpstr>Impact de la méthodologie Scrum</vt:lpstr>
      <vt:lpstr>Diapositive 8</vt:lpstr>
      <vt:lpstr>Kanban et Burndown Chart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</dc:creator>
  <cp:lastModifiedBy>PRI-Quentin</cp:lastModifiedBy>
  <cp:revision>104</cp:revision>
  <dcterms:created xsi:type="dcterms:W3CDTF">2012-07-19T14:45:53Z</dcterms:created>
  <dcterms:modified xsi:type="dcterms:W3CDTF">2014-12-10T07:45:48Z</dcterms:modified>
</cp:coreProperties>
</file>