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2753E5DD-2A8F-4475-94D0-56FB72D1633D}" type="datetimeFigureOut">
              <a:rPr lang="en-GB" smtClean="0"/>
              <a:t>20/06/2016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AA9314E-FA8F-408B-96D2-3742CE3ACB1F}" type="slidenum">
              <a:rPr lang="en-GB" smtClean="0"/>
              <a:t>‹#›</a:t>
            </a:fld>
            <a:endParaRPr lang="en-GB"/>
          </a:p>
        </p:txBody>
      </p:sp>
    </p:spTree>
    <p:extLst>
      <p:ext uri="{BB962C8B-B14F-4D97-AF65-F5344CB8AC3E}">
        <p14:creationId xmlns:p14="http://schemas.microsoft.com/office/powerpoint/2010/main" val="1338431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753E5DD-2A8F-4475-94D0-56FB72D1633D}" type="datetimeFigureOut">
              <a:rPr lang="en-GB" smtClean="0"/>
              <a:t>20/06/2016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AA9314E-FA8F-408B-96D2-3742CE3ACB1F}" type="slidenum">
              <a:rPr lang="en-GB" smtClean="0"/>
              <a:t>‹#›</a:t>
            </a:fld>
            <a:endParaRPr lang="en-GB"/>
          </a:p>
        </p:txBody>
      </p:sp>
    </p:spTree>
    <p:extLst>
      <p:ext uri="{BB962C8B-B14F-4D97-AF65-F5344CB8AC3E}">
        <p14:creationId xmlns:p14="http://schemas.microsoft.com/office/powerpoint/2010/main" val="426114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753E5DD-2A8F-4475-94D0-56FB72D1633D}" type="datetimeFigureOut">
              <a:rPr lang="en-GB" smtClean="0"/>
              <a:t>20/06/2016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AA9314E-FA8F-408B-96D2-3742CE3ACB1F}" type="slidenum">
              <a:rPr lang="en-GB" smtClean="0"/>
              <a:t>‹#›</a:t>
            </a:fld>
            <a:endParaRPr lang="en-GB"/>
          </a:p>
        </p:txBody>
      </p:sp>
    </p:spTree>
    <p:extLst>
      <p:ext uri="{BB962C8B-B14F-4D97-AF65-F5344CB8AC3E}">
        <p14:creationId xmlns:p14="http://schemas.microsoft.com/office/powerpoint/2010/main" val="3049971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753E5DD-2A8F-4475-94D0-56FB72D1633D}" type="datetimeFigureOut">
              <a:rPr lang="en-GB" smtClean="0"/>
              <a:t>20/06/2016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AA9314E-FA8F-408B-96D2-3742CE3ACB1F}" type="slidenum">
              <a:rPr lang="en-GB" smtClean="0"/>
              <a:t>‹#›</a:t>
            </a:fld>
            <a:endParaRPr lang="en-GB"/>
          </a:p>
        </p:txBody>
      </p:sp>
    </p:spTree>
    <p:extLst>
      <p:ext uri="{BB962C8B-B14F-4D97-AF65-F5344CB8AC3E}">
        <p14:creationId xmlns:p14="http://schemas.microsoft.com/office/powerpoint/2010/main" val="1174662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53E5DD-2A8F-4475-94D0-56FB72D1633D}" type="datetimeFigureOut">
              <a:rPr lang="en-GB" smtClean="0"/>
              <a:t>20/06/2016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AA9314E-FA8F-408B-96D2-3742CE3ACB1F}" type="slidenum">
              <a:rPr lang="en-GB" smtClean="0"/>
              <a:t>‹#›</a:t>
            </a:fld>
            <a:endParaRPr lang="en-GB"/>
          </a:p>
        </p:txBody>
      </p:sp>
    </p:spTree>
    <p:extLst>
      <p:ext uri="{BB962C8B-B14F-4D97-AF65-F5344CB8AC3E}">
        <p14:creationId xmlns:p14="http://schemas.microsoft.com/office/powerpoint/2010/main" val="93341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2753E5DD-2A8F-4475-94D0-56FB72D1633D}" type="datetimeFigureOut">
              <a:rPr lang="en-GB" smtClean="0"/>
              <a:t>20/06/2016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AA9314E-FA8F-408B-96D2-3742CE3ACB1F}" type="slidenum">
              <a:rPr lang="en-GB" smtClean="0"/>
              <a:t>‹#›</a:t>
            </a:fld>
            <a:endParaRPr lang="en-GB"/>
          </a:p>
        </p:txBody>
      </p:sp>
    </p:spTree>
    <p:extLst>
      <p:ext uri="{BB962C8B-B14F-4D97-AF65-F5344CB8AC3E}">
        <p14:creationId xmlns:p14="http://schemas.microsoft.com/office/powerpoint/2010/main" val="3530167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2753E5DD-2A8F-4475-94D0-56FB72D1633D}" type="datetimeFigureOut">
              <a:rPr lang="en-GB" smtClean="0"/>
              <a:t>20/06/2016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AA9314E-FA8F-408B-96D2-3742CE3ACB1F}" type="slidenum">
              <a:rPr lang="en-GB" smtClean="0"/>
              <a:t>‹#›</a:t>
            </a:fld>
            <a:endParaRPr lang="en-GB"/>
          </a:p>
        </p:txBody>
      </p:sp>
    </p:spTree>
    <p:extLst>
      <p:ext uri="{BB962C8B-B14F-4D97-AF65-F5344CB8AC3E}">
        <p14:creationId xmlns:p14="http://schemas.microsoft.com/office/powerpoint/2010/main" val="549167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2753E5DD-2A8F-4475-94D0-56FB72D1633D}" type="datetimeFigureOut">
              <a:rPr lang="en-GB" smtClean="0"/>
              <a:t>20/06/2016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AA9314E-FA8F-408B-96D2-3742CE3ACB1F}" type="slidenum">
              <a:rPr lang="en-GB" smtClean="0"/>
              <a:t>‹#›</a:t>
            </a:fld>
            <a:endParaRPr lang="en-GB"/>
          </a:p>
        </p:txBody>
      </p:sp>
    </p:spTree>
    <p:extLst>
      <p:ext uri="{BB962C8B-B14F-4D97-AF65-F5344CB8AC3E}">
        <p14:creationId xmlns:p14="http://schemas.microsoft.com/office/powerpoint/2010/main" val="3747807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53E5DD-2A8F-4475-94D0-56FB72D1633D}" type="datetimeFigureOut">
              <a:rPr lang="en-GB" smtClean="0"/>
              <a:t>20/06/2016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AA9314E-FA8F-408B-96D2-3742CE3ACB1F}" type="slidenum">
              <a:rPr lang="en-GB" smtClean="0"/>
              <a:t>‹#›</a:t>
            </a:fld>
            <a:endParaRPr lang="en-GB"/>
          </a:p>
        </p:txBody>
      </p:sp>
    </p:spTree>
    <p:extLst>
      <p:ext uri="{BB962C8B-B14F-4D97-AF65-F5344CB8AC3E}">
        <p14:creationId xmlns:p14="http://schemas.microsoft.com/office/powerpoint/2010/main" val="995181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53E5DD-2A8F-4475-94D0-56FB72D1633D}" type="datetimeFigureOut">
              <a:rPr lang="en-GB" smtClean="0"/>
              <a:t>20/06/2016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AA9314E-FA8F-408B-96D2-3742CE3ACB1F}" type="slidenum">
              <a:rPr lang="en-GB" smtClean="0"/>
              <a:t>‹#›</a:t>
            </a:fld>
            <a:endParaRPr lang="en-GB"/>
          </a:p>
        </p:txBody>
      </p:sp>
    </p:spTree>
    <p:extLst>
      <p:ext uri="{BB962C8B-B14F-4D97-AF65-F5344CB8AC3E}">
        <p14:creationId xmlns:p14="http://schemas.microsoft.com/office/powerpoint/2010/main" val="3105962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53E5DD-2A8F-4475-94D0-56FB72D1633D}" type="datetimeFigureOut">
              <a:rPr lang="en-GB" smtClean="0"/>
              <a:t>20/06/2016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AA9314E-FA8F-408B-96D2-3742CE3ACB1F}" type="slidenum">
              <a:rPr lang="en-GB" smtClean="0"/>
              <a:t>‹#›</a:t>
            </a:fld>
            <a:endParaRPr lang="en-GB"/>
          </a:p>
        </p:txBody>
      </p:sp>
    </p:spTree>
    <p:extLst>
      <p:ext uri="{BB962C8B-B14F-4D97-AF65-F5344CB8AC3E}">
        <p14:creationId xmlns:p14="http://schemas.microsoft.com/office/powerpoint/2010/main" val="4253904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53E5DD-2A8F-4475-94D0-56FB72D1633D}" type="datetimeFigureOut">
              <a:rPr lang="en-GB" smtClean="0"/>
              <a:t>20/06/2016</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A9314E-FA8F-408B-96D2-3742CE3ACB1F}" type="slidenum">
              <a:rPr lang="en-GB" smtClean="0"/>
              <a:t>‹#›</a:t>
            </a:fld>
            <a:endParaRPr lang="en-GB"/>
          </a:p>
        </p:txBody>
      </p:sp>
    </p:spTree>
    <p:extLst>
      <p:ext uri="{BB962C8B-B14F-4D97-AF65-F5344CB8AC3E}">
        <p14:creationId xmlns:p14="http://schemas.microsoft.com/office/powerpoint/2010/main" val="43929038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PixelZerg/NeuroOC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79373" y="1235681"/>
            <a:ext cx="9144000" cy="2619627"/>
          </a:xfrm>
        </p:spPr>
        <p:txBody>
          <a:bodyPr anchor="ctr">
            <a:normAutofit/>
          </a:bodyPr>
          <a:lstStyle/>
          <a:p>
            <a:r>
              <a:rPr lang="en-GB" sz="2000" dirty="0"/>
              <a:t>Artificial Multi-Layered Neural Network Optical (Handwritten) Character </a:t>
            </a:r>
            <a:r>
              <a:rPr lang="en-GB" sz="2000" dirty="0" smtClean="0"/>
              <a:t>Recognition </a:t>
            </a:r>
            <a:r>
              <a:rPr lang="en-GB" dirty="0" err="1" smtClean="0"/>
              <a:t>NeuroOCR</a:t>
            </a:r>
            <a:r>
              <a:rPr lang="en-GB" dirty="0" smtClean="0"/>
              <a:t/>
            </a:r>
            <a:br>
              <a:rPr lang="en-GB" dirty="0" smtClean="0"/>
            </a:br>
            <a:r>
              <a:rPr lang="en-GB" sz="4400" dirty="0" smtClean="0"/>
              <a:t>Development Documentation</a:t>
            </a:r>
            <a:endParaRPr lang="en-GB" sz="4400" dirty="0"/>
          </a:p>
        </p:txBody>
      </p:sp>
      <p:sp>
        <p:nvSpPr>
          <p:cNvPr id="3" name="Subtitle 2"/>
          <p:cNvSpPr>
            <a:spLocks noGrp="1"/>
          </p:cNvSpPr>
          <p:nvPr>
            <p:ph type="subTitle" idx="1"/>
          </p:nvPr>
        </p:nvSpPr>
        <p:spPr>
          <a:xfrm>
            <a:off x="1779373" y="3855308"/>
            <a:ext cx="9144000" cy="1758774"/>
          </a:xfrm>
        </p:spPr>
        <p:txBody>
          <a:bodyPr anchor="ctr">
            <a:normAutofit/>
          </a:bodyPr>
          <a:lstStyle/>
          <a:p>
            <a:r>
              <a:rPr lang="en-GB" dirty="0" smtClean="0"/>
              <a:t>By Abhinav Bhandari</a:t>
            </a:r>
          </a:p>
          <a:p>
            <a:r>
              <a:rPr lang="en-GB" dirty="0" smtClean="0"/>
              <a:t>Start: 17/06/2016</a:t>
            </a:r>
          </a:p>
          <a:p>
            <a:r>
              <a:rPr lang="en-GB" dirty="0" smtClean="0"/>
              <a:t>End: WIP</a:t>
            </a:r>
          </a:p>
        </p:txBody>
      </p:sp>
    </p:spTree>
    <p:extLst>
      <p:ext uri="{BB962C8B-B14F-4D97-AF65-F5344CB8AC3E}">
        <p14:creationId xmlns:p14="http://schemas.microsoft.com/office/powerpoint/2010/main" val="13356236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idx="1"/>
          </p:nvPr>
        </p:nvSpPr>
        <p:spPr>
          <a:xfrm>
            <a:off x="831850" y="5149640"/>
            <a:ext cx="10515600" cy="1500187"/>
          </a:xfrm>
        </p:spPr>
        <p:txBody>
          <a:bodyPr>
            <a:normAutofit/>
          </a:bodyPr>
          <a:lstStyle/>
          <a:p>
            <a:r>
              <a:rPr lang="en-GB" dirty="0" smtClean="0"/>
              <a:t>This is the Neural Network interface. I might end up not using double by the end of the project but it’s not like it will make that much difference……….</a:t>
            </a:r>
            <a:endParaRPr lang="en-GB" dirty="0" smtClean="0">
              <a:sym typeface="Wingdings" panose="05000000000000000000" pitchFamily="2" charset="2"/>
            </a:endParaRPr>
          </a:p>
        </p:txBody>
      </p:sp>
      <p:pic>
        <p:nvPicPr>
          <p:cNvPr id="12" name="Content Placeholder 11"/>
          <p:cNvPicPr>
            <a:picLocks noGrp="1" noChangeAspect="1"/>
          </p:cNvPicPr>
          <p:nvPr>
            <p:ph idx="4294967295"/>
          </p:nvPr>
        </p:nvPicPr>
        <p:blipFill>
          <a:blip r:embed="rId2"/>
          <a:stretch>
            <a:fillRect/>
          </a:stretch>
        </p:blipFill>
        <p:spPr>
          <a:xfrm>
            <a:off x="1885165" y="337753"/>
            <a:ext cx="8408970" cy="4589463"/>
          </a:xfrm>
          <a:prstGeom prst="rect">
            <a:avLst/>
          </a:prstGeom>
        </p:spPr>
      </p:pic>
      <p:pic>
        <p:nvPicPr>
          <p:cNvPr id="3" name="Picture 2"/>
          <p:cNvPicPr>
            <a:picLocks noChangeAspect="1"/>
          </p:cNvPicPr>
          <p:nvPr/>
        </p:nvPicPr>
        <p:blipFill>
          <a:blip r:embed="rId3"/>
          <a:stretch>
            <a:fillRect/>
          </a:stretch>
        </p:blipFill>
        <p:spPr>
          <a:xfrm>
            <a:off x="1885165" y="337753"/>
            <a:ext cx="8408176" cy="4589463"/>
          </a:xfrm>
          <a:prstGeom prst="rect">
            <a:avLst/>
          </a:prstGeom>
        </p:spPr>
      </p:pic>
    </p:spTree>
    <p:extLst>
      <p:ext uri="{BB962C8B-B14F-4D97-AF65-F5344CB8AC3E}">
        <p14:creationId xmlns:p14="http://schemas.microsoft.com/office/powerpoint/2010/main" val="5883583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idx="1"/>
          </p:nvPr>
        </p:nvSpPr>
        <p:spPr>
          <a:xfrm>
            <a:off x="831850" y="5149640"/>
            <a:ext cx="10515600" cy="1500187"/>
          </a:xfrm>
        </p:spPr>
        <p:txBody>
          <a:bodyPr>
            <a:normAutofit fontScale="92500" lnSpcReduction="20000"/>
          </a:bodyPr>
          <a:lstStyle/>
          <a:p>
            <a:r>
              <a:rPr lang="en-GB" dirty="0" smtClean="0">
                <a:sym typeface="Wingdings" panose="05000000000000000000" pitchFamily="2" charset="2"/>
              </a:rPr>
              <a:t>Here’s the network </a:t>
            </a:r>
            <a:r>
              <a:rPr lang="en-GB" dirty="0" smtClean="0">
                <a:sym typeface="Wingdings" panose="05000000000000000000" pitchFamily="2" charset="2"/>
              </a:rPr>
              <a:t>factory interface. </a:t>
            </a:r>
            <a:r>
              <a:rPr lang="en-GB" dirty="0" smtClean="0">
                <a:sym typeface="Wingdings" panose="05000000000000000000" pitchFamily="2" charset="2"/>
              </a:rPr>
              <a:t>In the </a:t>
            </a:r>
            <a:r>
              <a:rPr lang="en-GB" dirty="0" err="1" smtClean="0">
                <a:sym typeface="Wingdings" panose="05000000000000000000" pitchFamily="2" charset="2"/>
              </a:rPr>
              <a:t>CreateNetwork</a:t>
            </a:r>
            <a:r>
              <a:rPr lang="en-GB" dirty="0" smtClean="0">
                <a:sym typeface="Wingdings" panose="05000000000000000000" pitchFamily="2" charset="2"/>
              </a:rPr>
              <a:t> method, you might want to implement logic later for stuff such as randomising neuron weights so as to increase learning efficiency. I’m using a Long type variable instead of </a:t>
            </a:r>
            <a:r>
              <a:rPr lang="en-GB" dirty="0" err="1" smtClean="0">
                <a:sym typeface="Wingdings" panose="05000000000000000000" pitchFamily="2" charset="2"/>
              </a:rPr>
              <a:t>Int</a:t>
            </a:r>
            <a:r>
              <a:rPr lang="en-GB" dirty="0" smtClean="0">
                <a:sym typeface="Wingdings" panose="05000000000000000000" pitchFamily="2" charset="2"/>
              </a:rPr>
              <a:t> because who knows, you might need to make a REALLY big neural network. (BTW: </a:t>
            </a:r>
            <a:r>
              <a:rPr lang="en-GB" dirty="0" err="1" smtClean="0">
                <a:sym typeface="Wingdings" panose="05000000000000000000" pitchFamily="2" charset="2"/>
              </a:rPr>
              <a:t>Int</a:t>
            </a:r>
            <a:r>
              <a:rPr lang="en-GB" dirty="0" smtClean="0">
                <a:sym typeface="Wingdings" panose="05000000000000000000" pitchFamily="2" charset="2"/>
              </a:rPr>
              <a:t> = 32bit, Long = 64bit). As you can see, the neural network instantiated by this </a:t>
            </a:r>
            <a:r>
              <a:rPr lang="en-GB" dirty="0" smtClean="0">
                <a:sym typeface="Wingdings" panose="05000000000000000000" pitchFamily="2" charset="2"/>
              </a:rPr>
              <a:t>(currently) will </a:t>
            </a:r>
            <a:r>
              <a:rPr lang="en-GB" dirty="0" smtClean="0">
                <a:sym typeface="Wingdings" panose="05000000000000000000" pitchFamily="2" charset="2"/>
              </a:rPr>
              <a:t>not be multi-dimensional. I’ll cross that bridge when I come to it</a:t>
            </a:r>
          </a:p>
        </p:txBody>
      </p:sp>
      <p:pic>
        <p:nvPicPr>
          <p:cNvPr id="12" name="Content Placeholder 11"/>
          <p:cNvPicPr>
            <a:picLocks noGrp="1" noChangeAspect="1"/>
          </p:cNvPicPr>
          <p:nvPr>
            <p:ph idx="4294967295"/>
          </p:nvPr>
        </p:nvPicPr>
        <p:blipFill>
          <a:blip r:embed="rId2"/>
          <a:stretch>
            <a:fillRect/>
          </a:stretch>
        </p:blipFill>
        <p:spPr>
          <a:xfrm>
            <a:off x="1885165" y="337753"/>
            <a:ext cx="8408970" cy="4589463"/>
          </a:xfrm>
          <a:prstGeom prst="rect">
            <a:avLst/>
          </a:prstGeom>
        </p:spPr>
      </p:pic>
      <p:pic>
        <p:nvPicPr>
          <p:cNvPr id="2" name="Picture 1"/>
          <p:cNvPicPr>
            <a:picLocks noChangeAspect="1"/>
          </p:cNvPicPr>
          <p:nvPr/>
        </p:nvPicPr>
        <p:blipFill>
          <a:blip r:embed="rId3"/>
          <a:stretch>
            <a:fillRect/>
          </a:stretch>
        </p:blipFill>
        <p:spPr>
          <a:xfrm>
            <a:off x="1885165" y="337753"/>
            <a:ext cx="8408176" cy="4589463"/>
          </a:xfrm>
          <a:prstGeom prst="rect">
            <a:avLst/>
          </a:prstGeom>
        </p:spPr>
      </p:pic>
    </p:spTree>
    <p:extLst>
      <p:ext uri="{BB962C8B-B14F-4D97-AF65-F5344CB8AC3E}">
        <p14:creationId xmlns:p14="http://schemas.microsoft.com/office/powerpoint/2010/main" val="6368115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idx="1"/>
          </p:nvPr>
        </p:nvSpPr>
        <p:spPr>
          <a:xfrm>
            <a:off x="831850" y="5149640"/>
            <a:ext cx="10515600" cy="1500187"/>
          </a:xfrm>
        </p:spPr>
        <p:txBody>
          <a:bodyPr>
            <a:normAutofit fontScale="92500" lnSpcReduction="20000"/>
          </a:bodyPr>
          <a:lstStyle/>
          <a:p>
            <a:r>
              <a:rPr lang="en-GB" dirty="0" smtClean="0">
                <a:sym typeface="Wingdings" panose="05000000000000000000" pitchFamily="2" charset="2"/>
              </a:rPr>
              <a:t>As I mentioned previously, we will be making use of supervised learning in this project. In other words, when the neural network is undergoing its learning epoch, it will need to be given the inputs and the correct outputs for those inputs. It would be a lot more manageable if we stored this data in an object and thus I have defined this training data class which will store that information. As you can see, the Outputs and Inputs can only be set by the </a:t>
            </a:r>
            <a:r>
              <a:rPr lang="en-GB" dirty="0" err="1" smtClean="0">
                <a:sym typeface="Wingdings" panose="05000000000000000000" pitchFamily="2" charset="2"/>
              </a:rPr>
              <a:t>TrainingData</a:t>
            </a:r>
            <a:r>
              <a:rPr lang="en-GB" dirty="0" smtClean="0">
                <a:sym typeface="Wingdings" panose="05000000000000000000" pitchFamily="2" charset="2"/>
              </a:rPr>
              <a:t>() construct during instantiation.</a:t>
            </a:r>
            <a:endParaRPr lang="en-GB" dirty="0" smtClean="0">
              <a:sym typeface="Wingdings" panose="05000000000000000000" pitchFamily="2" charset="2"/>
            </a:endParaRPr>
          </a:p>
        </p:txBody>
      </p:sp>
      <p:pic>
        <p:nvPicPr>
          <p:cNvPr id="12" name="Content Placeholder 11"/>
          <p:cNvPicPr>
            <a:picLocks noGrp="1" noChangeAspect="1"/>
          </p:cNvPicPr>
          <p:nvPr>
            <p:ph idx="4294967295"/>
          </p:nvPr>
        </p:nvPicPr>
        <p:blipFill>
          <a:blip r:embed="rId2"/>
          <a:stretch>
            <a:fillRect/>
          </a:stretch>
        </p:blipFill>
        <p:spPr>
          <a:xfrm>
            <a:off x="1885165" y="337753"/>
            <a:ext cx="8408970" cy="4589463"/>
          </a:xfrm>
          <a:prstGeom prst="rect">
            <a:avLst/>
          </a:prstGeom>
        </p:spPr>
      </p:pic>
      <p:pic>
        <p:nvPicPr>
          <p:cNvPr id="3" name="Picture 2"/>
          <p:cNvPicPr>
            <a:picLocks noChangeAspect="1"/>
          </p:cNvPicPr>
          <p:nvPr/>
        </p:nvPicPr>
        <p:blipFill>
          <a:blip r:embed="rId3"/>
          <a:stretch>
            <a:fillRect/>
          </a:stretch>
        </p:blipFill>
        <p:spPr>
          <a:xfrm>
            <a:off x="1885165" y="337753"/>
            <a:ext cx="8408970" cy="4589896"/>
          </a:xfrm>
          <a:prstGeom prst="rect">
            <a:avLst/>
          </a:prstGeom>
        </p:spPr>
      </p:pic>
    </p:spTree>
    <p:extLst>
      <p:ext uri="{BB962C8B-B14F-4D97-AF65-F5344CB8AC3E}">
        <p14:creationId xmlns:p14="http://schemas.microsoft.com/office/powerpoint/2010/main" val="36443636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idx="1"/>
          </p:nvPr>
        </p:nvSpPr>
        <p:spPr>
          <a:xfrm>
            <a:off x="831850" y="5149640"/>
            <a:ext cx="10515600" cy="1500187"/>
          </a:xfrm>
        </p:spPr>
        <p:txBody>
          <a:bodyPr>
            <a:normAutofit/>
          </a:bodyPr>
          <a:lstStyle/>
          <a:p>
            <a:r>
              <a:rPr lang="en-GB" dirty="0" smtClean="0">
                <a:sym typeface="Wingdings" panose="05000000000000000000" pitchFamily="2" charset="2"/>
              </a:rPr>
              <a:t>We can now add this method to our Neural Network interface. I will most likely later make a “</a:t>
            </a:r>
            <a:r>
              <a:rPr lang="en-GB" dirty="0" err="1" smtClean="0">
                <a:sym typeface="Wingdings" panose="05000000000000000000" pitchFamily="2" charset="2"/>
              </a:rPr>
              <a:t>NetworkHelper</a:t>
            </a:r>
            <a:r>
              <a:rPr lang="en-GB" dirty="0" smtClean="0">
                <a:sym typeface="Wingdings" panose="05000000000000000000" pitchFamily="2" charset="2"/>
              </a:rPr>
              <a:t>” later which will standardise the input data and so train the neural network more efficiently. Also, seeing as I am planning to be working with images. This seems like a good idea.</a:t>
            </a:r>
            <a:endParaRPr lang="en-GB" dirty="0" smtClean="0">
              <a:sym typeface="Wingdings" panose="05000000000000000000" pitchFamily="2" charset="2"/>
            </a:endParaRPr>
          </a:p>
        </p:txBody>
      </p:sp>
      <p:pic>
        <p:nvPicPr>
          <p:cNvPr id="12" name="Content Placeholder 11"/>
          <p:cNvPicPr>
            <a:picLocks noGrp="1" noChangeAspect="1"/>
          </p:cNvPicPr>
          <p:nvPr>
            <p:ph idx="4294967295"/>
          </p:nvPr>
        </p:nvPicPr>
        <p:blipFill>
          <a:blip r:embed="rId2"/>
          <a:stretch>
            <a:fillRect/>
          </a:stretch>
        </p:blipFill>
        <p:spPr>
          <a:xfrm>
            <a:off x="1885165" y="337753"/>
            <a:ext cx="8408970" cy="4589463"/>
          </a:xfrm>
          <a:prstGeom prst="rect">
            <a:avLst/>
          </a:prstGeom>
        </p:spPr>
      </p:pic>
      <p:pic>
        <p:nvPicPr>
          <p:cNvPr id="3" name="Picture 2"/>
          <p:cNvPicPr>
            <a:picLocks noChangeAspect="1"/>
          </p:cNvPicPr>
          <p:nvPr/>
        </p:nvPicPr>
        <p:blipFill>
          <a:blip r:embed="rId3"/>
          <a:stretch>
            <a:fillRect/>
          </a:stretch>
        </p:blipFill>
        <p:spPr>
          <a:xfrm>
            <a:off x="1885165" y="337753"/>
            <a:ext cx="8408970" cy="4589896"/>
          </a:xfrm>
          <a:prstGeom prst="rect">
            <a:avLst/>
          </a:prstGeom>
        </p:spPr>
      </p:pic>
      <p:pic>
        <p:nvPicPr>
          <p:cNvPr id="2" name="Picture 1"/>
          <p:cNvPicPr>
            <a:picLocks noChangeAspect="1"/>
          </p:cNvPicPr>
          <p:nvPr/>
        </p:nvPicPr>
        <p:blipFill>
          <a:blip r:embed="rId4"/>
          <a:stretch>
            <a:fillRect/>
          </a:stretch>
        </p:blipFill>
        <p:spPr>
          <a:xfrm>
            <a:off x="1885165" y="337753"/>
            <a:ext cx="8408176" cy="4589463"/>
          </a:xfrm>
          <a:prstGeom prst="rect">
            <a:avLst/>
          </a:prstGeom>
        </p:spPr>
      </p:pic>
    </p:spTree>
    <p:extLst>
      <p:ext uri="{BB962C8B-B14F-4D97-AF65-F5344CB8AC3E}">
        <p14:creationId xmlns:p14="http://schemas.microsoft.com/office/powerpoint/2010/main" val="9234391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Do not underestimate input standardisation</a:t>
            </a:r>
            <a:endParaRPr lang="en-GB" dirty="0"/>
          </a:p>
        </p:txBody>
      </p:sp>
      <p:sp>
        <p:nvSpPr>
          <p:cNvPr id="5" name="Content Placeholder 4"/>
          <p:cNvSpPr>
            <a:spLocks noGrp="1"/>
          </p:cNvSpPr>
          <p:nvPr>
            <p:ph idx="1"/>
          </p:nvPr>
        </p:nvSpPr>
        <p:spPr/>
        <p:txBody>
          <a:bodyPr/>
          <a:lstStyle/>
          <a:p>
            <a:pPr marL="0" indent="0">
              <a:buNone/>
            </a:pPr>
            <a:r>
              <a:rPr lang="en-GB" dirty="0" smtClean="0"/>
              <a:t>Neural networks are trained a lot faster if their inputs are normalised. If the inputs given to the neural network are combined linearly, in theory, the data set does not need to be standardised because any rescaling of an input vector can effectively be undone by changing the corresponding weights and biases, leaving you with the exact same outputs as you had before. However, standardising inputs can reduce the chances of getting stuck in local optima (also, weight decay and Bayesian estimation can be done more conveniently with standardised inputs). It won’t really hurt to standardise the input data and its largely agreed that input data should be standardised so why not?</a:t>
            </a:r>
            <a:endParaRPr lang="en-GB" dirty="0"/>
          </a:p>
        </p:txBody>
      </p:sp>
    </p:spTree>
    <p:extLst>
      <p:ext uri="{BB962C8B-B14F-4D97-AF65-F5344CB8AC3E}">
        <p14:creationId xmlns:p14="http://schemas.microsoft.com/office/powerpoint/2010/main" val="33684640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Implementing the mathematics</a:t>
            </a:r>
            <a:endParaRPr lang="en-GB" dirty="0"/>
          </a:p>
        </p:txBody>
      </p:sp>
      <p:sp>
        <p:nvSpPr>
          <p:cNvPr id="3" name="Content Placeholder 2"/>
          <p:cNvSpPr>
            <a:spLocks noGrp="1"/>
          </p:cNvSpPr>
          <p:nvPr>
            <p:ph idx="1"/>
          </p:nvPr>
        </p:nvSpPr>
        <p:spPr/>
        <p:txBody>
          <a:bodyPr/>
          <a:lstStyle/>
          <a:p>
            <a:pPr marL="0" indent="0">
              <a:buNone/>
            </a:pPr>
            <a:r>
              <a:rPr lang="en-GB" dirty="0" smtClean="0"/>
              <a:t>Right, so now that the basic structure of our library has been pretty much fully defined, let’s start working on actually making some classes which implement these interfaces – the classes with which I shall work in order to achieve the aim of this project. Although, like I mentioned before, with this rather generic structure, any number of different neural network systems can be implemented, I shall only be implementing a basic back propagation system. Next, I shall implement the algorithms for calculating the bias and delta of our neuron (which I left empty earlier). The next few slides shall show my progress.</a:t>
            </a:r>
            <a:endParaRPr lang="en-GB" dirty="0"/>
          </a:p>
        </p:txBody>
      </p:sp>
    </p:spTree>
    <p:extLst>
      <p:ext uri="{BB962C8B-B14F-4D97-AF65-F5344CB8AC3E}">
        <p14:creationId xmlns:p14="http://schemas.microsoft.com/office/powerpoint/2010/main" val="37115860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97163" y="233320"/>
            <a:ext cx="6194419" cy="1325563"/>
          </a:xfrm>
        </p:spPr>
        <p:txBody>
          <a:bodyPr>
            <a:normAutofit/>
          </a:bodyPr>
          <a:lstStyle/>
          <a:p>
            <a:r>
              <a:rPr lang="en-GB" sz="1200" dirty="0" smtClean="0">
                <a:latin typeface="+mn-lt"/>
              </a:rPr>
              <a:t>NB: defining a variable as null, in my opinion, is far better than not defining it at all</a:t>
            </a:r>
            <a:endParaRPr lang="en-GB" sz="1200" dirty="0">
              <a:latin typeface="+mn-lt"/>
            </a:endParaRPr>
          </a:p>
        </p:txBody>
      </p:sp>
      <p:pic>
        <p:nvPicPr>
          <p:cNvPr id="5" name="Content Placeholder 4"/>
          <p:cNvPicPr>
            <a:picLocks noGrp="1" noChangeAspect="1"/>
          </p:cNvPicPr>
          <p:nvPr>
            <p:ph idx="1"/>
          </p:nvPr>
        </p:nvPicPr>
        <p:blipFill>
          <a:blip r:embed="rId2"/>
          <a:stretch>
            <a:fillRect/>
          </a:stretch>
        </p:blipFill>
        <p:spPr>
          <a:xfrm>
            <a:off x="2110042" y="1825625"/>
            <a:ext cx="7971916" cy="4351338"/>
          </a:xfrm>
          <a:prstGeom prst="rect">
            <a:avLst/>
          </a:prstGeom>
        </p:spPr>
      </p:pic>
      <p:cxnSp>
        <p:nvCxnSpPr>
          <p:cNvPr id="7" name="Straight Arrow Connector 6"/>
          <p:cNvCxnSpPr/>
          <p:nvPr/>
        </p:nvCxnSpPr>
        <p:spPr>
          <a:xfrm flipH="1">
            <a:off x="4769709" y="1040235"/>
            <a:ext cx="3258555" cy="2584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75377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1200" dirty="0" smtClean="0">
                <a:latin typeface="+mn-lt"/>
              </a:rPr>
              <a:t>All these properties definitions everywhere do look slightly ugly, but it can’t be helped – there is no other way of doing it. I need to be able to access them through the interface and interfaces can’t implement fields. Of course, I could have just taken the easy (and very lazy) way out and not made the interfaces and instead just define the objects and I probably would have gotten away with it since I only need this type of setup for this project, but I want this library to be a little more useful than something as plain as that. Well, the good thing is, I can (and have), if I want to disallow variables being changed in the object from outside of the scope of the class by simply not defining a “set”</a:t>
            </a:r>
            <a:endParaRPr lang="en-GB" sz="1200" dirty="0">
              <a:latin typeface="+mn-lt"/>
            </a:endParaRPr>
          </a:p>
        </p:txBody>
      </p:sp>
      <p:pic>
        <p:nvPicPr>
          <p:cNvPr id="5" name="Content Placeholder 4"/>
          <p:cNvPicPr>
            <a:picLocks noGrp="1" noChangeAspect="1"/>
          </p:cNvPicPr>
          <p:nvPr>
            <p:ph idx="1"/>
          </p:nvPr>
        </p:nvPicPr>
        <p:blipFill>
          <a:blip r:embed="rId2"/>
          <a:stretch>
            <a:fillRect/>
          </a:stretch>
        </p:blipFill>
        <p:spPr>
          <a:xfrm>
            <a:off x="2110042" y="1825625"/>
            <a:ext cx="7971916" cy="4351338"/>
          </a:xfrm>
          <a:prstGeom prst="rect">
            <a:avLst/>
          </a:prstGeom>
        </p:spPr>
      </p:pic>
      <p:pic>
        <p:nvPicPr>
          <p:cNvPr id="12" name="Picture 11"/>
          <p:cNvPicPr>
            <a:picLocks noChangeAspect="1"/>
          </p:cNvPicPr>
          <p:nvPr/>
        </p:nvPicPr>
        <p:blipFill>
          <a:blip r:embed="rId3"/>
          <a:stretch>
            <a:fillRect/>
          </a:stretch>
        </p:blipFill>
        <p:spPr>
          <a:xfrm>
            <a:off x="2110042" y="1820117"/>
            <a:ext cx="7982008" cy="4356846"/>
          </a:xfrm>
          <a:prstGeom prst="rect">
            <a:avLst/>
          </a:prstGeom>
        </p:spPr>
      </p:pic>
      <p:cxnSp>
        <p:nvCxnSpPr>
          <p:cNvPr id="9" name="Straight Arrow Connector 8"/>
          <p:cNvCxnSpPr/>
          <p:nvPr/>
        </p:nvCxnSpPr>
        <p:spPr>
          <a:xfrm flipH="1">
            <a:off x="4333103" y="1268627"/>
            <a:ext cx="411895" cy="27326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4637903" y="1268627"/>
            <a:ext cx="107093" cy="22818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2487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1800" dirty="0" smtClean="0">
                <a:latin typeface="+mn-lt"/>
              </a:rPr>
              <a:t>As you can see, the calculations will be done in the strategy (as I mentioned previously).</a:t>
            </a:r>
            <a:endParaRPr lang="en-GB" sz="1800" dirty="0">
              <a:latin typeface="+mn-lt"/>
            </a:endParaRPr>
          </a:p>
        </p:txBody>
      </p:sp>
      <p:pic>
        <p:nvPicPr>
          <p:cNvPr id="4" name="Content Placeholder 3"/>
          <p:cNvPicPr>
            <a:picLocks noGrp="1" noChangeAspect="1"/>
          </p:cNvPicPr>
          <p:nvPr>
            <p:ph idx="1"/>
          </p:nvPr>
        </p:nvPicPr>
        <p:blipFill>
          <a:blip r:embed="rId2"/>
          <a:stretch>
            <a:fillRect/>
          </a:stretch>
        </p:blipFill>
        <p:spPr>
          <a:xfrm>
            <a:off x="2110042" y="1825625"/>
            <a:ext cx="7971916" cy="4351338"/>
          </a:xfrm>
          <a:prstGeom prst="rect">
            <a:avLst/>
          </a:prstGeom>
        </p:spPr>
      </p:pic>
    </p:spTree>
    <p:extLst>
      <p:ext uri="{BB962C8B-B14F-4D97-AF65-F5344CB8AC3E}">
        <p14:creationId xmlns:p14="http://schemas.microsoft.com/office/powerpoint/2010/main" val="31044130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Error Handling</a:t>
            </a:r>
            <a:endParaRPr lang="en-GB" dirty="0"/>
          </a:p>
        </p:txBody>
      </p:sp>
      <p:sp>
        <p:nvSpPr>
          <p:cNvPr id="5" name="Text Placeholder 4"/>
          <p:cNvSpPr>
            <a:spLocks noGrp="1"/>
          </p:cNvSpPr>
          <p:nvPr>
            <p:ph type="body" idx="1"/>
          </p:nvPr>
        </p:nvSpPr>
        <p:spPr/>
        <p:txBody>
          <a:bodyPr>
            <a:normAutofit fontScale="92500" lnSpcReduction="10000"/>
          </a:bodyPr>
          <a:lstStyle/>
          <a:p>
            <a:r>
              <a:rPr lang="en-GB" dirty="0" smtClean="0"/>
              <a:t>I just realised, if the strategy for the neuron has not yet been initialised, the program will crash here(most likely throw a </a:t>
            </a:r>
            <a:r>
              <a:rPr lang="en-GB" dirty="0" err="1" smtClean="0"/>
              <a:t>NullReferenceException</a:t>
            </a:r>
            <a:r>
              <a:rPr lang="en-GB" dirty="0" smtClean="0"/>
              <a:t>) (if you are silly enough to not use a try/catch AND to forget to initialise the strategy in the first place). Oh well, just for completion purposes, I’m going to add a catch and define my an exception. The next few slides shall be about this.</a:t>
            </a:r>
            <a:endParaRPr lang="en-GB" dirty="0"/>
          </a:p>
        </p:txBody>
      </p:sp>
    </p:spTree>
    <p:extLst>
      <p:ext uri="{BB962C8B-B14F-4D97-AF65-F5344CB8AC3E}">
        <p14:creationId xmlns:p14="http://schemas.microsoft.com/office/powerpoint/2010/main" val="15813823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Aim</a:t>
            </a:r>
            <a:endParaRPr lang="en-GB" dirty="0"/>
          </a:p>
        </p:txBody>
      </p:sp>
      <p:sp>
        <p:nvSpPr>
          <p:cNvPr id="3" name="Content Placeholder 2"/>
          <p:cNvSpPr>
            <a:spLocks noGrp="1"/>
          </p:cNvSpPr>
          <p:nvPr>
            <p:ph idx="1"/>
          </p:nvPr>
        </p:nvSpPr>
        <p:spPr/>
        <p:txBody>
          <a:bodyPr/>
          <a:lstStyle/>
          <a:p>
            <a:pPr marL="0" indent="0">
              <a:buNone/>
            </a:pPr>
            <a:r>
              <a:rPr lang="en-GB" dirty="0" smtClean="0"/>
              <a:t>To produce an Neural Network capable of learning to recognise different characters – output (approximate) the 8Bit ASCII representation of a character, when given a hand-drawn bitmap input of the character through the use of supervised learning with a basic back propagation algorithm. So as to accomplish this, create a versatile Multi-Layered Neural Network library and along with it, various samples in order to test its durability (or just for debugging purposes)</a:t>
            </a:r>
            <a:endParaRPr lang="en-GB" dirty="0"/>
          </a:p>
        </p:txBody>
      </p:sp>
    </p:spTree>
    <p:extLst>
      <p:ext uri="{BB962C8B-B14F-4D97-AF65-F5344CB8AC3E}">
        <p14:creationId xmlns:p14="http://schemas.microsoft.com/office/powerpoint/2010/main" val="7983759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GB" sz="1800" dirty="0" smtClean="0">
                <a:latin typeface="+mn-lt"/>
              </a:rPr>
              <a:t>It is good practice to define a base exception and inherit more specific exceptions from it. Here’s me defining the base exception. I shall keep it in the </a:t>
            </a:r>
            <a:r>
              <a:rPr lang="en-GB" sz="1800" dirty="0" err="1" smtClean="0">
                <a:latin typeface="+mn-lt"/>
              </a:rPr>
              <a:t>LibNeuroOCR.Exception</a:t>
            </a:r>
            <a:r>
              <a:rPr lang="en-GB" sz="1800" dirty="0" smtClean="0">
                <a:latin typeface="+mn-lt"/>
              </a:rPr>
              <a:t> namespace to keep it tidy.</a:t>
            </a:r>
            <a:endParaRPr lang="en-GB" sz="1800" dirty="0">
              <a:latin typeface="+mn-lt"/>
            </a:endParaRPr>
          </a:p>
        </p:txBody>
      </p:sp>
      <p:pic>
        <p:nvPicPr>
          <p:cNvPr id="6" name="Content Placeholder 5"/>
          <p:cNvPicPr>
            <a:picLocks noGrp="1" noChangeAspect="1"/>
          </p:cNvPicPr>
          <p:nvPr>
            <p:ph idx="1"/>
          </p:nvPr>
        </p:nvPicPr>
        <p:blipFill>
          <a:blip r:embed="rId2"/>
          <a:stretch>
            <a:fillRect/>
          </a:stretch>
        </p:blipFill>
        <p:spPr>
          <a:xfrm>
            <a:off x="2110042" y="1825625"/>
            <a:ext cx="7971916" cy="4351338"/>
          </a:xfrm>
          <a:prstGeom prst="rect">
            <a:avLst/>
          </a:prstGeom>
        </p:spPr>
      </p:pic>
      <p:cxnSp>
        <p:nvCxnSpPr>
          <p:cNvPr id="8" name="Straight Arrow Connector 7"/>
          <p:cNvCxnSpPr/>
          <p:nvPr/>
        </p:nvCxnSpPr>
        <p:spPr>
          <a:xfrm flipV="1">
            <a:off x="2397211" y="2537254"/>
            <a:ext cx="1235675" cy="1252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72994" y="3789405"/>
            <a:ext cx="6153665"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err="1" smtClean="0"/>
              <a:t>Ack</a:t>
            </a:r>
            <a:r>
              <a:rPr lang="en-GB" dirty="0" smtClean="0"/>
              <a:t>, I just realised that naming the namespace “Exception” creates pretty bad ambiguities. I’ll stick with it nonetheless.</a:t>
            </a:r>
          </a:p>
          <a:p>
            <a:r>
              <a:rPr lang="en-GB" dirty="0" smtClean="0"/>
              <a:t>We can solve the ambiguities by doing this. (or just doing “</a:t>
            </a:r>
            <a:r>
              <a:rPr lang="en-GB" dirty="0" err="1" smtClean="0"/>
              <a:t>System.Exception</a:t>
            </a:r>
            <a:r>
              <a:rPr lang="en-GB" dirty="0" smtClean="0"/>
              <a:t>” every time we have to use “Exception”)</a:t>
            </a:r>
            <a:endParaRPr lang="en-GB" dirty="0"/>
          </a:p>
        </p:txBody>
      </p:sp>
    </p:spTree>
    <p:extLst>
      <p:ext uri="{BB962C8B-B14F-4D97-AF65-F5344CB8AC3E}">
        <p14:creationId xmlns:p14="http://schemas.microsoft.com/office/powerpoint/2010/main" val="5272632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GB" sz="1800" dirty="0" smtClean="0">
                <a:latin typeface="+mn-lt"/>
              </a:rPr>
              <a:t>(I later decided “Ex” looked a bit better than “ex”)…</a:t>
            </a:r>
            <a:endParaRPr lang="en-GB" sz="1800" dirty="0">
              <a:latin typeface="+mn-lt"/>
            </a:endParaRPr>
          </a:p>
        </p:txBody>
      </p:sp>
      <p:pic>
        <p:nvPicPr>
          <p:cNvPr id="6" name="Content Placeholder 5"/>
          <p:cNvPicPr>
            <a:picLocks noGrp="1" noChangeAspect="1"/>
          </p:cNvPicPr>
          <p:nvPr>
            <p:ph idx="1"/>
          </p:nvPr>
        </p:nvPicPr>
        <p:blipFill>
          <a:blip r:embed="rId2"/>
          <a:stretch>
            <a:fillRect/>
          </a:stretch>
        </p:blipFill>
        <p:spPr>
          <a:xfrm>
            <a:off x="2110042" y="1825625"/>
            <a:ext cx="7971916" cy="4351338"/>
          </a:xfrm>
          <a:prstGeom prst="rect">
            <a:avLst/>
          </a:prstGeom>
        </p:spPr>
      </p:pic>
      <p:pic>
        <p:nvPicPr>
          <p:cNvPr id="2" name="Picture 1"/>
          <p:cNvPicPr>
            <a:picLocks noChangeAspect="1"/>
          </p:cNvPicPr>
          <p:nvPr/>
        </p:nvPicPr>
        <p:blipFill>
          <a:blip r:embed="rId3"/>
          <a:stretch>
            <a:fillRect/>
          </a:stretch>
        </p:blipFill>
        <p:spPr>
          <a:xfrm>
            <a:off x="2110042" y="1825625"/>
            <a:ext cx="7971916" cy="4351337"/>
          </a:xfrm>
          <a:prstGeom prst="rect">
            <a:avLst/>
          </a:prstGeom>
        </p:spPr>
      </p:pic>
    </p:spTree>
    <p:extLst>
      <p:ext uri="{BB962C8B-B14F-4D97-AF65-F5344CB8AC3E}">
        <p14:creationId xmlns:p14="http://schemas.microsoft.com/office/powerpoint/2010/main" val="2759887531"/>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GB" sz="1800" dirty="0" smtClean="0">
                <a:latin typeface="+mn-lt"/>
              </a:rPr>
              <a:t>Here’s a </a:t>
            </a:r>
            <a:r>
              <a:rPr lang="en-GB" sz="1800" dirty="0" err="1" smtClean="0">
                <a:latin typeface="+mn-lt"/>
              </a:rPr>
              <a:t>NullStrategyException</a:t>
            </a:r>
            <a:r>
              <a:rPr lang="en-GB" sz="1800" dirty="0" smtClean="0">
                <a:latin typeface="+mn-lt"/>
              </a:rPr>
              <a:t> I made for now. I’ll add more exceptions as I go on if I need to. (Although I guess you could say I didn’t need to do this in the first place – I could have just used something like </a:t>
            </a:r>
            <a:r>
              <a:rPr lang="en-GB" sz="1800" dirty="0" err="1" smtClean="0">
                <a:latin typeface="+mn-lt"/>
              </a:rPr>
              <a:t>InvalidOperationException</a:t>
            </a:r>
            <a:r>
              <a:rPr lang="en-GB" sz="1800" dirty="0" smtClean="0">
                <a:latin typeface="+mn-lt"/>
              </a:rPr>
              <a:t> and handled the exceptions by looking at the messages and throwing, </a:t>
            </a:r>
            <a:r>
              <a:rPr lang="en-GB" sz="1800" dirty="0" err="1" smtClean="0">
                <a:latin typeface="+mn-lt"/>
              </a:rPr>
              <a:t>etc</a:t>
            </a:r>
            <a:r>
              <a:rPr lang="en-GB" sz="1800" dirty="0" smtClean="0">
                <a:latin typeface="+mn-lt"/>
              </a:rPr>
              <a:t>)</a:t>
            </a:r>
            <a:endParaRPr lang="en-GB" sz="1800" dirty="0">
              <a:latin typeface="+mn-lt"/>
            </a:endParaRPr>
          </a:p>
        </p:txBody>
      </p:sp>
      <p:pic>
        <p:nvPicPr>
          <p:cNvPr id="6" name="Content Placeholder 5"/>
          <p:cNvPicPr>
            <a:picLocks noGrp="1" noChangeAspect="1"/>
          </p:cNvPicPr>
          <p:nvPr>
            <p:ph idx="1"/>
          </p:nvPr>
        </p:nvPicPr>
        <p:blipFill>
          <a:blip r:embed="rId2"/>
          <a:stretch>
            <a:fillRect/>
          </a:stretch>
        </p:blipFill>
        <p:spPr>
          <a:xfrm>
            <a:off x="2110042" y="1825625"/>
            <a:ext cx="7971916" cy="4351338"/>
          </a:xfrm>
          <a:prstGeom prst="rect">
            <a:avLst/>
          </a:prstGeom>
        </p:spPr>
      </p:pic>
      <p:pic>
        <p:nvPicPr>
          <p:cNvPr id="2" name="Picture 1"/>
          <p:cNvPicPr>
            <a:picLocks noChangeAspect="1"/>
          </p:cNvPicPr>
          <p:nvPr/>
        </p:nvPicPr>
        <p:blipFill>
          <a:blip r:embed="rId3"/>
          <a:stretch>
            <a:fillRect/>
          </a:stretch>
        </p:blipFill>
        <p:spPr>
          <a:xfrm>
            <a:off x="2110042" y="1825625"/>
            <a:ext cx="7971916" cy="4351337"/>
          </a:xfrm>
          <a:prstGeom prst="rect">
            <a:avLst/>
          </a:prstGeom>
        </p:spPr>
      </p:pic>
      <p:pic>
        <p:nvPicPr>
          <p:cNvPr id="3" name="Picture 2"/>
          <p:cNvPicPr>
            <a:picLocks noChangeAspect="1"/>
          </p:cNvPicPr>
          <p:nvPr/>
        </p:nvPicPr>
        <p:blipFill>
          <a:blip r:embed="rId4"/>
          <a:stretch>
            <a:fillRect/>
          </a:stretch>
        </p:blipFill>
        <p:spPr>
          <a:xfrm>
            <a:off x="2110042" y="1825624"/>
            <a:ext cx="7971918" cy="4351338"/>
          </a:xfrm>
          <a:prstGeom prst="rect">
            <a:avLst/>
          </a:prstGeom>
        </p:spPr>
      </p:pic>
    </p:spTree>
    <p:extLst>
      <p:ext uri="{BB962C8B-B14F-4D97-AF65-F5344CB8AC3E}">
        <p14:creationId xmlns:p14="http://schemas.microsoft.com/office/powerpoint/2010/main" val="238060675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Erm</a:t>
            </a:r>
            <a:r>
              <a:rPr lang="en-GB" dirty="0" smtClean="0"/>
              <a:t>…</a:t>
            </a:r>
            <a:endParaRPr lang="en-GB" dirty="0"/>
          </a:p>
        </p:txBody>
      </p:sp>
      <p:pic>
        <p:nvPicPr>
          <p:cNvPr id="4" name="Content Placeholder 3"/>
          <p:cNvPicPr>
            <a:picLocks noGrp="1" noChangeAspect="1"/>
          </p:cNvPicPr>
          <p:nvPr>
            <p:ph idx="1"/>
          </p:nvPr>
        </p:nvPicPr>
        <p:blipFill>
          <a:blip r:embed="rId2"/>
          <a:stretch>
            <a:fillRect/>
          </a:stretch>
        </p:blipFill>
        <p:spPr>
          <a:xfrm>
            <a:off x="2110042" y="1825625"/>
            <a:ext cx="7971916" cy="4351338"/>
          </a:xfrm>
          <a:prstGeom prst="rect">
            <a:avLst/>
          </a:prstGeom>
        </p:spPr>
      </p:pic>
    </p:spTree>
    <p:extLst>
      <p:ext uri="{BB962C8B-B14F-4D97-AF65-F5344CB8AC3E}">
        <p14:creationId xmlns:p14="http://schemas.microsoft.com/office/powerpoint/2010/main" val="994749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1800" dirty="0" smtClean="0"/>
              <a:t>Moving swiftly on, here is the exception actually in use (the </a:t>
            </a:r>
            <a:r>
              <a:rPr lang="en-GB" sz="1800" dirty="0" err="1"/>
              <a:t>NullStrategyException</a:t>
            </a:r>
            <a:r>
              <a:rPr lang="en-GB" sz="1800" dirty="0"/>
              <a:t> </a:t>
            </a:r>
            <a:r>
              <a:rPr lang="en-GB" sz="1800" dirty="0" smtClean="0"/>
              <a:t>one)</a:t>
            </a:r>
            <a:endParaRPr lang="en-GB" sz="1800" dirty="0"/>
          </a:p>
        </p:txBody>
      </p:sp>
      <p:pic>
        <p:nvPicPr>
          <p:cNvPr id="5" name="Content Placeholder 4"/>
          <p:cNvPicPr>
            <a:picLocks noGrp="1" noChangeAspect="1"/>
          </p:cNvPicPr>
          <p:nvPr>
            <p:ph idx="1"/>
          </p:nvPr>
        </p:nvPicPr>
        <p:blipFill>
          <a:blip r:embed="rId2"/>
          <a:stretch>
            <a:fillRect/>
          </a:stretch>
        </p:blipFill>
        <p:spPr>
          <a:xfrm>
            <a:off x="2110042" y="1825625"/>
            <a:ext cx="7971916" cy="4351338"/>
          </a:xfrm>
          <a:prstGeom prst="rect">
            <a:avLst/>
          </a:prstGeom>
        </p:spPr>
      </p:pic>
    </p:spTree>
    <p:extLst>
      <p:ext uri="{BB962C8B-B14F-4D97-AF65-F5344CB8AC3E}">
        <p14:creationId xmlns:p14="http://schemas.microsoft.com/office/powerpoint/2010/main" val="4809684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1800" dirty="0" smtClean="0"/>
              <a:t>Oh whoops. Removing redundant code.</a:t>
            </a:r>
            <a:endParaRPr lang="en-GB" sz="1800" dirty="0"/>
          </a:p>
        </p:txBody>
      </p:sp>
      <p:pic>
        <p:nvPicPr>
          <p:cNvPr id="6" name="Content Placeholder 5"/>
          <p:cNvPicPr>
            <a:picLocks noGrp="1" noChangeAspect="1"/>
          </p:cNvPicPr>
          <p:nvPr>
            <p:ph idx="1"/>
          </p:nvPr>
        </p:nvPicPr>
        <p:blipFill>
          <a:blip r:embed="rId2"/>
          <a:stretch>
            <a:fillRect/>
          </a:stretch>
        </p:blipFill>
        <p:spPr>
          <a:xfrm>
            <a:off x="2110042" y="1825625"/>
            <a:ext cx="7971916" cy="4351338"/>
          </a:xfrm>
          <a:prstGeom prst="rect">
            <a:avLst/>
          </a:prstGeom>
        </p:spPr>
      </p:pic>
    </p:spTree>
    <p:extLst>
      <p:ext uri="{BB962C8B-B14F-4D97-AF65-F5344CB8AC3E}">
        <p14:creationId xmlns:p14="http://schemas.microsoft.com/office/powerpoint/2010/main" val="19556356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Information</a:t>
            </a:r>
            <a:endParaRPr lang="en-GB" dirty="0"/>
          </a:p>
        </p:txBody>
      </p:sp>
      <p:sp>
        <p:nvSpPr>
          <p:cNvPr id="3" name="Content Placeholder 2"/>
          <p:cNvSpPr>
            <a:spLocks noGrp="1"/>
          </p:cNvSpPr>
          <p:nvPr>
            <p:ph idx="1"/>
          </p:nvPr>
        </p:nvSpPr>
        <p:spPr/>
        <p:txBody>
          <a:bodyPr>
            <a:normAutofit fontScale="85000" lnSpcReduction="10000"/>
          </a:bodyPr>
          <a:lstStyle/>
          <a:p>
            <a:pPr marL="0" indent="0">
              <a:buNone/>
            </a:pPr>
            <a:r>
              <a:rPr lang="en-GB" sz="2000" dirty="0" smtClean="0"/>
              <a:t>This is a project with a deadline of 4 weeks. However, due to unfortunate circumstances, this time has been reduced to 3 weeks. This does not, however, mean that quality shall be reduced in any way.</a:t>
            </a:r>
          </a:p>
          <a:p>
            <a:pPr marL="0" indent="0">
              <a:buNone/>
            </a:pPr>
            <a:endParaRPr lang="en-GB" sz="2000" dirty="0" smtClean="0"/>
          </a:p>
          <a:p>
            <a:pPr marL="0" indent="0">
              <a:buNone/>
            </a:pPr>
            <a:r>
              <a:rPr lang="en-GB" sz="2000" dirty="0" smtClean="0"/>
              <a:t>This document shall detail the process of making this program, however, due to the scale of the project, it is not guaranteed that every single line of code in the project shall be described. For more information on subjects such as how to use the library, refer to the API documentation for the library.</a:t>
            </a:r>
          </a:p>
          <a:p>
            <a:pPr marL="0" indent="0">
              <a:buNone/>
            </a:pPr>
            <a:endParaRPr lang="en-GB" sz="2000" dirty="0"/>
          </a:p>
          <a:p>
            <a:pPr marL="0" indent="0">
              <a:buNone/>
            </a:pPr>
            <a:r>
              <a:rPr lang="en-GB" sz="2000" dirty="0" smtClean="0"/>
              <a:t>Every addition done to the project (along with time and description) will be visible as commits on the </a:t>
            </a:r>
            <a:r>
              <a:rPr lang="en-GB" sz="2000" dirty="0" err="1" smtClean="0"/>
              <a:t>github</a:t>
            </a:r>
            <a:r>
              <a:rPr lang="en-GB" sz="2000" dirty="0" smtClean="0"/>
              <a:t> repository for this project which can be accessed by following this link: </a:t>
            </a:r>
            <a:r>
              <a:rPr lang="en-GB" sz="2000" dirty="0" smtClean="0">
                <a:hlinkClick r:id="rId2"/>
              </a:rPr>
              <a:t>https://github.com/PixelZerg/NeuroOCR</a:t>
            </a:r>
            <a:endParaRPr lang="en-GB" sz="2000" dirty="0" smtClean="0"/>
          </a:p>
          <a:p>
            <a:pPr marL="0" indent="0">
              <a:buNone/>
            </a:pPr>
            <a:r>
              <a:rPr lang="en-GB" sz="2000" dirty="0" smtClean="0"/>
              <a:t>The source code will be released here and anyone is able to download the source code and make private changes.</a:t>
            </a:r>
          </a:p>
          <a:p>
            <a:pPr marL="0" indent="0">
              <a:buNone/>
            </a:pPr>
            <a:endParaRPr lang="en-GB" sz="2000" dirty="0" smtClean="0"/>
          </a:p>
          <a:p>
            <a:pPr marL="0" indent="0">
              <a:buNone/>
            </a:pPr>
            <a:r>
              <a:rPr lang="en-GB" sz="2000" dirty="0" smtClean="0"/>
              <a:t>This document shall also be uploaded to the repository and will be updated fairly regularly.</a:t>
            </a:r>
          </a:p>
          <a:p>
            <a:pPr marL="0" indent="0">
              <a:buNone/>
            </a:pPr>
            <a:r>
              <a:rPr lang="en-GB" sz="2000" dirty="0" smtClean="0"/>
              <a:t>NB: This Documentation will not describe in much depth what a Neural Network is, and rather jump straight to the coding. If readers are unsure of the nature of a Neural Network, it may be best to grasp the basic concepts before proceeding (although not entirely necessary).</a:t>
            </a:r>
          </a:p>
          <a:p>
            <a:pPr marL="0" indent="0">
              <a:buNone/>
            </a:pPr>
            <a:endParaRPr lang="en-GB" sz="2000" dirty="0"/>
          </a:p>
        </p:txBody>
      </p:sp>
    </p:spTree>
    <p:extLst>
      <p:ext uri="{BB962C8B-B14F-4D97-AF65-F5344CB8AC3E}">
        <p14:creationId xmlns:p14="http://schemas.microsoft.com/office/powerpoint/2010/main" val="18277474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Setup</a:t>
            </a:r>
            <a:endParaRPr lang="en-GB" dirty="0"/>
          </a:p>
        </p:txBody>
      </p:sp>
      <p:sp>
        <p:nvSpPr>
          <p:cNvPr id="3" name="Content Placeholder 2"/>
          <p:cNvSpPr>
            <a:spLocks noGrp="1"/>
          </p:cNvSpPr>
          <p:nvPr>
            <p:ph idx="1"/>
          </p:nvPr>
        </p:nvSpPr>
        <p:spPr/>
        <p:txBody>
          <a:bodyPr>
            <a:normAutofit fontScale="77500" lnSpcReduction="20000"/>
          </a:bodyPr>
          <a:lstStyle/>
          <a:p>
            <a:pPr marL="0" indent="0">
              <a:buNone/>
            </a:pPr>
            <a:r>
              <a:rPr lang="en-GB" dirty="0" smtClean="0"/>
              <a:t>The </a:t>
            </a:r>
            <a:r>
              <a:rPr lang="en-GB" dirty="0" err="1" smtClean="0"/>
              <a:t>LibNeuroOCR</a:t>
            </a:r>
            <a:r>
              <a:rPr lang="en-GB" dirty="0"/>
              <a:t> </a:t>
            </a:r>
            <a:r>
              <a:rPr lang="en-GB" dirty="0" smtClean="0"/>
              <a:t>class project was instantiated and the main </a:t>
            </a:r>
            <a:r>
              <a:rPr lang="en-GB" dirty="0" err="1" smtClean="0"/>
              <a:t>NeuroOCR</a:t>
            </a:r>
            <a:r>
              <a:rPr lang="en-GB" dirty="0" smtClean="0"/>
              <a:t> project, which is the </a:t>
            </a:r>
            <a:r>
              <a:rPr lang="en-GB" dirty="0" err="1" smtClean="0"/>
              <a:t>startup</a:t>
            </a:r>
            <a:r>
              <a:rPr lang="en-GB" dirty="0" smtClean="0"/>
              <a:t> project, has been converted into project of type Console Application for debugging purposes. The final program will be a WinForms Application.</a:t>
            </a:r>
          </a:p>
          <a:p>
            <a:pPr marL="0" indent="0">
              <a:buNone/>
            </a:pPr>
            <a:endParaRPr lang="en-GB" dirty="0"/>
          </a:p>
          <a:p>
            <a:pPr marL="0" indent="0">
              <a:buNone/>
            </a:pPr>
            <a:r>
              <a:rPr lang="en-GB" dirty="0" smtClean="0"/>
              <a:t>In order to make the library as versatile and as multi-purpose as possible, the Neural Network instantiation, the Neuron Strategy (updating of the Neuron’s Weights, the activation functions, Delta calculation and bias calculation), the Neurons and the Network itself shall be implemented as Interfaces. (Of course, standard classes implementing the interfaces will be provided). Interfaces will be used instead of Abstract (base) classes simply for the sake of simplicity and also due to the fact that inheriting multiple base classes (as opposed to implementing multiple interfaces) is not supported (in C#, the coding language this project will be done in), although this most likely will not be a particularly beneficial asset in this scope as the multiple implementation of interfaces will not be necessary. The reason interfaces shall be used is because I am seeking to define a contract as opposed to a shared implementation. It is quite obvious why I shall not be using a </a:t>
            </a:r>
            <a:r>
              <a:rPr lang="en-GB" dirty="0" err="1" smtClean="0"/>
              <a:t>struct</a:t>
            </a:r>
            <a:r>
              <a:rPr lang="en-GB" dirty="0" smtClean="0"/>
              <a:t> for this.</a:t>
            </a:r>
            <a:endParaRPr lang="en-GB" dirty="0"/>
          </a:p>
        </p:txBody>
      </p:sp>
    </p:spTree>
    <p:extLst>
      <p:ext uri="{BB962C8B-B14F-4D97-AF65-F5344CB8AC3E}">
        <p14:creationId xmlns:p14="http://schemas.microsoft.com/office/powerpoint/2010/main" val="39924948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Implementing the Core</a:t>
            </a:r>
            <a:endParaRPr lang="en-GB" dirty="0"/>
          </a:p>
        </p:txBody>
      </p:sp>
      <p:sp>
        <p:nvSpPr>
          <p:cNvPr id="3" name="Content Placeholder 2"/>
          <p:cNvSpPr>
            <a:spLocks noGrp="1"/>
          </p:cNvSpPr>
          <p:nvPr>
            <p:ph idx="1"/>
          </p:nvPr>
        </p:nvSpPr>
        <p:spPr/>
        <p:txBody>
          <a:bodyPr>
            <a:normAutofit/>
          </a:bodyPr>
          <a:lstStyle/>
          <a:p>
            <a:pPr marL="0" indent="0">
              <a:buNone/>
            </a:pPr>
            <a:r>
              <a:rPr lang="en-GB" sz="2400" dirty="0" smtClean="0"/>
              <a:t>Now we shall begin implementing the true kernel of our framework by making the core </a:t>
            </a:r>
            <a:r>
              <a:rPr lang="en-GB" sz="2400" dirty="0" err="1" smtClean="0"/>
              <a:t>interfacesand</a:t>
            </a:r>
            <a:r>
              <a:rPr lang="en-GB" sz="2400" dirty="0" smtClean="0"/>
              <a:t> core classes. The interfaces shall be kept in the </a:t>
            </a:r>
            <a:r>
              <a:rPr lang="en-GB" sz="2400" dirty="0" err="1" smtClean="0"/>
              <a:t>LibNeuroOCR.Interface</a:t>
            </a:r>
            <a:r>
              <a:rPr lang="en-GB" sz="2400" dirty="0" smtClean="0"/>
              <a:t> namespace, any data objects (known as records in other languages) shall be kept in the </a:t>
            </a:r>
            <a:r>
              <a:rPr lang="en-GB" sz="2400" dirty="0" err="1" smtClean="0"/>
              <a:t>LibNeuroOCR.Data</a:t>
            </a:r>
            <a:r>
              <a:rPr lang="en-GB" sz="2400" dirty="0" smtClean="0"/>
              <a:t> namespace and the core classes shall be kept in the </a:t>
            </a:r>
            <a:r>
              <a:rPr lang="en-GB" sz="2400" dirty="0" err="1" smtClean="0"/>
              <a:t>LibNeuroOCR.Neuro</a:t>
            </a:r>
            <a:r>
              <a:rPr lang="en-GB" sz="2400" dirty="0" smtClean="0"/>
              <a:t> namespace (to keep it neat).</a:t>
            </a:r>
          </a:p>
          <a:p>
            <a:pPr marL="0" indent="0">
              <a:buNone/>
            </a:pPr>
            <a:endParaRPr lang="en-GB" sz="2400" dirty="0"/>
          </a:p>
          <a:p>
            <a:pPr marL="0" indent="0">
              <a:buNone/>
            </a:pPr>
            <a:r>
              <a:rPr lang="en-GB" sz="2400" dirty="0" smtClean="0"/>
              <a:t>Pictures of the classes are on the following pages</a:t>
            </a:r>
          </a:p>
        </p:txBody>
      </p:sp>
      <p:sp>
        <p:nvSpPr>
          <p:cNvPr id="7" name="TextBox 6"/>
          <p:cNvSpPr txBox="1"/>
          <p:nvPr/>
        </p:nvSpPr>
        <p:spPr>
          <a:xfrm>
            <a:off x="5491638" y="276531"/>
            <a:ext cx="6559681" cy="369332"/>
          </a:xfrm>
          <a:prstGeom prst="rect">
            <a:avLst/>
          </a:prstGeom>
          <a:noFill/>
        </p:spPr>
        <p:txBody>
          <a:bodyPr wrap="none" rtlCol="0">
            <a:spAutoFit/>
          </a:bodyPr>
          <a:lstStyle/>
          <a:p>
            <a:r>
              <a:rPr lang="en-GB" dirty="0" smtClean="0"/>
              <a:t>FYI: (in the names of the classes) I = interface, N = neural/neuro/</a:t>
            </a:r>
            <a:r>
              <a:rPr lang="en-GB" dirty="0" err="1" smtClean="0"/>
              <a:t>etc</a:t>
            </a:r>
            <a:r>
              <a:rPr lang="en-GB" dirty="0" smtClean="0"/>
              <a:t> </a:t>
            </a:r>
            <a:endParaRPr lang="en-GB" dirty="0"/>
          </a:p>
        </p:txBody>
      </p:sp>
    </p:spTree>
    <p:extLst>
      <p:ext uri="{BB962C8B-B14F-4D97-AF65-F5344CB8AC3E}">
        <p14:creationId xmlns:p14="http://schemas.microsoft.com/office/powerpoint/2010/main" val="40499002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idx="1"/>
          </p:nvPr>
        </p:nvSpPr>
        <p:spPr>
          <a:xfrm>
            <a:off x="831850" y="5149640"/>
            <a:ext cx="10515600" cy="1500187"/>
          </a:xfrm>
        </p:spPr>
        <p:txBody>
          <a:bodyPr>
            <a:normAutofit fontScale="92500"/>
          </a:bodyPr>
          <a:lstStyle/>
          <a:p>
            <a:r>
              <a:rPr lang="en-GB" dirty="0" smtClean="0"/>
              <a:t>This is a derived class from the system’s generic List&lt;T&gt;(); collection. I am using this instead of something such as List&lt;</a:t>
            </a:r>
            <a:r>
              <a:rPr lang="en-GB" dirty="0" err="1" smtClean="0"/>
              <a:t>INeuron</a:t>
            </a:r>
            <a:r>
              <a:rPr lang="en-GB" dirty="0" smtClean="0"/>
              <a:t>&gt;(); because later I will need to implement some logic in the Add() method (although there are many ways you can achieve this without creating your own collection. I think it this improves readability so I will keep it =3)</a:t>
            </a:r>
            <a:endParaRPr lang="en-GB" dirty="0"/>
          </a:p>
        </p:txBody>
      </p:sp>
      <p:pic>
        <p:nvPicPr>
          <p:cNvPr id="12" name="Content Placeholder 11"/>
          <p:cNvPicPr>
            <a:picLocks noGrp="1" noChangeAspect="1"/>
          </p:cNvPicPr>
          <p:nvPr>
            <p:ph idx="4294967295"/>
          </p:nvPr>
        </p:nvPicPr>
        <p:blipFill>
          <a:blip r:embed="rId2"/>
          <a:stretch>
            <a:fillRect/>
          </a:stretch>
        </p:blipFill>
        <p:spPr>
          <a:xfrm>
            <a:off x="1885165" y="337753"/>
            <a:ext cx="8408970" cy="4589463"/>
          </a:xfrm>
          <a:prstGeom prst="rect">
            <a:avLst/>
          </a:prstGeom>
        </p:spPr>
      </p:pic>
    </p:spTree>
    <p:extLst>
      <p:ext uri="{BB962C8B-B14F-4D97-AF65-F5344CB8AC3E}">
        <p14:creationId xmlns:p14="http://schemas.microsoft.com/office/powerpoint/2010/main" val="25230426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idx="1"/>
          </p:nvPr>
        </p:nvSpPr>
        <p:spPr>
          <a:xfrm>
            <a:off x="831850" y="5149640"/>
            <a:ext cx="10515600" cy="1500187"/>
          </a:xfrm>
        </p:spPr>
        <p:txBody>
          <a:bodyPr>
            <a:normAutofit fontScale="92500" lnSpcReduction="10000"/>
          </a:bodyPr>
          <a:lstStyle/>
          <a:p>
            <a:r>
              <a:rPr lang="en-GB" dirty="0" smtClean="0"/>
              <a:t>Here is the Neuron Interface. NB: interfaces can’t have fields so I’m using properties. Also, notice how I just used a Dictionary&lt;</a:t>
            </a:r>
            <a:r>
              <a:rPr lang="en-GB" dirty="0" err="1" smtClean="0"/>
              <a:t>Ineuron</a:t>
            </a:r>
            <a:r>
              <a:rPr lang="en-GB" dirty="0" smtClean="0"/>
              <a:t>, double&gt; for the inputs whereas I had to make my own Collection </a:t>
            </a:r>
            <a:r>
              <a:rPr lang="en-GB" dirty="0" err="1" smtClean="0"/>
              <a:t>NList</a:t>
            </a:r>
            <a:r>
              <a:rPr lang="en-GB" dirty="0" smtClean="0"/>
              <a:t> (previous slide) for the forward connections. It wasn’t necessary to make my own class and so this way, I might have even avoided the generation of unwanted overhead.</a:t>
            </a:r>
            <a:endParaRPr lang="en-GB" dirty="0"/>
          </a:p>
        </p:txBody>
      </p:sp>
      <p:pic>
        <p:nvPicPr>
          <p:cNvPr id="12" name="Content Placeholder 11"/>
          <p:cNvPicPr>
            <a:picLocks noGrp="1" noChangeAspect="1"/>
          </p:cNvPicPr>
          <p:nvPr>
            <p:ph idx="4294967295"/>
          </p:nvPr>
        </p:nvPicPr>
        <p:blipFill>
          <a:blip r:embed="rId2"/>
          <a:stretch>
            <a:fillRect/>
          </a:stretch>
        </p:blipFill>
        <p:spPr>
          <a:xfrm>
            <a:off x="1885165" y="337753"/>
            <a:ext cx="8408970" cy="4589463"/>
          </a:xfrm>
          <a:prstGeom prst="rect">
            <a:avLst/>
          </a:prstGeom>
        </p:spPr>
      </p:pic>
      <p:pic>
        <p:nvPicPr>
          <p:cNvPr id="2" name="Picture 1"/>
          <p:cNvPicPr>
            <a:picLocks noChangeAspect="1"/>
          </p:cNvPicPr>
          <p:nvPr/>
        </p:nvPicPr>
        <p:blipFill>
          <a:blip r:embed="rId3"/>
          <a:stretch>
            <a:fillRect/>
          </a:stretch>
        </p:blipFill>
        <p:spPr>
          <a:xfrm>
            <a:off x="1885165" y="337753"/>
            <a:ext cx="8408970" cy="4589897"/>
          </a:xfrm>
          <a:prstGeom prst="rect">
            <a:avLst/>
          </a:prstGeom>
        </p:spPr>
      </p:pic>
    </p:spTree>
    <p:extLst>
      <p:ext uri="{BB962C8B-B14F-4D97-AF65-F5344CB8AC3E}">
        <p14:creationId xmlns:p14="http://schemas.microsoft.com/office/powerpoint/2010/main" val="39857016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idx="1"/>
          </p:nvPr>
        </p:nvSpPr>
        <p:spPr>
          <a:xfrm>
            <a:off x="831850" y="5149640"/>
            <a:ext cx="10515600" cy="1500187"/>
          </a:xfrm>
        </p:spPr>
        <p:txBody>
          <a:bodyPr>
            <a:normAutofit/>
          </a:bodyPr>
          <a:lstStyle/>
          <a:p>
            <a:r>
              <a:rPr lang="en-GB" dirty="0" smtClean="0"/>
              <a:t>Here is the strategy interface. As I mentioned before, the strategy will contain some basic calculation methods – that’s why I thought “Strategy” to be a fitting name </a:t>
            </a:r>
            <a:r>
              <a:rPr lang="en-GB" dirty="0" smtClean="0">
                <a:sym typeface="Wingdings" panose="05000000000000000000" pitchFamily="2" charset="2"/>
              </a:rPr>
              <a:t></a:t>
            </a:r>
          </a:p>
        </p:txBody>
      </p:sp>
      <p:pic>
        <p:nvPicPr>
          <p:cNvPr id="12" name="Content Placeholder 11"/>
          <p:cNvPicPr>
            <a:picLocks noGrp="1" noChangeAspect="1"/>
          </p:cNvPicPr>
          <p:nvPr>
            <p:ph idx="4294967295"/>
          </p:nvPr>
        </p:nvPicPr>
        <p:blipFill>
          <a:blip r:embed="rId2"/>
          <a:stretch>
            <a:fillRect/>
          </a:stretch>
        </p:blipFill>
        <p:spPr>
          <a:xfrm>
            <a:off x="1885165" y="337753"/>
            <a:ext cx="8408970" cy="4589463"/>
          </a:xfrm>
          <a:prstGeom prst="rect">
            <a:avLst/>
          </a:prstGeom>
        </p:spPr>
      </p:pic>
      <p:pic>
        <p:nvPicPr>
          <p:cNvPr id="3" name="Picture 2"/>
          <p:cNvPicPr>
            <a:picLocks noChangeAspect="1"/>
          </p:cNvPicPr>
          <p:nvPr/>
        </p:nvPicPr>
        <p:blipFill>
          <a:blip r:embed="rId3"/>
          <a:stretch>
            <a:fillRect/>
          </a:stretch>
        </p:blipFill>
        <p:spPr>
          <a:xfrm>
            <a:off x="1885165" y="337753"/>
            <a:ext cx="8408970" cy="4589896"/>
          </a:xfrm>
          <a:prstGeom prst="rect">
            <a:avLst/>
          </a:prstGeom>
        </p:spPr>
      </p:pic>
    </p:spTree>
    <p:extLst>
      <p:ext uri="{BB962C8B-B14F-4D97-AF65-F5344CB8AC3E}">
        <p14:creationId xmlns:p14="http://schemas.microsoft.com/office/powerpoint/2010/main" val="42657628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idx="1"/>
          </p:nvPr>
        </p:nvSpPr>
        <p:spPr>
          <a:xfrm>
            <a:off x="831850" y="5149640"/>
            <a:ext cx="10515600" cy="1500187"/>
          </a:xfrm>
        </p:spPr>
        <p:txBody>
          <a:bodyPr>
            <a:normAutofit/>
          </a:bodyPr>
          <a:lstStyle/>
          <a:p>
            <a:r>
              <a:rPr lang="en-GB" dirty="0" smtClean="0"/>
              <a:t>Here’s the Neuron. It’s empty at the moment. I’ll properly implement everything later. I need to implement some other stuff first, though (which reference it – thus I have made it).</a:t>
            </a:r>
            <a:endParaRPr lang="en-GB" dirty="0" smtClean="0">
              <a:sym typeface="Wingdings" panose="05000000000000000000" pitchFamily="2" charset="2"/>
            </a:endParaRPr>
          </a:p>
        </p:txBody>
      </p:sp>
      <p:pic>
        <p:nvPicPr>
          <p:cNvPr id="12" name="Content Placeholder 11"/>
          <p:cNvPicPr>
            <a:picLocks noGrp="1" noChangeAspect="1"/>
          </p:cNvPicPr>
          <p:nvPr>
            <p:ph idx="4294967295"/>
          </p:nvPr>
        </p:nvPicPr>
        <p:blipFill>
          <a:blip r:embed="rId2"/>
          <a:stretch>
            <a:fillRect/>
          </a:stretch>
        </p:blipFill>
        <p:spPr>
          <a:xfrm>
            <a:off x="1885165" y="337753"/>
            <a:ext cx="8408970" cy="4589463"/>
          </a:xfrm>
          <a:prstGeom prst="rect">
            <a:avLst/>
          </a:prstGeom>
        </p:spPr>
      </p:pic>
      <p:pic>
        <p:nvPicPr>
          <p:cNvPr id="2" name="Picture 1"/>
          <p:cNvPicPr>
            <a:picLocks noChangeAspect="1"/>
          </p:cNvPicPr>
          <p:nvPr/>
        </p:nvPicPr>
        <p:blipFill>
          <a:blip r:embed="rId3"/>
          <a:stretch>
            <a:fillRect/>
          </a:stretch>
        </p:blipFill>
        <p:spPr>
          <a:xfrm>
            <a:off x="1885165" y="337753"/>
            <a:ext cx="8408177" cy="4589463"/>
          </a:xfrm>
          <a:prstGeom prst="rect">
            <a:avLst/>
          </a:prstGeom>
        </p:spPr>
      </p:pic>
      <p:pic>
        <p:nvPicPr>
          <p:cNvPr id="4" name="Picture 3"/>
          <p:cNvPicPr>
            <a:picLocks noChangeAspect="1"/>
          </p:cNvPicPr>
          <p:nvPr/>
        </p:nvPicPr>
        <p:blipFill>
          <a:blip r:embed="rId4"/>
          <a:stretch>
            <a:fillRect/>
          </a:stretch>
        </p:blipFill>
        <p:spPr>
          <a:xfrm>
            <a:off x="1884372" y="337753"/>
            <a:ext cx="8408176" cy="4589463"/>
          </a:xfrm>
          <a:prstGeom prst="rect">
            <a:avLst/>
          </a:prstGeom>
        </p:spPr>
      </p:pic>
    </p:spTree>
    <p:extLst>
      <p:ext uri="{BB962C8B-B14F-4D97-AF65-F5344CB8AC3E}">
        <p14:creationId xmlns:p14="http://schemas.microsoft.com/office/powerpoint/2010/main" val="309594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261</TotalTime>
  <Words>1839</Words>
  <Application>Microsoft Office PowerPoint</Application>
  <PresentationFormat>Widescreen</PresentationFormat>
  <Paragraphs>50</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Wingdings</vt:lpstr>
      <vt:lpstr>Office Theme</vt:lpstr>
      <vt:lpstr>Artificial Multi-Layered Neural Network Optical (Handwritten) Character Recognition NeuroOCR Development Documentation</vt:lpstr>
      <vt:lpstr>Aim</vt:lpstr>
      <vt:lpstr>Information</vt:lpstr>
      <vt:lpstr>Setup</vt:lpstr>
      <vt:lpstr>Implementing the Core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Do not underestimate input standardisation</vt:lpstr>
      <vt:lpstr>Implementing the mathematics</vt:lpstr>
      <vt:lpstr>NB: defining a variable as null, in my opinion, is far better than not defining it at all</vt:lpstr>
      <vt:lpstr>All these properties definitions everywhere do look slightly ugly, but it can’t be helped – there is no other way of doing it. I need to be able to access them through the interface and interfaces can’t implement fields. Of course, I could have just taken the easy (and very lazy) way out and not made the interfaces and instead just define the objects and I probably would have gotten away with it since I only need this type of setup for this project, but I want this library to be a little more useful than something as plain as that. Well, the good thing is, I can (and have), if I want to disallow variables being changed in the object from outside of the scope of the class by simply not defining a “set”</vt:lpstr>
      <vt:lpstr>As you can see, the calculations will be done in the strategy (as I mentioned previously).</vt:lpstr>
      <vt:lpstr>Error Handling</vt:lpstr>
      <vt:lpstr>It is good practice to define a base exception and inherit more specific exceptions from it. Here’s me defining the base exception. I shall keep it in the LibNeuroOCR.Exception namespace to keep it tidy.</vt:lpstr>
      <vt:lpstr>(I later decided “Ex” looked a bit better than “ex”)…</vt:lpstr>
      <vt:lpstr>Here’s a NullStrategyException I made for now. I’ll add more exceptions as I go on if I need to. (Although I guess you could say I didn’t need to do this in the first place – I could have just used something like InvalidOperationException and handled the exceptions by looking at the messages and throwing, etc)</vt:lpstr>
      <vt:lpstr>Erm…</vt:lpstr>
      <vt:lpstr>Moving swiftly on, here is the exception actually in use (the NullStrategyException one)</vt:lpstr>
      <vt:lpstr>Oh whoops. Removing redundant code.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Multi-Layered Neural Network Optical (Handwritten) Character Recognition – NeuroOCR Development Powerpoint</dc:title>
  <dc:creator>PixelZerg</dc:creator>
  <cp:lastModifiedBy>PixelZerg</cp:lastModifiedBy>
  <cp:revision>95</cp:revision>
  <dcterms:created xsi:type="dcterms:W3CDTF">2016-06-17T20:17:23Z</dcterms:created>
  <dcterms:modified xsi:type="dcterms:W3CDTF">2016-06-20T19:09:38Z</dcterms:modified>
</cp:coreProperties>
</file>