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384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61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049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1746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33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5301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13/07/2016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54916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13/07/2016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7478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13/07/2016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951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0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539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13/07/2016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439290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Bhandari</a:t>
            </a:r>
          </a:p>
          <a:p>
            <a:r>
              <a:rPr lang="en-GB" dirty="0" smtClean="0"/>
              <a:t>Start: 17/06/2016</a:t>
            </a:r>
          </a:p>
          <a:p>
            <a:r>
              <a:rPr lang="en-GB" dirty="0" smtClean="0"/>
              <a:t>End: WIP</a:t>
            </a:r>
          </a:p>
        </p:txBody>
      </p:sp>
    </p:spTree>
    <p:extLst>
      <p:ext uri="{BB962C8B-B14F-4D97-AF65-F5344CB8AC3E}">
        <p14:creationId xmlns:p14="http://schemas.microsoft.com/office/powerpoint/2010/main" val="133562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This is the Neural Network interface. I might end up not using double by the end of the project but it’s not like it will make that much difference……….</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58835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Here’s the network factory interface. In the </a:t>
            </a:r>
            <a:r>
              <a:rPr lang="en-GB" dirty="0" err="1" smtClean="0">
                <a:sym typeface="Wingdings" panose="05000000000000000000" pitchFamily="2" charset="2"/>
              </a:rPr>
              <a:t>CreateNetwork</a:t>
            </a:r>
            <a:r>
              <a:rPr lang="en-GB" dirty="0" smtClean="0">
                <a:sym typeface="Wingdings" panose="05000000000000000000" pitchFamily="2" charset="2"/>
              </a:rPr>
              <a:t> method, you might want to implement logic later for stuff such as randomising neuron weights so as to increase learning efficiency. I’m using a Long type variable instead of </a:t>
            </a:r>
            <a:r>
              <a:rPr lang="en-GB" dirty="0" err="1" smtClean="0">
                <a:sym typeface="Wingdings" panose="05000000000000000000" pitchFamily="2" charset="2"/>
              </a:rPr>
              <a:t>Int</a:t>
            </a:r>
            <a:r>
              <a:rPr lang="en-GB" dirty="0" smtClean="0">
                <a:sym typeface="Wingdings" panose="05000000000000000000" pitchFamily="2" charset="2"/>
              </a:rPr>
              <a:t> because who knows, you might need to make a REALLY big neural network. (BTW: </a:t>
            </a:r>
            <a:r>
              <a:rPr lang="en-GB" dirty="0" err="1" smtClean="0">
                <a:sym typeface="Wingdings" panose="05000000000000000000" pitchFamily="2" charset="2"/>
              </a:rPr>
              <a:t>Int</a:t>
            </a:r>
            <a:r>
              <a:rPr lang="en-GB" dirty="0" smtClean="0">
                <a:sym typeface="Wingdings" panose="05000000000000000000" pitchFamily="2" charset="2"/>
              </a:rPr>
              <a:t> = 32bit, Long = 64bit). As you can see, the neural network instantiated by this (currently) will not be multi-dimensional. I’ll cross that bridge when I come to it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6368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As I mentioned previously, we will be making use of supervised learning in this project. In other words, when the neural network is undergoing its learning epoch, it will need to be given the inputs and the correct outputs for those inputs. It would be a lot more manageable if we stored this data in an object and thus I have defined this training data class which will store that information. As you can see, the Outputs and Inputs can only be set by the </a:t>
            </a:r>
            <a:r>
              <a:rPr lang="en-GB" dirty="0" err="1" smtClean="0">
                <a:sym typeface="Wingdings" panose="05000000000000000000" pitchFamily="2" charset="2"/>
              </a:rPr>
              <a:t>TrainingData</a:t>
            </a:r>
            <a:r>
              <a:rPr lang="en-GB" dirty="0" smtClean="0">
                <a:sym typeface="Wingdings" panose="05000000000000000000" pitchFamily="2" charset="2"/>
              </a:rPr>
              <a:t>() construct during instantiation.</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364436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sym typeface="Wingdings" panose="05000000000000000000" pitchFamily="2" charset="2"/>
              </a:rPr>
              <a:t>We can now add this method to our Neural Network interface. I will most likely later make a “</a:t>
            </a:r>
            <a:r>
              <a:rPr lang="en-GB" dirty="0" err="1" smtClean="0">
                <a:sym typeface="Wingdings" panose="05000000000000000000" pitchFamily="2" charset="2"/>
              </a:rPr>
              <a:t>NetworkHelper</a:t>
            </a:r>
            <a:r>
              <a:rPr lang="en-GB" dirty="0" smtClean="0">
                <a:sym typeface="Wingdings" panose="05000000000000000000" pitchFamily="2" charset="2"/>
              </a:rPr>
              <a:t>” later which will standardise the input data and so train the neural network more efficiently. Also, seeing as I am planning to be working with images. This seems like a good idea.</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pic>
        <p:nvPicPr>
          <p:cNvPr id="2" name="Picture 1"/>
          <p:cNvPicPr>
            <a:picLocks noChangeAspect="1"/>
          </p:cNvPicPr>
          <p:nvPr/>
        </p:nvPicPr>
        <p:blipFill>
          <a:blip r:embed="rId4"/>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923439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Do not underestimate input standardisation</a:t>
            </a:r>
            <a:endParaRPr lang="en-GB" dirty="0"/>
          </a:p>
        </p:txBody>
      </p:sp>
      <p:sp>
        <p:nvSpPr>
          <p:cNvPr id="5" name="Content Placeholder 4"/>
          <p:cNvSpPr>
            <a:spLocks noGrp="1"/>
          </p:cNvSpPr>
          <p:nvPr>
            <p:ph idx="1"/>
          </p:nvPr>
        </p:nvSpPr>
        <p:spPr/>
        <p:txBody>
          <a:bodyPr/>
          <a:lstStyle/>
          <a:p>
            <a:pPr marL="0" indent="0">
              <a:buNone/>
            </a:pPr>
            <a:r>
              <a:rPr lang="en-GB" dirty="0" smtClean="0"/>
              <a:t>Neural networks are trained a lot faster if their inputs are normalised. If the inputs given to the neural network are combined linearly, in theory, the data set does not need to be standardised because any rescaling of an input vector can effectively be undone by changing the corresponding weights and biases, leaving you with the exact same outputs as you had before. However, standardising inputs can reduce the chances of getting stuck in local optima (also, weight decay and Bayesian estimation can be done more conveniently with standardised inputs). It won’t really hurt to standardise the input data and its largely agreed that input data should be standardised so why not?</a:t>
            </a:r>
            <a:endParaRPr lang="en-GB" dirty="0"/>
          </a:p>
        </p:txBody>
      </p:sp>
    </p:spTree>
    <p:extLst>
      <p:ext uri="{BB962C8B-B14F-4D97-AF65-F5344CB8AC3E}">
        <p14:creationId xmlns:p14="http://schemas.microsoft.com/office/powerpoint/2010/main" val="336846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mathematics</a:t>
            </a:r>
            <a:endParaRPr lang="en-GB" dirty="0"/>
          </a:p>
        </p:txBody>
      </p:sp>
      <p:sp>
        <p:nvSpPr>
          <p:cNvPr id="3" name="Content Placeholder 2"/>
          <p:cNvSpPr>
            <a:spLocks noGrp="1"/>
          </p:cNvSpPr>
          <p:nvPr>
            <p:ph idx="1"/>
          </p:nvPr>
        </p:nvSpPr>
        <p:spPr/>
        <p:txBody>
          <a:bodyPr/>
          <a:lstStyle/>
          <a:p>
            <a:pPr marL="0" indent="0">
              <a:buNone/>
            </a:pPr>
            <a:r>
              <a:rPr lang="en-GB" dirty="0" smtClean="0"/>
              <a:t>Right, so now that the basic structure of our library has been pretty much fully defined, let’s start working on actually making some classes which implement these interfaces – the classes with which I shall work in order to achieve the aim of this project. Although, like I mentioned before, with this rather generic structure, any number of different neural network systems can be implemented, I shall only be implementing a basic back propagation system. Next, I shall implement the algorithms for calculating the bias and delta of our neuron (which I left empty earlier). The next few slides shall show my progress.</a:t>
            </a:r>
            <a:endParaRPr lang="en-GB" dirty="0"/>
          </a:p>
        </p:txBody>
      </p:sp>
    </p:spTree>
    <p:extLst>
      <p:ext uri="{BB962C8B-B14F-4D97-AF65-F5344CB8AC3E}">
        <p14:creationId xmlns:p14="http://schemas.microsoft.com/office/powerpoint/2010/main" val="371158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163" y="233320"/>
            <a:ext cx="6194419" cy="1325563"/>
          </a:xfrm>
        </p:spPr>
        <p:txBody>
          <a:bodyPr>
            <a:normAutofit/>
          </a:bodyPr>
          <a:lstStyle/>
          <a:p>
            <a:r>
              <a:rPr lang="en-GB" sz="1200" dirty="0" smtClean="0">
                <a:latin typeface="+mn-lt"/>
              </a:rPr>
              <a:t>NB: defining a variable as null, in my opinion, is far better than not defining it at all</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7" name="Straight Arrow Connector 6"/>
          <p:cNvCxnSpPr/>
          <p:nvPr/>
        </p:nvCxnSpPr>
        <p:spPr>
          <a:xfrm flipH="1">
            <a:off x="4769709" y="1040235"/>
            <a:ext cx="3258555" cy="258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3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200" dirty="0" smtClean="0">
                <a:latin typeface="+mn-lt"/>
              </a:rPr>
              <a:t>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12" name="Picture 11"/>
          <p:cNvPicPr>
            <a:picLocks noChangeAspect="1"/>
          </p:cNvPicPr>
          <p:nvPr/>
        </p:nvPicPr>
        <p:blipFill>
          <a:blip r:embed="rId3"/>
          <a:stretch>
            <a:fillRect/>
          </a:stretch>
        </p:blipFill>
        <p:spPr>
          <a:xfrm>
            <a:off x="2110042" y="1820117"/>
            <a:ext cx="7982008" cy="4356846"/>
          </a:xfrm>
          <a:prstGeom prst="rect">
            <a:avLst/>
          </a:prstGeom>
        </p:spPr>
      </p:pic>
      <p:cxnSp>
        <p:nvCxnSpPr>
          <p:cNvPr id="9" name="Straight Arrow Connector 8"/>
          <p:cNvCxnSpPr/>
          <p:nvPr/>
        </p:nvCxnSpPr>
        <p:spPr>
          <a:xfrm flipH="1">
            <a:off x="4333103" y="1268627"/>
            <a:ext cx="411895" cy="273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637903" y="1268627"/>
            <a:ext cx="107093" cy="228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4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latin typeface="+mn-lt"/>
              </a:rPr>
              <a:t>As you can see, the calculations will be done in the strategy (as I mentioned previously).</a:t>
            </a:r>
            <a:endParaRPr lang="en-GB" sz="1800" dirty="0">
              <a:latin typeface="+mn-lt"/>
            </a:endParaRPr>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104413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a:t>
            </a:r>
            <a:endParaRPr lang="en-GB" dirty="0"/>
          </a:p>
        </p:txBody>
      </p:sp>
      <p:sp>
        <p:nvSpPr>
          <p:cNvPr id="5" name="Text Placeholder 4"/>
          <p:cNvSpPr>
            <a:spLocks noGrp="1"/>
          </p:cNvSpPr>
          <p:nvPr>
            <p:ph type="body" idx="1"/>
          </p:nvPr>
        </p:nvSpPr>
        <p:spPr/>
        <p:txBody>
          <a:bodyPr>
            <a:normAutofit fontScale="92500" lnSpcReduction="10000"/>
          </a:bodyPr>
          <a:lstStyle/>
          <a:p>
            <a:r>
              <a:rPr lang="en-GB" dirty="0" smtClean="0"/>
              <a:t>I just realised, if the strategy for the neuron has not yet been initialised, the program will crash here(most likely throw a </a:t>
            </a:r>
            <a:r>
              <a:rPr lang="en-GB" dirty="0" err="1" smtClean="0"/>
              <a:t>NullReferenceException</a:t>
            </a:r>
            <a:r>
              <a:rPr lang="en-GB" dirty="0" smtClean="0"/>
              <a:t>) (if you are silly enough to not use a try/catch AND to forget to initialise the strategy in the first place). Oh well, just for completion purposes, I’m going to add a catch and define my an exception. The next few slides shall be about this.</a:t>
            </a:r>
            <a:endParaRPr lang="en-GB" dirty="0"/>
          </a:p>
        </p:txBody>
      </p:sp>
    </p:spTree>
    <p:extLst>
      <p:ext uri="{BB962C8B-B14F-4D97-AF65-F5344CB8AC3E}">
        <p14:creationId xmlns:p14="http://schemas.microsoft.com/office/powerpoint/2010/main" val="158138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It is good practice to define a base exception and inherit more specific exceptions from it. Here’s me defining the base exception. I shall keep it in the </a:t>
            </a:r>
            <a:r>
              <a:rPr lang="en-GB" sz="1800" dirty="0" err="1" smtClean="0">
                <a:latin typeface="+mn-lt"/>
              </a:rPr>
              <a:t>LibNeuroOCR.Exception</a:t>
            </a:r>
            <a:r>
              <a:rPr lang="en-GB" sz="1800" dirty="0" smtClean="0">
                <a:latin typeface="+mn-lt"/>
              </a:rPr>
              <a:t> namespace to keep it tidy.</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8" name="Straight Arrow Connector 7"/>
          <p:cNvCxnSpPr/>
          <p:nvPr/>
        </p:nvCxnSpPr>
        <p:spPr>
          <a:xfrm flipV="1">
            <a:off x="2397211" y="2537254"/>
            <a:ext cx="1235675" cy="125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2994" y="3789405"/>
            <a:ext cx="6153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err="1" smtClean="0"/>
              <a:t>Ack</a:t>
            </a:r>
            <a:r>
              <a:rPr lang="en-GB" dirty="0" smtClean="0"/>
              <a:t>, I just realised that naming the namespace “Exception” creates pretty bad ambiguities. I’ll stick with it nonetheless.</a:t>
            </a:r>
          </a:p>
          <a:p>
            <a:r>
              <a:rPr lang="en-GB" dirty="0" smtClean="0"/>
              <a:t>We can solve the ambiguities by doing this. (or just doing “</a:t>
            </a:r>
            <a:r>
              <a:rPr lang="en-GB" dirty="0" err="1" smtClean="0"/>
              <a:t>System.Exception</a:t>
            </a:r>
            <a:r>
              <a:rPr lang="en-GB" dirty="0" smtClean="0"/>
              <a:t>” every time we have to use “Exception”)</a:t>
            </a:r>
            <a:endParaRPr lang="en-GB" dirty="0"/>
          </a:p>
        </p:txBody>
      </p:sp>
    </p:spTree>
    <p:extLst>
      <p:ext uri="{BB962C8B-B14F-4D97-AF65-F5344CB8AC3E}">
        <p14:creationId xmlns:p14="http://schemas.microsoft.com/office/powerpoint/2010/main" val="527263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 later decided “Ex” looked a bit better than “ex”)…</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spTree>
    <p:extLst>
      <p:ext uri="{BB962C8B-B14F-4D97-AF65-F5344CB8AC3E}">
        <p14:creationId xmlns:p14="http://schemas.microsoft.com/office/powerpoint/2010/main" val="2759887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Here’s a </a:t>
            </a:r>
            <a:r>
              <a:rPr lang="en-GB" sz="1800" dirty="0" err="1" smtClean="0">
                <a:latin typeface="+mn-lt"/>
              </a:rPr>
              <a:t>NullStrategyException</a:t>
            </a:r>
            <a:r>
              <a:rPr lang="en-GB" sz="1800" dirty="0" smtClean="0">
                <a:latin typeface="+mn-lt"/>
              </a:rPr>
              <a:t> I made for now. I’ll add more exceptions as I go on if I need to. (Although I guess you could say I didn’t need to do this in the first place – I could have just used something like </a:t>
            </a:r>
            <a:r>
              <a:rPr lang="en-GB" sz="1800" dirty="0" err="1" smtClean="0">
                <a:latin typeface="+mn-lt"/>
              </a:rPr>
              <a:t>InvalidOperationException</a:t>
            </a:r>
            <a:r>
              <a:rPr lang="en-GB" sz="1800" dirty="0" smtClean="0">
                <a:latin typeface="+mn-lt"/>
              </a:rPr>
              <a:t> and handled the exceptions by looking at the messages and throwing, </a:t>
            </a:r>
            <a:r>
              <a:rPr lang="en-GB" sz="1800" dirty="0" err="1" smtClean="0">
                <a:latin typeface="+mn-lt"/>
              </a:rPr>
              <a:t>etc</a:t>
            </a:r>
            <a:r>
              <a:rPr lang="en-GB" sz="1800" dirty="0" smtClean="0">
                <a:latin typeface="+mn-lt"/>
              </a:rPr>
              <a:t>)</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pic>
        <p:nvPicPr>
          <p:cNvPr id="3" name="Picture 2"/>
          <p:cNvPicPr>
            <a:picLocks noChangeAspect="1"/>
          </p:cNvPicPr>
          <p:nvPr/>
        </p:nvPicPr>
        <p:blipFill>
          <a:blip r:embed="rId4"/>
          <a:stretch>
            <a:fillRect/>
          </a:stretch>
        </p:blipFill>
        <p:spPr>
          <a:xfrm>
            <a:off x="2110042" y="1825624"/>
            <a:ext cx="7971918" cy="4351338"/>
          </a:xfrm>
          <a:prstGeom prst="rect">
            <a:avLst/>
          </a:prstGeom>
        </p:spPr>
      </p:pic>
    </p:spTree>
    <p:extLst>
      <p:ext uri="{BB962C8B-B14F-4D97-AF65-F5344CB8AC3E}">
        <p14:creationId xmlns:p14="http://schemas.microsoft.com/office/powerpoint/2010/main" val="238060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Erm</a:t>
            </a:r>
            <a:r>
              <a:rPr lang="en-GB"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9947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Moving swiftly on, here is the exception actually in use (the </a:t>
            </a:r>
            <a:r>
              <a:rPr lang="en-GB" sz="1800" dirty="0" err="1"/>
              <a:t>NullStrategyException</a:t>
            </a:r>
            <a:r>
              <a:rPr lang="en-GB" sz="1800" dirty="0"/>
              <a:t> </a:t>
            </a:r>
            <a:r>
              <a:rPr lang="en-GB" sz="1800" dirty="0" smtClean="0"/>
              <a:t>one)</a:t>
            </a:r>
            <a:endParaRPr lang="en-GB" sz="1800" dirty="0"/>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480968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Oh whoops. Removing redundant code.</a:t>
            </a:r>
            <a:endParaRPr lang="en-GB" sz="1800" dirty="0"/>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1955635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Actually, I might as well just do this…</a:t>
            </a:r>
            <a:endParaRPr lang="en-GB" sz="1800"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883153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Day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I worked on the project a little bit at school and I managed to finish the </a:t>
            </a:r>
            <a:r>
              <a:rPr lang="en-GB" dirty="0" err="1" smtClean="0"/>
              <a:t>LibNeuroOCR</a:t>
            </a:r>
            <a:r>
              <a:rPr lang="en-GB" dirty="0" smtClean="0"/>
              <a:t> class. I finished implementing the </a:t>
            </a:r>
            <a:r>
              <a:rPr lang="en-GB" dirty="0" err="1" smtClean="0"/>
              <a:t>NeuralNetwork</a:t>
            </a:r>
            <a:r>
              <a:rPr lang="en-GB" dirty="0" smtClean="0"/>
              <a:t>, </a:t>
            </a:r>
            <a:r>
              <a:rPr lang="en-GB" dirty="0" err="1" smtClean="0"/>
              <a:t>NeuralNetworkFactory</a:t>
            </a:r>
            <a:r>
              <a:rPr lang="en-GB" dirty="0" smtClean="0"/>
              <a:t>(Neural Network instantiation), and the </a:t>
            </a:r>
            <a:r>
              <a:rPr lang="en-GB" dirty="0" err="1" smtClean="0"/>
              <a:t>NeuralNetworkStrategy</a:t>
            </a:r>
            <a:r>
              <a:rPr lang="en-GB" dirty="0" smtClean="0"/>
              <a:t>(Back </a:t>
            </a:r>
            <a:r>
              <a:rPr lang="en-GB" dirty="0" err="1" smtClean="0"/>
              <a:t>Propogation</a:t>
            </a:r>
            <a:r>
              <a:rPr lang="en-GB" dirty="0" smtClean="0"/>
              <a:t>). </a:t>
            </a:r>
          </a:p>
          <a:p>
            <a:pPr marL="0" indent="0">
              <a:buNone/>
            </a:pPr>
            <a:r>
              <a:rPr lang="en-GB" dirty="0" smtClean="0"/>
              <a:t>Now we can move on to the actual interesting stuff and the </a:t>
            </a:r>
            <a:r>
              <a:rPr lang="en-GB" dirty="0" err="1" smtClean="0"/>
              <a:t>funnest</a:t>
            </a:r>
            <a:r>
              <a:rPr lang="en-GB" dirty="0" smtClean="0"/>
              <a:t> and easiest bit of this project – actually messing around with neural networks. </a:t>
            </a:r>
          </a:p>
          <a:p>
            <a:pPr marL="0" indent="0">
              <a:buNone/>
            </a:pPr>
            <a:r>
              <a:rPr lang="en-GB" b="1" dirty="0" smtClean="0"/>
              <a:t>Before I do that, however,</a:t>
            </a:r>
            <a:r>
              <a:rPr lang="en-GB" dirty="0" smtClean="0"/>
              <a:t> let me just make a simple demo to check whether everything is working (I haven’t even ran the code yet). I am going to make a basic multi-layered neural network that can learn to emulate a logic gate table – specifically – the XOR gate. This is because a single layered neural network cannot do this. If this works, we can successfully say that the multi-layered neural network is functioning great.</a:t>
            </a:r>
            <a:endParaRPr lang="en-GB" dirty="0"/>
          </a:p>
        </p:txBody>
      </p:sp>
    </p:spTree>
    <p:extLst>
      <p:ext uri="{BB962C8B-B14F-4D97-AF65-F5344CB8AC3E}">
        <p14:creationId xmlns:p14="http://schemas.microsoft.com/office/powerpoint/2010/main" val="318285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Before we move on, I thought I’d just mention, I added constructors to training data for convenience’s sake:</a:t>
            </a:r>
            <a:endParaRPr lang="en-GB" sz="2400" dirty="0"/>
          </a:p>
        </p:txBody>
      </p:sp>
      <p:pic>
        <p:nvPicPr>
          <p:cNvPr id="4" name="Content Placeholder 3"/>
          <p:cNvPicPr>
            <a:picLocks noGrp="1" noChangeAspect="1"/>
          </p:cNvPicPr>
          <p:nvPr>
            <p:ph idx="1"/>
          </p:nvPr>
        </p:nvPicPr>
        <p:blipFill>
          <a:blip r:embed="rId2"/>
          <a:stretch>
            <a:fillRect/>
          </a:stretch>
        </p:blipFill>
        <p:spPr>
          <a:xfrm>
            <a:off x="1406590" y="1527045"/>
            <a:ext cx="9378820" cy="5119273"/>
          </a:xfrm>
          <a:prstGeom prst="rect">
            <a:avLst/>
          </a:prstGeom>
        </p:spPr>
      </p:pic>
      <p:pic>
        <p:nvPicPr>
          <p:cNvPr id="5" name="Picture 4"/>
          <p:cNvPicPr>
            <a:picLocks noChangeAspect="1"/>
          </p:cNvPicPr>
          <p:nvPr/>
        </p:nvPicPr>
        <p:blipFill>
          <a:blip r:embed="rId3"/>
          <a:stretch>
            <a:fillRect/>
          </a:stretch>
        </p:blipFill>
        <p:spPr>
          <a:xfrm>
            <a:off x="1406591" y="1523443"/>
            <a:ext cx="9385420" cy="5122875"/>
          </a:xfrm>
          <a:prstGeom prst="rect">
            <a:avLst/>
          </a:prstGeom>
        </p:spPr>
      </p:pic>
    </p:spTree>
    <p:extLst>
      <p:ext uri="{BB962C8B-B14F-4D97-AF65-F5344CB8AC3E}">
        <p14:creationId xmlns:p14="http://schemas.microsoft.com/office/powerpoint/2010/main" val="5290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2-2-1 Neural Network Model</a:t>
            </a:r>
            <a:endParaRPr lang="en-GB" dirty="0"/>
          </a:p>
        </p:txBody>
      </p:sp>
      <p:sp>
        <p:nvSpPr>
          <p:cNvPr id="4" name="TextBox 3"/>
          <p:cNvSpPr txBox="1"/>
          <p:nvPr/>
        </p:nvSpPr>
        <p:spPr>
          <a:xfrm>
            <a:off x="838200" y="1321356"/>
            <a:ext cx="7395999" cy="369332"/>
          </a:xfrm>
          <a:prstGeom prst="rect">
            <a:avLst/>
          </a:prstGeom>
          <a:noFill/>
        </p:spPr>
        <p:txBody>
          <a:bodyPr wrap="none" rtlCol="0">
            <a:spAutoFit/>
          </a:bodyPr>
          <a:lstStyle/>
          <a:p>
            <a:r>
              <a:rPr lang="en-GB" dirty="0" smtClean="0"/>
              <a:t>Here’s a visual representation of the neural network structure I shall be using:</a:t>
            </a:r>
            <a:endParaRPr lang="en-GB" dirty="0"/>
          </a:p>
        </p:txBody>
      </p:sp>
      <p:grpSp>
        <p:nvGrpSpPr>
          <p:cNvPr id="34" name="Group 33"/>
          <p:cNvGrpSpPr/>
          <p:nvPr/>
        </p:nvGrpSpPr>
        <p:grpSpPr>
          <a:xfrm>
            <a:off x="838200" y="1819167"/>
            <a:ext cx="4655992" cy="1894974"/>
            <a:chOff x="2162597" y="2882857"/>
            <a:chExt cx="4655992" cy="1894974"/>
          </a:xfrm>
        </p:grpSpPr>
        <mc:AlternateContent xmlns:mc="http://schemas.openxmlformats.org/markup-compatibility/2006" xmlns:a14="http://schemas.microsoft.com/office/drawing/2010/main">
          <mc:Choice Requires="a14">
            <p:sp>
              <p:nvSpPr>
                <p:cNvPr id="5" name="Oval 4"/>
                <p:cNvSpPr/>
                <p:nvPr/>
              </p:nvSpPr>
              <p:spPr>
                <a:xfrm>
                  <a:off x="3181989" y="325719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1</m:t>
                            </m:r>
                          </m:sub>
                        </m:sSub>
                      </m:oMath>
                    </m:oMathPara>
                  </a14:m>
                  <a:endParaRPr lang="en-GB"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3181989" y="3257190"/>
                  <a:ext cx="512513" cy="506880"/>
                </a:xfrm>
                <a:prstGeom prst="ellipse">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181989" y="4270951"/>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2</m:t>
                            </m:r>
                          </m:sub>
                        </m:sSub>
                      </m:oMath>
                    </m:oMathPara>
                  </a14:m>
                  <a:endParaRPr lang="en-GB"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181989" y="4270951"/>
                  <a:ext cx="512513" cy="506880"/>
                </a:xfrm>
                <a:prstGeom prst="ellipse">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4609701" y="325719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3</m:t>
                            </m:r>
                          </m:sub>
                        </m:sSub>
                      </m:oMath>
                    </m:oMathPara>
                  </a14:m>
                  <a:endParaRPr lang="en-GB"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4609701" y="3257190"/>
                  <a:ext cx="512513" cy="506880"/>
                </a:xfrm>
                <a:prstGeom prst="ellipse">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609701" y="4270951"/>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4</m:t>
                            </m:r>
                          </m:sub>
                        </m:sSub>
                      </m:oMath>
                    </m:oMathPara>
                  </a14:m>
                  <a:endParaRPr lang="en-GB" dirty="0">
                    <a:solidFill>
                      <a:schemeClr val="tx1"/>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4609701" y="4270951"/>
                  <a:ext cx="512513" cy="506880"/>
                </a:xfrm>
                <a:prstGeom prst="ellipse">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905061" y="376407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5</m:t>
                            </m:r>
                          </m:sub>
                        </m:sSub>
                      </m:oMath>
                    </m:oMathPara>
                  </a14:m>
                  <a:endParaRPr lang="en-GB"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5905061" y="3764070"/>
                  <a:ext cx="512513" cy="506880"/>
                </a:xfrm>
                <a:prstGeom prst="ellipse">
                  <a:avLst/>
                </a:prstGeom>
                <a:blipFill rotWithShape="0">
                  <a:blip r:embed="rId6"/>
                  <a:stretch>
                    <a:fillRect/>
                  </a:stretch>
                </a:blipFill>
              </p:spPr>
              <p:txBody>
                <a:bodyPr/>
                <a:lstStyle/>
                <a:p>
                  <a:r>
                    <a:rPr lang="en-GB">
                      <a:noFill/>
                    </a:rPr>
                    <a:t> </a:t>
                  </a:r>
                </a:p>
              </p:txBody>
            </p:sp>
          </mc:Fallback>
        </mc:AlternateContent>
        <p:cxnSp>
          <p:nvCxnSpPr>
            <p:cNvPr id="12" name="Straight Connector 11"/>
            <p:cNvCxnSpPr>
              <a:endCxn id="5" idx="2"/>
            </p:cNvCxnSpPr>
            <p:nvPr/>
          </p:nvCxnSpPr>
          <p:spPr>
            <a:xfrm>
              <a:off x="2162597" y="3510630"/>
              <a:ext cx="1019392"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6" idx="2"/>
            </p:cNvCxnSpPr>
            <p:nvPr/>
          </p:nvCxnSpPr>
          <p:spPr>
            <a:xfrm flipV="1">
              <a:off x="2162597" y="4524391"/>
              <a:ext cx="1019392" cy="774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8" idx="2"/>
            </p:cNvCxnSpPr>
            <p:nvPr/>
          </p:nvCxnSpPr>
          <p:spPr>
            <a:xfrm>
              <a:off x="3694501" y="3510630"/>
              <a:ext cx="915200" cy="101376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7" idx="2"/>
            </p:cNvCxnSpPr>
            <p:nvPr/>
          </p:nvCxnSpPr>
          <p:spPr>
            <a:xfrm flipV="1">
              <a:off x="3694501" y="3510630"/>
              <a:ext cx="915200" cy="101376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6"/>
              <a:endCxn id="9" idx="2"/>
            </p:cNvCxnSpPr>
            <p:nvPr/>
          </p:nvCxnSpPr>
          <p:spPr>
            <a:xfrm>
              <a:off x="5122213" y="3510630"/>
              <a:ext cx="782848" cy="5068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6"/>
              <a:endCxn id="9" idx="2"/>
            </p:cNvCxnSpPr>
            <p:nvPr/>
          </p:nvCxnSpPr>
          <p:spPr>
            <a:xfrm flipV="1">
              <a:off x="5122213" y="4017510"/>
              <a:ext cx="782848" cy="5068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7" idx="2"/>
            </p:cNvCxnSpPr>
            <p:nvPr/>
          </p:nvCxnSpPr>
          <p:spPr>
            <a:xfrm>
              <a:off x="3694501" y="3510630"/>
              <a:ext cx="915200" cy="0"/>
            </a:xfrm>
            <a:prstGeom prst="line">
              <a:avLst/>
            </a:prstGeom>
            <a:ln>
              <a:miter lim="800000"/>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6"/>
              <a:endCxn id="8" idx="2"/>
            </p:cNvCxnSpPr>
            <p:nvPr/>
          </p:nvCxnSpPr>
          <p:spPr>
            <a:xfrm>
              <a:off x="3694501" y="4524391"/>
              <a:ext cx="915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25215" y="2882857"/>
              <a:ext cx="1004699" cy="307777"/>
            </a:xfrm>
            <a:prstGeom prst="rect">
              <a:avLst/>
            </a:prstGeom>
            <a:noFill/>
          </p:spPr>
          <p:txBody>
            <a:bodyPr wrap="none" rtlCol="0">
              <a:spAutoFit/>
            </a:bodyPr>
            <a:lstStyle/>
            <a:p>
              <a:r>
                <a:rPr lang="en-GB" sz="1400" dirty="0" smtClean="0"/>
                <a:t>Input Layer</a:t>
              </a:r>
              <a:endParaRPr lang="en-GB" sz="1400" dirty="0"/>
            </a:p>
          </p:txBody>
        </p:sp>
        <p:sp>
          <p:nvSpPr>
            <p:cNvPr id="31" name="TextBox 30"/>
            <p:cNvSpPr txBox="1"/>
            <p:nvPr/>
          </p:nvSpPr>
          <p:spPr>
            <a:xfrm>
              <a:off x="4381686" y="2882857"/>
              <a:ext cx="1142557" cy="307777"/>
            </a:xfrm>
            <a:prstGeom prst="rect">
              <a:avLst/>
            </a:prstGeom>
            <a:noFill/>
          </p:spPr>
          <p:txBody>
            <a:bodyPr wrap="none" rtlCol="0">
              <a:spAutoFit/>
            </a:bodyPr>
            <a:lstStyle/>
            <a:p>
              <a:r>
                <a:rPr lang="en-GB" sz="1400" dirty="0" smtClean="0"/>
                <a:t>Hidden Layer</a:t>
              </a:r>
              <a:endParaRPr lang="en-GB" sz="1400" dirty="0"/>
            </a:p>
          </p:txBody>
        </p:sp>
        <p:sp>
          <p:nvSpPr>
            <p:cNvPr id="32" name="TextBox 31"/>
            <p:cNvSpPr txBox="1"/>
            <p:nvPr/>
          </p:nvSpPr>
          <p:spPr>
            <a:xfrm>
              <a:off x="5679238" y="2882857"/>
              <a:ext cx="1139351" cy="307777"/>
            </a:xfrm>
            <a:prstGeom prst="rect">
              <a:avLst/>
            </a:prstGeom>
            <a:noFill/>
          </p:spPr>
          <p:txBody>
            <a:bodyPr wrap="none" rtlCol="0">
              <a:spAutoFit/>
            </a:bodyPr>
            <a:lstStyle/>
            <a:p>
              <a:r>
                <a:rPr lang="en-GB" sz="1400" dirty="0" smtClean="0"/>
                <a:t>Output Layer</a:t>
              </a:r>
              <a:endParaRPr lang="en-GB" sz="1400" dirty="0"/>
            </a:p>
          </p:txBody>
        </p:sp>
      </p:grpSp>
      <p:pic>
        <p:nvPicPr>
          <p:cNvPr id="1026" name="Picture 2" descr="http://i.stack.imgur.com/3mnuT.png"/>
          <p:cNvPicPr>
            <a:picLocks noChangeAspect="1" noChangeArrowheads="1"/>
          </p:cNvPicPr>
          <p:nvPr/>
        </p:nvPicPr>
        <p:blipFill rotWithShape="1">
          <a:blip r:embed="rId7">
            <a:extLst>
              <a:ext uri="{28A0092B-C50C-407E-A947-70E740481C1C}">
                <a14:useLocalDpi xmlns:a14="http://schemas.microsoft.com/office/drawing/2010/main" val="0"/>
              </a:ext>
            </a:extLst>
          </a:blip>
          <a:srcRect t="62199"/>
          <a:stretch/>
        </p:blipFill>
        <p:spPr bwMode="auto">
          <a:xfrm>
            <a:off x="380542" y="4310255"/>
            <a:ext cx="6046186" cy="22586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756989" y="1819167"/>
            <a:ext cx="6064898" cy="1477328"/>
          </a:xfrm>
          <a:prstGeom prst="rect">
            <a:avLst/>
          </a:prstGeom>
          <a:noFill/>
        </p:spPr>
        <p:txBody>
          <a:bodyPr wrap="square" rtlCol="0">
            <a:spAutoFit/>
          </a:bodyPr>
          <a:lstStyle/>
          <a:p>
            <a:r>
              <a:rPr lang="en-GB" dirty="0" smtClean="0"/>
              <a:t>As you can see, we need 2 neurons in the input layer because the XOR gate has 2 inputs. The hidden layer shall have 2 neurons because 1 neuron simply would not suffice. The output is 1 neuron because there is only one output of the XOR operation.</a:t>
            </a:r>
          </a:p>
        </p:txBody>
      </p:sp>
      <mc:AlternateContent xmlns:mc="http://schemas.openxmlformats.org/markup-compatibility/2006">
        <mc:Choice xmlns:a14="http://schemas.microsoft.com/office/drawing/2010/main" Requires="a14">
          <p:sp>
            <p:nvSpPr>
              <p:cNvPr id="24" name="TextBox 23"/>
              <p:cNvSpPr txBox="1"/>
              <p:nvPr/>
            </p:nvSpPr>
            <p:spPr>
              <a:xfrm>
                <a:off x="6680885" y="4310255"/>
                <a:ext cx="5141001" cy="1200329"/>
              </a:xfrm>
              <a:prstGeom prst="rect">
                <a:avLst/>
              </a:prstGeom>
              <a:noFill/>
            </p:spPr>
            <p:txBody>
              <a:bodyPr wrap="square" rtlCol="0">
                <a:spAutoFit/>
              </a:bodyPr>
              <a:lstStyle/>
              <a:p>
                <a:r>
                  <a:rPr lang="en-GB" dirty="0" smtClean="0"/>
                  <a:t>Every neuron (represented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oMath>
                </a14:m>
                <a:r>
                  <a:rPr lang="en-GB" dirty="0" smtClean="0"/>
                  <a:t> in the diagram above) makes use of the basic neural network back propagation model (the inputs are summed and may fire the neuron, propagating the signal).</a:t>
                </a:r>
                <a:endParaRPr lang="en-GB" dirty="0" smtClean="0"/>
              </a:p>
            </p:txBody>
          </p:sp>
        </mc:Choice>
        <mc:Fallback>
          <p:sp>
            <p:nvSpPr>
              <p:cNvPr id="24" name="TextBox 23"/>
              <p:cNvSpPr txBox="1">
                <a:spLocks noRot="1" noChangeAspect="1" noMove="1" noResize="1" noEditPoints="1" noAdjustHandles="1" noChangeArrowheads="1" noChangeShapeType="1" noTextEdit="1"/>
              </p:cNvSpPr>
              <p:nvPr/>
            </p:nvSpPr>
            <p:spPr>
              <a:xfrm>
                <a:off x="6680885" y="4310255"/>
                <a:ext cx="5141001" cy="1200329"/>
              </a:xfrm>
              <a:prstGeom prst="rect">
                <a:avLst/>
              </a:prstGeom>
              <a:blipFill rotWithShape="0">
                <a:blip r:embed="rId8"/>
                <a:stretch>
                  <a:fillRect l="-1068" t="-2538" r="-830" b="-7107"/>
                </a:stretch>
              </a:blipFill>
            </p:spPr>
            <p:txBody>
              <a:bodyPr/>
              <a:lstStyle/>
              <a:p>
                <a:r>
                  <a:rPr lang="en-GB">
                    <a:noFill/>
                  </a:rPr>
                  <a:t> </a:t>
                </a:r>
              </a:p>
            </p:txBody>
          </p:sp>
        </mc:Fallback>
      </mc:AlternateContent>
      <p:cxnSp>
        <p:nvCxnSpPr>
          <p:cNvPr id="10" name="Straight Arrow Connector 9"/>
          <p:cNvCxnSpPr>
            <a:stCxn id="24" idx="1"/>
          </p:cNvCxnSpPr>
          <p:nvPr/>
        </p:nvCxnSpPr>
        <p:spPr>
          <a:xfrm flipH="1">
            <a:off x="5313405" y="4910420"/>
            <a:ext cx="136748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95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This is a project with a deadline of 4 weeks. However, due to unfortunate circumstances, my time 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a:t>
            </a:r>
            <a:endParaRPr lang="en-GB" sz="2000" dirty="0"/>
          </a:p>
          <a:p>
            <a:pPr marL="0" indent="0">
              <a:buNone/>
            </a:pPr>
            <a:endParaRPr lang="en-GB" sz="2000" dirty="0" smtClean="0"/>
          </a:p>
          <a:p>
            <a:pPr marL="0" indent="0">
              <a:buNone/>
            </a:pPr>
            <a:r>
              <a:rPr lang="en-GB" sz="2000" dirty="0" smtClean="0"/>
              <a:t>NB</a:t>
            </a:r>
            <a:r>
              <a:rPr lang="en-GB" sz="2000" dirty="0" smtClean="0"/>
              <a:t>: This Documentation will not describe in much depth what a Neural Network is, and rather jump straight to the coding. If readers are unsure of the nature of a Neural Network, it may be best to grasp the basic concepts before proceeding (although not entirely necessary).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073" y="280085"/>
            <a:ext cx="4129217" cy="2141837"/>
          </a:xfrm>
        </p:spPr>
        <p:txBody>
          <a:bodyPr>
            <a:normAutofit/>
          </a:bodyPr>
          <a:lstStyle/>
          <a:p>
            <a:pPr marL="0" indent="0">
              <a:buNone/>
            </a:pPr>
            <a:r>
              <a:rPr lang="en-GB" sz="2000" dirty="0" smtClean="0"/>
              <a:t>I had to fix some slight bugs in the classes: </a:t>
            </a:r>
            <a:r>
              <a:rPr lang="en-GB" sz="2000" dirty="0" err="1" smtClean="0"/>
              <a:t>Utils</a:t>
            </a:r>
            <a:r>
              <a:rPr lang="en-GB" sz="2000" dirty="0" smtClean="0"/>
              <a:t>, </a:t>
            </a:r>
            <a:r>
              <a:rPr lang="en-GB" sz="2000" dirty="0" err="1" smtClean="0"/>
              <a:t>NeuralNetwork</a:t>
            </a:r>
            <a:r>
              <a:rPr lang="en-GB" sz="2000" dirty="0" smtClean="0"/>
              <a:t> and </a:t>
            </a:r>
            <a:r>
              <a:rPr lang="en-GB" sz="1800" dirty="0" err="1" smtClean="0"/>
              <a:t>BackPropStrategy</a:t>
            </a:r>
            <a:r>
              <a:rPr lang="en-GB" sz="2000" dirty="0" smtClean="0"/>
              <a:t>. Also, it appears I had forgotten to implement a method in the </a:t>
            </a:r>
            <a:r>
              <a:rPr lang="en-GB" sz="2000" dirty="0" err="1" smtClean="0"/>
              <a:t>NeuralNetwork</a:t>
            </a:r>
            <a:r>
              <a:rPr lang="en-GB" sz="2000" dirty="0" smtClean="0"/>
              <a:t> class – I have fixed all of this now and the demo now is fully working</a:t>
            </a:r>
            <a:r>
              <a:rPr lang="en-GB" sz="2000" dirty="0" smtClean="0"/>
              <a:t>! Here is the code:</a:t>
            </a:r>
          </a:p>
          <a:p>
            <a:pPr marL="0" indent="0">
              <a:buNone/>
            </a:pPr>
            <a:endParaRPr lang="en-GB" sz="2000" dirty="0"/>
          </a:p>
        </p:txBody>
      </p:sp>
      <p:cxnSp>
        <p:nvCxnSpPr>
          <p:cNvPr id="6" name="Straight Arrow Connector 5"/>
          <p:cNvCxnSpPr/>
          <p:nvPr/>
        </p:nvCxnSpPr>
        <p:spPr>
          <a:xfrm>
            <a:off x="4374290" y="1927654"/>
            <a:ext cx="1309818" cy="49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1935" y="2545492"/>
            <a:ext cx="1290738" cy="369332"/>
          </a:xfrm>
          <a:prstGeom prst="rect">
            <a:avLst/>
          </a:prstGeom>
          <a:noFill/>
        </p:spPr>
        <p:txBody>
          <a:bodyPr wrap="none" rtlCol="0">
            <a:spAutoFit/>
          </a:bodyPr>
          <a:lstStyle/>
          <a:p>
            <a:r>
              <a:rPr lang="en-GB" dirty="0" smtClean="0"/>
              <a:t>The output:</a:t>
            </a:r>
            <a:endParaRPr lang="en-GB" dirty="0"/>
          </a:p>
        </p:txBody>
      </p:sp>
      <p:pic>
        <p:nvPicPr>
          <p:cNvPr id="8" name="bandicam 2016-07-13 18-50-16-66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039" y="3175787"/>
            <a:ext cx="5369069" cy="3290916"/>
          </a:xfrm>
          <a:prstGeom prst="rect">
            <a:avLst/>
          </a:prstGeom>
        </p:spPr>
      </p:pic>
      <p:sp>
        <p:nvSpPr>
          <p:cNvPr id="11" name="Rectangle 10"/>
          <p:cNvSpPr/>
          <p:nvPr/>
        </p:nvSpPr>
        <p:spPr>
          <a:xfrm>
            <a:off x="5757706" y="588171"/>
            <a:ext cx="6434293" cy="5878532"/>
          </a:xfrm>
          <a:prstGeom prst="rect">
            <a:avLst/>
          </a:prstGeom>
        </p:spPr>
        <p:txBody>
          <a:bodyPr wrap="square">
            <a:spAutoFit/>
          </a:bodyPr>
          <a:lstStyle/>
          <a:p>
            <a:r>
              <a:rPr lang="en-GB" sz="800" dirty="0">
                <a:solidFill>
                  <a:srgbClr val="0000FF"/>
                </a:solidFill>
                <a:highlight>
                  <a:srgbClr val="FFFFFF"/>
                </a:highlight>
                <a:latin typeface="Consolas" panose="020B0609020204030204" pitchFamily="49" charset="0"/>
              </a:rPr>
              <a:t>public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static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void</a:t>
            </a:r>
            <a:r>
              <a:rPr lang="en-GB" sz="800" dirty="0">
                <a:solidFill>
                  <a:srgbClr val="000000"/>
                </a:solidFill>
                <a:highlight>
                  <a:srgbClr val="FFFFFF"/>
                </a:highlight>
                <a:latin typeface="Consolas" panose="020B0609020204030204" pitchFamily="49" charset="0"/>
              </a:rPr>
              <a:t> Demo1()</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INeuralNetwork</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BackPropFactory</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CreateNetwork</a:t>
            </a:r>
            <a:r>
              <a:rPr lang="en-GB" sz="800" dirty="0">
                <a:solidFill>
                  <a:srgbClr val="000000"/>
                </a:solidFill>
                <a:highlight>
                  <a:srgbClr val="FFFFFF"/>
                </a:highlight>
                <a:latin typeface="Consolas" panose="020B0609020204030204" pitchFamily="49" charset="0"/>
              </a:rPr>
              <a:t>(2, 2, 1);</a:t>
            </a:r>
            <a:r>
              <a:rPr lang="en-GB" sz="800" dirty="0">
                <a:solidFill>
                  <a:srgbClr val="008000"/>
                </a:solidFill>
                <a:highlight>
                  <a:srgbClr val="FFFFFF"/>
                </a:highlight>
                <a:latin typeface="Consolas" panose="020B0609020204030204" pitchFamily="49" charset="0"/>
              </a:rPr>
              <a:t>//instantiate 2-2-1 neural network</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xordata</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0, 0, 0),</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0, 1, 1),</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1, 0, 1),</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(2, 1, 1, 0)</a:t>
            </a:r>
          </a:p>
          <a:p>
            <a:r>
              <a:rPr lang="en-GB" sz="800" dirty="0">
                <a:solidFill>
                  <a:srgbClr val="000000"/>
                </a:solidFill>
                <a:highlight>
                  <a:srgbClr val="FFFFFF"/>
                </a:highlight>
                <a:latin typeface="Consolas" panose="020B0609020204030204" pitchFamily="49" charset="0"/>
              </a:rPr>
              <a:t>            }; </a:t>
            </a:r>
            <a:r>
              <a:rPr lang="en-GB" sz="800" dirty="0">
                <a:solidFill>
                  <a:srgbClr val="008000"/>
                </a:solidFill>
                <a:highlight>
                  <a:srgbClr val="FFFFFF"/>
                </a:highlight>
                <a:latin typeface="Consolas" panose="020B0609020204030204" pitchFamily="49" charset="0"/>
              </a:rPr>
              <a:t>//the </a:t>
            </a:r>
            <a:r>
              <a:rPr lang="en-GB" sz="800" dirty="0" err="1">
                <a:solidFill>
                  <a:srgbClr val="008000"/>
                </a:solidFill>
                <a:highlight>
                  <a:srgbClr val="FFFFFF"/>
                </a:highlight>
                <a:latin typeface="Consolas" panose="020B0609020204030204" pitchFamily="49" charset="0"/>
              </a:rPr>
              <a:t>xor</a:t>
            </a:r>
            <a:r>
              <a:rPr lang="en-GB" sz="800" dirty="0">
                <a:solidFill>
                  <a:srgbClr val="008000"/>
                </a:solidFill>
                <a:highlight>
                  <a:srgbClr val="FFFFFF"/>
                </a:highlight>
                <a:latin typeface="Consolas" panose="020B0609020204030204" pitchFamily="49" charset="0"/>
              </a:rPr>
              <a:t> table</a:t>
            </a:r>
            <a:endParaRPr lang="en-GB" sz="800" dirty="0">
              <a:solidFill>
                <a:srgbClr val="000000"/>
              </a:solidFill>
              <a:highlight>
                <a:srgbClr val="FFFFFF"/>
              </a:highlight>
              <a:latin typeface="Consolas" panose="020B0609020204030204" pitchFamily="49" charset="0"/>
            </a:endParaRPr>
          </a:p>
          <a:p>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"Training the network:"</a:t>
            </a:r>
            <a:r>
              <a:rPr lang="en-GB" sz="800" dirty="0">
                <a:solidFill>
                  <a:srgbClr val="000000"/>
                </a:solidFill>
                <a:highlight>
                  <a:srgbClr val="FFFFFF"/>
                </a:highlight>
                <a:latin typeface="Consolas" panose="020B0609020204030204" pitchFamily="49" charset="0"/>
              </a:rPr>
              <a:t>);</a:t>
            </a:r>
          </a:p>
          <a:p>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for</a:t>
            </a:r>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int</a:t>
            </a:r>
            <a:r>
              <a:rPr lang="nn-NO" sz="800" dirty="0">
                <a:solidFill>
                  <a:srgbClr val="000000"/>
                </a:solidFill>
                <a:highlight>
                  <a:srgbClr val="FFFFFF"/>
                </a:highlight>
                <a:latin typeface="Consolas" panose="020B0609020204030204" pitchFamily="49" charset="0"/>
              </a:rPr>
              <a:t> i = 0; i &lt; 5000; i++)</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foreach</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data </a:t>
            </a:r>
            <a:r>
              <a:rPr lang="en-GB" sz="800" dirty="0">
                <a:solidFill>
                  <a:srgbClr val="0000FF"/>
                </a:solidFill>
                <a:highlight>
                  <a:srgbClr val="FFFFFF"/>
                </a:highlight>
                <a:latin typeface="Consolas" panose="020B0609020204030204" pitchFamily="49" charset="0"/>
              </a:rPr>
              <a:t>in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xordata</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nn.TrainNetwork</a:t>
            </a:r>
            <a:r>
              <a:rPr lang="en-GB" sz="800" dirty="0">
                <a:solidFill>
                  <a:srgbClr val="000000"/>
                </a:solidFill>
                <a:highlight>
                  <a:srgbClr val="FFFFFF"/>
                </a:highlight>
                <a:latin typeface="Consolas" panose="020B0609020204030204" pitchFamily="49" charset="0"/>
              </a:rPr>
              <a:t>(data);</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drawpbar</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i</a:t>
            </a:r>
            <a:r>
              <a:rPr lang="en-GB" sz="800" dirty="0">
                <a:solidFill>
                  <a:srgbClr val="000000"/>
                </a:solidFill>
                <a:highlight>
                  <a:srgbClr val="FFFFFF"/>
                </a:highlight>
                <a:latin typeface="Consolas" panose="020B0609020204030204" pitchFamily="49" charset="0"/>
              </a:rPr>
              <a:t> + 1, 5000);</a:t>
            </a:r>
          </a:p>
          <a:p>
            <a:r>
              <a:rPr lang="en-GB" sz="800" dirty="0">
                <a:solidFill>
                  <a:srgbClr val="000000"/>
                </a:solidFill>
                <a:highlight>
                  <a:srgbClr val="FFFFFF"/>
                </a:highlight>
                <a:latin typeface="Consolas" panose="020B0609020204030204" pitchFamily="49" charset="0"/>
              </a:rPr>
              <a:t>            }</a:t>
            </a:r>
          </a:p>
          <a:p>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bool</a:t>
            </a:r>
            <a:r>
              <a:rPr lang="en-GB" sz="800" dirty="0">
                <a:solidFill>
                  <a:srgbClr val="000000"/>
                </a:solidFill>
                <a:highlight>
                  <a:srgbClr val="FFFFFF"/>
                </a:highlight>
                <a:latin typeface="Consolas" panose="020B0609020204030204" pitchFamily="49" charset="0"/>
              </a:rPr>
              <a:t> done = </a:t>
            </a:r>
            <a:r>
              <a:rPr lang="en-GB" sz="800" dirty="0">
                <a:solidFill>
                  <a:srgbClr val="0000FF"/>
                </a:solidFill>
                <a:highlight>
                  <a:srgbClr val="FFFFFF"/>
                </a:highlight>
                <a:latin typeface="Consolas" panose="020B0609020204030204" pitchFamily="49" charset="0"/>
              </a:rPr>
              <a:t>false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while</a:t>
            </a:r>
            <a:r>
              <a:rPr lang="en-GB" sz="800" dirty="0">
                <a:solidFill>
                  <a:srgbClr val="000000"/>
                </a:solidFill>
                <a:highlight>
                  <a:srgbClr val="FFFFFF"/>
                </a:highlight>
                <a:latin typeface="Consolas" panose="020B0609020204030204" pitchFamily="49" charset="0"/>
              </a:rPr>
              <a:t> (!done)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"Enter two inputs (on new lines) for the neural network! Just press enter once you are done!"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string</a:t>
            </a:r>
            <a:r>
              <a:rPr lang="en-GB" sz="800" dirty="0">
                <a:solidFill>
                  <a:srgbClr val="000000"/>
                </a:solidFill>
                <a:highlight>
                  <a:srgbClr val="FFFFFF"/>
                </a:highlight>
                <a:latin typeface="Consolas" panose="020B0609020204030204" pitchFamily="49" charset="0"/>
              </a:rPr>
              <a:t> input =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.ReadLine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(input == </a:t>
            </a:r>
            <a:r>
              <a:rPr lang="en-GB" sz="800" dirty="0">
                <a:solidFill>
                  <a:srgbClr val="A31515"/>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done = </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break</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try</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double</a:t>
            </a:r>
            <a:r>
              <a:rPr lang="en-GB" sz="800" dirty="0">
                <a:solidFill>
                  <a:srgbClr val="000000"/>
                </a:solidFill>
                <a:highlight>
                  <a:srgbClr val="FFFFFF"/>
                </a:highlight>
                <a:latin typeface="Consolas" panose="020B0609020204030204" pitchFamily="49" charset="0"/>
              </a:rPr>
              <a:t> i1 = </a:t>
            </a:r>
            <a:r>
              <a:rPr lang="en-GB" sz="800" dirty="0" err="1">
                <a:solidFill>
                  <a:srgbClr val="2B91AF"/>
                </a:solidFill>
                <a:highlight>
                  <a:srgbClr val="FFFFFF"/>
                </a:highlight>
                <a:latin typeface="Consolas" panose="020B0609020204030204" pitchFamily="49" charset="0"/>
              </a:rPr>
              <a:t>Double</a:t>
            </a:r>
            <a:r>
              <a:rPr lang="en-GB" sz="800" dirty="0" err="1">
                <a:solidFill>
                  <a:srgbClr val="000000"/>
                </a:solidFill>
                <a:highlight>
                  <a:srgbClr val="FFFFFF"/>
                </a:highlight>
                <a:latin typeface="Consolas" panose="020B0609020204030204" pitchFamily="49" charset="0"/>
              </a:rPr>
              <a:t>.Parse</a:t>
            </a:r>
            <a:r>
              <a:rPr lang="en-GB" sz="800" dirty="0">
                <a:solidFill>
                  <a:srgbClr val="000000"/>
                </a:solidFill>
                <a:highlight>
                  <a:srgbClr val="FFFFFF"/>
                </a:highlight>
                <a:latin typeface="Consolas" panose="020B0609020204030204" pitchFamily="49" charset="0"/>
              </a:rPr>
              <a:t>(input);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double</a:t>
            </a:r>
            <a:r>
              <a:rPr lang="en-GB" sz="800" dirty="0">
                <a:solidFill>
                  <a:srgbClr val="000000"/>
                </a:solidFill>
                <a:highlight>
                  <a:srgbClr val="FFFFFF"/>
                </a:highlight>
                <a:latin typeface="Consolas" panose="020B0609020204030204" pitchFamily="49" charset="0"/>
              </a:rPr>
              <a:t> i2 = </a:t>
            </a:r>
            <a:r>
              <a:rPr lang="en-GB" sz="800" dirty="0" err="1">
                <a:solidFill>
                  <a:srgbClr val="2B91AF"/>
                </a:solidFill>
                <a:highlight>
                  <a:srgbClr val="FFFFFF"/>
                </a:highlight>
                <a:latin typeface="Consolas" panose="020B0609020204030204" pitchFamily="49" charset="0"/>
              </a:rPr>
              <a:t>Double</a:t>
            </a:r>
            <a:r>
              <a:rPr lang="en-GB" sz="800" dirty="0" err="1">
                <a:solidFill>
                  <a:srgbClr val="000000"/>
                </a:solidFill>
                <a:highlight>
                  <a:srgbClr val="FFFFFF"/>
                </a:highlight>
                <a:latin typeface="Consolas" panose="020B0609020204030204" pitchFamily="49" charset="0"/>
              </a:rPr>
              <a:t>.Parse</a:t>
            </a:r>
            <a:r>
              <a:rPr lang="en-GB" sz="800" dirty="0">
                <a:solidFill>
                  <a:srgbClr val="000000"/>
                </a:solidFill>
                <a:highlight>
                  <a:srgbClr val="FFFFFF"/>
                </a:highlight>
                <a:latin typeface="Consolas" panose="020B0609020204030204" pitchFamily="49" charset="0"/>
              </a:rPr>
              <a:t>(</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.ReadLine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"Output: "</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String</a:t>
            </a:r>
            <a:r>
              <a:rPr lang="en-GB" sz="800" dirty="0" err="1">
                <a:solidFill>
                  <a:srgbClr val="000000"/>
                </a:solidFill>
                <a:highlight>
                  <a:srgbClr val="FFFFFF"/>
                </a:highlight>
                <a:latin typeface="Consolas" panose="020B0609020204030204" pitchFamily="49" charset="0"/>
              </a:rPr>
              <a:t>.Join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 "</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nn.RunNetwork</a:t>
            </a:r>
            <a:r>
              <a:rPr lang="en-GB" sz="800" dirty="0">
                <a:solidFill>
                  <a:srgbClr val="000000"/>
                </a:solidFill>
                <a:highlight>
                  <a:srgbClr val="FFFFFF"/>
                </a:highlight>
                <a:latin typeface="Consolas" panose="020B0609020204030204" pitchFamily="49" charset="0"/>
              </a:rPr>
              <a:t>(i1, i2)));</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catch</a:t>
            </a:r>
            <a:r>
              <a:rPr lang="en-GB" sz="800" dirty="0">
                <a:solidFill>
                  <a:srgbClr val="000000"/>
                </a:solidFill>
                <a:highlight>
                  <a:srgbClr val="FFFFFF"/>
                </a:highlight>
                <a:latin typeface="Consolas" panose="020B0609020204030204" pitchFamily="49" charset="0"/>
              </a:rPr>
              <a:t> (</a:t>
            </a:r>
            <a:r>
              <a:rPr lang="en-GB" sz="800" dirty="0">
                <a:solidFill>
                  <a:srgbClr val="2B91AF"/>
                </a:solidFill>
                <a:highlight>
                  <a:srgbClr val="FFFFFF"/>
                </a:highlight>
                <a:latin typeface="Consolas" panose="020B0609020204030204" pitchFamily="49" charset="0"/>
              </a:rPr>
              <a:t>Exception</a:t>
            </a:r>
            <a:r>
              <a:rPr lang="en-GB" sz="800" dirty="0">
                <a:solidFill>
                  <a:srgbClr val="000000"/>
                </a:solidFill>
                <a:highlight>
                  <a:srgbClr val="FFFFFF"/>
                </a:highlight>
                <a:latin typeface="Consolas" panose="020B0609020204030204" pitchFamily="49" charset="0"/>
              </a:rPr>
              <a:t> 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"There was an error: "</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Environment</a:t>
            </a:r>
            <a:r>
              <a:rPr lang="en-GB" sz="800" dirty="0" err="1">
                <a:solidFill>
                  <a:srgbClr val="000000"/>
                </a:solidFill>
                <a:highlight>
                  <a:srgbClr val="FFFFFF"/>
                </a:highlight>
                <a:latin typeface="Consolas" panose="020B0609020204030204" pitchFamily="49" charset="0"/>
              </a:rPr>
              <a:t>.NewLine</a:t>
            </a:r>
            <a:r>
              <a:rPr lang="en-GB" sz="800" dirty="0">
                <a:solidFill>
                  <a:srgbClr val="000000"/>
                </a:solidFill>
                <a:highlight>
                  <a:srgbClr val="FFFFFF"/>
                </a:highlight>
                <a:latin typeface="Consolas" panose="020B0609020204030204" pitchFamily="49" charset="0"/>
              </a:rPr>
              <a:t> + 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endParaRPr lang="en-GB" sz="800" dirty="0"/>
          </a:p>
        </p:txBody>
      </p:sp>
    </p:spTree>
    <p:extLst>
      <p:ext uri="{BB962C8B-B14F-4D97-AF65-F5344CB8AC3E}">
        <p14:creationId xmlns:p14="http://schemas.microsoft.com/office/powerpoint/2010/main" val="39579225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The final part of the project – Handwritten Character Detection.</a:t>
            </a:r>
            <a:endParaRPr lang="en-GB" sz="2800" dirty="0"/>
          </a:p>
        </p:txBody>
      </p:sp>
      <p:sp>
        <p:nvSpPr>
          <p:cNvPr id="3" name="Content Placeholder 2"/>
          <p:cNvSpPr>
            <a:spLocks noGrp="1"/>
          </p:cNvSpPr>
          <p:nvPr>
            <p:ph idx="1"/>
          </p:nvPr>
        </p:nvSpPr>
        <p:spPr>
          <a:xfrm>
            <a:off x="838200" y="1825625"/>
            <a:ext cx="10515600" cy="3965575"/>
          </a:xfrm>
        </p:spPr>
        <p:txBody>
          <a:bodyPr>
            <a:noAutofit/>
          </a:bodyPr>
          <a:lstStyle/>
          <a:p>
            <a:pPr marL="0" indent="0">
              <a:buNone/>
            </a:pPr>
            <a:r>
              <a:rPr lang="en-GB" sz="2400" dirty="0" smtClean="0"/>
              <a:t>I am going to input 20x20 bitmap images into a neural network and the aim of this project is to get the 8bit ASCII binary representation of the character displayed on the bitmap. In other words, I am going to “teach” a neural network to “recognise” handwritten characters. </a:t>
            </a:r>
          </a:p>
          <a:p>
            <a:pPr marL="0" indent="0">
              <a:buNone/>
            </a:pPr>
            <a:r>
              <a:rPr lang="en-GB" sz="2400" dirty="0" smtClean="0"/>
              <a:t>However, I know I said in the beginning that I shall output an 8 bit ACII binary representation but if you think about it, in this current context, there is far too much redundancy if you use this encoding. In other words, I am wasting bits by using this encoding, and in a neural network we need to use the least amount of bits since the amount of bits used is how many output neurons we will have and so will directly affect the network’s efficiency.</a:t>
            </a:r>
            <a:endParaRPr lang="en-GB" sz="2400" dirty="0"/>
          </a:p>
        </p:txBody>
      </p:sp>
    </p:spTree>
    <p:extLst>
      <p:ext uri="{BB962C8B-B14F-4D97-AF65-F5344CB8AC3E}">
        <p14:creationId xmlns:p14="http://schemas.microsoft.com/office/powerpoint/2010/main" val="2222591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 Make a new encoding.</a:t>
            </a:r>
            <a:endParaRPr lang="en-GB" dirty="0"/>
          </a:p>
        </p:txBody>
      </p:sp>
      <p:sp>
        <p:nvSpPr>
          <p:cNvPr id="3" name="Content Placeholder 2"/>
          <p:cNvSpPr>
            <a:spLocks noGrp="1"/>
          </p:cNvSpPr>
          <p:nvPr>
            <p:ph idx="1"/>
          </p:nvPr>
        </p:nvSpPr>
        <p:spPr>
          <a:xfrm>
            <a:off x="838200" y="1825625"/>
            <a:ext cx="10727724" cy="4351338"/>
          </a:xfrm>
        </p:spPr>
        <p:txBody>
          <a:bodyPr>
            <a:normAutofit/>
          </a:bodyPr>
          <a:lstStyle/>
          <a:p>
            <a:pPr marL="0" indent="0">
              <a:buNone/>
            </a:pPr>
            <a:r>
              <a:rPr lang="en-GB" sz="3200" dirty="0" smtClean="0"/>
              <a:t>We really do not need a lot of the ASCII table. This new encoding I will make is only going to have the essentials. Basically, it is going to be the numbers 0-61 in binary and has the numbers 0-9 at the start, then the capital alphabet and then the lowercase alphabet. Nice and simple.</a:t>
            </a:r>
          </a:p>
          <a:p>
            <a:pPr marL="0" indent="0">
              <a:buNone/>
            </a:pPr>
            <a:endParaRPr lang="en-GB" sz="3200" dirty="0"/>
          </a:p>
          <a:p>
            <a:pPr marL="0" indent="0">
              <a:buNone/>
            </a:pPr>
            <a:r>
              <a:rPr lang="en-GB" sz="3200" dirty="0" smtClean="0"/>
              <a:t> Using this encoding, we now only have to use 6 bits instead of the 8 bits that ASCII uses. This way, we can make our neural network slightly more efficient.</a:t>
            </a:r>
            <a:endParaRPr lang="en-GB" sz="3200" dirty="0"/>
          </a:p>
        </p:txBody>
      </p:sp>
    </p:spTree>
    <p:extLst>
      <p:ext uri="{BB962C8B-B14F-4D97-AF65-F5344CB8AC3E}">
        <p14:creationId xmlns:p14="http://schemas.microsoft.com/office/powerpoint/2010/main" val="665451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Implementation of the Encoding – Converting To</a:t>
            </a:r>
            <a:endParaRPr lang="en-GB" sz="3600" dirty="0"/>
          </a:p>
        </p:txBody>
      </p:sp>
      <p:sp>
        <p:nvSpPr>
          <p:cNvPr id="4" name="Rectangle 3"/>
          <p:cNvSpPr/>
          <p:nvPr/>
        </p:nvSpPr>
        <p:spPr>
          <a:xfrm>
            <a:off x="7422291" y="1561740"/>
            <a:ext cx="4588477" cy="3139321"/>
          </a:xfrm>
          <a:prstGeom prst="rect">
            <a:avLst/>
          </a:prstGeom>
        </p:spPr>
        <p:txBody>
          <a:bodyPr wrap="square">
            <a:spAutoFit/>
          </a:bodyPr>
          <a:lstStyle/>
          <a:p>
            <a:r>
              <a:rPr lang="en-GB" sz="1100" dirty="0">
                <a:solidFill>
                  <a:srgbClr val="0000FF"/>
                </a:solidFill>
                <a:highlight>
                  <a:srgbClr val="FFFFFF"/>
                </a:highlight>
                <a:latin typeface="Consolas" panose="020B0609020204030204" pitchFamily="49" charset="0"/>
              </a:rPr>
              <a:t>public</a:t>
            </a:r>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static</a:t>
            </a:r>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DecimalToBinary</a:t>
            </a:r>
            <a:r>
              <a:rPr lang="en-GB" sz="1100" dirty="0">
                <a:solidFill>
                  <a:srgbClr val="000000"/>
                </a:solidFill>
                <a:highlight>
                  <a:srgbClr val="FFFFFF"/>
                </a:highlight>
                <a:latin typeface="Consolas" panose="020B0609020204030204" pitchFamily="49" charset="0"/>
              </a:rPr>
              <a:t>(</a:t>
            </a:r>
            <a:r>
              <a:rPr lang="en-GB" sz="1100" dirty="0">
                <a:solidFill>
                  <a:srgbClr val="0000FF"/>
                </a:solidFill>
                <a:highlight>
                  <a:srgbClr val="FFFFFF"/>
                </a:highlight>
                <a:latin typeface="Consolas" panose="020B0609020204030204" pitchFamily="49" charset="0"/>
              </a:rPr>
              <a:t>long</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dec</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 ret = </a:t>
            </a:r>
            <a:r>
              <a:rPr lang="en-GB" sz="1100" dirty="0">
                <a:solidFill>
                  <a:srgbClr val="0000FF"/>
                </a:solidFill>
                <a:highlight>
                  <a:srgbClr val="FFFFFF"/>
                </a:highlight>
                <a:latin typeface="Consolas" panose="020B0609020204030204" pitchFamily="49" charset="0"/>
              </a:rPr>
              <a:t>new</a:t>
            </a:r>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(6,</a:t>
            </a:r>
            <a:r>
              <a:rPr lang="en-GB" sz="1100" dirty="0">
                <a:solidFill>
                  <a:srgbClr val="0000FF"/>
                </a:solidFill>
                <a:highlight>
                  <a:srgbClr val="FFFFFF"/>
                </a:highlight>
                <a:latin typeface="Consolas" panose="020B0609020204030204" pitchFamily="49" charset="0"/>
              </a:rPr>
              <a:t>false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long</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a:t>
            </a:r>
            <a:r>
              <a:rPr lang="en-GB" sz="1100" dirty="0" err="1">
                <a:solidFill>
                  <a:srgbClr val="000000"/>
                </a:solidFill>
                <a:highlight>
                  <a:srgbClr val="FFFFFF"/>
                </a:highlight>
                <a:latin typeface="Consolas" panose="020B0609020204030204" pitchFamily="49" charset="0"/>
              </a:rPr>
              <a:t>dec</a:t>
            </a:r>
            <a:r>
              <a:rPr lang="en-GB" sz="1100" dirty="0">
                <a:solidFill>
                  <a:srgbClr val="000000"/>
                </a:solidFill>
                <a:highlight>
                  <a:srgbClr val="FFFFFF"/>
                </a:highlight>
                <a:latin typeface="Consolas" panose="020B0609020204030204" pitchFamily="49" charset="0"/>
              </a:rPr>
              <a:t>;</a:t>
            </a:r>
          </a:p>
          <a:p>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6 &amp;&amp; num &gt; 0; i++)</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if</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2 == 0)</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ret[ret.Count-i-1] = </a:t>
            </a:r>
            <a:r>
              <a:rPr lang="en-GB" sz="1100" dirty="0">
                <a:solidFill>
                  <a:srgbClr val="0000FF"/>
                </a:solidFill>
                <a:highlight>
                  <a:srgbClr val="FFFFFF"/>
                </a:highlight>
                <a:latin typeface="Consolas" panose="020B0609020204030204" pitchFamily="49" charset="0"/>
              </a:rPr>
              <a:t>false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else</a:t>
            </a:r>
            <a:endParaRPr lang="en-GB" sz="1100" dirty="0">
              <a:solidFill>
                <a:srgbClr val="000000"/>
              </a:solidFill>
              <a:highlight>
                <a:srgbClr val="FFFFFF"/>
              </a:highlight>
              <a:latin typeface="Consolas" panose="020B0609020204030204" pitchFamily="49" charset="0"/>
            </a:endParaRP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ret[ret.Count-i-1] = </a:t>
            </a:r>
            <a:r>
              <a:rPr lang="en-GB" sz="1100" dirty="0">
                <a:solidFill>
                  <a:srgbClr val="0000FF"/>
                </a:solidFill>
                <a:highlight>
                  <a:srgbClr val="FFFFFF"/>
                </a:highlight>
                <a:latin typeface="Consolas" panose="020B0609020204030204" pitchFamily="49" charset="0"/>
              </a:rPr>
              <a:t>true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2;</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return</a:t>
            </a:r>
            <a:r>
              <a:rPr lang="en-GB" sz="1100" dirty="0">
                <a:solidFill>
                  <a:srgbClr val="000000"/>
                </a:solidFill>
                <a:highlight>
                  <a:srgbClr val="FFFFFF"/>
                </a:highlight>
                <a:latin typeface="Consolas" panose="020B0609020204030204" pitchFamily="49" charset="0"/>
              </a:rPr>
              <a:t> ret;</a:t>
            </a:r>
          </a:p>
          <a:p>
            <a:r>
              <a:rPr lang="en-GB" sz="1100" dirty="0">
                <a:solidFill>
                  <a:srgbClr val="000000"/>
                </a:solidFill>
                <a:highlight>
                  <a:srgbClr val="FFFFFF"/>
                </a:highlight>
                <a:latin typeface="Consolas" panose="020B0609020204030204" pitchFamily="49" charset="0"/>
              </a:rPr>
              <a:t>        }</a:t>
            </a:r>
            <a:endParaRPr lang="en-GB" sz="1100" dirty="0"/>
          </a:p>
        </p:txBody>
      </p:sp>
      <p:sp>
        <p:nvSpPr>
          <p:cNvPr id="5" name="Rectangle 4"/>
          <p:cNvSpPr/>
          <p:nvPr/>
        </p:nvSpPr>
        <p:spPr>
          <a:xfrm>
            <a:off x="453082" y="1690688"/>
            <a:ext cx="6837405" cy="4647426"/>
          </a:xfrm>
          <a:prstGeom prst="rect">
            <a:avLst/>
          </a:prstGeom>
        </p:spPr>
        <p:txBody>
          <a:bodyPr wrap="square">
            <a:spAutoFit/>
          </a:bodyPr>
          <a:lstStyle/>
          <a:p>
            <a:r>
              <a:rPr lang="en-GB" sz="800" dirty="0">
                <a:solidFill>
                  <a:srgbClr val="0000FF"/>
                </a:solidFill>
                <a:highlight>
                  <a:srgbClr val="FFFFFF"/>
                </a:highlight>
                <a:latin typeface="Consolas" panose="020B0609020204030204" pitchFamily="49" charset="0"/>
              </a:rPr>
              <a:t>public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static</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BitArray</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CharToBinary</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char</a:t>
            </a:r>
            <a:r>
              <a:rPr lang="en-GB" sz="800" dirty="0">
                <a:solidFill>
                  <a:srgbClr val="000000"/>
                </a:solidFill>
                <a:highlight>
                  <a:srgbClr val="FFFFFF"/>
                </a:highlight>
                <a:latin typeface="Consolas" panose="020B0609020204030204" pitchFamily="49" charset="0"/>
              </a:rPr>
              <a:t> 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.IsLetterOrDigit</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.IsDigit</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a:t>
            </a:r>
            <a:r>
              <a:rPr lang="en-GB" sz="800" dirty="0">
                <a:solidFill>
                  <a:srgbClr val="2B91AF"/>
                </a:solidFill>
                <a:highlight>
                  <a:srgbClr val="FFFFFF"/>
                </a:highlight>
                <a:latin typeface="Consolas" panose="020B0609020204030204" pitchFamily="49" charset="0"/>
              </a:rPr>
              <a:t>Int32</a:t>
            </a:r>
            <a:r>
              <a:rPr lang="en-GB" sz="800" dirty="0">
                <a:solidFill>
                  <a:srgbClr val="000000"/>
                </a:solidFill>
                <a:highlight>
                  <a:srgbClr val="FFFFFF"/>
                </a:highlight>
                <a:latin typeface="Consolas" panose="020B0609020204030204" pitchFamily="49" charset="0"/>
              </a:rPr>
              <a:t>.Parse(</a:t>
            </a:r>
            <a:r>
              <a:rPr lang="en-GB" sz="800" dirty="0" err="1">
                <a:solidFill>
                  <a:srgbClr val="000000"/>
                </a:solidFill>
                <a:highlight>
                  <a:srgbClr val="FFFFFF"/>
                </a:highlight>
                <a:latin typeface="Consolas" panose="020B0609020204030204" pitchFamily="49" charset="0"/>
              </a:rPr>
              <a:t>c.ToString</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.IsLetter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.IsUpper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(c - 55);</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.IsLower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(c - 61);</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 It also appears to be neither lowercase nor uppercase?!!"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 It also appears to be a letter or digit but neither a letter nor a digit at the same time?!!"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endParaRPr lang="en-GB" sz="800" dirty="0"/>
          </a:p>
        </p:txBody>
      </p:sp>
    </p:spTree>
    <p:extLst>
      <p:ext uri="{BB962C8B-B14F-4D97-AF65-F5344CB8AC3E}">
        <p14:creationId xmlns:p14="http://schemas.microsoft.com/office/powerpoint/2010/main" val="260052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9432" y="356158"/>
            <a:ext cx="10515600" cy="1325563"/>
          </a:xfrm>
        </p:spPr>
        <p:txBody>
          <a:bodyPr>
            <a:normAutofit/>
          </a:bodyPr>
          <a:lstStyle/>
          <a:p>
            <a:r>
              <a:rPr lang="en-GB" sz="3200" dirty="0" smtClean="0"/>
              <a:t>Implementation of the Encoding – Converting From</a:t>
            </a:r>
            <a:endParaRPr lang="en-GB" sz="3200" dirty="0"/>
          </a:p>
        </p:txBody>
      </p:sp>
      <p:sp>
        <p:nvSpPr>
          <p:cNvPr id="5" name="Rectangle 4"/>
          <p:cNvSpPr/>
          <p:nvPr/>
        </p:nvSpPr>
        <p:spPr>
          <a:xfrm>
            <a:off x="156518" y="1865140"/>
            <a:ext cx="6944498" cy="3693319"/>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BinaryToChar</a:t>
            </a:r>
            <a:r>
              <a:rPr lang="en-GB" sz="900" dirty="0">
                <a:solidFill>
                  <a:srgbClr val="000000"/>
                </a:solidFill>
                <a:highlight>
                  <a:srgbClr val="FFFFFF"/>
                </a:highlight>
                <a:latin typeface="Consolas" panose="020B0609020204030204" pitchFamily="49" charset="0"/>
              </a:rPr>
              <a:t>(</a:t>
            </a:r>
            <a:r>
              <a:rPr lang="en-GB" sz="900" dirty="0" err="1">
                <a:solidFill>
                  <a:srgbClr val="2B91AF"/>
                </a:solidFill>
                <a:highlight>
                  <a:srgbClr val="FFFFFF"/>
                </a:highlight>
                <a:latin typeface="Consolas" panose="020B0609020204030204" pitchFamily="49" charset="0"/>
              </a:rPr>
              <a:t>BitArray</a:t>
            </a:r>
            <a:r>
              <a:rPr lang="en-GB" sz="900" dirty="0">
                <a:solidFill>
                  <a:srgbClr val="000000"/>
                </a:solidFill>
                <a:highlight>
                  <a:srgbClr val="FFFFFF"/>
                </a:highlight>
                <a:latin typeface="Consolas" panose="020B0609020204030204" pitchFamily="49" charset="0"/>
              </a:rPr>
              <a:t> input)</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err="1">
                <a:solidFill>
                  <a:srgbClr val="0000FF"/>
                </a:solidFill>
                <a:highlight>
                  <a:srgbClr val="FFFFFF"/>
                </a:highlight>
                <a:latin typeface="Consolas" panose="020B0609020204030204" pitchFamily="49" charset="0"/>
              </a:rPr>
              <a:t>int</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a:t>
            </a:r>
            <a:r>
              <a:rPr lang="en-GB" sz="900" dirty="0">
                <a:solidFill>
                  <a:srgbClr val="2B91AF"/>
                </a:solidFill>
                <a:highlight>
                  <a:srgbClr val="FFFFFF"/>
                </a:highlight>
                <a:latin typeface="Consolas" panose="020B0609020204030204" pitchFamily="49" charset="0"/>
              </a:rPr>
              <a:t>Convert</a:t>
            </a:r>
            <a:r>
              <a:rPr lang="en-GB" sz="900" dirty="0">
                <a:solidFill>
                  <a:srgbClr val="000000"/>
                </a:solidFill>
                <a:highlight>
                  <a:srgbClr val="FFFFFF"/>
                </a:highlight>
                <a:latin typeface="Consolas" panose="020B0609020204030204" pitchFamily="49" charset="0"/>
              </a:rPr>
              <a:t>.ToInt32(</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(input), 2);</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//converting to decimal ^^^</a:t>
            </a:r>
            <a:endParaRPr lang="en-GB" sz="900" dirty="0">
              <a:solidFill>
                <a:srgbClr val="000000"/>
              </a:solidFill>
              <a:highlight>
                <a:srgbClr val="FFFFFF"/>
              </a:highlight>
              <a:latin typeface="Consolas" panose="020B0609020204030204" pitchFamily="49" charset="0"/>
            </a:endParaRPr>
          </a:p>
          <a:p>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9)</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number</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dec.ToString</a:t>
            </a:r>
            <a:r>
              <a:rPr lang="en-GB" sz="900" dirty="0">
                <a:solidFill>
                  <a:srgbClr val="000000"/>
                </a:solidFill>
                <a:highlight>
                  <a:srgbClr val="FFFFFF"/>
                </a:highlight>
                <a:latin typeface="Consolas" panose="020B0609020204030204" pitchFamily="49" charset="0"/>
              </a:rPr>
              <a:t>()[0];</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35)</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capital</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+ 55); </a:t>
            </a:r>
            <a:r>
              <a:rPr lang="en-GB" sz="900" dirty="0">
                <a:solidFill>
                  <a:srgbClr val="008000"/>
                </a:solidFill>
                <a:highlight>
                  <a:srgbClr val="FFFFFF"/>
                </a:highlight>
                <a:latin typeface="Consolas" panose="020B0609020204030204" pitchFamily="49" charset="0"/>
              </a:rPr>
              <a:t>//convert to </a:t>
            </a:r>
            <a:r>
              <a:rPr lang="en-GB" sz="900" dirty="0" err="1">
                <a:solidFill>
                  <a:srgbClr val="008000"/>
                </a:solidFill>
                <a:highlight>
                  <a:srgbClr val="FFFFFF"/>
                </a:highlight>
                <a:latin typeface="Consolas" panose="020B0609020204030204" pitchFamily="49" charset="0"/>
              </a:rPr>
              <a:t>utf</a:t>
            </a:r>
            <a:r>
              <a:rPr lang="en-GB" sz="900" dirty="0">
                <a:solidFill>
                  <a:srgbClr val="008000"/>
                </a:solidFill>
                <a:highlight>
                  <a:srgbClr val="FFFFFF"/>
                </a:highlight>
                <a:latin typeface="Consolas" panose="020B0609020204030204" pitchFamily="49" charset="0"/>
              </a:rPr>
              <a:t> because that is C#'s native encoding</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61)</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lowercase</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+ 61); </a:t>
            </a:r>
            <a:r>
              <a:rPr lang="en-GB" sz="900" dirty="0">
                <a:solidFill>
                  <a:srgbClr val="008000"/>
                </a:solidFill>
                <a:highlight>
                  <a:srgbClr val="FFFFFF"/>
                </a:highlight>
                <a:latin typeface="Consolas" panose="020B0609020204030204" pitchFamily="49" charset="0"/>
              </a:rPr>
              <a:t>// ''</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throw</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new</a:t>
            </a:r>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InvalidOperationException</a:t>
            </a:r>
            <a:r>
              <a:rPr lang="en-GB" sz="900" dirty="0">
                <a:solidFill>
                  <a:srgbClr val="000000"/>
                </a:solidFill>
                <a:highlight>
                  <a:srgbClr val="FFFFFF"/>
                </a:highlight>
                <a:latin typeface="Consolas" panose="020B0609020204030204" pitchFamily="49" charset="0"/>
              </a:rPr>
              <a:t>(</a:t>
            </a:r>
            <a:r>
              <a:rPr lang="en-GB" sz="900" dirty="0">
                <a:solidFill>
                  <a:srgbClr val="A31515"/>
                </a:solidFill>
                <a:highlight>
                  <a:srgbClr val="FFFFFF"/>
                </a:highlight>
                <a:latin typeface="Consolas" panose="020B0609020204030204" pitchFamily="49" charset="0"/>
              </a:rPr>
              <a:t>"Unable to convert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(input) + </a:t>
            </a:r>
            <a:r>
              <a:rPr lang="en-GB" sz="900" dirty="0">
                <a:solidFill>
                  <a:srgbClr val="A31515"/>
                </a:solidFill>
                <a:highlight>
                  <a:srgbClr val="FFFFFF"/>
                </a:highlight>
                <a:latin typeface="Consolas" panose="020B0609020204030204" pitchFamily="49" charset="0"/>
              </a:rPr>
              <a:t>" (in decimal: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a:t>
            </a:r>
            <a:r>
              <a:rPr lang="en-GB" sz="900" dirty="0">
                <a:solidFill>
                  <a:srgbClr val="A31515"/>
                </a:solidFill>
                <a:highlight>
                  <a:srgbClr val="FFFFFF"/>
                </a:highlight>
                <a:latin typeface="Consolas" panose="020B0609020204030204" pitchFamily="49" charset="0"/>
              </a:rPr>
              <a:t>") to char!"</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6" name="Rectangle 5"/>
          <p:cNvSpPr/>
          <p:nvPr/>
        </p:nvSpPr>
        <p:spPr>
          <a:xfrm>
            <a:off x="6812692" y="1335732"/>
            <a:ext cx="4053016" cy="1708160"/>
          </a:xfrm>
          <a:prstGeom prst="rect">
            <a:avLst/>
          </a:prstGeom>
        </p:spPr>
        <p:txBody>
          <a:bodyPr wrap="square">
            <a:spAutoFit/>
          </a:bodyPr>
          <a:lstStyle/>
          <a:p>
            <a:r>
              <a:rPr lang="en-GB" sz="1050" dirty="0">
                <a:solidFill>
                  <a:srgbClr val="0000FF"/>
                </a:solidFill>
                <a:highlight>
                  <a:srgbClr val="FFFFFF"/>
                </a:highlight>
                <a:latin typeface="Consolas" panose="020B0609020204030204" pitchFamily="49" charset="0"/>
              </a:rPr>
              <a:t>public</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static</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string</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PrintBitArray</a:t>
            </a:r>
            <a:r>
              <a:rPr lang="en-GB" sz="1050" dirty="0">
                <a:solidFill>
                  <a:srgbClr val="000000"/>
                </a:solidFill>
                <a:highlight>
                  <a:srgbClr val="FFFFFF"/>
                </a:highlight>
                <a:latin typeface="Consolas" panose="020B0609020204030204" pitchFamily="49" charset="0"/>
              </a:rPr>
              <a:t>(</a:t>
            </a:r>
            <a:r>
              <a:rPr lang="en-GB" sz="1050" dirty="0" err="1">
                <a:solidFill>
                  <a:srgbClr val="2B91AF"/>
                </a:solidFill>
                <a:highlight>
                  <a:srgbClr val="FFFFFF"/>
                </a:highlight>
                <a:latin typeface="Consolas" panose="020B0609020204030204" pitchFamily="49" charset="0"/>
              </a:rPr>
              <a:t>BitArray</a:t>
            </a:r>
            <a:r>
              <a:rPr lang="en-GB" sz="1050" dirty="0">
                <a:solidFill>
                  <a:srgbClr val="000000"/>
                </a:solidFill>
                <a:highlight>
                  <a:srgbClr val="FFFFFF"/>
                </a:highlight>
                <a:latin typeface="Consolas" panose="020B0609020204030204" pitchFamily="49" charset="0"/>
              </a:rPr>
              <a:t> array)</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string</a:t>
            </a:r>
            <a:r>
              <a:rPr lang="en-GB" sz="1050" dirty="0">
                <a:solidFill>
                  <a:srgbClr val="000000"/>
                </a:solidFill>
                <a:highlight>
                  <a:srgbClr val="FFFFFF"/>
                </a:highlight>
                <a:latin typeface="Consolas" panose="020B0609020204030204" pitchFamily="49" charset="0"/>
              </a:rPr>
              <a:t> ret = </a:t>
            </a:r>
            <a:r>
              <a:rPr lang="en-GB" sz="1050" dirty="0">
                <a:solidFill>
                  <a:srgbClr val="A31515"/>
                </a:solidFill>
                <a:highlight>
                  <a:srgbClr val="FFFFFF"/>
                </a:highlight>
                <a:latin typeface="Consolas" panose="020B0609020204030204" pitchFamily="49" charset="0"/>
              </a:rPr>
              <a:t>""</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foreach</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bool</a:t>
            </a:r>
            <a:r>
              <a:rPr lang="en-GB" sz="1050" dirty="0">
                <a:solidFill>
                  <a:srgbClr val="000000"/>
                </a:solidFill>
                <a:highlight>
                  <a:srgbClr val="FFFFFF"/>
                </a:highlight>
                <a:latin typeface="Consolas" panose="020B0609020204030204" pitchFamily="49" charset="0"/>
              </a:rPr>
              <a:t> bit </a:t>
            </a:r>
            <a:r>
              <a:rPr lang="en-GB" sz="1050" dirty="0">
                <a:solidFill>
                  <a:srgbClr val="0000FF"/>
                </a:solidFill>
                <a:highlight>
                  <a:srgbClr val="FFFFFF"/>
                </a:highlight>
                <a:latin typeface="Consolas" panose="020B0609020204030204" pitchFamily="49" charset="0"/>
              </a:rPr>
              <a:t>in</a:t>
            </a:r>
            <a:r>
              <a:rPr lang="en-GB" sz="1050" dirty="0">
                <a:solidFill>
                  <a:srgbClr val="000000"/>
                </a:solidFill>
                <a:highlight>
                  <a:srgbClr val="FFFFFF"/>
                </a:highlight>
                <a:latin typeface="Consolas" panose="020B0609020204030204" pitchFamily="49" charset="0"/>
              </a:rPr>
              <a:t> array)</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if</a:t>
            </a:r>
            <a:r>
              <a:rPr lang="en-GB" sz="1050" dirty="0">
                <a:solidFill>
                  <a:srgbClr val="000000"/>
                </a:solidFill>
                <a:highlight>
                  <a:srgbClr val="FFFFFF"/>
                </a:highlight>
                <a:latin typeface="Consolas" panose="020B0609020204030204" pitchFamily="49" charset="0"/>
              </a:rPr>
              <a:t> (bit) ret += </a:t>
            </a:r>
            <a:r>
              <a:rPr lang="en-GB" sz="1050" dirty="0">
                <a:solidFill>
                  <a:srgbClr val="A31515"/>
                </a:solidFill>
                <a:highlight>
                  <a:srgbClr val="FFFFFF"/>
                </a:highlight>
                <a:latin typeface="Consolas" panose="020B0609020204030204" pitchFamily="49" charset="0"/>
              </a:rPr>
              <a:t>"1"</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else</a:t>
            </a:r>
            <a:r>
              <a:rPr lang="en-GB" sz="1050" dirty="0">
                <a:solidFill>
                  <a:srgbClr val="000000"/>
                </a:solidFill>
                <a:highlight>
                  <a:srgbClr val="FFFFFF"/>
                </a:highlight>
                <a:latin typeface="Consolas" panose="020B0609020204030204" pitchFamily="49" charset="0"/>
              </a:rPr>
              <a:t> ret += </a:t>
            </a:r>
            <a:r>
              <a:rPr lang="en-GB" sz="1050" dirty="0">
                <a:solidFill>
                  <a:srgbClr val="A31515"/>
                </a:solidFill>
                <a:highlight>
                  <a:srgbClr val="FFFFFF"/>
                </a:highlight>
                <a:latin typeface="Consolas" panose="020B0609020204030204" pitchFamily="49" charset="0"/>
              </a:rPr>
              <a:t>"0"</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return</a:t>
            </a:r>
            <a:r>
              <a:rPr lang="en-GB" sz="1050" dirty="0">
                <a:solidFill>
                  <a:srgbClr val="000000"/>
                </a:solidFill>
                <a:highlight>
                  <a:srgbClr val="FFFFFF"/>
                </a:highlight>
                <a:latin typeface="Consolas" panose="020B0609020204030204" pitchFamily="49" charset="0"/>
              </a:rPr>
              <a:t> ret;</a:t>
            </a:r>
          </a:p>
          <a:p>
            <a:r>
              <a:rPr lang="en-GB" sz="1050" dirty="0">
                <a:solidFill>
                  <a:srgbClr val="000000"/>
                </a:solidFill>
                <a:highlight>
                  <a:srgbClr val="FFFFFF"/>
                </a:highlight>
                <a:latin typeface="Consolas" panose="020B0609020204030204" pitchFamily="49" charset="0"/>
              </a:rPr>
              <a:t>        }</a:t>
            </a:r>
            <a:endParaRPr lang="en-GB" sz="1050" dirty="0"/>
          </a:p>
        </p:txBody>
      </p:sp>
      <p:sp>
        <p:nvSpPr>
          <p:cNvPr id="7" name="Rectangle 6"/>
          <p:cNvSpPr/>
          <p:nvPr/>
        </p:nvSpPr>
        <p:spPr>
          <a:xfrm>
            <a:off x="6351373" y="3454647"/>
            <a:ext cx="5840627" cy="2554545"/>
          </a:xfrm>
          <a:prstGeom prst="rect">
            <a:avLst/>
          </a:prstGeom>
        </p:spPr>
        <p:txBody>
          <a:bodyPr wrap="square">
            <a:spAutoFit/>
          </a:bodyPr>
          <a:lstStyle/>
          <a:p>
            <a:r>
              <a:rPr lang="en-GB" sz="1000" dirty="0">
                <a:solidFill>
                  <a:srgbClr val="0000FF"/>
                </a:solidFill>
                <a:highlight>
                  <a:srgbClr val="FFFFFF"/>
                </a:highlight>
                <a:latin typeface="Consolas" panose="020B0609020204030204" pitchFamily="49" charset="0"/>
              </a:rPr>
              <a:t>public</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static</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RoundToBinary</a:t>
            </a:r>
            <a:r>
              <a:rPr lang="en-GB" sz="1000" dirty="0">
                <a:solidFill>
                  <a:srgbClr val="000000"/>
                </a:solidFill>
                <a:highlight>
                  <a:srgbClr val="FFFFFF"/>
                </a:highlight>
                <a:latin typeface="Consolas" panose="020B0609020204030204" pitchFamily="49" charset="0"/>
              </a:rPr>
              <a:t>(</a:t>
            </a:r>
            <a:r>
              <a:rPr lang="en-GB" sz="1000" dirty="0" err="1">
                <a:solidFill>
                  <a:srgbClr val="0000FF"/>
                </a:solidFill>
                <a:highlight>
                  <a:srgbClr val="FFFFFF"/>
                </a:highlight>
                <a:latin typeface="Consolas" panose="020B0609020204030204" pitchFamily="49" charset="0"/>
              </a:rPr>
              <a:t>params</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double</a:t>
            </a:r>
            <a:r>
              <a:rPr lang="en-GB" sz="1000" dirty="0">
                <a:solidFill>
                  <a:srgbClr val="000000"/>
                </a:solidFill>
                <a:highlight>
                  <a:srgbClr val="FFFFFF"/>
                </a:highlight>
                <a:latin typeface="Consolas" panose="020B0609020204030204" pitchFamily="49" charset="0"/>
              </a:rPr>
              <a:t>[] input)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 ret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input.Length</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for</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int</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0;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&lt; </a:t>
            </a:r>
            <a:r>
              <a:rPr lang="en-GB" sz="1000" dirty="0" err="1">
                <a:solidFill>
                  <a:srgbClr val="000000"/>
                </a:solidFill>
                <a:highlight>
                  <a:srgbClr val="FFFFFF"/>
                </a:highlight>
                <a:latin typeface="Consolas" panose="020B0609020204030204" pitchFamily="49" charset="0"/>
              </a:rPr>
              <a:t>input.Length</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if</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Math</a:t>
            </a:r>
            <a:r>
              <a:rPr lang="en-GB" sz="1000" dirty="0" err="1">
                <a:solidFill>
                  <a:srgbClr val="000000"/>
                </a:solidFill>
                <a:highlight>
                  <a:srgbClr val="FFFFFF"/>
                </a:highlight>
                <a:latin typeface="Consolas" panose="020B0609020204030204" pitchFamily="49" charset="0"/>
              </a:rPr>
              <a:t>.Round</a:t>
            </a:r>
            <a:r>
              <a:rPr lang="en-GB" sz="1000" dirty="0">
                <a:solidFill>
                  <a:srgbClr val="000000"/>
                </a:solidFill>
                <a:highlight>
                  <a:srgbClr val="FFFFFF"/>
                </a:highlight>
                <a:latin typeface="Consolas" panose="020B0609020204030204" pitchFamily="49" charset="0"/>
              </a:rPr>
              <a:t>(input[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0, </a:t>
            </a:r>
            <a:r>
              <a:rPr lang="en-GB" sz="1000" dirty="0" err="1">
                <a:solidFill>
                  <a:srgbClr val="2B91AF"/>
                </a:solidFill>
                <a:highlight>
                  <a:srgbClr val="FFFFFF"/>
                </a:highlight>
                <a:latin typeface="Consolas" panose="020B0609020204030204" pitchFamily="49" charset="0"/>
              </a:rPr>
              <a:t>MidpointRounding</a:t>
            </a:r>
            <a:r>
              <a:rPr lang="en-GB" sz="1000" dirty="0" err="1">
                <a:solidFill>
                  <a:srgbClr val="000000"/>
                </a:solidFill>
                <a:highlight>
                  <a:srgbClr val="FFFFFF"/>
                </a:highlight>
                <a:latin typeface="Consolas" panose="020B0609020204030204" pitchFamily="49" charset="0"/>
              </a:rPr>
              <a:t>.AwayFromZero</a:t>
            </a:r>
            <a:r>
              <a:rPr lang="en-GB" sz="1000" dirty="0">
                <a:solidFill>
                  <a:srgbClr val="000000"/>
                </a:solidFill>
                <a:highlight>
                  <a:srgbClr val="FFFFFF"/>
                </a:highlight>
                <a:latin typeface="Consolas" panose="020B0609020204030204" pitchFamily="49" charset="0"/>
              </a:rPr>
              <a:t>) &gt;= 1)</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ret[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else</a:t>
            </a:r>
            <a:endParaRPr lang="en-GB" sz="1000" dirty="0">
              <a:solidFill>
                <a:srgbClr val="000000"/>
              </a:solidFill>
              <a:highlight>
                <a:srgbClr val="FFFFFF"/>
              </a:highlight>
              <a:latin typeface="Consolas" panose="020B0609020204030204" pitchFamily="49" charset="0"/>
            </a:endParaRP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ret[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false</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return</a:t>
            </a:r>
            <a:r>
              <a:rPr lang="en-GB" sz="1000" dirty="0">
                <a:solidFill>
                  <a:srgbClr val="000000"/>
                </a:solidFill>
                <a:highlight>
                  <a:srgbClr val="FFFFFF"/>
                </a:highlight>
                <a:latin typeface="Consolas" panose="020B0609020204030204" pitchFamily="49" charset="0"/>
              </a:rPr>
              <a:t> ret;</a:t>
            </a:r>
          </a:p>
          <a:p>
            <a:r>
              <a:rPr lang="en-GB" sz="1000" dirty="0">
                <a:solidFill>
                  <a:srgbClr val="000000"/>
                </a:solidFill>
                <a:highlight>
                  <a:srgbClr val="FFFFFF"/>
                </a:highlight>
                <a:latin typeface="Consolas" panose="020B0609020204030204" pitchFamily="49" charset="0"/>
              </a:rPr>
              <a:t>        }</a:t>
            </a:r>
            <a:endParaRPr lang="en-GB" sz="1000" dirty="0"/>
          </a:p>
        </p:txBody>
      </p:sp>
    </p:spTree>
    <p:extLst>
      <p:ext uri="{BB962C8B-B14F-4D97-AF65-F5344CB8AC3E}">
        <p14:creationId xmlns:p14="http://schemas.microsoft.com/office/powerpoint/2010/main" val="3101586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out the Encoding:</a:t>
            </a:r>
            <a:endParaRPr lang="en-GB" dirty="0"/>
          </a:p>
        </p:txBody>
      </p:sp>
      <p:sp>
        <p:nvSpPr>
          <p:cNvPr id="3" name="Rectangle 2"/>
          <p:cNvSpPr/>
          <p:nvPr/>
        </p:nvSpPr>
        <p:spPr>
          <a:xfrm>
            <a:off x="838200" y="2290936"/>
            <a:ext cx="4122490" cy="2585323"/>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void</a:t>
            </a:r>
            <a:r>
              <a:rPr lang="en-GB" sz="900" dirty="0">
                <a:solidFill>
                  <a:srgbClr val="000000"/>
                </a:solidFill>
                <a:highlight>
                  <a:srgbClr val="FFFFFF"/>
                </a:highlight>
                <a:latin typeface="Consolas" panose="020B0609020204030204" pitchFamily="49" charset="0"/>
              </a:rPr>
              <a:t> Demo3()</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48; i &lt;= 57;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65; i &lt;= 90;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97; i &lt;= 122;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4" name="Rectangle 3"/>
          <p:cNvSpPr/>
          <p:nvPr/>
        </p:nvSpPr>
        <p:spPr>
          <a:xfrm>
            <a:off x="771088" y="5397708"/>
            <a:ext cx="9157501" cy="923330"/>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void</a:t>
            </a:r>
            <a:r>
              <a:rPr lang="en-GB" sz="900" dirty="0">
                <a:solidFill>
                  <a:srgbClr val="000000"/>
                </a:solidFill>
                <a:highlight>
                  <a:srgbClr val="FFFFFF"/>
                </a:highlight>
                <a:latin typeface="Consolas" panose="020B0609020204030204" pitchFamily="49" charset="0"/>
              </a:rPr>
              <a:t> Demo2(</a:t>
            </a:r>
            <a:r>
              <a:rPr lang="en-GB" sz="900" dirty="0">
                <a:solidFill>
                  <a:srgbClr val="0000F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 c)</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BitArray</a:t>
            </a:r>
            <a:r>
              <a:rPr lang="en-GB" sz="900" dirty="0">
                <a:solidFill>
                  <a:srgbClr val="000000"/>
                </a:solidFill>
                <a:highlight>
                  <a:srgbClr val="FFFFFF"/>
                </a:highlight>
                <a:latin typeface="Consolas" panose="020B0609020204030204" pitchFamily="49" charset="0"/>
              </a:rPr>
              <a:t> binary = </a:t>
            </a:r>
            <a:r>
              <a:rPr lang="en-GB" sz="900" dirty="0" err="1">
                <a:solidFill>
                  <a:srgbClr val="000000"/>
                </a:solidFill>
                <a:highlight>
                  <a:srgbClr val="FFFFFF"/>
                </a:highlight>
                <a:latin typeface="Consolas" panose="020B0609020204030204" pitchFamily="49" charset="0"/>
              </a:rPr>
              <a:t>CharToBinary</a:t>
            </a:r>
            <a:r>
              <a:rPr lang="en-GB" sz="900" dirty="0">
                <a:solidFill>
                  <a:srgbClr val="000000"/>
                </a:solidFill>
                <a:highlight>
                  <a:srgbClr val="FFFFFF"/>
                </a:highlight>
                <a:latin typeface="Consolas" panose="020B0609020204030204" pitchFamily="49" charset="0"/>
              </a:rPr>
              <a:t>(c);</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Console</a:t>
            </a:r>
            <a:r>
              <a:rPr lang="en-GB" sz="900" dirty="0" err="1">
                <a:solidFill>
                  <a:srgbClr val="000000"/>
                </a:solidFill>
                <a:highlight>
                  <a:srgbClr val="FFFFFF"/>
                </a:highlight>
                <a:latin typeface="Consolas" panose="020B0609020204030204" pitchFamily="49" charset="0"/>
              </a:rPr>
              <a:t>.Write</a:t>
            </a:r>
            <a:r>
              <a:rPr lang="en-GB" sz="900" dirty="0">
                <a:solidFill>
                  <a:srgbClr val="000000"/>
                </a:solidFill>
                <a:highlight>
                  <a:srgbClr val="FFFFFF"/>
                </a:highlight>
                <a:latin typeface="Consolas" panose="020B0609020204030204" pitchFamily="49" charset="0"/>
              </a:rPr>
              <a:t>(c+</a:t>
            </a:r>
            <a:r>
              <a:rPr lang="en-GB" sz="900" dirty="0">
                <a:solidFill>
                  <a:srgbClr val="A31515"/>
                </a:solidFill>
                <a:highlight>
                  <a:srgbClr val="FFFFFF"/>
                </a:highlight>
                <a:latin typeface="Consolas" panose="020B0609020204030204" pitchFamily="49" charset="0"/>
              </a:rPr>
              <a:t>" == To Binary ==&gt;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(binary));</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Console</a:t>
            </a:r>
            <a:r>
              <a:rPr lang="en-GB" sz="900" dirty="0" err="1">
                <a:solidFill>
                  <a:srgbClr val="000000"/>
                </a:solidFill>
                <a:highlight>
                  <a:srgbClr val="FFFFFF"/>
                </a:highlight>
                <a:latin typeface="Consolas" panose="020B0609020204030204" pitchFamily="49" charset="0"/>
              </a:rPr>
              <a:t>.WriteLine</a:t>
            </a:r>
            <a:r>
              <a:rPr lang="en-GB" sz="900" dirty="0">
                <a:solidFill>
                  <a:srgbClr val="000000"/>
                </a:solidFill>
                <a:highlight>
                  <a:srgbClr val="FFFFFF"/>
                </a:highlight>
                <a:latin typeface="Consolas" panose="020B0609020204030204" pitchFamily="49" charset="0"/>
              </a:rPr>
              <a:t>(</a:t>
            </a:r>
            <a:r>
              <a:rPr lang="en-GB" sz="900" dirty="0">
                <a:solidFill>
                  <a:srgbClr val="A31515"/>
                </a:solidFill>
                <a:highlight>
                  <a:srgbClr val="FFFFFF"/>
                </a:highlight>
                <a:latin typeface="Consolas" panose="020B0609020204030204" pitchFamily="49" charset="0"/>
              </a:rPr>
              <a:t>" == To Decimal ==&gt; "</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Convert</a:t>
            </a:r>
            <a:r>
              <a:rPr lang="en-GB" sz="900" dirty="0">
                <a:solidFill>
                  <a:srgbClr val="000000"/>
                </a:solidFill>
                <a:highlight>
                  <a:srgbClr val="FFFFFF"/>
                </a:highlight>
                <a:latin typeface="Consolas" panose="020B0609020204030204" pitchFamily="49" charset="0"/>
              </a:rPr>
              <a:t>.ToInt32(</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(binary), 2)+</a:t>
            </a:r>
            <a:r>
              <a:rPr lang="en-GB" sz="900" dirty="0">
                <a:solidFill>
                  <a:srgbClr val="A31515"/>
                </a:solidFill>
                <a:highlight>
                  <a:srgbClr val="FFFFFF"/>
                </a:highlight>
                <a:latin typeface="Consolas" panose="020B0609020204030204" pitchFamily="49" charset="0"/>
              </a:rPr>
              <a:t>" == To Char ==&gt;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BinaryToChar</a:t>
            </a:r>
            <a:r>
              <a:rPr lang="en-GB" sz="900" dirty="0">
                <a:solidFill>
                  <a:srgbClr val="000000"/>
                </a:solidFill>
                <a:highlight>
                  <a:srgbClr val="FFFFFF"/>
                </a:highlight>
                <a:latin typeface="Consolas" panose="020B0609020204030204" pitchFamily="49" charset="0"/>
              </a:rPr>
              <a:t>(binary));</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5" name="TextBox 4"/>
          <p:cNvSpPr txBox="1"/>
          <p:nvPr/>
        </p:nvSpPr>
        <p:spPr>
          <a:xfrm>
            <a:off x="4890417" y="1397414"/>
            <a:ext cx="918841" cy="369332"/>
          </a:xfrm>
          <a:prstGeom prst="rect">
            <a:avLst/>
          </a:prstGeom>
          <a:noFill/>
        </p:spPr>
        <p:txBody>
          <a:bodyPr wrap="none" rtlCol="0">
            <a:spAutoFit/>
          </a:bodyPr>
          <a:lstStyle/>
          <a:p>
            <a:r>
              <a:rPr lang="en-GB" dirty="0" smtClean="0"/>
              <a:t>Output:</a:t>
            </a:r>
            <a:endParaRPr lang="en-GB" dirty="0"/>
          </a:p>
        </p:txBody>
      </p:sp>
      <p:pic>
        <p:nvPicPr>
          <p:cNvPr id="6" name="bandicam 2016-07-13 20-47-03-67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60690" y="1806146"/>
            <a:ext cx="6182686" cy="3789615"/>
          </a:xfrm>
          <a:prstGeom prst="rect">
            <a:avLst/>
          </a:prstGeom>
        </p:spPr>
      </p:pic>
    </p:spTree>
    <p:extLst>
      <p:ext uri="{BB962C8B-B14F-4D97-AF65-F5344CB8AC3E}">
        <p14:creationId xmlns:p14="http://schemas.microsoft.com/office/powerpoint/2010/main" val="283273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err="1" smtClean="0"/>
              <a:t>LibNeuroOCR</a:t>
            </a:r>
            <a:r>
              <a:rPr lang="en-GB" dirty="0"/>
              <a:t> </a:t>
            </a:r>
            <a:r>
              <a:rPr lang="en-GB" dirty="0" smtClean="0"/>
              <a:t>class project was instantiated and the main </a:t>
            </a:r>
            <a:r>
              <a:rPr lang="en-GB" dirty="0" err="1" smtClean="0"/>
              <a:t>NeuroOCR</a:t>
            </a:r>
            <a:r>
              <a:rPr lang="en-GB" dirty="0" smtClean="0"/>
              <a:t> project, which is the </a:t>
            </a:r>
            <a:r>
              <a:rPr lang="en-GB" dirty="0" err="1" smtClean="0"/>
              <a:t>startup</a:t>
            </a:r>
            <a:r>
              <a:rPr lang="en-GB" dirty="0" smtClean="0"/>
              <a:t> project, has been converted into project of type Console Application for debugging purposes. The final program will be a WinForms Application.</a:t>
            </a:r>
          </a:p>
          <a:p>
            <a:pPr marL="0" indent="0">
              <a:buNone/>
            </a:pPr>
            <a:endParaRPr lang="en-GB" dirty="0"/>
          </a:p>
          <a:p>
            <a:pPr marL="0" indent="0">
              <a:buNone/>
            </a:pPr>
            <a:r>
              <a:rPr lang="en-GB" dirty="0" smtClean="0"/>
              <a:t>In order to make the library as versatile and as multi-purpose as possible, the Neural Network instantiation, the Neuron Strategy (updating of the Neuron’s Weights, the activation functions, Delta calculation and bias calculation), the Neurons and the Network itself shall be implemented as Interfaces. (Of course, standard classes implementing the interfaces will be provided). Interfaces will be used instead of Abstract (base) classes simply for the sake of simplicity and also due to the fact that inheriting multiple base classes (as opposed to implementing multiple interfaces) is not supported (in C#, the coding language this project will be done in), although this most likely will not be a particularly beneficial asset in this scope as the multiple implementation of interfaces will not be necessary. The reason interfaces shall be used is because I am seeking to define a contract as opposed to a shared implementation. It is quite obvious why I shall not be using a </a:t>
            </a:r>
            <a:r>
              <a:rPr lang="en-GB" dirty="0" err="1" smtClean="0"/>
              <a:t>struct</a:t>
            </a:r>
            <a:r>
              <a:rPr lang="en-GB" dirty="0" smtClean="0"/>
              <a:t> for this.</a:t>
            </a:r>
            <a:endParaRPr lang="en-GB" dirty="0"/>
          </a:p>
        </p:txBody>
      </p:sp>
    </p:spTree>
    <p:extLst>
      <p:ext uri="{BB962C8B-B14F-4D97-AF65-F5344CB8AC3E}">
        <p14:creationId xmlns:p14="http://schemas.microsoft.com/office/powerpoint/2010/main" val="399249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Core</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Now we shall begin implementing the true kernel of our framework by making the core </a:t>
            </a:r>
            <a:r>
              <a:rPr lang="en-GB" sz="2400" dirty="0" err="1" smtClean="0"/>
              <a:t>interfacesand</a:t>
            </a:r>
            <a:r>
              <a:rPr lang="en-GB" sz="2400" dirty="0" smtClean="0"/>
              <a:t> core classes. The interfaces shall be kept in the </a:t>
            </a:r>
            <a:r>
              <a:rPr lang="en-GB" sz="2400" dirty="0" err="1" smtClean="0"/>
              <a:t>LibNeuroOCR.Interface</a:t>
            </a:r>
            <a:r>
              <a:rPr lang="en-GB" sz="2400" dirty="0" smtClean="0"/>
              <a:t> namespace, any data objects (known as records in other languages) shall be kept in the </a:t>
            </a:r>
            <a:r>
              <a:rPr lang="en-GB" sz="2400" dirty="0" err="1" smtClean="0"/>
              <a:t>LibNeuroOCR.Data</a:t>
            </a:r>
            <a:r>
              <a:rPr lang="en-GB" sz="2400" dirty="0" smtClean="0"/>
              <a:t> namespace and the core classes shall be kept in the </a:t>
            </a:r>
            <a:r>
              <a:rPr lang="en-GB" sz="2400" dirty="0" err="1" smtClean="0"/>
              <a:t>LibNeuroOCR.Neuro</a:t>
            </a:r>
            <a:r>
              <a:rPr lang="en-GB" sz="2400" dirty="0" smtClean="0"/>
              <a:t> namespace (to keep it neat).</a:t>
            </a:r>
          </a:p>
          <a:p>
            <a:pPr marL="0" indent="0">
              <a:buNone/>
            </a:pPr>
            <a:endParaRPr lang="en-GB" sz="2400" dirty="0"/>
          </a:p>
          <a:p>
            <a:pPr marL="0" indent="0">
              <a:buNone/>
            </a:pPr>
            <a:r>
              <a:rPr lang="en-GB" sz="2400" dirty="0" smtClean="0"/>
              <a:t>Pictures of the classes are on the following pages</a:t>
            </a:r>
          </a:p>
        </p:txBody>
      </p:sp>
      <p:sp>
        <p:nvSpPr>
          <p:cNvPr id="7" name="TextBox 6"/>
          <p:cNvSpPr txBox="1"/>
          <p:nvPr/>
        </p:nvSpPr>
        <p:spPr>
          <a:xfrm>
            <a:off x="5491638" y="276531"/>
            <a:ext cx="6559681" cy="369332"/>
          </a:xfrm>
          <a:prstGeom prst="rect">
            <a:avLst/>
          </a:prstGeom>
          <a:noFill/>
        </p:spPr>
        <p:txBody>
          <a:bodyPr wrap="none" rtlCol="0">
            <a:spAutoFit/>
          </a:bodyPr>
          <a:lstStyle/>
          <a:p>
            <a:r>
              <a:rPr lang="en-GB" dirty="0" smtClean="0"/>
              <a:t>FYI: (in the names of the classes) I = interface, N = neural/neuro/</a:t>
            </a:r>
            <a:r>
              <a:rPr lang="en-GB" dirty="0" err="1" smtClean="0"/>
              <a:t>etc</a:t>
            </a:r>
            <a:r>
              <a:rPr lang="en-GB" dirty="0" smtClean="0"/>
              <a:t> </a:t>
            </a:r>
            <a:endParaRPr lang="en-GB" dirty="0"/>
          </a:p>
        </p:txBody>
      </p:sp>
    </p:spTree>
    <p:extLst>
      <p:ext uri="{BB962C8B-B14F-4D97-AF65-F5344CB8AC3E}">
        <p14:creationId xmlns:p14="http://schemas.microsoft.com/office/powerpoint/2010/main" val="404990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a:bodyPr>
          <a:lstStyle/>
          <a:p>
            <a:r>
              <a:rPr lang="en-GB" dirty="0" smtClean="0"/>
              <a:t>This is a derived class from the system’s generic List&lt;T&gt;(); collection. I am using this instead of something such as List&lt;</a:t>
            </a:r>
            <a:r>
              <a:rPr lang="en-GB" dirty="0" err="1" smtClean="0"/>
              <a:t>INeuron</a:t>
            </a:r>
            <a:r>
              <a:rPr lang="en-GB" dirty="0" smtClean="0"/>
              <a:t>&gt;(); because later I will need to implement some logic in the Add() method (although there are many ways you can achieve this without creating your own collection. I think it this improves readability so I will keep it =3)</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spTree>
    <p:extLst>
      <p:ext uri="{BB962C8B-B14F-4D97-AF65-F5344CB8AC3E}">
        <p14:creationId xmlns:p14="http://schemas.microsoft.com/office/powerpoint/2010/main" val="252304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10000"/>
          </a:bodyPr>
          <a:lstStyle/>
          <a:p>
            <a:r>
              <a:rPr lang="en-GB" dirty="0" smtClean="0"/>
              <a:t>Here is the Neuron Interface. NB: interfaces can’t have fields so I’m using properties. Also, notice how I just used a Dictionary&lt;</a:t>
            </a:r>
            <a:r>
              <a:rPr lang="en-GB" dirty="0" err="1" smtClean="0"/>
              <a:t>Ineuron</a:t>
            </a:r>
            <a:r>
              <a:rPr lang="en-GB" dirty="0" smtClean="0"/>
              <a:t>, double&gt; for the inputs whereas I had to make my own Collection </a:t>
            </a:r>
            <a:r>
              <a:rPr lang="en-GB" dirty="0" err="1" smtClean="0"/>
              <a:t>NList</a:t>
            </a:r>
            <a:r>
              <a:rPr lang="en-GB" dirty="0" smtClean="0"/>
              <a:t> (previous slide) for the forward connections. It wasn’t necessary to make my own class and so this way, I might have even avoided the generation of unwanted overhead.</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970" cy="4589897"/>
          </a:xfrm>
          <a:prstGeom prst="rect">
            <a:avLst/>
          </a:prstGeom>
        </p:spPr>
      </p:pic>
    </p:spTree>
    <p:extLst>
      <p:ext uri="{BB962C8B-B14F-4D97-AF65-F5344CB8AC3E}">
        <p14:creationId xmlns:p14="http://schemas.microsoft.com/office/powerpoint/2010/main" val="398570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 is the strategy interface. As I mentioned before, the strategy will contain some basic calculation methods – that’s why I thought “Strategy” to be a fitting name </a:t>
            </a:r>
            <a:r>
              <a:rPr lang="en-GB" dirty="0" smtClean="0">
                <a:sym typeface="Wingdings" panose="05000000000000000000" pitchFamily="2" charset="2"/>
              </a:rPr>
              <a: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426576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Here’s the Neuron. It’s empty at the moment. I’ll properly implement everything later. I need to implement some other stuff first, though (which reference it – thus I have made it).</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7" cy="4589463"/>
          </a:xfrm>
          <a:prstGeom prst="rect">
            <a:avLst/>
          </a:prstGeom>
        </p:spPr>
      </p:pic>
      <p:pic>
        <p:nvPicPr>
          <p:cNvPr id="4" name="Picture 3"/>
          <p:cNvPicPr>
            <a:picLocks noChangeAspect="1"/>
          </p:cNvPicPr>
          <p:nvPr/>
        </p:nvPicPr>
        <p:blipFill>
          <a:blip r:embed="rId4"/>
          <a:stretch>
            <a:fillRect/>
          </a:stretch>
        </p:blipFill>
        <p:spPr>
          <a:xfrm>
            <a:off x="1884372" y="337753"/>
            <a:ext cx="8408176" cy="4589463"/>
          </a:xfrm>
          <a:prstGeom prst="rect">
            <a:avLst/>
          </a:prstGeom>
        </p:spPr>
      </p:pic>
    </p:spTree>
    <p:extLst>
      <p:ext uri="{BB962C8B-B14F-4D97-AF65-F5344CB8AC3E}">
        <p14:creationId xmlns:p14="http://schemas.microsoft.com/office/powerpoint/2010/main" val="3095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TotalTime>
  <Words>3269</Words>
  <Application>Microsoft Office PowerPoint</Application>
  <PresentationFormat>Widescreen</PresentationFormat>
  <Paragraphs>248</Paragraphs>
  <Slides>35</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Consolas</vt:lpstr>
      <vt:lpstr>Wingdings</vt:lpstr>
      <vt:lpstr>Office Theme</vt:lpstr>
      <vt:lpstr>Artificial Multi-Layered Neural Network Optical (Handwritten) Character Recognition NeuroOCR Development Documentation</vt:lpstr>
      <vt:lpstr>Aim</vt:lpstr>
      <vt:lpstr>Information</vt:lpstr>
      <vt:lpstr>Setup</vt:lpstr>
      <vt:lpstr>Implementing the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not underestimate input standardisation</vt:lpstr>
      <vt:lpstr>Implementing the mathematics</vt:lpstr>
      <vt:lpstr>NB: defining a variable as null, in my opinion, is far better than not defining it at all</vt:lpstr>
      <vt:lpstr>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vt:lpstr>
      <vt:lpstr>As you can see, the calculations will be done in the strategy (as I mentioned previously).</vt:lpstr>
      <vt:lpstr>Error Handling</vt:lpstr>
      <vt:lpstr>It is good practice to define a base exception and inherit more specific exceptions from it. Here’s me defining the base exception. I shall keep it in the LibNeuroOCR.Exception namespace to keep it tidy.</vt:lpstr>
      <vt:lpstr>(I later decided “Ex” looked a bit better than “ex”)…</vt:lpstr>
      <vt:lpstr>Here’s a NullStrategyException I made for now. I’ll add more exceptions as I go on if I need to. (Although I guess you could say I didn’t need to do this in the first place – I could have just used something like InvalidOperationException and handled the exceptions by looking at the messages and throwing, etc)</vt:lpstr>
      <vt:lpstr>Erm…</vt:lpstr>
      <vt:lpstr>Moving swiftly on, here is the exception actually in use (the NullStrategyException one)</vt:lpstr>
      <vt:lpstr>Oh whoops. Removing redundant code.</vt:lpstr>
      <vt:lpstr>Actually, I might as well just do this…</vt:lpstr>
      <vt:lpstr>Next Day</vt:lpstr>
      <vt:lpstr>Before we move on, I thought I’d just mention, I added constructors to training data for convenience’s sake:</vt:lpstr>
      <vt:lpstr>The 2-2-1 Neural Network Model</vt:lpstr>
      <vt:lpstr>PowerPoint Presentation</vt:lpstr>
      <vt:lpstr>The final part of the project – Handwritten Character Detection.</vt:lpstr>
      <vt:lpstr>Solution: Make a new encoding.</vt:lpstr>
      <vt:lpstr>Implementation of the Encoding – Converting To</vt:lpstr>
      <vt:lpstr>Implementation of the Encoding – Converting From</vt:lpstr>
      <vt:lpstr>Testing out the Encoding: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159</cp:revision>
  <dcterms:created xsi:type="dcterms:W3CDTF">2016-06-17T20:17:23Z</dcterms:created>
  <dcterms:modified xsi:type="dcterms:W3CDTF">2016-07-13T20:01:38Z</dcterms:modified>
</cp:coreProperties>
</file>