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57" r:id="rId2"/>
  </p:sldMasterIdLst>
  <p:sldIdLst>
    <p:sldId id="256" r:id="rId3"/>
    <p:sldId id="257" r:id="rId4"/>
    <p:sldId id="278" r:id="rId5"/>
    <p:sldId id="279" r:id="rId6"/>
    <p:sldId id="280" r:id="rId7"/>
    <p:sldId id="28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=""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=""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29/02/2024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492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29/02/2024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26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29/02/2024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7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29/02/2024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29/02/2024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853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29/02/2024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88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29/02/2024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270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29/02/2024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87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5800" y="2681029"/>
            <a:ext cx="2917371" cy="743178"/>
          </a:xfrm>
        </p:spPr>
        <p:txBody>
          <a:bodyPr anchor="t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=""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0717" y="2681029"/>
            <a:ext cx="2917371" cy="743178"/>
          </a:xfrm>
        </p:spPr>
        <p:txBody>
          <a:bodyPr anchor="t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29/02/2024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293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29/02/2024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88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29/02/2024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26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=""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=""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=""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=""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=""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=""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=""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=""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=""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=""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=""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xelsForg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mikypelle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="" xmlns:a16="http://schemas.microsoft.com/office/drawing/2014/main" id="{3B26F8A1-F1F1-FBFA-4DFA-9A995B33E9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65" b="49369" l="9901" r="89934">
                        <a14:foregroundMark x1="65017" y1="13694" x2="65017" y2="13694"/>
                        <a14:foregroundMark x1="55611" y1="17658" x2="55611" y2="17658"/>
                        <a14:foregroundMark x1="54620" y1="35676" x2="54620" y2="35676"/>
                        <a14:foregroundMark x1="36469" y1="30270" x2="36469" y2="30270"/>
                        <a14:foregroundMark x1="34983" y1="10811" x2="35149" y2="11171"/>
                        <a14:foregroundMark x1="19472" y1="12252" x2="19472" y2="12252"/>
                        <a14:foregroundMark x1="21782" y1="26126" x2="21782" y2="26126"/>
                        <a14:foregroundMark x1="21782" y1="23423" x2="21782" y2="23423"/>
                        <a14:foregroundMark x1="20132" y1="11712" x2="20297" y2="11892"/>
                        <a14:foregroundMark x1="20957" y1="11171" x2="20957" y2="11171"/>
                        <a14:foregroundMark x1="20957" y1="11171" x2="20957" y2="11171"/>
                        <a14:foregroundMark x1="16997" y1="30270" x2="16997" y2="30270"/>
                        <a14:foregroundMark x1="16997" y1="30270" x2="16997" y2="30270"/>
                        <a14:foregroundMark x1="16997" y1="30270" x2="16997" y2="30270"/>
                        <a14:foregroundMark x1="16997" y1="28108" x2="16997" y2="28108"/>
                        <a14:foregroundMark x1="17162" y1="22162" x2="17162" y2="22162"/>
                        <a14:foregroundMark x1="17987" y1="32973" x2="17987" y2="32973"/>
                        <a14:foregroundMark x1="20792" y1="31532" x2="20792" y2="31532"/>
                        <a14:foregroundMark x1="20957" y1="31171" x2="19802" y2="31171"/>
                        <a14:foregroundMark x1="21947" y1="30090" x2="21947" y2="30090"/>
                        <a14:foregroundMark x1="21782" y1="22883" x2="21782" y2="22883"/>
                        <a14:foregroundMark x1="21122" y1="35135" x2="21122" y2="35135"/>
                        <a14:foregroundMark x1="19307" y1="36577" x2="19307" y2="36577"/>
                        <a14:foregroundMark x1="19307" y1="35495" x2="19307" y2="35495"/>
                        <a14:foregroundMark x1="38119" y1="12252" x2="38119" y2="12252"/>
                        <a14:foregroundMark x1="23432" y1="45766" x2="23432" y2="45766"/>
                        <a14:foregroundMark x1="17657" y1="47568" x2="17657" y2="47568"/>
                        <a14:foregroundMark x1="17987" y1="44505" x2="17987" y2="44505"/>
                        <a14:foregroundMark x1="20627" y1="43423" x2="20627" y2="43423"/>
                        <a14:foregroundMark x1="41914" y1="12973" x2="41914" y2="12973"/>
                        <a14:foregroundMark x1="34323" y1="45405" x2="34323" y2="45405"/>
                        <a14:foregroundMark x1="34983" y1="48108" x2="34983" y2="48108"/>
                        <a14:foregroundMark x1="36139" y1="48468" x2="36139" y2="48468"/>
                        <a14:foregroundMark x1="37459" y1="48829" x2="37459" y2="48829"/>
                        <a14:foregroundMark x1="41089" y1="44865" x2="41089" y2="44865"/>
                        <a14:foregroundMark x1="45710" y1="45225" x2="45710" y2="45225"/>
                        <a14:foregroundMark x1="44059" y1="46847" x2="44059" y2="46847"/>
                        <a14:foregroundMark x1="41584" y1="47387" x2="41584" y2="47387"/>
                        <a14:foregroundMark x1="43729" y1="44144" x2="43729" y2="44144"/>
                        <a14:foregroundMark x1="49010" y1="44505" x2="49835" y2="45045"/>
                        <a14:foregroundMark x1="54785" y1="44324" x2="54785" y2="44324"/>
                        <a14:foregroundMark x1="54785" y1="47027" x2="54785" y2="47027"/>
                        <a14:foregroundMark x1="52145" y1="48649" x2="52145" y2="48649"/>
                        <a14:foregroundMark x1="49670" y1="47748" x2="49670" y2="47748"/>
                        <a14:foregroundMark x1="60231" y1="44324" x2="60231" y2="44324"/>
                        <a14:foregroundMark x1="62376" y1="44324" x2="62376" y2="44324"/>
                        <a14:foregroundMark x1="59901" y1="46306" x2="59901" y2="46306"/>
                        <a14:foregroundMark x1="58746" y1="48288" x2="58746" y2="48288"/>
                        <a14:foregroundMark x1="61881" y1="49009" x2="62376" y2="49009"/>
                        <a14:foregroundMark x1="70132" y1="44324" x2="70132" y2="44324"/>
                        <a14:foregroundMark x1="69307" y1="45946" x2="69307" y2="45946"/>
                        <a14:foregroundMark x1="67162" y1="47207" x2="67162" y2="47207"/>
                        <a14:foregroundMark x1="66502" y1="48649" x2="66502" y2="48649"/>
                        <a14:foregroundMark x1="69307" y1="48829" x2="69307" y2="48829"/>
                        <a14:foregroundMark x1="70957" y1="49189" x2="70957" y2="49189"/>
                        <a14:foregroundMark x1="66502" y1="43604" x2="66502" y2="43604"/>
                        <a14:foregroundMark x1="73762" y1="44324" x2="73762" y2="44324"/>
                        <a14:foregroundMark x1="74752" y1="44324" x2="75083" y2="44505"/>
                        <a14:foregroundMark x1="78053" y1="43964" x2="78053" y2="43964"/>
                        <a14:foregroundMark x1="79373" y1="44144" x2="79373" y2="44144"/>
                        <a14:foregroundMark x1="79373" y1="47387" x2="79538" y2="47387"/>
                        <a14:foregroundMark x1="78548" y1="49369" x2="78548" y2="49369"/>
                        <a14:foregroundMark x1="74752" y1="47928" x2="74752" y2="47928"/>
                        <a14:foregroundMark x1="26733" y1="45766" x2="26733" y2="45766"/>
                        <a14:foregroundMark x1="26898" y1="44685" x2="26898" y2="44685"/>
                        <a14:foregroundMark x1="28053" y1="44505" x2="28053" y2="44505"/>
                        <a14:foregroundMark x1="30693" y1="44685" x2="30693" y2="44685"/>
                        <a14:foregroundMark x1="26733" y1="48468" x2="26733" y2="48468"/>
                        <a14:foregroundMark x1="29703" y1="48829" x2="29703" y2="48829"/>
                        <a14:foregroundMark x1="29208" y1="46667" x2="29208" y2="46667"/>
                        <a14:foregroundMark x1="30693" y1="46486" x2="31023" y2="46486"/>
                        <a14:foregroundMark x1="17987" y1="46306" x2="17987" y2="46306"/>
                        <a14:foregroundMark x1="20132" y1="44505" x2="20132" y2="44505"/>
                        <a14:foregroundMark x1="23432" y1="45225" x2="23432" y2="45225"/>
                        <a14:foregroundMark x1="21617" y1="48288" x2="21617" y2="48288"/>
                        <a14:foregroundMark x1="38944" y1="29369" x2="38944" y2="29369"/>
                        <a14:foregroundMark x1="40264" y1="11892" x2="40264" y2="11892"/>
                        <a14:foregroundMark x1="34323" y1="13874" x2="34323" y2="13874"/>
                        <a14:foregroundMark x1="30858" y1="12973" x2="30858" y2="12973"/>
                        <a14:foregroundMark x1="35809" y1="12793" x2="35809" y2="12793"/>
                        <a14:foregroundMark x1="37789" y1="12432" x2="38944" y2="12432"/>
                        <a14:foregroundMark x1="42244" y1="11712" x2="43069" y2="11712"/>
                        <a14:foregroundMark x1="44389" y1="11351" x2="44389" y2="11351"/>
                        <a14:foregroundMark x1="19142" y1="13874" x2="19142" y2="13874"/>
                        <a14:foregroundMark x1="19307" y1="12973" x2="19307" y2="12973"/>
                        <a14:foregroundMark x1="21782" y1="34054" x2="21782" y2="34054"/>
                        <a14:foregroundMark x1="16997" y1="35315" x2="16997" y2="35315"/>
                        <a14:foregroundMark x1="19637" y1="48649" x2="19637" y2="48649"/>
                        <a14:foregroundMark x1="30528" y1="48829" x2="30528" y2="48829"/>
                        <a14:foregroundMark x1="21617" y1="28649" x2="21617" y2="28649"/>
                        <a14:foregroundMark x1="54290" y1="45225" x2="54290" y2="45225"/>
                        <a14:foregroundMark x1="17327" y1="24685" x2="17327" y2="24685"/>
                        <a14:foregroundMark x1="19637" y1="21261" x2="19637" y2="21261"/>
                        <a14:foregroundMark x1="19967" y1="23964" x2="19967" y2="23964"/>
                        <a14:foregroundMark x1="19142" y1="23964" x2="19142" y2="23964"/>
                        <a14:foregroundMark x1="18812" y1="27027" x2="18812" y2="27027"/>
                        <a14:foregroundMark x1="20627" y1="27207" x2="20627" y2="27207"/>
                        <a14:foregroundMark x1="59406" y1="43964" x2="59406" y2="43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5975"/>
          <a:stretch/>
        </p:blipFill>
        <p:spPr>
          <a:xfrm>
            <a:off x="409841" y="451201"/>
            <a:ext cx="2565616" cy="12694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E165B62F-8958-B1F7-BC91-3ECF4AB77B50}"/>
              </a:ext>
            </a:extLst>
          </p:cNvPr>
          <p:cNvSpPr txBox="1"/>
          <p:nvPr/>
        </p:nvSpPr>
        <p:spPr>
          <a:xfrm>
            <a:off x="495095" y="4735600"/>
            <a:ext cx="201760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ody-Font"/>
              </a:rPr>
              <a:t>PROGETTO DI: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Armando Luca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Giorgis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Mattia Mauro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Pellegrino Michele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Prandi Alessandro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="" xmlns:a16="http://schemas.microsoft.com/office/drawing/2014/main" id="{204C50E6-4ABF-957E-3A1B-63F99CC7177C}"/>
              </a:ext>
            </a:extLst>
          </p:cNvPr>
          <p:cNvCxnSpPr>
            <a:cxnSpLocks/>
          </p:cNvCxnSpPr>
          <p:nvPr/>
        </p:nvCxnSpPr>
        <p:spPr>
          <a:xfrm>
            <a:off x="3366655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="" xmlns:a16="http://schemas.microsoft.com/office/drawing/2014/main" id="{9E6BECB9-AF6B-1492-D7A9-776176C3E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063" b="95938" l="4771" r="89981">
                        <a14:foregroundMark x1="4771" y1="82396" x2="4771" y2="82396"/>
                        <a14:foregroundMark x1="11450" y1="76250" x2="11450" y2="76250"/>
                        <a14:foregroundMark x1="11450" y1="76354" x2="11450" y2="76354"/>
                        <a14:foregroundMark x1="11355" y1="76667" x2="11355" y2="76667"/>
                        <a14:foregroundMark x1="11450" y1="75104" x2="11450" y2="75104"/>
                        <a14:foregroundMark x1="9733" y1="77500" x2="9733" y2="77500"/>
                        <a14:foregroundMark x1="33111" y1="76042" x2="33111" y2="76042"/>
                        <a14:foregroundMark x1="22615" y1="77500" x2="22615" y2="77500"/>
                        <a14:foregroundMark x1="41221" y1="76563" x2="41221" y2="76563"/>
                        <a14:foregroundMark x1="47805" y1="77292" x2="47805" y2="77292"/>
                        <a14:foregroundMark x1="55725" y1="77083" x2="55725" y2="77083"/>
                        <a14:foregroundMark x1="61164" y1="77292" x2="61164" y2="77292"/>
                        <a14:foregroundMark x1="67748" y1="75000" x2="67748" y2="75000"/>
                        <a14:foregroundMark x1="64122" y1="76875" x2="64122" y2="76875"/>
                        <a14:foregroundMark x1="72996" y1="77396" x2="72996" y2="77396"/>
                        <a14:foregroundMark x1="76527" y1="75833" x2="76527" y2="75833"/>
                        <a14:foregroundMark x1="80821" y1="76563" x2="80821" y2="76563"/>
                        <a14:foregroundMark x1="85592" y1="75729" x2="85592" y2="75729"/>
                        <a14:backgroundMark x1="41985" y1="79167" x2="41985" y2="79167"/>
                        <a14:backgroundMark x1="69179" y1="79583" x2="69179" y2="79583"/>
                        <a14:backgroundMark x1="68989" y1="76875" x2="69179" y2="77083"/>
                      </a14:backgroundRemoval>
                    </a14:imgEffect>
                  </a14:imgLayer>
                </a14:imgProps>
              </a:ext>
            </a:extLst>
          </a:blip>
          <a:srcRect t="60138"/>
          <a:stretch/>
        </p:blipFill>
        <p:spPr>
          <a:xfrm>
            <a:off x="291161" y="2205527"/>
            <a:ext cx="2802976" cy="1023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Connettore diritto 12">
            <a:extLst>
              <a:ext uri="{FF2B5EF4-FFF2-40B4-BE49-F238E27FC236}">
                <a16:creationId xmlns="" xmlns:a16="http://schemas.microsoft.com/office/drawing/2014/main" id="{7A1BB469-567A-F7C1-EF62-AE4AB3577E21}"/>
              </a:ext>
            </a:extLst>
          </p:cNvPr>
          <p:cNvCxnSpPr>
            <a:cxnSpLocks/>
          </p:cNvCxnSpPr>
          <p:nvPr/>
        </p:nvCxnSpPr>
        <p:spPr>
          <a:xfrm>
            <a:off x="448047" y="4763255"/>
            <a:ext cx="0" cy="1545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="" xmlns:a16="http://schemas.microsoft.com/office/drawing/2014/main" id="{B38E911F-D0FB-13BA-B952-C261FD007658}"/>
              </a:ext>
            </a:extLst>
          </p:cNvPr>
          <p:cNvSpPr/>
          <p:nvPr/>
        </p:nvSpPr>
        <p:spPr>
          <a:xfrm>
            <a:off x="3366655" y="-2"/>
            <a:ext cx="6265025" cy="4345579"/>
          </a:xfrm>
          <a:prstGeom prst="rect">
            <a:avLst/>
          </a:prstGeom>
          <a:solidFill>
            <a:srgbClr val="110E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="" xmlns:a16="http://schemas.microsoft.com/office/drawing/2014/main" id="{A29D0E8B-6125-2F89-162A-18B686B76829}"/>
              </a:ext>
            </a:extLst>
          </p:cNvPr>
          <p:cNvSpPr/>
          <p:nvPr/>
        </p:nvSpPr>
        <p:spPr>
          <a:xfrm>
            <a:off x="6772274" y="2848242"/>
            <a:ext cx="364986" cy="4009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="" xmlns:a16="http://schemas.microsoft.com/office/drawing/2014/main" id="{6D5CEB93-CF83-64F5-6FCA-6B3F6C274C40}"/>
              </a:ext>
            </a:extLst>
          </p:cNvPr>
          <p:cNvSpPr/>
          <p:nvPr/>
        </p:nvSpPr>
        <p:spPr>
          <a:xfrm rot="16200000">
            <a:off x="9482139" y="503366"/>
            <a:ext cx="364986" cy="5054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="" xmlns:a16="http://schemas.microsoft.com/office/drawing/2014/main" id="{29364D17-DDEC-2BAD-3ED9-5A26C6552B1F}"/>
              </a:ext>
            </a:extLst>
          </p:cNvPr>
          <p:cNvSpPr/>
          <p:nvPr/>
        </p:nvSpPr>
        <p:spPr>
          <a:xfrm>
            <a:off x="7137259" y="3213228"/>
            <a:ext cx="5054741" cy="3644772"/>
          </a:xfrm>
          <a:prstGeom prst="rect">
            <a:avLst/>
          </a:prstGeom>
          <a:solidFill>
            <a:srgbClr val="110E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="" xmlns:a16="http://schemas.microsoft.com/office/drawing/2014/main" id="{2C20C3CD-7ABA-CC74-D7E2-3CF23EC75A26}"/>
              </a:ext>
            </a:extLst>
          </p:cNvPr>
          <p:cNvCxnSpPr>
            <a:cxnSpLocks/>
          </p:cNvCxnSpPr>
          <p:nvPr/>
        </p:nvCxnSpPr>
        <p:spPr>
          <a:xfrm>
            <a:off x="6772274" y="2848242"/>
            <a:ext cx="0" cy="1497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="" xmlns:a16="http://schemas.microsoft.com/office/drawing/2014/main" id="{EF313AE2-387E-82BB-9D0F-548F8C5E402C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6762122" y="2848241"/>
            <a:ext cx="2902510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="" xmlns:a16="http://schemas.microsoft.com/office/drawing/2014/main" id="{137D998C-647A-CD4E-03C6-608595364BA5}"/>
              </a:ext>
            </a:extLst>
          </p:cNvPr>
          <p:cNvSpPr txBox="1"/>
          <p:nvPr/>
        </p:nvSpPr>
        <p:spPr>
          <a:xfrm>
            <a:off x="4391441" y="359597"/>
            <a:ext cx="37666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PIXELS FORGE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5" y="3818971"/>
            <a:ext cx="2338640" cy="23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8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572175"/>
            <a:ext cx="5817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BankGothic Lt BT" panose="020B0607020203060204" pitchFamily="34" charset="0"/>
              </a:rPr>
              <a:t>project</a:t>
            </a:r>
            <a:r>
              <a:rPr lang="it-IT" sz="4000" dirty="0">
                <a:latin typeface="BankGothic Lt BT" panose="020B0607020203060204" pitchFamily="34" charset="0"/>
              </a:rPr>
              <a:t> </a:t>
            </a:r>
            <a:r>
              <a:rPr lang="it-IT" sz="4000" dirty="0" err="1">
                <a:latin typeface="BankGothic Lt BT" panose="020B0607020203060204" pitchFamily="34" charset="0"/>
              </a:rPr>
              <a:t>explanation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161212" y="2037626"/>
            <a:ext cx="52773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Arial Nova" panose="020B0504020202020204" pitchFamily="34" charset="0"/>
              </a:rPr>
              <a:t>We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created</a:t>
            </a:r>
            <a:r>
              <a:rPr lang="it-IT" sz="1600" dirty="0">
                <a:latin typeface="Arial Nova" panose="020B0504020202020204" pitchFamily="34" charset="0"/>
              </a:rPr>
              <a:t> a game for </a:t>
            </a:r>
            <a:r>
              <a:rPr lang="it-IT" sz="1600" dirty="0" err="1">
                <a:latin typeface="Arial Nova" panose="020B0504020202020204" pitchFamily="34" charset="0"/>
              </a:rPr>
              <a:t>fun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whose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aim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follow</a:t>
            </a:r>
            <a:r>
              <a:rPr lang="it-IT" sz="1600" dirty="0">
                <a:latin typeface="Arial Nova" panose="020B0504020202020204" pitchFamily="34" charset="0"/>
              </a:rPr>
              <a:t> some </a:t>
            </a:r>
            <a:r>
              <a:rPr lang="it-IT" sz="1600" dirty="0" err="1" smtClean="0">
                <a:latin typeface="Arial Nova" panose="020B0504020202020204" pitchFamily="34" charset="0"/>
              </a:rPr>
              <a:t>route</a:t>
            </a:r>
            <a:r>
              <a:rPr lang="it-IT" sz="1600" dirty="0" smtClean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while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driving</a:t>
            </a:r>
            <a:r>
              <a:rPr lang="it-IT" sz="1600" dirty="0">
                <a:latin typeface="Arial Nova" panose="020B0504020202020204" pitchFamily="34" charset="0"/>
              </a:rPr>
              <a:t> a car and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was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implemented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both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virtually</a:t>
            </a:r>
            <a:r>
              <a:rPr lang="it-IT" sz="1600" dirty="0">
                <a:latin typeface="Arial Nova" panose="020B0504020202020204" pitchFamily="34" charset="0"/>
              </a:rPr>
              <a:t> and </a:t>
            </a:r>
            <a:r>
              <a:rPr lang="it-IT" sz="1600" dirty="0" err="1">
                <a:latin typeface="Arial Nova" panose="020B0504020202020204" pitchFamily="34" charset="0"/>
              </a:rPr>
              <a:t>physically</a:t>
            </a:r>
            <a:r>
              <a:rPr lang="it-IT" sz="1600" dirty="0">
                <a:latin typeface="Arial Nova" panose="020B0504020202020204" pitchFamily="34" charset="0"/>
              </a:rPr>
              <a:t>.</a:t>
            </a:r>
          </a:p>
          <a:p>
            <a:endParaRPr lang="it-IT" sz="1600" dirty="0" smtClean="0">
              <a:latin typeface="Arial Nova" panose="020B0504020202020204" pitchFamily="34" charset="0"/>
            </a:endParaRPr>
          </a:p>
          <a:p>
            <a:r>
              <a:rPr lang="it-IT" sz="1600" dirty="0" err="1" smtClean="0">
                <a:latin typeface="Arial Nova" panose="020B0504020202020204" pitchFamily="34" charset="0"/>
              </a:rPr>
              <a:t>Our</a:t>
            </a:r>
            <a:r>
              <a:rPr lang="it-IT" sz="1600" dirty="0" smtClean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project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based</a:t>
            </a:r>
            <a:r>
              <a:rPr lang="it-IT" sz="1600" dirty="0">
                <a:latin typeface="Arial Nova" panose="020B0504020202020204" pitchFamily="34" charset="0"/>
              </a:rPr>
              <a:t> on the use of the muse2 </a:t>
            </a:r>
            <a:r>
              <a:rPr lang="it-IT" sz="1600" dirty="0" err="1">
                <a:latin typeface="Arial Nova" panose="020B0504020202020204" pitchFamily="34" charset="0"/>
              </a:rPr>
              <a:t>sensor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which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used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detect</a:t>
            </a:r>
            <a:r>
              <a:rPr lang="it-IT" sz="1600" dirty="0">
                <a:latin typeface="Arial Nova" panose="020B0504020202020204" pitchFamily="34" charset="0"/>
              </a:rPr>
              <a:t> brain </a:t>
            </a:r>
            <a:r>
              <a:rPr lang="it-IT" sz="1600" dirty="0" err="1">
                <a:latin typeface="Arial Nova" panose="020B0504020202020204" pitchFamily="34" charset="0"/>
              </a:rPr>
              <a:t>waves</a:t>
            </a:r>
            <a:r>
              <a:rPr lang="it-IT" sz="1600" dirty="0">
                <a:latin typeface="Arial Nova" panose="020B0504020202020204" pitchFamily="34" charset="0"/>
              </a:rPr>
              <a:t> and head </a:t>
            </a:r>
            <a:r>
              <a:rPr lang="it-IT" sz="1600" dirty="0" err="1">
                <a:latin typeface="Arial Nova" panose="020B0504020202020204" pitchFamily="34" charset="0"/>
              </a:rPr>
              <a:t>movement</a:t>
            </a:r>
            <a:r>
              <a:rPr lang="it-IT" sz="1600" dirty="0">
                <a:latin typeface="Arial Nova" panose="020B0504020202020204" pitchFamily="34" charset="0"/>
              </a:rPr>
              <a:t>.</a:t>
            </a:r>
          </a:p>
          <a:p>
            <a:endParaRPr lang="it-IT" sz="1600" dirty="0" smtClean="0">
              <a:latin typeface="Arial Nova" panose="020B0504020202020204" pitchFamily="34" charset="0"/>
            </a:endParaRPr>
          </a:p>
          <a:p>
            <a:r>
              <a:rPr lang="it-IT" sz="1600" dirty="0" err="1">
                <a:latin typeface="Arial Nova" panose="020B0504020202020204" pitchFamily="34" charset="0"/>
              </a:rPr>
              <a:t>C</a:t>
            </a:r>
            <a:r>
              <a:rPr lang="it-IT" sz="1600" dirty="0" err="1" smtClean="0">
                <a:latin typeface="Arial Nova" panose="020B0504020202020204" pitchFamily="34" charset="0"/>
              </a:rPr>
              <a:t>oncerning</a:t>
            </a:r>
            <a:r>
              <a:rPr lang="it-IT" sz="1600" dirty="0" smtClean="0">
                <a:latin typeface="Arial Nova" panose="020B0504020202020204" pitchFamily="34" charset="0"/>
              </a:rPr>
              <a:t> </a:t>
            </a:r>
            <a:r>
              <a:rPr lang="it-IT" sz="1600" dirty="0">
                <a:latin typeface="Arial Nova" panose="020B0504020202020204" pitchFamily="34" charset="0"/>
              </a:rPr>
              <a:t>the </a:t>
            </a:r>
            <a:r>
              <a:rPr lang="it-IT" sz="1600" dirty="0" err="1">
                <a:latin typeface="Arial Nova" panose="020B0504020202020204" pitchFamily="34" charset="0"/>
              </a:rPr>
              <a:t>physical</a:t>
            </a:r>
            <a:r>
              <a:rPr lang="it-IT" sz="1600" dirty="0">
                <a:latin typeface="Arial Nova" panose="020B0504020202020204" pitchFamily="34" charset="0"/>
              </a:rPr>
              <a:t> part, </a:t>
            </a:r>
            <a:r>
              <a:rPr lang="it-IT" sz="1600" dirty="0" err="1">
                <a:latin typeface="Arial Nova" panose="020B0504020202020204" pitchFamily="34" charset="0"/>
              </a:rPr>
              <a:t>we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pilot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alphabot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through</a:t>
            </a:r>
            <a:r>
              <a:rPr lang="it-IT" sz="1600" dirty="0">
                <a:latin typeface="Arial Nova" panose="020B0504020202020204" pitchFamily="34" charset="0"/>
              </a:rPr>
              <a:t> the data </a:t>
            </a:r>
            <a:r>
              <a:rPr lang="it-IT" sz="1600" dirty="0" err="1">
                <a:latin typeface="Arial Nova" panose="020B0504020202020204" pitchFamily="34" charset="0"/>
              </a:rPr>
              <a:t>detected</a:t>
            </a:r>
            <a:r>
              <a:rPr lang="it-IT" sz="1600" dirty="0">
                <a:latin typeface="Arial Nova" panose="020B0504020202020204" pitchFamily="34" charset="0"/>
              </a:rPr>
              <a:t> by muse2 and </a:t>
            </a:r>
            <a:r>
              <a:rPr lang="it-IT" sz="1600" dirty="0" err="1">
                <a:latin typeface="Arial Nova" panose="020B0504020202020204" pitchFamily="34" charset="0"/>
              </a:rPr>
              <a:t>at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same</a:t>
            </a:r>
            <a:r>
              <a:rPr lang="it-IT" sz="1600" dirty="0">
                <a:latin typeface="Arial Nova" panose="020B0504020202020204" pitchFamily="34" charset="0"/>
              </a:rPr>
              <a:t> time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possible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 smtClean="0">
                <a:latin typeface="Arial Nova" panose="020B0504020202020204" pitchFamily="34" charset="0"/>
              </a:rPr>
              <a:t>have</a:t>
            </a:r>
            <a:r>
              <a:rPr lang="it-IT" sz="1600" dirty="0" smtClean="0">
                <a:latin typeface="Arial Nova" panose="020B0504020202020204" pitchFamily="34" charset="0"/>
              </a:rPr>
              <a:t> a </a:t>
            </a:r>
            <a:r>
              <a:rPr lang="it-IT" sz="1600" dirty="0" err="1" smtClean="0">
                <a:latin typeface="Arial Nova" panose="020B0504020202020204" pitchFamily="34" charset="0"/>
              </a:rPr>
              <a:t>view</a:t>
            </a:r>
            <a:r>
              <a:rPr lang="it-IT" sz="1600" dirty="0" smtClean="0">
                <a:latin typeface="Arial Nova" panose="020B0504020202020204" pitchFamily="34" charset="0"/>
              </a:rPr>
              <a:t> on </a:t>
            </a:r>
            <a:r>
              <a:rPr lang="it-IT" sz="1600" dirty="0">
                <a:latin typeface="Arial Nova" panose="020B0504020202020204" pitchFamily="34" charset="0"/>
              </a:rPr>
              <a:t>the </a:t>
            </a:r>
            <a:r>
              <a:rPr lang="it-IT" sz="1600" dirty="0" err="1">
                <a:latin typeface="Arial Nova" panose="020B0504020202020204" pitchFamily="34" charset="0"/>
              </a:rPr>
              <a:t>route</a:t>
            </a:r>
            <a:r>
              <a:rPr lang="it-IT" sz="1600" dirty="0">
                <a:latin typeface="Arial Nova" panose="020B0504020202020204" pitchFamily="34" charset="0"/>
              </a:rPr>
              <a:t> and </a:t>
            </a:r>
            <a:r>
              <a:rPr lang="it-IT" sz="1600" dirty="0" smtClean="0">
                <a:latin typeface="Arial Nova" panose="020B0504020202020204" pitchFamily="34" charset="0"/>
              </a:rPr>
              <a:t>to </a:t>
            </a:r>
            <a:r>
              <a:rPr lang="it-IT" sz="1600" dirty="0" err="1" smtClean="0">
                <a:latin typeface="Arial Nova" panose="020B0504020202020204" pitchFamily="34" charset="0"/>
              </a:rPr>
              <a:t>fallow</a:t>
            </a:r>
            <a:r>
              <a:rPr lang="it-IT" sz="1600" dirty="0" smtClean="0">
                <a:latin typeface="Arial Nova" panose="020B0504020202020204" pitchFamily="34" charset="0"/>
              </a:rPr>
              <a:t> the </a:t>
            </a:r>
            <a:r>
              <a:rPr lang="it-IT" sz="1600" dirty="0">
                <a:latin typeface="Arial Nova" panose="020B0504020202020204" pitchFamily="34" charset="0"/>
              </a:rPr>
              <a:t>machine </a:t>
            </a:r>
            <a:r>
              <a:rPr lang="it-IT" sz="1600" dirty="0" err="1">
                <a:latin typeface="Arial Nova" panose="020B0504020202020204" pitchFamily="34" charset="0"/>
              </a:rPr>
              <a:t>implemented</a:t>
            </a:r>
            <a:r>
              <a:rPr lang="it-IT" sz="1600" dirty="0">
                <a:latin typeface="Arial Nova" panose="020B0504020202020204" pitchFamily="34" charset="0"/>
              </a:rPr>
              <a:t> with </a:t>
            </a:r>
            <a:r>
              <a:rPr lang="it-IT" sz="1600" dirty="0" err="1">
                <a:latin typeface="Arial Nova" panose="020B0504020202020204" pitchFamily="34" charset="0"/>
              </a:rPr>
              <a:t>Unreal</a:t>
            </a:r>
            <a:r>
              <a:rPr lang="it-IT" sz="1600" dirty="0">
                <a:latin typeface="Arial Nova" panose="020B0504020202020204" pitchFamily="34" charset="0"/>
              </a:rPr>
              <a:t> Engine on the computer screen.</a:t>
            </a:r>
          </a:p>
          <a:p>
            <a:endParaRPr lang="it-IT" dirty="0">
              <a:latin typeface="Body-Font"/>
            </a:endParaRPr>
          </a:p>
          <a:p>
            <a:endParaRPr lang="it-IT" dirty="0">
              <a:latin typeface="Body-Font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51" y="1846038"/>
            <a:ext cx="2790691" cy="3720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sellaDiTesto 1"/>
          <p:cNvSpPr txBox="1"/>
          <p:nvPr/>
        </p:nvSpPr>
        <p:spPr>
          <a:xfrm>
            <a:off x="295811" y="6322422"/>
            <a:ext cx="40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BankGothic Lt BT" panose="020B0607020203060204" pitchFamily="34" charset="0"/>
              </a:rPr>
              <a:t>2</a:t>
            </a:r>
            <a:endParaRPr lang="it-IT" sz="2000" dirty="0">
              <a:solidFill>
                <a:schemeClr val="bg1"/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5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5415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BankGothic Lt BT" panose="020B0607020203060204" pitchFamily="34" charset="0"/>
              </a:rPr>
              <a:t>Technologies </a:t>
            </a:r>
            <a:r>
              <a:rPr lang="it-IT" sz="4000" dirty="0" err="1" smtClean="0">
                <a:latin typeface="BankGothic Lt BT" panose="020B0607020203060204" pitchFamily="34" charset="0"/>
              </a:rPr>
              <a:t>used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77" y="1738036"/>
            <a:ext cx="2347115" cy="2347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02" y="1596208"/>
            <a:ext cx="3149683" cy="2362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95" y="1981822"/>
            <a:ext cx="2603359" cy="185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sellaDiTesto 11"/>
          <p:cNvSpPr txBox="1"/>
          <p:nvPr/>
        </p:nvSpPr>
        <p:spPr>
          <a:xfrm>
            <a:off x="2672377" y="4085151"/>
            <a:ext cx="2518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 smtClean="0">
                <a:latin typeface="Arial Nova" panose="020B0504020202020204" pitchFamily="34" charset="0"/>
              </a:rPr>
              <a:t>MUSE2</a:t>
            </a:r>
          </a:p>
          <a:p>
            <a:pPr algn="just"/>
            <a:r>
              <a:rPr lang="it-IT" sz="1500" dirty="0" smtClean="0">
                <a:latin typeface="Arial Nova" panose="020B0504020202020204" pitchFamily="34" charset="0"/>
              </a:rPr>
              <a:t>Using </a:t>
            </a:r>
            <a:r>
              <a:rPr lang="it-IT" sz="1500" dirty="0">
                <a:latin typeface="Arial Nova" panose="020B0504020202020204" pitchFamily="34" charset="0"/>
              </a:rPr>
              <a:t>the </a:t>
            </a:r>
            <a:r>
              <a:rPr lang="it-IT" sz="1500" dirty="0" err="1">
                <a:latin typeface="Arial Nova" panose="020B0504020202020204" pitchFamily="34" charset="0"/>
              </a:rPr>
              <a:t>detected</a:t>
            </a:r>
            <a:r>
              <a:rPr lang="it-IT" sz="1500" dirty="0">
                <a:latin typeface="Arial Nova" panose="020B0504020202020204" pitchFamily="34" charset="0"/>
              </a:rPr>
              <a:t> brain </a:t>
            </a:r>
            <a:r>
              <a:rPr lang="it-IT" sz="1500" dirty="0" err="1">
                <a:latin typeface="Arial Nova" panose="020B0504020202020204" pitchFamily="34" charset="0"/>
              </a:rPr>
              <a:t>waves</a:t>
            </a:r>
            <a:r>
              <a:rPr lang="it-IT" sz="1500" dirty="0">
                <a:latin typeface="Arial Nova" panose="020B0504020202020204" pitchFamily="34" charset="0"/>
              </a:rPr>
              <a:t> of </a:t>
            </a:r>
            <a:r>
              <a:rPr lang="it-IT" sz="1500" dirty="0" err="1">
                <a:latin typeface="Arial Nova" panose="020B0504020202020204" pitchFamily="34" charset="0"/>
              </a:rPr>
              <a:t>concentration</a:t>
            </a:r>
            <a:r>
              <a:rPr lang="it-IT" sz="1500" dirty="0">
                <a:latin typeface="Arial Nova" panose="020B0504020202020204" pitchFamily="34" charset="0"/>
              </a:rPr>
              <a:t> and </a:t>
            </a:r>
            <a:r>
              <a:rPr lang="it-IT" sz="1500" dirty="0" err="1" smtClean="0">
                <a:latin typeface="Arial Nova" panose="020B0504020202020204" pitchFamily="34" charset="0"/>
              </a:rPr>
              <a:t>based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smtClean="0">
                <a:latin typeface="Arial Nova" panose="020B0504020202020204" pitchFamily="34" charset="0"/>
              </a:rPr>
              <a:t>on </a:t>
            </a:r>
            <a:r>
              <a:rPr lang="it-IT" sz="1500" dirty="0">
                <a:latin typeface="Arial Nova" panose="020B0504020202020204" pitchFamily="34" charset="0"/>
              </a:rPr>
              <a:t>the </a:t>
            </a:r>
            <a:r>
              <a:rPr lang="it-IT" sz="1500" dirty="0" err="1">
                <a:latin typeface="Arial Nova" panose="020B0504020202020204" pitchFamily="34" charset="0"/>
              </a:rPr>
              <a:t>movement</a:t>
            </a:r>
            <a:r>
              <a:rPr lang="it-IT" sz="1500" dirty="0">
                <a:latin typeface="Arial Nova" panose="020B0504020202020204" pitchFamily="34" charset="0"/>
              </a:rPr>
              <a:t> of the head, </a:t>
            </a:r>
            <a:r>
              <a:rPr lang="it-IT" sz="1500" dirty="0" err="1">
                <a:latin typeface="Arial Nova" panose="020B0504020202020204" pitchFamily="34" charset="0"/>
              </a:rPr>
              <a:t>it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detects</a:t>
            </a:r>
            <a:r>
              <a:rPr lang="it-IT" sz="1500" dirty="0">
                <a:latin typeface="Arial Nova" panose="020B0504020202020204" pitchFamily="34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</a:rPr>
              <a:t>command</a:t>
            </a:r>
            <a:r>
              <a:rPr lang="it-IT" sz="1500" dirty="0">
                <a:latin typeface="Arial Nova" panose="020B0504020202020204" pitchFamily="34" charset="0"/>
              </a:rPr>
              <a:t> to </a:t>
            </a:r>
            <a:r>
              <a:rPr lang="it-IT" sz="1500" dirty="0" err="1">
                <a:latin typeface="Arial Nova" panose="020B0504020202020204" pitchFamily="34" charset="0"/>
              </a:rPr>
              <a:t>send</a:t>
            </a:r>
            <a:r>
              <a:rPr lang="it-IT" sz="1500" dirty="0">
                <a:latin typeface="Arial Nova" panose="020B0504020202020204" pitchFamily="34" charset="0"/>
              </a:rPr>
              <a:t> to the </a:t>
            </a:r>
            <a:r>
              <a:rPr lang="it-IT" sz="1500" dirty="0" err="1">
                <a:latin typeface="Arial Nova" panose="020B0504020202020204" pitchFamily="34" charset="0"/>
              </a:rPr>
              <a:t>Alphabot</a:t>
            </a:r>
            <a:r>
              <a:rPr lang="it-IT" sz="1500" dirty="0">
                <a:latin typeface="Arial Nova" panose="020B0504020202020204" pitchFamily="34" charset="0"/>
              </a:rPr>
              <a:t> for </a:t>
            </a:r>
            <a:r>
              <a:rPr lang="it-IT" sz="1500" dirty="0" err="1">
                <a:latin typeface="Arial Nova" panose="020B0504020202020204" pitchFamily="34" charset="0"/>
              </a:rPr>
              <a:t>movement</a:t>
            </a:r>
            <a:r>
              <a:rPr lang="it-IT" sz="1500" dirty="0">
                <a:latin typeface="Arial Nova" panose="020B0504020202020204" pitchFamily="34" charset="0"/>
              </a:rPr>
              <a:t>.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867909" y="4131294"/>
            <a:ext cx="259257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 smtClean="0">
                <a:latin typeface="Arial Nova" panose="020B0504020202020204" pitchFamily="34" charset="0"/>
              </a:rPr>
              <a:t>ALPHABOT</a:t>
            </a:r>
          </a:p>
          <a:p>
            <a:pPr algn="just"/>
            <a:r>
              <a:rPr lang="it-IT" sz="1500" dirty="0">
                <a:latin typeface="Arial Nova" panose="020B0504020202020204" pitchFamily="34" charset="0"/>
              </a:rPr>
              <a:t>T</a:t>
            </a:r>
            <a:r>
              <a:rPr lang="it-IT" sz="1500" dirty="0" smtClean="0">
                <a:latin typeface="Arial Nova" panose="020B0504020202020204" pitchFamily="34" charset="0"/>
              </a:rPr>
              <a:t>he </a:t>
            </a:r>
            <a:r>
              <a:rPr lang="it-IT" sz="1500" dirty="0" err="1" smtClean="0">
                <a:latin typeface="Arial Nova" panose="020B0504020202020204" pitchFamily="34" charset="0"/>
              </a:rPr>
              <a:t>alphabot</a:t>
            </a:r>
            <a:r>
              <a:rPr lang="it-IT" sz="1500" dirty="0" smtClean="0">
                <a:latin typeface="Arial Nova" panose="020B0504020202020204" pitchFamily="34" charset="0"/>
              </a:rPr>
              <a:t> </a:t>
            </a:r>
            <a:r>
              <a:rPr lang="it-IT" sz="1500" dirty="0" err="1" smtClean="0">
                <a:latin typeface="Arial Nova" panose="020B0504020202020204" pitchFamily="34" charset="0"/>
              </a:rPr>
              <a:t>is</a:t>
            </a:r>
            <a:r>
              <a:rPr lang="it-IT" sz="1500" dirty="0" smtClean="0">
                <a:latin typeface="Arial Nova" panose="020B0504020202020204" pitchFamily="34" charset="0"/>
              </a:rPr>
              <a:t> a </a:t>
            </a:r>
            <a:r>
              <a:rPr lang="it-IT" sz="1500" dirty="0" err="1" smtClean="0">
                <a:latin typeface="Arial Nova" panose="020B0504020202020204" pitchFamily="34" charset="0"/>
              </a:rPr>
              <a:t>robotic</a:t>
            </a:r>
            <a:r>
              <a:rPr lang="it-IT" sz="1500" dirty="0" smtClean="0">
                <a:latin typeface="Arial Nova" panose="020B0504020202020204" pitchFamily="34" charset="0"/>
              </a:rPr>
              <a:t> </a:t>
            </a:r>
            <a:r>
              <a:rPr lang="it-IT" sz="1500" dirty="0" err="1" smtClean="0">
                <a:latin typeface="Arial Nova" panose="020B0504020202020204" pitchFamily="34" charset="0"/>
              </a:rPr>
              <a:t>development</a:t>
            </a:r>
            <a:r>
              <a:rPr lang="it-IT" sz="1500" dirty="0" smtClean="0">
                <a:latin typeface="Arial Nova" panose="020B0504020202020204" pitchFamily="34" charset="0"/>
              </a:rPr>
              <a:t> </a:t>
            </a:r>
            <a:r>
              <a:rPr lang="it-IT" sz="1500" dirty="0" err="1" smtClean="0">
                <a:latin typeface="Arial Nova" panose="020B0504020202020204" pitchFamily="34" charset="0"/>
              </a:rPr>
              <a:t>platform</a:t>
            </a:r>
            <a:r>
              <a:rPr lang="it-IT" sz="1500" dirty="0" smtClean="0">
                <a:latin typeface="Arial Nova" panose="020B0504020202020204" pitchFamily="34" charset="0"/>
              </a:rPr>
              <a:t> with a </a:t>
            </a:r>
            <a:r>
              <a:rPr lang="it-IT" sz="1500" dirty="0" err="1" smtClean="0">
                <a:latin typeface="Arial Nova" panose="020B0504020202020204" pitchFamily="34" charset="0"/>
              </a:rPr>
              <a:t>Raspberry</a:t>
            </a:r>
            <a:r>
              <a:rPr lang="it-IT" sz="1500" dirty="0" smtClean="0">
                <a:latin typeface="Arial Nova" panose="020B0504020202020204" pitchFamily="34" charset="0"/>
              </a:rPr>
              <a:t> </a:t>
            </a:r>
            <a:r>
              <a:rPr lang="it-IT" sz="1500" dirty="0" err="1" smtClean="0">
                <a:latin typeface="Arial Nova" panose="020B0504020202020204" pitchFamily="34" charset="0"/>
              </a:rPr>
              <a:t>Pi</a:t>
            </a:r>
            <a:r>
              <a:rPr lang="it-IT" sz="1500" dirty="0" smtClean="0">
                <a:latin typeface="Arial Nova" panose="020B0504020202020204" pitchFamily="34" charset="0"/>
              </a:rPr>
              <a:t> inside. </a:t>
            </a:r>
            <a:r>
              <a:rPr lang="it-IT" sz="1500" dirty="0" err="1" smtClean="0">
                <a:latin typeface="Arial Nova" panose="020B0504020202020204" pitchFamily="34" charset="0"/>
              </a:rPr>
              <a:t>It</a:t>
            </a:r>
            <a:r>
              <a:rPr lang="it-IT" sz="1500" dirty="0" smtClean="0">
                <a:latin typeface="Arial Nova" panose="020B0504020202020204" pitchFamily="34" charset="0"/>
              </a:rPr>
              <a:t> </a:t>
            </a:r>
            <a:r>
              <a:rPr lang="it-IT" sz="1500" dirty="0" err="1" smtClean="0">
                <a:latin typeface="Arial Nova" panose="020B0504020202020204" pitchFamily="34" charset="0"/>
              </a:rPr>
              <a:t>allows</a:t>
            </a:r>
            <a:r>
              <a:rPr lang="it-IT" sz="1500" dirty="0" smtClean="0">
                <a:latin typeface="Arial Nova" panose="020B0504020202020204" pitchFamily="34" charset="0"/>
              </a:rPr>
              <a:t> the </a:t>
            </a:r>
            <a:r>
              <a:rPr lang="it-IT" sz="1500" dirty="0" err="1" smtClean="0">
                <a:latin typeface="Arial Nova" panose="020B0504020202020204" pitchFamily="34" charset="0"/>
              </a:rPr>
              <a:t>user</a:t>
            </a:r>
            <a:r>
              <a:rPr lang="it-IT" sz="1500" dirty="0" smtClean="0">
                <a:latin typeface="Arial Nova" panose="020B0504020202020204" pitchFamily="34" charset="0"/>
              </a:rPr>
              <a:t> to </a:t>
            </a:r>
            <a:r>
              <a:rPr lang="it-IT" sz="1500" dirty="0" err="1" smtClean="0">
                <a:latin typeface="Arial Nova" panose="020B0504020202020204" pitchFamily="34" charset="0"/>
              </a:rPr>
              <a:t>visualize</a:t>
            </a:r>
            <a:r>
              <a:rPr lang="it-IT" sz="1500" dirty="0" smtClean="0">
                <a:latin typeface="Arial Nova" panose="020B0504020202020204" pitchFamily="34" charset="0"/>
              </a:rPr>
              <a:t> the </a:t>
            </a:r>
            <a:r>
              <a:rPr lang="it-IT" sz="1500" dirty="0" err="1" smtClean="0">
                <a:latin typeface="Arial Nova" panose="020B0504020202020204" pitchFamily="34" charset="0"/>
              </a:rPr>
              <a:t>movements</a:t>
            </a:r>
            <a:r>
              <a:rPr lang="it-IT" sz="1500" dirty="0" smtClean="0">
                <a:latin typeface="Arial Nova" panose="020B0504020202020204" pitchFamily="34" charset="0"/>
              </a:rPr>
              <a:t> of the machine in the room </a:t>
            </a:r>
            <a:r>
              <a:rPr lang="it-IT" sz="1500" dirty="0" err="1" smtClean="0">
                <a:latin typeface="Arial Nova" panose="020B0504020202020204" pitchFamily="34" charset="0"/>
              </a:rPr>
              <a:t>thanks</a:t>
            </a:r>
            <a:r>
              <a:rPr lang="it-IT" sz="1500" dirty="0" smtClean="0">
                <a:latin typeface="Arial Nova" panose="020B0504020202020204" pitchFamily="34" charset="0"/>
              </a:rPr>
              <a:t> to the </a:t>
            </a:r>
            <a:r>
              <a:rPr lang="it-IT" sz="1500" dirty="0" err="1" smtClean="0">
                <a:latin typeface="Arial Nova" panose="020B0504020202020204" pitchFamily="34" charset="0"/>
              </a:rPr>
              <a:t>signals</a:t>
            </a:r>
            <a:r>
              <a:rPr lang="it-IT" sz="1500" dirty="0" smtClean="0">
                <a:latin typeface="Arial Nova" panose="020B0504020202020204" pitchFamily="34" charset="0"/>
              </a:rPr>
              <a:t> </a:t>
            </a:r>
            <a:r>
              <a:rPr lang="it-IT" sz="1500" dirty="0" err="1" smtClean="0">
                <a:latin typeface="Arial Nova" panose="020B0504020202020204" pitchFamily="34" charset="0"/>
              </a:rPr>
              <a:t>it</a:t>
            </a:r>
            <a:r>
              <a:rPr lang="it-IT" sz="1500" dirty="0" smtClean="0">
                <a:latin typeface="Arial Nova" panose="020B0504020202020204" pitchFamily="34" charset="0"/>
              </a:rPr>
              <a:t> </a:t>
            </a:r>
            <a:r>
              <a:rPr lang="it-IT" sz="1500" dirty="0" err="1" smtClean="0">
                <a:latin typeface="Arial Nova" panose="020B0504020202020204" pitchFamily="34" charset="0"/>
              </a:rPr>
              <a:t>receives</a:t>
            </a:r>
            <a:r>
              <a:rPr lang="it-IT" sz="1500" dirty="0" smtClean="0">
                <a:latin typeface="Arial Nova" panose="020B0504020202020204" pitchFamily="34" charset="0"/>
              </a:rPr>
              <a:t> from the Muse2.</a:t>
            </a:r>
          </a:p>
          <a:p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9137516" y="4125224"/>
            <a:ext cx="25650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500" dirty="0" smtClean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 400</a:t>
            </a:r>
          </a:p>
          <a:p>
            <a:pPr algn="just"/>
            <a:r>
              <a:rPr lang="it-IT" sz="1500" dirty="0" err="1" smtClean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it-IT" sz="1500" dirty="0" smtClean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alphbot's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endParaRPr lang="it-IT" sz="1500" dirty="0">
              <a:latin typeface="Arial Nova" panose="020B05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5811" y="626146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BankGothic Lt BT" panose="020B0607020203060204" pitchFamily="34" charset="0"/>
              </a:rPr>
              <a:t>3</a:t>
            </a:r>
            <a:endParaRPr lang="it-IT" sz="2000" dirty="0">
              <a:solidFill>
                <a:schemeClr val="bg1"/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350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5415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BankGothic Lt BT" panose="020B0607020203060204" pitchFamily="34" charset="0"/>
              </a:rPr>
              <a:t>Technologies </a:t>
            </a:r>
            <a:r>
              <a:rPr lang="it-IT" sz="4000" dirty="0" err="1" smtClean="0">
                <a:latin typeface="BankGothic Lt BT" panose="020B0607020203060204" pitchFamily="34" charset="0"/>
              </a:rPr>
              <a:t>used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15" y="1881257"/>
            <a:ext cx="2264229" cy="1853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85" y="1881257"/>
            <a:ext cx="1802946" cy="1979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CasellaDiTesto 16"/>
          <p:cNvSpPr txBox="1"/>
          <p:nvPr/>
        </p:nvSpPr>
        <p:spPr>
          <a:xfrm>
            <a:off x="3583573" y="4322988"/>
            <a:ext cx="3056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 smtClean="0">
                <a:latin typeface="Arial Nova" panose="020B0504020202020204" pitchFamily="34" charset="0"/>
              </a:rPr>
              <a:t>UREAL ENGINE</a:t>
            </a:r>
          </a:p>
          <a:p>
            <a:pPr algn="just"/>
            <a:r>
              <a:rPr lang="en-US" sz="1500" dirty="0">
                <a:latin typeface="Arial Nova" panose="020B0504020202020204" pitchFamily="34" charset="0"/>
              </a:rPr>
              <a:t>Developed by Epic Games, it is a graphics engine and development environment used for creating video games, virtual simulations, and interactive content, known for its wide adoption in the gaming industry and beyond.</a:t>
            </a:r>
            <a:endParaRPr lang="it-IT" dirty="0">
              <a:latin typeface="Arial Nova" panose="020B0504020202020204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8064546" y="4322988"/>
            <a:ext cx="29422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 smtClean="0">
                <a:latin typeface="Arial Nova" panose="020B0504020202020204" pitchFamily="34" charset="0"/>
              </a:rPr>
              <a:t>PYTHON</a:t>
            </a:r>
          </a:p>
          <a:p>
            <a:pPr algn="just"/>
            <a:r>
              <a:rPr lang="en-US" sz="1500" dirty="0" smtClean="0">
                <a:latin typeface="Arial Nova" panose="020B0504020202020204" pitchFamily="34" charset="0"/>
              </a:rPr>
              <a:t>It </a:t>
            </a:r>
            <a:r>
              <a:rPr lang="en-US" sz="1500" dirty="0">
                <a:latin typeface="Arial Nova" panose="020B0504020202020204" pitchFamily="34" charset="0"/>
              </a:rPr>
              <a:t>is a versatile and easy-to-learn programming language widely used for software development and automation.</a:t>
            </a:r>
            <a:endParaRPr lang="it-IT" sz="1500" dirty="0">
              <a:latin typeface="Arial Nova" panose="020B050402020202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95811" y="626198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BankGothic Lt BT" panose="020B0607020203060204" pitchFamily="34" charset="0"/>
              </a:rPr>
              <a:t>4</a:t>
            </a:r>
            <a:endParaRPr lang="it-IT" sz="2000" dirty="0">
              <a:solidFill>
                <a:schemeClr val="bg1"/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3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3663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BankGothic Lt BT" panose="020B0607020203060204" pitchFamily="34" charset="0"/>
              </a:rPr>
              <a:t>MAIN STEPS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037860" y="1720940"/>
            <a:ext cx="631514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600" dirty="0" smtClean="0">
                <a:latin typeface="Arial Nova" panose="020B0504020202020204" pitchFamily="34" charset="0"/>
              </a:rPr>
              <a:t>Muse2 </a:t>
            </a:r>
            <a:r>
              <a:rPr lang="it-IT" sz="1600" dirty="0" err="1">
                <a:latin typeface="Arial Nova" panose="020B0504020202020204" pitchFamily="34" charset="0"/>
              </a:rPr>
              <a:t>configuration</a:t>
            </a:r>
            <a:r>
              <a:rPr lang="it-IT" sz="1600" dirty="0">
                <a:latin typeface="Arial Nova" panose="020B0504020202020204" pitchFamily="34" charset="0"/>
              </a:rPr>
              <a:t> by </a:t>
            </a:r>
            <a:r>
              <a:rPr lang="it-IT" sz="1600" dirty="0" err="1">
                <a:latin typeface="Arial Nova" panose="020B0504020202020204" pitchFamily="34" charset="0"/>
              </a:rPr>
              <a:t>writing</a:t>
            </a:r>
            <a:r>
              <a:rPr lang="it-IT" sz="1600" dirty="0">
                <a:latin typeface="Arial Nova" panose="020B0504020202020204" pitchFamily="34" charset="0"/>
              </a:rPr>
              <a:t> code in </a:t>
            </a:r>
            <a:r>
              <a:rPr lang="it-IT" sz="1600" dirty="0" err="1" smtClean="0">
                <a:latin typeface="Arial Nova" panose="020B0504020202020204" pitchFamily="34" charset="0"/>
              </a:rPr>
              <a:t>Python</a:t>
            </a:r>
            <a:endParaRPr lang="it-IT" sz="1600" dirty="0" smtClean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 smtClean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 err="1">
                <a:latin typeface="Arial Nova" panose="020B0504020202020204" pitchFamily="34" charset="0"/>
              </a:rPr>
              <a:t>I</a:t>
            </a:r>
            <a:r>
              <a:rPr lang="it-IT" sz="1600" dirty="0" err="1" smtClean="0">
                <a:latin typeface="Arial Nova" panose="020B0504020202020204" pitchFamily="34" charset="0"/>
              </a:rPr>
              <a:t>nstall</a:t>
            </a:r>
            <a:r>
              <a:rPr lang="it-IT" sz="1600" dirty="0" smtClean="0">
                <a:latin typeface="Arial Nova" panose="020B0504020202020204" pitchFamily="34" charset="0"/>
              </a:rPr>
              <a:t> </a:t>
            </a:r>
            <a:r>
              <a:rPr lang="it-IT" sz="1600" dirty="0">
                <a:latin typeface="Arial Nova" panose="020B0504020202020204" pitchFamily="34" charset="0"/>
              </a:rPr>
              <a:t>the </a:t>
            </a:r>
            <a:r>
              <a:rPr lang="it-IT" sz="1600" dirty="0" err="1">
                <a:latin typeface="Arial Nova" panose="020B0504020202020204" pitchFamily="34" charset="0"/>
              </a:rPr>
              <a:t>Raspberry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Pi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operating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system</a:t>
            </a:r>
            <a:r>
              <a:rPr lang="it-IT" sz="1600" dirty="0">
                <a:latin typeface="Arial Nova" panose="020B0504020202020204" pitchFamily="34" charset="0"/>
              </a:rPr>
              <a:t> on </a:t>
            </a:r>
            <a:r>
              <a:rPr lang="it-IT" sz="1600" dirty="0" err="1">
                <a:latin typeface="Arial Nova" panose="020B0504020202020204" pitchFamily="34" charset="0"/>
              </a:rPr>
              <a:t>your</a:t>
            </a:r>
            <a:r>
              <a:rPr lang="it-IT" sz="1600" dirty="0">
                <a:latin typeface="Arial Nova" panose="020B0504020202020204" pitchFamily="34" charset="0"/>
              </a:rPr>
              <a:t> computer and "flash" a </a:t>
            </a:r>
            <a:r>
              <a:rPr lang="it-IT" sz="1600" dirty="0" err="1">
                <a:latin typeface="Arial Nova" panose="020B0504020202020204" pitchFamily="34" charset="0"/>
              </a:rPr>
              <a:t>microSD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smtClean="0">
                <a:latin typeface="Arial Nova" panose="020B0504020202020204" pitchFamily="34" charset="0"/>
              </a:rPr>
              <a:t>card </a:t>
            </a:r>
            <a:r>
              <a:rPr lang="it-IT" sz="1600" dirty="0" err="1">
                <a:latin typeface="Arial Nova" panose="020B0504020202020204" pitchFamily="34" charset="0"/>
              </a:rPr>
              <a:t>which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you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will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need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insert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into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aplhabot</a:t>
            </a:r>
            <a:r>
              <a:rPr lang="it-IT" sz="1600" dirty="0">
                <a:latin typeface="Arial Nova" panose="020B0504020202020204" pitchFamily="34" charset="0"/>
              </a:rPr>
              <a:t> to be </a:t>
            </a:r>
            <a:r>
              <a:rPr lang="it-IT" sz="1600" dirty="0" err="1">
                <a:latin typeface="Arial Nova" panose="020B0504020202020204" pitchFamily="34" charset="0"/>
              </a:rPr>
              <a:t>able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connect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to the </a:t>
            </a:r>
            <a:r>
              <a:rPr lang="it-IT" sz="1600" dirty="0" err="1">
                <a:latin typeface="Arial Nova" panose="020B0504020202020204" pitchFamily="34" charset="0"/>
              </a:rPr>
              <a:t>wi-fi</a:t>
            </a:r>
            <a:r>
              <a:rPr lang="it-IT" sz="1600" dirty="0">
                <a:latin typeface="Arial Nova" panose="020B0504020202020204" pitchFamily="34" charset="0"/>
              </a:rPr>
              <a:t> network so </a:t>
            </a:r>
            <a:r>
              <a:rPr lang="it-IT" sz="1600" dirty="0" err="1">
                <a:latin typeface="Arial Nova" panose="020B0504020202020204" pitchFamily="34" charset="0"/>
              </a:rPr>
              <a:t>you</a:t>
            </a:r>
            <a:r>
              <a:rPr lang="it-IT" sz="1600" dirty="0">
                <a:latin typeface="Arial Nova" panose="020B0504020202020204" pitchFamily="34" charset="0"/>
              </a:rPr>
              <a:t> can </a:t>
            </a:r>
            <a:r>
              <a:rPr lang="it-IT" sz="1600" dirty="0" err="1">
                <a:latin typeface="Arial Nova" panose="020B0504020202020204" pitchFamily="34" charset="0"/>
              </a:rPr>
              <a:t>send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the data </a:t>
            </a:r>
            <a:r>
              <a:rPr lang="it-IT" sz="1600" dirty="0" err="1">
                <a:latin typeface="Arial Nova" panose="020B0504020202020204" pitchFamily="34" charset="0"/>
              </a:rPr>
              <a:t>detected</a:t>
            </a:r>
            <a:r>
              <a:rPr lang="it-IT" sz="1600" dirty="0">
                <a:latin typeface="Arial Nova" panose="020B0504020202020204" pitchFamily="34" charset="0"/>
              </a:rPr>
              <a:t> by the Muse2. </a:t>
            </a:r>
            <a:r>
              <a:rPr lang="it-IT" sz="1600" dirty="0" err="1">
                <a:latin typeface="Arial Nova" panose="020B0504020202020204" pitchFamily="34" charset="0"/>
              </a:rPr>
              <a:t>We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installed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operating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system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this</a:t>
            </a:r>
            <a:r>
              <a:rPr lang="it-IT" sz="1600" dirty="0">
                <a:latin typeface="Arial Nova" panose="020B0504020202020204" pitchFamily="34" charset="0"/>
              </a:rPr>
              <a:t> way to </a:t>
            </a:r>
            <a:r>
              <a:rPr lang="it-IT" sz="1600" dirty="0" err="1">
                <a:latin typeface="Arial Nova" panose="020B0504020202020204" pitchFamily="34" charset="0"/>
              </a:rPr>
              <a:t>make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steps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easier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thanks</a:t>
            </a:r>
            <a:r>
              <a:rPr lang="it-IT" sz="1600" dirty="0">
                <a:latin typeface="Arial Nova" panose="020B0504020202020204" pitchFamily="34" charset="0"/>
              </a:rPr>
              <a:t> to the </a:t>
            </a:r>
            <a:r>
              <a:rPr lang="it-IT" sz="1600" dirty="0" err="1">
                <a:latin typeface="Arial Nova" panose="020B0504020202020204" pitchFamily="34" charset="0"/>
              </a:rPr>
              <a:t>graphical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interface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but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also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possible</a:t>
            </a:r>
            <a:r>
              <a:rPr lang="it-IT" sz="1600" dirty="0">
                <a:latin typeface="Arial Nova" panose="020B0504020202020204" pitchFamily="34" charset="0"/>
              </a:rPr>
              <a:t> to do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via the </a:t>
            </a:r>
            <a:r>
              <a:rPr lang="it-IT" sz="1600" dirty="0" err="1">
                <a:latin typeface="Arial Nova" panose="020B0504020202020204" pitchFamily="34" charset="0"/>
              </a:rPr>
              <a:t>command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smtClean="0">
                <a:latin typeface="Arial Nova" panose="020B0504020202020204" pitchFamily="34" charset="0"/>
              </a:rPr>
              <a:t>line</a:t>
            </a:r>
          </a:p>
          <a:p>
            <a:pPr marL="342900" indent="-342900">
              <a:buFont typeface="+mj-lt"/>
              <a:buAutoNum type="arabicPeriod"/>
            </a:pPr>
            <a:endParaRPr lang="it-IT" sz="1600" dirty="0" smtClean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Arial Nova" panose="020B0504020202020204" pitchFamily="34" charset="0"/>
              </a:rPr>
              <a:t>C</a:t>
            </a:r>
            <a:r>
              <a:rPr lang="it-IT" sz="1600" dirty="0" smtClean="0">
                <a:latin typeface="Arial Nova" panose="020B0504020202020204" pitchFamily="34" charset="0"/>
              </a:rPr>
              <a:t>reate </a:t>
            </a:r>
            <a:r>
              <a:rPr lang="it-IT" sz="1600" dirty="0">
                <a:latin typeface="Arial Nova" panose="020B0504020202020204" pitchFamily="34" charset="0"/>
              </a:rPr>
              <a:t>Client-Server </a:t>
            </a:r>
            <a:r>
              <a:rPr lang="it-IT" sz="1600" dirty="0" err="1">
                <a:latin typeface="Arial Nova" panose="020B0504020202020204" pitchFamily="34" charset="0"/>
              </a:rPr>
              <a:t>communication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between</a:t>
            </a:r>
            <a:r>
              <a:rPr lang="it-IT" sz="1600" dirty="0">
                <a:latin typeface="Arial Nova" panose="020B0504020202020204" pitchFamily="34" charset="0"/>
              </a:rPr>
              <a:t> the computer </a:t>
            </a:r>
            <a:r>
              <a:rPr lang="it-IT" sz="1600" dirty="0" err="1">
                <a:latin typeface="Arial Nova" panose="020B0504020202020204" pitchFamily="34" charset="0"/>
              </a:rPr>
              <a:t>running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program</a:t>
            </a:r>
            <a:r>
              <a:rPr lang="it-IT" sz="1600" dirty="0">
                <a:latin typeface="Arial Nova" panose="020B0504020202020204" pitchFamily="34" charset="0"/>
              </a:rPr>
              <a:t> and the </a:t>
            </a:r>
            <a:r>
              <a:rPr lang="it-IT" sz="1600" dirty="0" err="1" smtClean="0">
                <a:latin typeface="Arial Nova" panose="020B0504020202020204" pitchFamily="34" charset="0"/>
              </a:rPr>
              <a:t>aplhabot</a:t>
            </a:r>
            <a:endParaRPr lang="it-IT" sz="1600" dirty="0" smtClean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altLang="it-IT" sz="1600" dirty="0" err="1" smtClean="0">
                <a:solidFill>
                  <a:srgbClr val="202124"/>
                </a:solidFill>
                <a:latin typeface="inherit"/>
              </a:rPr>
              <a:t>Graphic</a:t>
            </a:r>
            <a:r>
              <a:rPr lang="it-IT" altLang="it-IT" sz="1600" dirty="0" smtClean="0">
                <a:solidFill>
                  <a:srgbClr val="202124"/>
                </a:solidFill>
                <a:latin typeface="inherit"/>
              </a:rPr>
              <a:t>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creation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using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Unreal-Engime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5 of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route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on </a:t>
            </a:r>
            <a:r>
              <a:rPr lang="it-IT" altLang="it-IT" sz="1600" dirty="0" smtClean="0">
                <a:solidFill>
                  <a:srgbClr val="202124"/>
                </a:solidFill>
                <a:latin typeface="inherit"/>
              </a:rPr>
              <a:t>PC</a:t>
            </a:r>
            <a:endParaRPr lang="it-IT" altLang="it-IT" sz="1600" dirty="0" smtClean="0">
              <a:solidFill>
                <a:srgbClr val="202124"/>
              </a:solidFill>
              <a:latin typeface="inherit"/>
            </a:endParaRPr>
          </a:p>
          <a:p>
            <a:pPr marL="342900" indent="-342900">
              <a:buFont typeface="+mj-lt"/>
              <a:buAutoNum type="arabicPeriod"/>
            </a:pPr>
            <a:endParaRPr lang="it-IT" altLang="it-IT" sz="1600" dirty="0">
              <a:solidFill>
                <a:srgbClr val="202124"/>
              </a:solidFill>
              <a:latin typeface="inheri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altLang="it-IT" sz="1600" dirty="0" err="1" smtClean="0">
                <a:solidFill>
                  <a:srgbClr val="202124"/>
                </a:solidFill>
                <a:latin typeface="inherit"/>
              </a:rPr>
              <a:t>Creation</a:t>
            </a:r>
            <a:r>
              <a:rPr lang="it-IT" altLang="it-IT" sz="1600" dirty="0" smtClean="0">
                <a:solidFill>
                  <a:srgbClr val="202124"/>
                </a:solidFill>
                <a:latin typeface="inherit"/>
              </a:rPr>
              <a:t> 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and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implementation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of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Python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code to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allow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creation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of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virtual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game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logic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.</a:t>
            </a:r>
            <a:r>
              <a:rPr lang="it-IT" altLang="it-IT" sz="500" dirty="0"/>
              <a:t> </a:t>
            </a:r>
            <a:endParaRPr lang="it-IT" altLang="it-IT" sz="12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 smtClean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 smtClean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/>
          </a:p>
          <a:p>
            <a:endParaRPr lang="it-IT" dirty="0">
              <a:latin typeface="Body-Font"/>
            </a:endParaRPr>
          </a:p>
          <a:p>
            <a:endParaRPr lang="it-IT" dirty="0">
              <a:latin typeface="Body-Fon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62" y="489843"/>
            <a:ext cx="2014946" cy="2686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62" y="3744683"/>
            <a:ext cx="2014946" cy="268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sellaDiTesto 3"/>
          <p:cNvSpPr txBox="1"/>
          <p:nvPr/>
        </p:nvSpPr>
        <p:spPr>
          <a:xfrm>
            <a:off x="295811" y="629218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BankGothic Lt BT" panose="020B0607020203060204" pitchFamily="34" charset="0"/>
              </a:rPr>
              <a:t>5</a:t>
            </a:r>
            <a:endParaRPr lang="it-IT" sz="2000" dirty="0">
              <a:solidFill>
                <a:schemeClr val="bg1"/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8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7850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smtClean="0">
                <a:latin typeface="BankGothic Lt BT" panose="020B0607020203060204" pitchFamily="34" charset="0"/>
              </a:rPr>
              <a:t>Site and </a:t>
            </a:r>
            <a:r>
              <a:rPr lang="it-IT" sz="4000" dirty="0" err="1" smtClean="0">
                <a:latin typeface="BankGothic Lt BT" panose="020B0607020203060204" pitchFamily="34" charset="0"/>
              </a:rPr>
              <a:t>repository</a:t>
            </a:r>
            <a:r>
              <a:rPr lang="it-IT" sz="4000" dirty="0" smtClean="0">
                <a:latin typeface="BankGothic Lt BT" panose="020B0607020203060204" pitchFamily="34" charset="0"/>
              </a:rPr>
              <a:t> </a:t>
            </a:r>
            <a:r>
              <a:rPr lang="it-IT" sz="4000" dirty="0" err="1" smtClean="0">
                <a:latin typeface="BankGothic Lt BT" panose="020B0607020203060204" pitchFamily="34" charset="0"/>
              </a:rPr>
              <a:t>github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161212" y="1846919"/>
            <a:ext cx="4663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 smtClean="0">
                <a:latin typeface="Arial Nova" panose="020B0504020202020204" pitchFamily="34" charset="0"/>
              </a:rPr>
              <a:t>Repository</a:t>
            </a:r>
            <a:r>
              <a:rPr lang="it-IT" sz="1600" dirty="0" smtClean="0">
                <a:latin typeface="Arial Nova" panose="020B0504020202020204" pitchFamily="34" charset="0"/>
              </a:rPr>
              <a:t> </a:t>
            </a:r>
            <a:r>
              <a:rPr lang="it-IT" sz="1600" dirty="0" err="1" smtClean="0">
                <a:latin typeface="Arial Nova" panose="020B0504020202020204" pitchFamily="34" charset="0"/>
              </a:rPr>
              <a:t>git</a:t>
            </a:r>
            <a:r>
              <a:rPr lang="it-IT" sz="1600" dirty="0" smtClean="0">
                <a:latin typeface="Arial Nova" panose="020B0504020202020204" pitchFamily="34" charset="0"/>
              </a:rPr>
              <a:t> </a:t>
            </a:r>
            <a:r>
              <a:rPr lang="it-IT" sz="1600" dirty="0" err="1" smtClean="0">
                <a:latin typeface="Arial Nova" panose="020B0504020202020204" pitchFamily="34" charset="0"/>
              </a:rPr>
              <a:t>hub</a:t>
            </a:r>
            <a:r>
              <a:rPr lang="it-IT" sz="1600" dirty="0" smtClean="0">
                <a:latin typeface="Arial Nova" panose="020B0504020202020204" pitchFamily="34" charset="0"/>
              </a:rPr>
              <a:t>: </a:t>
            </a:r>
            <a:r>
              <a:rPr lang="it-IT" sz="1600" dirty="0" smtClean="0">
                <a:latin typeface="Arial Nova" panose="020B0504020202020204" pitchFamily="34" charset="0"/>
                <a:hlinkClick r:id="rId3"/>
              </a:rPr>
              <a:t>https</a:t>
            </a:r>
            <a:r>
              <a:rPr lang="it-IT" sz="1600" dirty="0">
                <a:latin typeface="Arial Nova" panose="020B0504020202020204" pitchFamily="34" charset="0"/>
                <a:hlinkClick r:id="rId3"/>
              </a:rPr>
              <a:t>://</a:t>
            </a:r>
            <a:r>
              <a:rPr lang="it-IT" sz="1600" dirty="0" smtClean="0">
                <a:latin typeface="Arial Nova" panose="020B0504020202020204" pitchFamily="34" charset="0"/>
                <a:hlinkClick r:id="rId3"/>
              </a:rPr>
              <a:t>github.com/PixelsForge</a:t>
            </a:r>
            <a:endParaRPr lang="it-IT" sz="1600" dirty="0" smtClean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r>
              <a:rPr lang="it-IT" sz="1600" dirty="0" smtClean="0">
                <a:latin typeface="Arial Nova" panose="020B0504020202020204" pitchFamily="34" charset="0"/>
              </a:rPr>
              <a:t>Site</a:t>
            </a:r>
            <a:r>
              <a:rPr lang="it-IT" sz="1600" dirty="0">
                <a:latin typeface="Arial Nova" panose="020B0504020202020204" pitchFamily="34" charset="0"/>
              </a:rPr>
              <a:t>: </a:t>
            </a:r>
            <a:r>
              <a:rPr lang="it-IT" sz="1600" dirty="0">
                <a:latin typeface="Arial Nova" panose="020B0504020202020204" pitchFamily="34" charset="0"/>
                <a:hlinkClick r:id="rId4"/>
              </a:rPr>
              <a:t>https://mikypelle.github.io</a:t>
            </a:r>
            <a:r>
              <a:rPr lang="it-IT" sz="1600" dirty="0" smtClean="0">
                <a:latin typeface="Arial Nova" panose="020B0504020202020204" pitchFamily="34" charset="0"/>
                <a:hlinkClick r:id="rId4"/>
              </a:rPr>
              <a:t>/</a:t>
            </a:r>
            <a:endParaRPr lang="it-IT" sz="1600" dirty="0" smtClean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 smtClean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endParaRPr lang="it-IT" sz="1600" u="sng" dirty="0">
              <a:latin typeface="Arial Nova" panose="020B05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r="1068"/>
          <a:stretch/>
        </p:blipFill>
        <p:spPr>
          <a:xfrm>
            <a:off x="3017961" y="3108955"/>
            <a:ext cx="4715251" cy="225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37" y="4216647"/>
            <a:ext cx="4731407" cy="228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sellaDiTesto 1"/>
          <p:cNvSpPr txBox="1"/>
          <p:nvPr/>
        </p:nvSpPr>
        <p:spPr>
          <a:xfrm>
            <a:off x="295811" y="629727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smtClean="0">
                <a:solidFill>
                  <a:schemeClr val="bg1"/>
                </a:solidFill>
                <a:latin typeface="BankGothic Lt BT" panose="020B0607020203060204" pitchFamily="34" charset="0"/>
              </a:rPr>
              <a:t>6</a:t>
            </a:r>
            <a:endParaRPr lang="it-IT" sz="2000" dirty="0">
              <a:solidFill>
                <a:schemeClr val="bg1"/>
              </a:solidFill>
              <a:latin typeface="BankGothic Lt BT" panose="020B06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3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D478C1-C06F-4462-B38E-D3FE1DE49F19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397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8" baseType="lpstr">
      <vt:lpstr>Arial</vt:lpstr>
      <vt:lpstr>Arial Nova</vt:lpstr>
      <vt:lpstr>BankGothic Lt BT</vt:lpstr>
      <vt:lpstr>Body-Font</vt:lpstr>
      <vt:lpstr>Calibri</vt:lpstr>
      <vt:lpstr>Calibri Light</vt:lpstr>
      <vt:lpstr>inherit</vt:lpstr>
      <vt:lpstr>Poppins</vt:lpstr>
      <vt:lpstr>Roboto</vt:lpstr>
      <vt:lpstr>Times New Roman</vt:lpstr>
      <vt:lpstr>1_Office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Giorgis</dc:creator>
  <cp:lastModifiedBy>Account Microsoft</cp:lastModifiedBy>
  <cp:revision>75</cp:revision>
  <dcterms:created xsi:type="dcterms:W3CDTF">2024-02-23T10:53:47Z</dcterms:created>
  <dcterms:modified xsi:type="dcterms:W3CDTF">2024-02-29T08:10:26Z</dcterms:modified>
</cp:coreProperties>
</file>