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8" r:id="rId4"/>
    <p:sldId id="261" r:id="rId5"/>
    <p:sldId id="262" r:id="rId6"/>
    <p:sldId id="263" r:id="rId7"/>
    <p:sldId id="266" r:id="rId8"/>
    <p:sldId id="265" r:id="rId9"/>
    <p:sldId id="264" r:id="rId10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C02B3-2FDD-4809-988D-BD5027C2A343}" type="datetimeFigureOut">
              <a:rPr lang="sv-SE" smtClean="0"/>
              <a:pPr/>
              <a:t>2012-10-16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C17ED-AAF3-452C-8030-2C66635BF6B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2012-10-15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Mattias Isene (Group25)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97B-FC5B-4653-9B0A-935D9ED5D41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2012-10-15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Mattias Isene (Group25)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97B-FC5B-4653-9B0A-935D9ED5D41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2012-10-15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Mattias Isene (Group25)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97B-FC5B-4653-9B0A-935D9ED5D41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2012-10-15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Mattias Isene (Group25)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97B-FC5B-4653-9B0A-935D9ED5D41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2012-10-15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Mattias Isene (Group25)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97B-FC5B-4653-9B0A-935D9ED5D41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2012-10-15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Mattias Isene (Group25)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97B-FC5B-4653-9B0A-935D9ED5D41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2012-10-15</a:t>
            </a:r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Mattias Isene (Group25)</a:t>
            </a: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97B-FC5B-4653-9B0A-935D9ED5D41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2012-10-15</a:t>
            </a:r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Mattias Isene (Group25)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97B-FC5B-4653-9B0A-935D9ED5D41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2012-10-15</a:t>
            </a:r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Mattias Isene (Group25)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97B-FC5B-4653-9B0A-935D9ED5D41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2012-10-15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Mattias Isene (Group25)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97B-FC5B-4653-9B0A-935D9ED5D41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2012-10-15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Mattias Isene (Group25)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97B-FC5B-4653-9B0A-935D9ED5D41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2012-10-15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Mattias Isene (Group25)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1A97B-FC5B-4653-9B0A-935D9ED5D41D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95.80.48.213/appsolutdistribute/index.php" TargetMode="External"/><Relationship Id="rId2" Type="http://schemas.openxmlformats.org/officeDocument/2006/relationships/hyperlink" Target="http://95.80.48.213/appsolutdistribut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95.80.48.213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95.80.48.213/appsolutdistribute/index.php" TargetMode="External"/><Relationship Id="rId4" Type="http://schemas.openxmlformats.org/officeDocument/2006/relationships/hyperlink" Target="http://95.80.48.213/appsolutdistribute/createuser.sq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AppsolutDistribute</a:t>
            </a:r>
            <a:br>
              <a:rPr lang="sv-SE" dirty="0" smtClean="0"/>
            </a:br>
            <a:r>
              <a:rPr lang="sv-SE" dirty="0" smtClean="0"/>
              <a:t>Client – Server Architecture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Group25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2012-10-15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Mattias Isene (Group25)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97B-FC5B-4653-9B0A-935D9ED5D41D}" type="slidenum">
              <a:rPr lang="sv-SE" smtClean="0"/>
              <a:pPr/>
              <a:t>1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4000" dirty="0" smtClean="0"/>
              <a:t>Alternative 1 – Chat &amp; User Separate</a:t>
            </a:r>
            <a:endParaRPr lang="sv-SE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1412776"/>
            <a:ext cx="1036315" cy="1415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9512" y="3212976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Android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7524328" y="4797152"/>
            <a:ext cx="12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Web Server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7380312" y="5445224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Database</a:t>
            </a:r>
          </a:p>
          <a:p>
            <a:r>
              <a:rPr lang="sv-SE" dirty="0" smtClean="0"/>
              <a:t>PHP &amp; MySQL</a:t>
            </a:r>
            <a:endParaRPr lang="sv-S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996952"/>
            <a:ext cx="694556" cy="1354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4149080"/>
            <a:ext cx="1036315" cy="1415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5517232"/>
            <a:ext cx="9239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eft-Right Arrow 12"/>
          <p:cNvSpPr/>
          <p:nvPr/>
        </p:nvSpPr>
        <p:spPr>
          <a:xfrm rot="20535804">
            <a:off x="2028771" y="2760039"/>
            <a:ext cx="4196164" cy="5040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Left-Right Arrow 14"/>
          <p:cNvSpPr/>
          <p:nvPr/>
        </p:nvSpPr>
        <p:spPr>
          <a:xfrm rot="1548982">
            <a:off x="1787957" y="4765283"/>
            <a:ext cx="4598967" cy="5040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TextBox 15"/>
          <p:cNvSpPr txBox="1"/>
          <p:nvPr/>
        </p:nvSpPr>
        <p:spPr>
          <a:xfrm>
            <a:off x="3059832" y="2708920"/>
            <a:ext cx="67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0070C0"/>
                </a:solidFill>
              </a:rPr>
              <a:t>CHAT</a:t>
            </a:r>
            <a:endParaRPr lang="sv-SE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55776" y="5085184"/>
            <a:ext cx="1608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0070C0"/>
                </a:solidFill>
              </a:rPr>
              <a:t>USER/GROUP</a:t>
            </a:r>
          </a:p>
          <a:p>
            <a:r>
              <a:rPr lang="sv-SE" dirty="0" smtClean="0">
                <a:solidFill>
                  <a:srgbClr val="0070C0"/>
                </a:solidFill>
              </a:rPr>
              <a:t> INFORMATION</a:t>
            </a:r>
            <a:endParaRPr lang="sv-SE" dirty="0">
              <a:solidFill>
                <a:srgbClr val="0070C0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5787" y="4797152"/>
            <a:ext cx="9239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47675" y="5157192"/>
            <a:ext cx="91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Internal</a:t>
            </a:r>
          </a:p>
          <a:p>
            <a:r>
              <a:rPr lang="sv-SE" dirty="0" smtClean="0"/>
              <a:t>DB</a:t>
            </a:r>
            <a:endParaRPr lang="sv-SE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2012-10-15</a:t>
            </a:r>
            <a:endParaRPr lang="sv-SE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Mattias Isene (Group25)</a:t>
            </a:r>
            <a:endParaRPr lang="sv-SE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97B-FC5B-4653-9B0A-935D9ED5D41D}" type="slidenum">
              <a:rPr lang="sv-SE" smtClean="0"/>
              <a:pPr/>
              <a:t>2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Alternative 2 – All through server</a:t>
            </a: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1412776"/>
            <a:ext cx="1036315" cy="1415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596336" y="1772816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Server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7524328" y="4797152"/>
            <a:ext cx="12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Web Server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7380312" y="5445224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Database</a:t>
            </a:r>
          </a:p>
          <a:p>
            <a:r>
              <a:rPr lang="sv-SE" dirty="0" smtClean="0"/>
              <a:t>PHP &amp; MySQL</a:t>
            </a:r>
            <a:endParaRPr lang="sv-S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996952"/>
            <a:ext cx="694556" cy="1354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4149080"/>
            <a:ext cx="1036315" cy="1415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5517232"/>
            <a:ext cx="9239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eft-Right Arrow 12"/>
          <p:cNvSpPr/>
          <p:nvPr/>
        </p:nvSpPr>
        <p:spPr>
          <a:xfrm rot="20535804">
            <a:off x="2028771" y="2760039"/>
            <a:ext cx="4196164" cy="5040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Left-Right Arrow 14"/>
          <p:cNvSpPr/>
          <p:nvPr/>
        </p:nvSpPr>
        <p:spPr>
          <a:xfrm rot="16200000">
            <a:off x="6336514" y="3177289"/>
            <a:ext cx="1439525" cy="5040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TextBox 15"/>
          <p:cNvSpPr txBox="1"/>
          <p:nvPr/>
        </p:nvSpPr>
        <p:spPr>
          <a:xfrm>
            <a:off x="3635896" y="3356992"/>
            <a:ext cx="1779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0070C0"/>
                </a:solidFill>
              </a:rPr>
              <a:t>Connection</a:t>
            </a:r>
          </a:p>
          <a:p>
            <a:pPr>
              <a:buFontTx/>
              <a:buChar char="-"/>
            </a:pPr>
            <a:r>
              <a:rPr lang="sv-SE" dirty="0" smtClean="0">
                <a:solidFill>
                  <a:srgbClr val="0070C0"/>
                </a:solidFill>
              </a:rPr>
              <a:t>User/Group info</a:t>
            </a:r>
          </a:p>
          <a:p>
            <a:pPr>
              <a:buFontTx/>
              <a:buChar char="-"/>
            </a:pPr>
            <a:r>
              <a:rPr lang="sv-SE" dirty="0" smtClean="0">
                <a:solidFill>
                  <a:srgbClr val="0070C0"/>
                </a:solidFill>
              </a:rPr>
              <a:t> Chat</a:t>
            </a:r>
            <a:endParaRPr lang="sv-SE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36296" y="3284984"/>
            <a:ext cx="183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0070C0"/>
                </a:solidFill>
              </a:rPr>
              <a:t>Connection</a:t>
            </a:r>
          </a:p>
          <a:p>
            <a:r>
              <a:rPr lang="sv-SE" dirty="0" smtClean="0">
                <a:solidFill>
                  <a:srgbClr val="0070C0"/>
                </a:solidFill>
              </a:rPr>
              <a:t>- User/Group info</a:t>
            </a:r>
            <a:endParaRPr lang="sv-SE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512" y="3212976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Android</a:t>
            </a:r>
            <a:endParaRPr lang="sv-SE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5787" y="4797152"/>
            <a:ext cx="9239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47675" y="5157192"/>
            <a:ext cx="91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Internal</a:t>
            </a:r>
          </a:p>
          <a:p>
            <a:r>
              <a:rPr lang="sv-SE" dirty="0" smtClean="0"/>
              <a:t>DB</a:t>
            </a:r>
            <a:endParaRPr lang="sv-SE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2012-10-15</a:t>
            </a:r>
            <a:endParaRPr lang="sv-S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Mattias Isene (Group25)</a:t>
            </a:r>
            <a:endParaRPr lang="sv-SE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97B-FC5B-4653-9B0A-935D9ED5D41D}" type="slidenum">
              <a:rPr lang="sv-SE" smtClean="0"/>
              <a:pPr/>
              <a:t>3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Alternative 3 – Create User/Groups directly with webserver, else server</a:t>
            </a: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1412776"/>
            <a:ext cx="1036315" cy="1415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9512" y="3212976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Android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7524328" y="4797152"/>
            <a:ext cx="12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Web Server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7380312" y="5445224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Database</a:t>
            </a:r>
          </a:p>
          <a:p>
            <a:r>
              <a:rPr lang="sv-SE" dirty="0" smtClean="0"/>
              <a:t>PHP &amp; MySQL</a:t>
            </a:r>
            <a:endParaRPr lang="sv-S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996952"/>
            <a:ext cx="694556" cy="1354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4149080"/>
            <a:ext cx="1036315" cy="1415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5517232"/>
            <a:ext cx="9239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eft-Right Arrow 12"/>
          <p:cNvSpPr/>
          <p:nvPr/>
        </p:nvSpPr>
        <p:spPr>
          <a:xfrm rot="20535804">
            <a:off x="2028771" y="2760039"/>
            <a:ext cx="4196164" cy="5040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Left-Right Arrow 14"/>
          <p:cNvSpPr/>
          <p:nvPr/>
        </p:nvSpPr>
        <p:spPr>
          <a:xfrm rot="1548982">
            <a:off x="1787957" y="4765283"/>
            <a:ext cx="4598967" cy="5040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TextBox 15"/>
          <p:cNvSpPr txBox="1"/>
          <p:nvPr/>
        </p:nvSpPr>
        <p:spPr>
          <a:xfrm>
            <a:off x="3059832" y="2708920"/>
            <a:ext cx="67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0070C0"/>
                </a:solidFill>
              </a:rPr>
              <a:t>CHAT</a:t>
            </a:r>
            <a:endParaRPr lang="sv-SE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55776" y="5085184"/>
            <a:ext cx="1608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0070C0"/>
                </a:solidFill>
              </a:rPr>
              <a:t>USER/GROUP</a:t>
            </a:r>
          </a:p>
          <a:p>
            <a:r>
              <a:rPr lang="sv-SE" dirty="0" smtClean="0">
                <a:solidFill>
                  <a:srgbClr val="0070C0"/>
                </a:solidFill>
              </a:rPr>
              <a:t> INFORMATION</a:t>
            </a:r>
            <a:endParaRPr lang="sv-SE" dirty="0">
              <a:solidFill>
                <a:srgbClr val="0070C0"/>
              </a:solidFill>
            </a:endParaRPr>
          </a:p>
        </p:txBody>
      </p:sp>
      <p:sp>
        <p:nvSpPr>
          <p:cNvPr id="14" name="Left-Right Arrow 13"/>
          <p:cNvSpPr/>
          <p:nvPr/>
        </p:nvSpPr>
        <p:spPr>
          <a:xfrm rot="16200000">
            <a:off x="6336514" y="3177289"/>
            <a:ext cx="1439525" cy="5040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TextBox 17"/>
          <p:cNvSpPr txBox="1"/>
          <p:nvPr/>
        </p:nvSpPr>
        <p:spPr>
          <a:xfrm>
            <a:off x="7236296" y="3284984"/>
            <a:ext cx="183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0070C0"/>
                </a:solidFill>
              </a:rPr>
              <a:t>Connection</a:t>
            </a:r>
          </a:p>
          <a:p>
            <a:r>
              <a:rPr lang="sv-SE" dirty="0" smtClean="0">
                <a:solidFill>
                  <a:srgbClr val="0070C0"/>
                </a:solidFill>
              </a:rPr>
              <a:t>- User/Group info</a:t>
            </a:r>
            <a:endParaRPr lang="sv-SE" dirty="0">
              <a:solidFill>
                <a:srgbClr val="0070C0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5787" y="4797152"/>
            <a:ext cx="9239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47675" y="5157192"/>
            <a:ext cx="91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Internal</a:t>
            </a:r>
          </a:p>
          <a:p>
            <a:r>
              <a:rPr lang="sv-SE" dirty="0" smtClean="0"/>
              <a:t>DB</a:t>
            </a:r>
            <a:endParaRPr lang="sv-SE" dirty="0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2012-10-15</a:t>
            </a:r>
            <a:endParaRPr lang="sv-S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Mattias Isene (Group25)</a:t>
            </a:r>
            <a:endParaRPr lang="sv-SE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97B-FC5B-4653-9B0A-935D9ED5D41D}" type="slidenum">
              <a:rPr lang="sv-SE" smtClean="0"/>
              <a:pPr/>
              <a:t>4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Solution</a:t>
            </a:r>
            <a:endParaRPr lang="sv-S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9512" y="1809147"/>
          <a:ext cx="884116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688"/>
                <a:gridCol w="2981236"/>
                <a:gridCol w="2981236"/>
              </a:tblGrid>
              <a:tr h="599530">
                <a:tc>
                  <a:txBody>
                    <a:bodyPr/>
                    <a:lstStyle/>
                    <a:p>
                      <a:r>
                        <a:rPr lang="sv-SE" dirty="0" smtClean="0"/>
                        <a:t>Alt</a:t>
                      </a:r>
                      <a:r>
                        <a:rPr lang="sv-SE" baseline="0" dirty="0" smtClean="0"/>
                        <a:t> 1 – Chat server, </a:t>
                      </a:r>
                    </a:p>
                    <a:p>
                      <a:r>
                        <a:rPr lang="sv-SE" baseline="0" dirty="0" smtClean="0"/>
                        <a:t>User/Group webserver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Alt</a:t>
                      </a:r>
                      <a:r>
                        <a:rPr lang="sv-SE" baseline="0" dirty="0" smtClean="0"/>
                        <a:t> 2 - All through server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Alt 3 – Create</a:t>
                      </a:r>
                      <a:r>
                        <a:rPr lang="sv-SE" baseline="0" dirty="0" smtClean="0"/>
                        <a:t> User/Group info from mobil but server use Data from Webserver.</a:t>
                      </a:r>
                      <a:endParaRPr lang="sv-SE" dirty="0"/>
                    </a:p>
                  </a:txBody>
                  <a:tcPr/>
                </a:tc>
              </a:tr>
              <a:tr h="881104">
                <a:tc>
                  <a:txBody>
                    <a:bodyPr/>
                    <a:lstStyle/>
                    <a:p>
                      <a:r>
                        <a:rPr lang="sv-SE" sz="1600" dirty="0" smtClean="0"/>
                        <a:t>Create Users and Groups</a:t>
                      </a:r>
                      <a:r>
                        <a:rPr lang="sv-SE" sz="1600" baseline="0" dirty="0" smtClean="0"/>
                        <a:t> directly from Android through </a:t>
                      </a:r>
                      <a:r>
                        <a:rPr lang="sv-SE" sz="1600" dirty="0" smtClean="0"/>
                        <a:t>PHP/MySQL to Webserver.</a:t>
                      </a:r>
                      <a:endParaRPr lang="sv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sv-SE" sz="1600" dirty="0" smtClean="0"/>
                        <a:t>Create Users and Groups</a:t>
                      </a:r>
                      <a:r>
                        <a:rPr lang="sv-SE" sz="1600" baseline="0" dirty="0" smtClean="0"/>
                        <a:t> with through server socket (Java API or HTTPConnect to PHP&amp;MySQL) and server to webserver.</a:t>
                      </a:r>
                      <a:endParaRPr lang="sv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sv-SE" sz="1600" dirty="0"/>
                    </a:p>
                  </a:txBody>
                  <a:tcPr/>
                </a:tc>
              </a:tr>
              <a:tr h="1211518">
                <a:tc>
                  <a:txBody>
                    <a:bodyPr/>
                    <a:lstStyle/>
                    <a:p>
                      <a:r>
                        <a:rPr lang="sv-SE" sz="1600" dirty="0" smtClean="0"/>
                        <a:t>Client</a:t>
                      </a:r>
                      <a:r>
                        <a:rPr lang="sv-SE" sz="1600" baseline="0" dirty="0" smtClean="0"/>
                        <a:t> use User/Group info, directly through PHP/MySQL from Webserver</a:t>
                      </a:r>
                    </a:p>
                    <a:p>
                      <a:r>
                        <a:rPr lang="sv-SE" sz="1600" baseline="0" dirty="0" smtClean="0"/>
                        <a:t>(and store locally in SQLite on Android).</a:t>
                      </a:r>
                      <a:endParaRPr lang="sv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dirty="0" smtClean="0"/>
                        <a:t>Client use User/Group</a:t>
                      </a:r>
                      <a:r>
                        <a:rPr lang="sv-SE" sz="1600" baseline="0" dirty="0" smtClean="0"/>
                        <a:t> info, through server socket (Java API or HTTPConnect to PHP&amp;MySQL), fetch data from Webserver  and send back to client (and store locally in SQLite on Android).</a:t>
                      </a:r>
                      <a:endParaRPr lang="sv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600" dirty="0"/>
                    </a:p>
                  </a:txBody>
                  <a:tcPr/>
                </a:tc>
              </a:tr>
              <a:tr h="550690">
                <a:tc>
                  <a:txBody>
                    <a:bodyPr/>
                    <a:lstStyle/>
                    <a:p>
                      <a:r>
                        <a:rPr lang="sv-SE" sz="1600" dirty="0" smtClean="0"/>
                        <a:t>Chat</a:t>
                      </a:r>
                      <a:r>
                        <a:rPr lang="sv-SE" sz="1600" baseline="0" dirty="0" smtClean="0"/>
                        <a:t> directly between Client and Server</a:t>
                      </a:r>
                      <a:endParaRPr lang="sv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600" dirty="0" smtClean="0"/>
                        <a:t>Chat</a:t>
                      </a:r>
                      <a:r>
                        <a:rPr lang="sv-SE" sz="1600" baseline="0" dirty="0" smtClean="0"/>
                        <a:t> directly between Client and Server</a:t>
                      </a:r>
                      <a:endParaRPr lang="sv-SE" sz="1600" dirty="0" smtClean="0"/>
                    </a:p>
                    <a:p>
                      <a:endParaRPr lang="sv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ular Callout 5"/>
          <p:cNvSpPr/>
          <p:nvPr/>
        </p:nvSpPr>
        <p:spPr>
          <a:xfrm>
            <a:off x="5004048" y="1196752"/>
            <a:ext cx="3600400" cy="576064"/>
          </a:xfrm>
          <a:prstGeom prst="wedgeRectCallout">
            <a:avLst>
              <a:gd name="adj1" fmla="val -35916"/>
              <a:gd name="adj2" fmla="val 7388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</a:rPr>
              <a:t>Do we need to have a ”regular” SQL Database (not on webserver) to be able to use Java API?</a:t>
            </a:r>
            <a:endParaRPr lang="sv-SE" sz="1400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2012-10-15</a:t>
            </a:r>
            <a:endParaRPr lang="sv-S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Mattias Isene (Group25)</a:t>
            </a:r>
            <a:endParaRPr lang="sv-S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97B-FC5B-4653-9B0A-935D9ED5D41D}" type="slidenum">
              <a:rPr lang="sv-SE" smtClean="0"/>
              <a:pPr/>
              <a:t>5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Decision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Alternative 2 – All through server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2012-10-15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Mattias Isene (Group25)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97B-FC5B-4653-9B0A-935D9ED5D41D}" type="slidenum">
              <a:rPr lang="sv-SE" smtClean="0"/>
              <a:pPr/>
              <a:t>6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Server &amp; Webserver information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 smtClean="0"/>
              <a:t>Server</a:t>
            </a:r>
          </a:p>
          <a:p>
            <a:pPr lvl="1"/>
            <a:r>
              <a:rPr lang="sv-SE" dirty="0" smtClean="0"/>
              <a:t>95.80.48.213</a:t>
            </a:r>
          </a:p>
          <a:p>
            <a:pPr lvl="1"/>
            <a:endParaRPr lang="sv-SE" dirty="0" smtClean="0"/>
          </a:p>
          <a:p>
            <a:r>
              <a:rPr lang="sv-SE" dirty="0" smtClean="0"/>
              <a:t>Webserver</a:t>
            </a:r>
          </a:p>
          <a:p>
            <a:pPr lvl="1"/>
            <a:r>
              <a:rPr lang="sv-SE" dirty="0" smtClean="0">
                <a:hlinkClick r:id="rId2"/>
              </a:rPr>
              <a:t>http://95.80.48.213/appsolutdistribute</a:t>
            </a:r>
            <a:endParaRPr lang="sv-SE" dirty="0" smtClean="0"/>
          </a:p>
          <a:p>
            <a:pPr lvl="2"/>
            <a:r>
              <a:rPr lang="sv-SE" dirty="0" smtClean="0"/>
              <a:t>To have all SQL Query files for server to access with Java.</a:t>
            </a:r>
          </a:p>
          <a:p>
            <a:pPr lvl="1"/>
            <a:r>
              <a:rPr lang="sv-SE" dirty="0" smtClean="0">
                <a:hlinkClick r:id="rId3"/>
              </a:rPr>
              <a:t>http://95.80.48.213/appsolutdistribute/index.php</a:t>
            </a:r>
            <a:endParaRPr lang="sv-SE" dirty="0" smtClean="0"/>
          </a:p>
          <a:p>
            <a:pPr lvl="2"/>
            <a:r>
              <a:rPr lang="sv-SE" dirty="0" smtClean="0"/>
              <a:t>PHP with MySQL</a:t>
            </a:r>
          </a:p>
          <a:p>
            <a:pPr lvl="3"/>
            <a:r>
              <a:rPr lang="sv-SE" dirty="0" smtClean="0"/>
              <a:t>Can be expanded</a:t>
            </a:r>
          </a:p>
          <a:p>
            <a:pPr lvl="4"/>
            <a:r>
              <a:rPr lang="sv-SE" dirty="0" smtClean="0"/>
              <a:t>To include database management for webserver admin</a:t>
            </a:r>
          </a:p>
          <a:p>
            <a:pPr lvl="4"/>
            <a:r>
              <a:rPr lang="sv-SE" dirty="0" smtClean="0"/>
              <a:t>To include same functionality as Android client, but from web instead (i.e. Chat with your friends/colleagues in your group from web to Android). 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2012-10-15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Mattias Isene (Group25)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97B-FC5B-4653-9B0A-935D9ED5D41D}" type="slidenum">
              <a:rPr lang="sv-SE" smtClean="0"/>
              <a:pPr/>
              <a:t>7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Example: Create User</a:t>
            </a: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340768"/>
            <a:ext cx="1036315" cy="1415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593663" y="1340768"/>
            <a:ext cx="1426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Server</a:t>
            </a:r>
          </a:p>
          <a:p>
            <a:r>
              <a:rPr lang="sv-SE" sz="1200" dirty="0" smtClean="0">
                <a:hlinkClick r:id="rId3"/>
              </a:rPr>
              <a:t>http://95.80.48.213</a:t>
            </a:r>
            <a:endParaRPr lang="sv-SE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597204" y="5085184"/>
            <a:ext cx="35442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Web Server</a:t>
            </a:r>
          </a:p>
          <a:p>
            <a:r>
              <a:rPr lang="sv-SE" sz="1200" dirty="0" smtClean="0">
                <a:hlinkClick r:id="rId4"/>
              </a:rPr>
              <a:t>http://95.80.48.213/appsolutdistribute/createuser.sql</a:t>
            </a:r>
            <a:r>
              <a:rPr lang="sv-SE" sz="1200" dirty="0" smtClean="0">
                <a:hlinkClick r:id="rId5"/>
              </a:rPr>
              <a:t/>
            </a:r>
            <a:br>
              <a:rPr lang="sv-SE" sz="1200" dirty="0" smtClean="0">
                <a:hlinkClick r:id="rId5"/>
              </a:rPr>
            </a:br>
            <a:r>
              <a:rPr lang="sv-SE" sz="1200" dirty="0" smtClean="0">
                <a:hlinkClick r:id="rId5"/>
              </a:rPr>
              <a:t>http://95.80.48.213/appsolutdistribute/index.php</a:t>
            </a:r>
            <a:endParaRPr lang="sv-SE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602770" y="5949280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Database</a:t>
            </a:r>
          </a:p>
          <a:p>
            <a:r>
              <a:rPr lang="sv-SE" dirty="0" smtClean="0"/>
              <a:t>PHP &amp; MySQL</a:t>
            </a:r>
            <a:endParaRPr lang="sv-S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57164" y="2564904"/>
            <a:ext cx="694556" cy="1354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4221088"/>
            <a:ext cx="1036315" cy="1415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1" y="5673428"/>
            <a:ext cx="864096" cy="635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23528" y="2852936"/>
            <a:ext cx="934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Android</a:t>
            </a:r>
          </a:p>
          <a:p>
            <a:r>
              <a:rPr lang="sv-SE" dirty="0" smtClean="0"/>
              <a:t>Client</a:t>
            </a:r>
            <a:endParaRPr lang="sv-SE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68178" y="4725144"/>
            <a:ext cx="864096" cy="635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395536" y="4581128"/>
            <a:ext cx="91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Internal</a:t>
            </a:r>
          </a:p>
          <a:p>
            <a:r>
              <a:rPr lang="sv-SE" dirty="0" smtClean="0"/>
              <a:t>DB</a:t>
            </a:r>
            <a:endParaRPr lang="sv-SE" dirty="0"/>
          </a:p>
        </p:txBody>
      </p:sp>
      <p:sp>
        <p:nvSpPr>
          <p:cNvPr id="19" name="Rectangle 18"/>
          <p:cNvSpPr/>
          <p:nvPr/>
        </p:nvSpPr>
        <p:spPr>
          <a:xfrm>
            <a:off x="179512" y="2276872"/>
            <a:ext cx="2232248" cy="345638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3" name="Elbow Connector 22"/>
          <p:cNvCxnSpPr>
            <a:stCxn id="1028" idx="0"/>
            <a:endCxn id="1026" idx="0"/>
          </p:cNvCxnSpPr>
          <p:nvPr/>
        </p:nvCxnSpPr>
        <p:spPr>
          <a:xfrm rot="5400000" flipH="1" flipV="1">
            <a:off x="2749228" y="295982"/>
            <a:ext cx="1224136" cy="3313708"/>
          </a:xfrm>
          <a:prstGeom prst="bentConnector3">
            <a:avLst>
              <a:gd name="adj1" fmla="val 118674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026" idx="2"/>
            <a:endCxn id="11" idx="0"/>
          </p:cNvCxnSpPr>
          <p:nvPr/>
        </p:nvCxnSpPr>
        <p:spPr>
          <a:xfrm rot="5400000">
            <a:off x="4285896" y="3488833"/>
            <a:ext cx="1464509" cy="12700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ine Callout 1 28"/>
          <p:cNvSpPr/>
          <p:nvPr/>
        </p:nvSpPr>
        <p:spPr>
          <a:xfrm>
            <a:off x="107504" y="1124744"/>
            <a:ext cx="1224136" cy="1080120"/>
          </a:xfrm>
          <a:prstGeom prst="borderCallout1">
            <a:avLst>
              <a:gd name="adj1" fmla="val 99630"/>
              <a:gd name="adj2" fmla="val 68283"/>
              <a:gd name="adj3" fmla="val 134784"/>
              <a:gd name="adj4" fmla="val 90251"/>
            </a:avLst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100" dirty="0" smtClean="0">
                <a:solidFill>
                  <a:schemeClr val="tx1"/>
                </a:solidFill>
              </a:rPr>
              <a:t>User fill in fields:</a:t>
            </a:r>
          </a:p>
          <a:p>
            <a:r>
              <a:rPr lang="sv-SE" sz="1100" dirty="0" smtClean="0">
                <a:solidFill>
                  <a:schemeClr val="tx1"/>
                </a:solidFill>
              </a:rPr>
              <a:t>* Username</a:t>
            </a:r>
          </a:p>
          <a:p>
            <a:r>
              <a:rPr lang="sv-SE" sz="1100" dirty="0" smtClean="0">
                <a:solidFill>
                  <a:schemeClr val="tx1"/>
                </a:solidFill>
              </a:rPr>
              <a:t>* Password</a:t>
            </a:r>
          </a:p>
          <a:p>
            <a:pPr>
              <a:buFontTx/>
              <a:buChar char="-"/>
            </a:pPr>
            <a:r>
              <a:rPr lang="sv-SE" sz="1100" dirty="0" smtClean="0">
                <a:solidFill>
                  <a:schemeClr val="tx1"/>
                </a:solidFill>
              </a:rPr>
              <a:t> First Name</a:t>
            </a:r>
          </a:p>
          <a:p>
            <a:pPr>
              <a:buFontTx/>
              <a:buChar char="-"/>
            </a:pPr>
            <a:r>
              <a:rPr lang="sv-SE" sz="1100" dirty="0" smtClean="0">
                <a:solidFill>
                  <a:schemeClr val="tx1"/>
                </a:solidFill>
              </a:rPr>
              <a:t> Last Name</a:t>
            </a:r>
          </a:p>
          <a:p>
            <a:pPr>
              <a:buFontTx/>
              <a:buChar char="-"/>
            </a:pPr>
            <a:r>
              <a:rPr lang="sv-SE" sz="1100" dirty="0" smtClean="0">
                <a:solidFill>
                  <a:schemeClr val="tx1"/>
                </a:solidFill>
              </a:rPr>
              <a:t> Email</a:t>
            </a:r>
            <a:endParaRPr lang="sv-SE" sz="1100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stCxn id="11" idx="3"/>
            <a:endCxn id="1026" idx="3"/>
          </p:cNvCxnSpPr>
          <p:nvPr/>
        </p:nvCxnSpPr>
        <p:spPr>
          <a:xfrm flipV="1">
            <a:off x="5536307" y="2048674"/>
            <a:ext cx="12700" cy="2880320"/>
          </a:xfrm>
          <a:prstGeom prst="bentConnector3">
            <a:avLst>
              <a:gd name="adj1" fmla="val 4680001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283968" y="1268760"/>
            <a:ext cx="1368152" cy="511256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Line Callout 1 29"/>
          <p:cNvSpPr/>
          <p:nvPr/>
        </p:nvSpPr>
        <p:spPr>
          <a:xfrm>
            <a:off x="2555776" y="3501008"/>
            <a:ext cx="1656184" cy="576064"/>
          </a:xfrm>
          <a:prstGeom prst="borderCallout1">
            <a:avLst>
              <a:gd name="adj1" fmla="val 75894"/>
              <a:gd name="adj2" fmla="val 99000"/>
              <a:gd name="adj3" fmla="val 25789"/>
              <a:gd name="adj4" fmla="val 147742"/>
            </a:avLst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100" dirty="0" smtClean="0">
                <a:solidFill>
                  <a:schemeClr val="tx1"/>
                </a:solidFill>
              </a:rPr>
              <a:t>The db-handler sends the POST action (create user) to the webserver. </a:t>
            </a:r>
            <a:endParaRPr lang="sv-SE" sz="1100" dirty="0">
              <a:solidFill>
                <a:schemeClr val="tx1"/>
              </a:solidFill>
            </a:endParaRPr>
          </a:p>
        </p:txBody>
      </p:sp>
      <p:sp>
        <p:nvSpPr>
          <p:cNvPr id="40" name="Line Callout 1 39"/>
          <p:cNvSpPr/>
          <p:nvPr/>
        </p:nvSpPr>
        <p:spPr>
          <a:xfrm>
            <a:off x="6588224" y="2492896"/>
            <a:ext cx="2016224" cy="432048"/>
          </a:xfrm>
          <a:prstGeom prst="borderCallout1">
            <a:avLst>
              <a:gd name="adj1" fmla="val 19043"/>
              <a:gd name="adj2" fmla="val -221"/>
              <a:gd name="adj3" fmla="val 45667"/>
              <a:gd name="adj4" fmla="val -21511"/>
            </a:avLst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100" dirty="0" smtClean="0">
                <a:solidFill>
                  <a:schemeClr val="tx1"/>
                </a:solidFill>
              </a:rPr>
              <a:t>Webserver send back the query result to the db-handler.</a:t>
            </a:r>
            <a:endParaRPr lang="sv-SE" sz="11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15616" y="2564904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1</a:t>
            </a:r>
            <a:endParaRPr lang="sv-SE" dirty="0"/>
          </a:p>
        </p:txBody>
      </p:sp>
      <p:sp>
        <p:nvSpPr>
          <p:cNvPr id="42" name="Rectangle 41"/>
          <p:cNvSpPr/>
          <p:nvPr/>
        </p:nvSpPr>
        <p:spPr>
          <a:xfrm>
            <a:off x="1763688" y="980728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2</a:t>
            </a:r>
            <a:endParaRPr lang="sv-SE" dirty="0"/>
          </a:p>
        </p:txBody>
      </p:sp>
      <p:sp>
        <p:nvSpPr>
          <p:cNvPr id="43" name="Rectangle 42"/>
          <p:cNvSpPr/>
          <p:nvPr/>
        </p:nvSpPr>
        <p:spPr>
          <a:xfrm>
            <a:off x="5220072" y="1412776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3</a:t>
            </a:r>
            <a:endParaRPr lang="sv-SE" dirty="0"/>
          </a:p>
        </p:txBody>
      </p:sp>
      <p:cxnSp>
        <p:nvCxnSpPr>
          <p:cNvPr id="44" name="Elbow Connector 43"/>
          <p:cNvCxnSpPr>
            <a:stCxn id="1026" idx="1"/>
            <a:endCxn id="1028" idx="3"/>
          </p:cNvCxnSpPr>
          <p:nvPr/>
        </p:nvCxnSpPr>
        <p:spPr>
          <a:xfrm rot="10800000" flipV="1">
            <a:off x="2051720" y="2048674"/>
            <a:ext cx="2448272" cy="1193422"/>
          </a:xfrm>
          <a:prstGeom prst="bentConnector3">
            <a:avLst>
              <a:gd name="adj1" fmla="val 89444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860032" y="3356992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4</a:t>
            </a:r>
            <a:endParaRPr lang="sv-SE" dirty="0"/>
          </a:p>
        </p:txBody>
      </p:sp>
      <p:sp>
        <p:nvSpPr>
          <p:cNvPr id="49" name="Line Callout 1 48"/>
          <p:cNvSpPr/>
          <p:nvPr/>
        </p:nvSpPr>
        <p:spPr>
          <a:xfrm>
            <a:off x="2699792" y="2348880"/>
            <a:ext cx="1512168" cy="720080"/>
          </a:xfrm>
          <a:prstGeom prst="borderCallout1">
            <a:avLst>
              <a:gd name="adj1" fmla="val 2709"/>
              <a:gd name="adj2" fmla="val 46369"/>
              <a:gd name="adj3" fmla="val -46999"/>
              <a:gd name="adj4" fmla="val 31988"/>
            </a:avLst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100" dirty="0" smtClean="0">
                <a:solidFill>
                  <a:schemeClr val="tx1"/>
                </a:solidFill>
              </a:rPr>
              <a:t>Server Protocol sends data back to the Android Client (”User Added successfully”).</a:t>
            </a:r>
            <a:endParaRPr lang="sv-SE" sz="1100" dirty="0">
              <a:solidFill>
                <a:schemeClr val="tx1"/>
              </a:solidFill>
            </a:endParaRPr>
          </a:p>
        </p:txBody>
      </p:sp>
      <p:cxnSp>
        <p:nvCxnSpPr>
          <p:cNvPr id="50" name="Elbow Connector 49"/>
          <p:cNvCxnSpPr>
            <a:stCxn id="1028" idx="2"/>
            <a:endCxn id="20" idx="0"/>
          </p:cNvCxnSpPr>
          <p:nvPr/>
        </p:nvCxnSpPr>
        <p:spPr>
          <a:xfrm rot="5400000">
            <a:off x="1299406" y="4320108"/>
            <a:ext cx="805856" cy="421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547664" y="4077072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9</a:t>
            </a:r>
            <a:endParaRPr lang="sv-SE" dirty="0"/>
          </a:p>
        </p:txBody>
      </p:sp>
      <p:sp>
        <p:nvSpPr>
          <p:cNvPr id="57" name="Line Callout 1 56"/>
          <p:cNvSpPr/>
          <p:nvPr/>
        </p:nvSpPr>
        <p:spPr>
          <a:xfrm>
            <a:off x="2555776" y="4941168"/>
            <a:ext cx="1656184" cy="1008112"/>
          </a:xfrm>
          <a:prstGeom prst="borderCallout1">
            <a:avLst>
              <a:gd name="adj1" fmla="val -258"/>
              <a:gd name="adj2" fmla="val 13861"/>
              <a:gd name="adj3" fmla="val -55440"/>
              <a:gd name="adj4" fmla="val -51947"/>
            </a:avLst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100" dirty="0" smtClean="0">
                <a:solidFill>
                  <a:schemeClr val="tx1"/>
                </a:solidFill>
              </a:rPr>
              <a:t>The Android Client saves userid and password internally to avoid too much requests about information that can be stored.</a:t>
            </a:r>
            <a:endParaRPr lang="sv-SE" sz="1100" dirty="0">
              <a:solidFill>
                <a:schemeClr val="tx1"/>
              </a:solidFill>
            </a:endParaRPr>
          </a:p>
        </p:txBody>
      </p:sp>
      <p:sp>
        <p:nvSpPr>
          <p:cNvPr id="58" name="Line Callout 1 57"/>
          <p:cNvSpPr/>
          <p:nvPr/>
        </p:nvSpPr>
        <p:spPr>
          <a:xfrm>
            <a:off x="107504" y="116632"/>
            <a:ext cx="1800200" cy="747464"/>
          </a:xfrm>
          <a:prstGeom prst="borderCallout1">
            <a:avLst>
              <a:gd name="adj1" fmla="val 98487"/>
              <a:gd name="adj2" fmla="val 65434"/>
              <a:gd name="adj3" fmla="val 135257"/>
              <a:gd name="adj4" fmla="val 92033"/>
            </a:avLst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100" dirty="0" smtClean="0">
                <a:solidFill>
                  <a:schemeClr val="tx1"/>
                </a:solidFill>
              </a:rPr>
              <a:t>User data is submitted to server server protocol (through socket connection).</a:t>
            </a:r>
            <a:endParaRPr lang="sv-SE" sz="1100" dirty="0">
              <a:solidFill>
                <a:schemeClr val="tx1"/>
              </a:solidFill>
            </a:endParaRPr>
          </a:p>
        </p:txBody>
      </p:sp>
      <p:sp>
        <p:nvSpPr>
          <p:cNvPr id="59" name="Line Callout 1 58"/>
          <p:cNvSpPr/>
          <p:nvPr/>
        </p:nvSpPr>
        <p:spPr>
          <a:xfrm>
            <a:off x="7164288" y="188640"/>
            <a:ext cx="1800200" cy="1512168"/>
          </a:xfrm>
          <a:prstGeom prst="borderCallout1">
            <a:avLst>
              <a:gd name="adj1" fmla="val 31390"/>
              <a:gd name="adj2" fmla="val -587"/>
              <a:gd name="adj3" fmla="val 80947"/>
              <a:gd name="adj4" fmla="val -91431"/>
            </a:avLst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100" dirty="0" smtClean="0">
                <a:solidFill>
                  <a:schemeClr val="tx1"/>
                </a:solidFill>
              </a:rPr>
              <a:t>Server protocol receives the action from Android Client and directs the action to ”eventhandlers”, in this case the db-handler, which identify this as a POST Action on the Webserver Database.</a:t>
            </a:r>
            <a:endParaRPr lang="sv-SE" sz="1100" dirty="0">
              <a:solidFill>
                <a:schemeClr val="tx1"/>
              </a:solidFill>
            </a:endParaRPr>
          </a:p>
        </p:txBody>
      </p:sp>
      <p:sp>
        <p:nvSpPr>
          <p:cNvPr id="60" name="Line Callout 1 59"/>
          <p:cNvSpPr/>
          <p:nvPr/>
        </p:nvSpPr>
        <p:spPr>
          <a:xfrm>
            <a:off x="6804248" y="4005064"/>
            <a:ext cx="2088232" cy="1296144"/>
          </a:xfrm>
          <a:prstGeom prst="borderCallout1">
            <a:avLst>
              <a:gd name="adj1" fmla="val 81152"/>
              <a:gd name="adj2" fmla="val -221"/>
              <a:gd name="adj3" fmla="val 88636"/>
              <a:gd name="adj4" fmla="val -61628"/>
            </a:avLst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100" dirty="0" smtClean="0">
                <a:solidFill>
                  <a:schemeClr val="tx1"/>
                </a:solidFill>
              </a:rPr>
              <a:t>The Webserver receives the action and execute the SQL query, which in this case add a new row in the user table.</a:t>
            </a:r>
          </a:p>
          <a:p>
            <a:r>
              <a:rPr lang="sv-SE" sz="1100" dirty="0" smtClean="0">
                <a:solidFill>
                  <a:schemeClr val="tx1"/>
                </a:solidFill>
              </a:rPr>
              <a:t>Result:</a:t>
            </a:r>
          </a:p>
          <a:p>
            <a:r>
              <a:rPr lang="sv-SE" sz="1100" dirty="0" smtClean="0">
                <a:solidFill>
                  <a:schemeClr val="tx1"/>
                </a:solidFill>
              </a:rPr>
              <a:t>1 – User Added successfully</a:t>
            </a:r>
          </a:p>
          <a:p>
            <a:r>
              <a:rPr lang="sv-SE" sz="1100" dirty="0" smtClean="0">
                <a:solidFill>
                  <a:schemeClr val="tx1"/>
                </a:solidFill>
              </a:rPr>
              <a:t>2 – Failed to update user.</a:t>
            </a:r>
            <a:endParaRPr lang="sv-SE" sz="11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220072" y="5013176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5</a:t>
            </a:r>
            <a:endParaRPr lang="sv-SE" dirty="0"/>
          </a:p>
        </p:txBody>
      </p:sp>
      <p:sp>
        <p:nvSpPr>
          <p:cNvPr id="62" name="Rectangle 61"/>
          <p:cNvSpPr/>
          <p:nvPr/>
        </p:nvSpPr>
        <p:spPr>
          <a:xfrm>
            <a:off x="6012160" y="2708920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6</a:t>
            </a:r>
            <a:endParaRPr lang="sv-SE" dirty="0"/>
          </a:p>
        </p:txBody>
      </p:sp>
      <p:sp>
        <p:nvSpPr>
          <p:cNvPr id="63" name="Rectangle 62"/>
          <p:cNvSpPr/>
          <p:nvPr/>
        </p:nvSpPr>
        <p:spPr>
          <a:xfrm>
            <a:off x="2915816" y="1916832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8</a:t>
            </a:r>
            <a:endParaRPr lang="sv-SE" dirty="0"/>
          </a:p>
        </p:txBody>
      </p:sp>
      <p:sp>
        <p:nvSpPr>
          <p:cNvPr id="64" name="Rectangle 63"/>
          <p:cNvSpPr/>
          <p:nvPr/>
        </p:nvSpPr>
        <p:spPr>
          <a:xfrm>
            <a:off x="4499992" y="1628800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7</a:t>
            </a:r>
            <a:endParaRPr lang="sv-SE" dirty="0"/>
          </a:p>
        </p:txBody>
      </p:sp>
      <p:sp>
        <p:nvSpPr>
          <p:cNvPr id="65" name="Line Callout 1 64"/>
          <p:cNvSpPr/>
          <p:nvPr/>
        </p:nvSpPr>
        <p:spPr>
          <a:xfrm>
            <a:off x="2195736" y="1196752"/>
            <a:ext cx="1872208" cy="648072"/>
          </a:xfrm>
          <a:prstGeom prst="borderCallout1">
            <a:avLst>
              <a:gd name="adj1" fmla="val 53147"/>
              <a:gd name="adj2" fmla="val 99775"/>
              <a:gd name="adj3" fmla="val 68514"/>
              <a:gd name="adj4" fmla="val 123888"/>
            </a:avLst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100" dirty="0" smtClean="0">
                <a:solidFill>
                  <a:schemeClr val="tx1"/>
                </a:solidFill>
              </a:rPr>
              <a:t>DB-handler sends back to the protocol which have the socket connection with the Android client.</a:t>
            </a:r>
            <a:endParaRPr lang="sv-SE" sz="1100" dirty="0">
              <a:solidFill>
                <a:schemeClr val="tx1"/>
              </a:solidFill>
            </a:endParaRPr>
          </a:p>
        </p:txBody>
      </p:sp>
      <p:sp>
        <p:nvSpPr>
          <p:cNvPr id="66" name="Date Placeholder 6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2012-10-15</a:t>
            </a:r>
            <a:endParaRPr lang="sv-SE"/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Mattias Isene (Group25)</a:t>
            </a:r>
            <a:endParaRPr lang="sv-SE" dirty="0"/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97B-FC5B-4653-9B0A-935D9ED5D41D}" type="slidenum">
              <a:rPr lang="sv-SE" smtClean="0"/>
              <a:pPr/>
              <a:t>8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0" grpId="0" animBg="1"/>
      <p:bldP spid="41" grpId="0" animBg="1"/>
      <p:bldP spid="42" grpId="0" animBg="1"/>
      <p:bldP spid="43" grpId="0" animBg="1"/>
      <p:bldP spid="48" grpId="0" animBg="1"/>
      <p:bldP spid="49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Create User – issues?</a:t>
            </a:r>
            <a:endParaRPr lang="sv-S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Problem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Remedy 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What if the socket connection is lost and then try to connect again and don’t use the same user credentials when</a:t>
                      </a:r>
                      <a:r>
                        <a:rPr lang="sv-SE" baseline="0" dirty="0" smtClean="0"/>
                        <a:t> trying to create a new user again.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All users in</a:t>
                      </a:r>
                      <a:r>
                        <a:rPr lang="sv-SE" baseline="0" dirty="0" smtClean="0"/>
                        <a:t> the database that are not used within a week after creation date are deleted.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2012-10-15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Mattias Isene (Group25)</a:t>
            </a:r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97B-FC5B-4653-9B0A-935D9ED5D41D}" type="slidenum">
              <a:rPr lang="sv-SE" smtClean="0"/>
              <a:pPr/>
              <a:t>9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623</Words>
  <Application>Microsoft Office PowerPoint</Application>
  <PresentationFormat>On-screen Show (4:3)</PresentationFormat>
  <Paragraphs>133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AppsolutDistribute Client – Server Architecture</vt:lpstr>
      <vt:lpstr>Alternative 1 – Chat &amp; User Separate</vt:lpstr>
      <vt:lpstr>Alternative 2 – All through server</vt:lpstr>
      <vt:lpstr>Alternative 3 – Create User/Groups directly with webserver, else server</vt:lpstr>
      <vt:lpstr>Solution</vt:lpstr>
      <vt:lpstr>Decision</vt:lpstr>
      <vt:lpstr>Server &amp; Webserver information</vt:lpstr>
      <vt:lpstr>Example: Create User</vt:lpstr>
      <vt:lpstr>Create User – issues?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AppsolutDistribute Client – Server Architecture</dc:title>
  <dc:subject>Architecture</dc:subject>
  <dc:creator>Mattias Isene</dc:creator>
  <cp:keywords>Client, Server, Web server, protocol</cp:keywords>
  <cp:lastModifiedBy>Pixic</cp:lastModifiedBy>
  <cp:revision>49</cp:revision>
  <dcterms:created xsi:type="dcterms:W3CDTF">2012-10-13T13:41:53Z</dcterms:created>
  <dcterms:modified xsi:type="dcterms:W3CDTF">2012-10-16T08:14:05Z</dcterms:modified>
  <cp:category>Architecture</cp:category>
</cp:coreProperties>
</file>