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 id="2147483660"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Lst>
  <p:sldSz cy="6858000" cx="9144000"/>
  <p:notesSz cx="6858000" cy="9144000"/>
  <p:embeddedFontLst>
    <p:embeddedFont>
      <p:font typeface="Raleway"/>
      <p:regular r:id="rId88"/>
      <p:bold r:id="rId89"/>
      <p:italic r:id="rId90"/>
      <p:boldItalic r:id="rId91"/>
    </p:embeddedFont>
    <p:embeddedFont>
      <p:font typeface="Roboto"/>
      <p:regular r:id="rId92"/>
      <p:bold r:id="rId93"/>
      <p:italic r:id="rId94"/>
      <p:boldItalic r:id="rId95"/>
    </p:embeddedFont>
    <p:embeddedFont>
      <p:font typeface="Lato"/>
      <p:regular r:id="rId96"/>
      <p:bold r:id="rId97"/>
      <p:italic r:id="rId98"/>
      <p:boldItalic r:id="rId99"/>
    </p:embeddedFont>
    <p:embeddedFont>
      <p:font typeface="Montserrat"/>
      <p:regular r:id="rId100"/>
      <p:bold r:id="rId101"/>
      <p:italic r:id="rId102"/>
      <p:boldItalic r:id="rId103"/>
    </p:embeddedFont>
    <p:embeddedFont>
      <p:font typeface="Quattrocento Sans"/>
      <p:regular r:id="rId104"/>
      <p:bold r:id="rId105"/>
      <p:italic r:id="rId106"/>
      <p:boldItalic r:id="rId107"/>
    </p:embeddedFont>
    <p:embeddedFont>
      <p:font typeface="Century Gothic"/>
      <p:regular r:id="rId108"/>
      <p:bold r:id="rId109"/>
      <p:italic r:id="rId110"/>
      <p:boldItalic r:id="rId1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12" roundtripDataSignature="AMtx7mjZg6BjcVQRJ1j41S6F1JrAoG+Z7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font" Target="fonts/QuattrocentoSans-boldItalic.fntdata"/><Relationship Id="rId106" Type="http://schemas.openxmlformats.org/officeDocument/2006/relationships/font" Target="fonts/QuattrocentoSans-italic.fntdata"/><Relationship Id="rId105" Type="http://schemas.openxmlformats.org/officeDocument/2006/relationships/font" Target="fonts/QuattrocentoSans-bold.fntdata"/><Relationship Id="rId104" Type="http://schemas.openxmlformats.org/officeDocument/2006/relationships/font" Target="fonts/QuattrocentoSans-regular.fntdata"/><Relationship Id="rId109" Type="http://schemas.openxmlformats.org/officeDocument/2006/relationships/font" Target="fonts/CenturyGothic-bold.fntdata"/><Relationship Id="rId108" Type="http://schemas.openxmlformats.org/officeDocument/2006/relationships/font" Target="fonts/CenturyGothic-regular.fntdata"/><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font" Target="fonts/Montserrat-boldItalic.fntdata"/><Relationship Id="rId102" Type="http://schemas.openxmlformats.org/officeDocument/2006/relationships/font" Target="fonts/Montserrat-italic.fntdata"/><Relationship Id="rId101" Type="http://schemas.openxmlformats.org/officeDocument/2006/relationships/font" Target="fonts/Montserrat-bold.fntdata"/><Relationship Id="rId100" Type="http://schemas.openxmlformats.org/officeDocument/2006/relationships/font" Target="fonts/Montserrat-regular.fntdata"/><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95" Type="http://schemas.openxmlformats.org/officeDocument/2006/relationships/font" Target="fonts/Roboto-boldItalic.fntdata"/><Relationship Id="rId94" Type="http://schemas.openxmlformats.org/officeDocument/2006/relationships/font" Target="fonts/Roboto-italic.fntdata"/><Relationship Id="rId97" Type="http://schemas.openxmlformats.org/officeDocument/2006/relationships/font" Target="fonts/Lato-bold.fntdata"/><Relationship Id="rId96" Type="http://schemas.openxmlformats.org/officeDocument/2006/relationships/font" Target="fonts/Lato-regular.fntdata"/><Relationship Id="rId11" Type="http://schemas.openxmlformats.org/officeDocument/2006/relationships/slide" Target="slides/slide4.xml"/><Relationship Id="rId99" Type="http://schemas.openxmlformats.org/officeDocument/2006/relationships/font" Target="fonts/Lato-boldItalic.fntdata"/><Relationship Id="rId10" Type="http://schemas.openxmlformats.org/officeDocument/2006/relationships/slide" Target="slides/slide3.xml"/><Relationship Id="rId98" Type="http://schemas.openxmlformats.org/officeDocument/2006/relationships/font" Target="fonts/Lato-italic.fntdata"/><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font" Target="fonts/Raleway-boldItalic.fntdata"/><Relationship Id="rId90" Type="http://schemas.openxmlformats.org/officeDocument/2006/relationships/font" Target="fonts/Raleway-italic.fntdata"/><Relationship Id="rId93" Type="http://schemas.openxmlformats.org/officeDocument/2006/relationships/font" Target="fonts/Roboto-bold.fntdata"/><Relationship Id="rId92" Type="http://schemas.openxmlformats.org/officeDocument/2006/relationships/font" Target="fonts/Roboto-regular.fntdata"/><Relationship Id="rId15" Type="http://schemas.openxmlformats.org/officeDocument/2006/relationships/slide" Target="slides/slide8.xml"/><Relationship Id="rId110" Type="http://schemas.openxmlformats.org/officeDocument/2006/relationships/font" Target="fonts/CenturyGothic-italic.fntdata"/><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 Id="rId112" Type="http://customschemas.google.com/relationships/presentationmetadata" Target="metadata"/><Relationship Id="rId111" Type="http://schemas.openxmlformats.org/officeDocument/2006/relationships/font" Target="fonts/CenturyGothic-boldItalic.fntdata"/><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font" Target="fonts/Raleway-regular.fntdata"/><Relationship Id="rId87" Type="http://schemas.openxmlformats.org/officeDocument/2006/relationships/slide" Target="slides/slide80.xml"/><Relationship Id="rId89" Type="http://schemas.openxmlformats.org/officeDocument/2006/relationships/font" Target="fonts/Raleway-bold.fntdata"/><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
        <p:nvSpPr>
          <p:cNvPr id="109" name="Google Shape;10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0" name="Google Shape;110;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6" name="Google Shape;18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7" name="Google Shape;187;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94" name="Google Shape;19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5" name="Google Shape;195;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2" name="Google Shape;20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3" name="Google Shape;203;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10" name="Google Shape;21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1" name="Google Shape;211;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18" name="Google Shape;21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9" name="Google Shape;219;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26" name="Google Shape;22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7" name="Google Shape;227;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34" name="Google Shape;23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5" name="Google Shape;235;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2" name="Google Shape;24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3" name="Google Shape;243;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50" name="Google Shape;25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1" name="Google Shape;251;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58" name="Google Shape;25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9" name="Google Shape;259;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6" name="Google Shape;116;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66" name="Google Shape;26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 name="Google Shape;267;p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74" name="Google Shape;27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5" name="Google Shape;275;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2" name="Google Shape;28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3" name="Google Shape;283;p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90" name="Google Shape;29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1" name="Google Shape;291;p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98" name="Google Shape;29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9" name="Google Shape;299;p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06" name="Google Shape;30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7" name="Google Shape;307;p2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14" name="Google Shape;31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5" name="Google Shape;315;p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22" name="Google Shape;32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3" name="Google Shape;323;p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30" name="Google Shape;33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1" name="Google Shape;331;p2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38" name="Google Shape;33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9" name="Google Shape;339;p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0" name="Google Shape;13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1" name="Google Shape;131;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46" name="Google Shape;346;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7" name="Google Shape;347;p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54" name="Google Shape;354;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5" name="Google Shape;355;p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62" name="Google Shape;362;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3" name="Google Shape;363;p3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70" name="Google Shape;370;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1" name="Google Shape;371;p3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78" name="Google Shape;378;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9" name="Google Shape;379;p3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86" name="Google Shape;386;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7" name="Google Shape;387;p3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94" name="Google Shape;394;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5" name="Google Shape;395;p3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04" name="Google Shape;404;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5" name="Google Shape;405;p3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12" name="Google Shape;412;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3" name="Google Shape;413;p3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20" name="Google Shape;420;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1" name="Google Shape;421;p3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8" name="Google Shape;13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 name="Google Shape;139;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4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30" name="Google Shape;430;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1" name="Google Shape;431;p4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4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38" name="Google Shape;438;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9" name="Google Shape;439;p4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4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46" name="Google Shape;446;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7" name="Google Shape;447;p4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4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54" name="Google Shape;454;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5" name="Google Shape;455;p4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4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65" name="Google Shape;465;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6" name="Google Shape;466;p4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4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74" name="Google Shape;474;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5" name="Google Shape;475;p4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4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83" name="Google Shape;483;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4" name="Google Shape;484;p4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4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91" name="Google Shape;491;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2" name="Google Shape;492;p4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4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00" name="Google Shape;500;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1" name="Google Shape;501;p4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4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10" name="Google Shape;510;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1" name="Google Shape;511;p4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6" name="Google Shape;14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7" name="Google Shape;147;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5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18" name="Google Shape;518;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9" name="Google Shape;519;p5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5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28" name="Google Shape;528;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9" name="Google Shape;529;p5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5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36" name="Google Shape;536;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7" name="Google Shape;537;p5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5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44" name="Google Shape;544;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5" name="Google Shape;545;p5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5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52" name="Google Shape;552;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3" name="Google Shape;553;p5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5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60" name="Google Shape;560;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1" name="Google Shape;561;p5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5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68" name="Google Shape;568;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9" name="Google Shape;569;p5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5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76" name="Google Shape;576;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7" name="Google Shape;577;p5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5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84" name="Google Shape;584;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5" name="Google Shape;585;p5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5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92" name="Google Shape;592;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3" name="Google Shape;593;p5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4" name="Google Shape;15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5" name="Google Shape;155;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6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00" name="Google Shape;600;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1" name="Google Shape;601;p6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6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08" name="Google Shape;608;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9" name="Google Shape;609;p6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6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16" name="Google Shape;616;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7" name="Google Shape;617;p6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6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24" name="Google Shape;624;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5" name="Google Shape;625;p6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6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32" name="Google Shape;632;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3" name="Google Shape;633;p6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6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40" name="Google Shape;640;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1" name="Google Shape;641;p6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6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48" name="Google Shape;648;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9" name="Google Shape;649;p6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6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56" name="Google Shape;656;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7" name="Google Shape;657;p6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6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64" name="Google Shape;664;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5" name="Google Shape;665;p6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6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72" name="Google Shape;672;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3" name="Google Shape;673;p6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2" name="Google Shape;16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3" name="Google Shape;163;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7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80" name="Google Shape;680;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1" name="Google Shape;681;p7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7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88" name="Google Shape;688;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9" name="Google Shape;689;p7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7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96" name="Google Shape;696;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7" name="Google Shape;697;p7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7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04" name="Google Shape;704;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5" name="Google Shape;705;p7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7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12" name="Google Shape;712;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3" name="Google Shape;713;p7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7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20" name="Google Shape;720;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1" name="Google Shape;721;p7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p7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28" name="Google Shape;728;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9" name="Google Shape;729;p7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7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36" name="Google Shape;736;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7" name="Google Shape;737;p7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p7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44" name="Google Shape;744;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5" name="Google Shape;745;p7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p7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52" name="Google Shape;752;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3" name="Google Shape;753;p7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70" name="Google Shape;17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 name="Google Shape;171;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p8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0" name="Google Shape;760;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78" name="Google Shape;17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 name="Google Shape;179;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5" name="Shape 15"/>
        <p:cNvGrpSpPr/>
        <p:nvPr/>
      </p:nvGrpSpPr>
      <p:grpSpPr>
        <a:xfrm>
          <a:off x="0" y="0"/>
          <a:ext cx="0" cy="0"/>
          <a:chOff x="0" y="0"/>
          <a:chExt cx="0" cy="0"/>
        </a:xfrm>
      </p:grpSpPr>
      <p:sp>
        <p:nvSpPr>
          <p:cNvPr id="16" name="Google Shape;16;p8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8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8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8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8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Times New Roman"/>
              <a:buNone/>
              <a:defRPr b="0" i="0" sz="1200" u="none" cap="none" strike="noStrike">
                <a:solidFill>
                  <a:srgbClr val="898989"/>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898989"/>
              </a:buClr>
              <a:buSzPts val="1200"/>
              <a:buFont typeface="Times New Roman"/>
              <a:buNone/>
              <a:defRPr b="0" i="0" sz="1200" u="none" cap="none" strike="noStrike">
                <a:solidFill>
                  <a:srgbClr val="898989"/>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898989"/>
              </a:buClr>
              <a:buSzPts val="1200"/>
              <a:buFont typeface="Times New Roman"/>
              <a:buNone/>
              <a:defRPr b="0" i="0" sz="1200" u="none" cap="none" strike="noStrike">
                <a:solidFill>
                  <a:srgbClr val="898989"/>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898989"/>
              </a:buClr>
              <a:buSzPts val="1200"/>
              <a:buFont typeface="Times New Roman"/>
              <a:buNone/>
              <a:defRPr b="0" i="0" sz="1200" u="none" cap="none" strike="noStrike">
                <a:solidFill>
                  <a:srgbClr val="898989"/>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898989"/>
              </a:buClr>
              <a:buSzPts val="1200"/>
              <a:buFont typeface="Times New Roman"/>
              <a:buNone/>
              <a:defRPr b="0" i="0" sz="1200" u="none" cap="none" strike="noStrike">
                <a:solidFill>
                  <a:srgbClr val="898989"/>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898989"/>
              </a:buClr>
              <a:buSzPts val="1200"/>
              <a:buFont typeface="Times New Roman"/>
              <a:buNone/>
              <a:defRPr b="0" i="0" sz="1200" u="none" cap="none" strike="noStrike">
                <a:solidFill>
                  <a:srgbClr val="898989"/>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898989"/>
              </a:buClr>
              <a:buSzPts val="1200"/>
              <a:buFont typeface="Times New Roman"/>
              <a:buNone/>
              <a:defRPr b="0" i="0" sz="1200" u="none" cap="none" strike="noStrike">
                <a:solidFill>
                  <a:srgbClr val="898989"/>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898989"/>
              </a:buClr>
              <a:buSzPts val="1200"/>
              <a:buFont typeface="Times New Roman"/>
              <a:buNone/>
              <a:defRPr b="0" i="0" sz="1200" u="none" cap="none" strike="noStrike">
                <a:solidFill>
                  <a:srgbClr val="898989"/>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898989"/>
              </a:buClr>
              <a:buSzPts val="1200"/>
              <a:buFont typeface="Times New Roman"/>
              <a:buNone/>
              <a:defRPr b="0" i="0" sz="1200" u="none" cap="none" strike="noStrike">
                <a:solidFill>
                  <a:srgbClr val="89898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71" name="Shape 71"/>
        <p:cNvGrpSpPr/>
        <p:nvPr/>
      </p:nvGrpSpPr>
      <p:grpSpPr>
        <a:xfrm>
          <a:off x="0" y="0"/>
          <a:ext cx="0" cy="0"/>
          <a:chOff x="0" y="0"/>
          <a:chExt cx="0" cy="0"/>
        </a:xfrm>
      </p:grpSpPr>
      <p:sp>
        <p:nvSpPr>
          <p:cNvPr id="72" name="Google Shape;72;p9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3" name="Google Shape;73;p9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4" name="Google Shape;74;p9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5" name="Google Shape;75;p9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9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9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78" name="Shape 78"/>
        <p:cNvGrpSpPr/>
        <p:nvPr/>
      </p:nvGrpSpPr>
      <p:grpSpPr>
        <a:xfrm>
          <a:off x="0" y="0"/>
          <a:ext cx="0" cy="0"/>
          <a:chOff x="0" y="0"/>
          <a:chExt cx="0" cy="0"/>
        </a:xfrm>
      </p:grpSpPr>
      <p:sp>
        <p:nvSpPr>
          <p:cNvPr id="79" name="Google Shape;79;p9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9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81" name="Google Shape;81;p9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9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9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Diapositive de titre">
  <p:cSld name="6_Diapositive de titre">
    <p:spTree>
      <p:nvGrpSpPr>
        <p:cNvPr id="90" name="Shape 90"/>
        <p:cNvGrpSpPr/>
        <p:nvPr/>
      </p:nvGrpSpPr>
      <p:grpSpPr>
        <a:xfrm>
          <a:off x="0" y="0"/>
          <a:ext cx="0" cy="0"/>
          <a:chOff x="0" y="0"/>
          <a:chExt cx="0" cy="0"/>
        </a:xfrm>
      </p:grpSpPr>
      <p:sp>
        <p:nvSpPr>
          <p:cNvPr id="91" name="Google Shape;91;p84"/>
          <p:cNvSpPr/>
          <p:nvPr>
            <p:ph idx="2" type="chart"/>
          </p:nvPr>
        </p:nvSpPr>
        <p:spPr>
          <a:xfrm>
            <a:off x="256516" y="1870113"/>
            <a:ext cx="8478555" cy="423545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2" name="Google Shape;92;p84"/>
          <p:cNvSpPr txBox="1"/>
          <p:nvPr>
            <p:ph idx="1" type="body"/>
          </p:nvPr>
        </p:nvSpPr>
        <p:spPr>
          <a:xfrm>
            <a:off x="256516" y="1013424"/>
            <a:ext cx="8478555" cy="650875"/>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solidFill>
                  <a:schemeClr val="dk1"/>
                </a:solidFill>
                <a:latin typeface="Quattrocento Sans"/>
                <a:ea typeface="Quattrocento Sans"/>
                <a:cs typeface="Quattrocento Sans"/>
                <a:sym typeface="Quattrocento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3" name="Google Shape;93;p84"/>
          <p:cNvSpPr txBox="1"/>
          <p:nvPr>
            <p:ph type="ctrTitle"/>
          </p:nvPr>
        </p:nvSpPr>
        <p:spPr>
          <a:xfrm>
            <a:off x="565547" y="250944"/>
            <a:ext cx="6858000" cy="341569"/>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1800">
                <a:solidFill>
                  <a:schemeClr val="dk1"/>
                </a:solidFill>
                <a:latin typeface="Quattrocento Sans"/>
                <a:ea typeface="Quattrocento Sans"/>
                <a:cs typeface="Quattrocento Sans"/>
                <a:sym typeface="Quattrocento Sans"/>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4" name="Google Shape;94;p8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02" name="Shape 102"/>
        <p:cNvGrpSpPr/>
        <p:nvPr/>
      </p:nvGrpSpPr>
      <p:grpSpPr>
        <a:xfrm>
          <a:off x="0" y="0"/>
          <a:ext cx="0" cy="0"/>
          <a:chOff x="0" y="0"/>
          <a:chExt cx="0" cy="0"/>
        </a:xfrm>
      </p:grpSpPr>
      <p:sp>
        <p:nvSpPr>
          <p:cNvPr id="103" name="Google Shape;103;p87"/>
          <p:cNvSpPr txBox="1"/>
          <p:nvPr>
            <p:ph type="title"/>
          </p:nvPr>
        </p:nvSpPr>
        <p:spPr>
          <a:xfrm>
            <a:off x="457200" y="274637"/>
            <a:ext cx="8229600" cy="1143000"/>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b="1" i="0" sz="7200">
                <a:solidFill>
                  <a:schemeClr val="lt1"/>
                </a:solidFill>
                <a:latin typeface="Calibri"/>
                <a:ea typeface="Calibri"/>
                <a:cs typeface="Calibri"/>
                <a:sym typeface="Calibri"/>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4" name="Google Shape;104;p87"/>
          <p:cNvSpPr txBox="1"/>
          <p:nvPr>
            <p:ph idx="11" type="ftr"/>
          </p:nvPr>
        </p:nvSpPr>
        <p:spPr>
          <a:xfrm>
            <a:off x="3124200" y="6356350"/>
            <a:ext cx="2895600" cy="36512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87"/>
          <p:cNvSpPr txBox="1"/>
          <p:nvPr>
            <p:ph idx="10" type="dt"/>
          </p:nvPr>
        </p:nvSpPr>
        <p:spPr>
          <a:xfrm>
            <a:off x="457200" y="6356350"/>
            <a:ext cx="2133600" cy="36512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87"/>
          <p:cNvSpPr txBox="1"/>
          <p:nvPr>
            <p:ph idx="12" type="sldNum"/>
          </p:nvPr>
        </p:nvSpPr>
        <p:spPr>
          <a:xfrm>
            <a:off x="6553200" y="6356350"/>
            <a:ext cx="2133600" cy="365125"/>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21" name="Shape 21"/>
        <p:cNvGrpSpPr/>
        <p:nvPr/>
      </p:nvGrpSpPr>
      <p:grpSpPr>
        <a:xfrm>
          <a:off x="0" y="0"/>
          <a:ext cx="0" cy="0"/>
          <a:chOff x="0" y="0"/>
          <a:chExt cx="0" cy="0"/>
        </a:xfrm>
      </p:grpSpPr>
      <p:sp>
        <p:nvSpPr>
          <p:cNvPr id="22" name="Google Shape;22;p8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8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8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8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27" name="Shape 27"/>
        <p:cNvGrpSpPr/>
        <p:nvPr/>
      </p:nvGrpSpPr>
      <p:grpSpPr>
        <a:xfrm>
          <a:off x="0" y="0"/>
          <a:ext cx="0" cy="0"/>
          <a:chOff x="0" y="0"/>
          <a:chExt cx="0" cy="0"/>
        </a:xfrm>
      </p:grpSpPr>
      <p:sp>
        <p:nvSpPr>
          <p:cNvPr id="28" name="Google Shape;28;p88"/>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88"/>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8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8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33" name="Shape 33"/>
        <p:cNvGrpSpPr/>
        <p:nvPr/>
      </p:nvGrpSpPr>
      <p:grpSpPr>
        <a:xfrm>
          <a:off x="0" y="0"/>
          <a:ext cx="0" cy="0"/>
          <a:chOff x="0" y="0"/>
          <a:chExt cx="0" cy="0"/>
        </a:xfrm>
      </p:grpSpPr>
      <p:sp>
        <p:nvSpPr>
          <p:cNvPr id="34" name="Google Shape;34;p8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89"/>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 name="Google Shape;36;p8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8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39" name="Shape 39"/>
        <p:cNvGrpSpPr/>
        <p:nvPr/>
      </p:nvGrpSpPr>
      <p:grpSpPr>
        <a:xfrm>
          <a:off x="0" y="0"/>
          <a:ext cx="0" cy="0"/>
          <a:chOff x="0" y="0"/>
          <a:chExt cx="0" cy="0"/>
        </a:xfrm>
      </p:grpSpPr>
      <p:sp>
        <p:nvSpPr>
          <p:cNvPr id="40" name="Google Shape;40;p9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9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sz="3200">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42" name="Google Shape;42;p9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3" name="Google Shape;43;p9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9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9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46" name="Shape 46"/>
        <p:cNvGrpSpPr/>
        <p:nvPr/>
      </p:nvGrpSpPr>
      <p:grpSpPr>
        <a:xfrm>
          <a:off x="0" y="0"/>
          <a:ext cx="0" cy="0"/>
          <a:chOff x="0" y="0"/>
          <a:chExt cx="0" cy="0"/>
        </a:xfrm>
      </p:grpSpPr>
      <p:sp>
        <p:nvSpPr>
          <p:cNvPr id="47" name="Google Shape;47;p9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8" name="Google Shape;48;p9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9" name="Google Shape;49;p9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0" name="Google Shape;50;p9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9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9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3" name="Shape 53"/>
        <p:cNvGrpSpPr/>
        <p:nvPr/>
      </p:nvGrpSpPr>
      <p:grpSpPr>
        <a:xfrm>
          <a:off x="0" y="0"/>
          <a:ext cx="0" cy="0"/>
          <a:chOff x="0" y="0"/>
          <a:chExt cx="0" cy="0"/>
        </a:xfrm>
      </p:grpSpPr>
      <p:sp>
        <p:nvSpPr>
          <p:cNvPr id="54" name="Google Shape;54;p9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9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57" name="Shape 57"/>
        <p:cNvGrpSpPr/>
        <p:nvPr/>
      </p:nvGrpSpPr>
      <p:grpSpPr>
        <a:xfrm>
          <a:off x="0" y="0"/>
          <a:ext cx="0" cy="0"/>
          <a:chOff x="0" y="0"/>
          <a:chExt cx="0" cy="0"/>
        </a:xfrm>
      </p:grpSpPr>
      <p:sp>
        <p:nvSpPr>
          <p:cNvPr id="58" name="Google Shape;58;p9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9" name="Google Shape;59;p9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62" name="Shape 62"/>
        <p:cNvGrpSpPr/>
        <p:nvPr/>
      </p:nvGrpSpPr>
      <p:grpSpPr>
        <a:xfrm>
          <a:off x="0" y="0"/>
          <a:ext cx="0" cy="0"/>
          <a:chOff x="0" y="0"/>
          <a:chExt cx="0" cy="0"/>
        </a:xfrm>
      </p:grpSpPr>
      <p:sp>
        <p:nvSpPr>
          <p:cNvPr id="63" name="Google Shape;63;p9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4" name="Google Shape;64;p9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5" name="Google Shape;65;p9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6" name="Google Shape;66;p9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7" name="Google Shape;67;p9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8" name="Google Shape;68;p9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9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F7F7F"/>
        </a:solidFill>
      </p:bgPr>
    </p:bg>
    <p:spTree>
      <p:nvGrpSpPr>
        <p:cNvPr id="9" name="Shape 9"/>
        <p:cNvGrpSpPr/>
        <p:nvPr/>
      </p:nvGrpSpPr>
      <p:grpSpPr>
        <a:xfrm>
          <a:off x="0" y="0"/>
          <a:ext cx="0" cy="0"/>
          <a:chOff x="0" y="0"/>
          <a:chExt cx="0" cy="0"/>
        </a:xfrm>
      </p:grpSpPr>
      <p:sp>
        <p:nvSpPr>
          <p:cNvPr id="10" name="Google Shape;10;p8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8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8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3" name="Google Shape;13;p8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8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Times New Roman"/>
              <a:buNone/>
              <a:defRPr b="0" i="0" sz="1200" u="none" cap="none" strike="noStrike">
                <a:solidFill>
                  <a:srgbClr val="898989"/>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898989"/>
              </a:buClr>
              <a:buSzPts val="1200"/>
              <a:buFont typeface="Times New Roman"/>
              <a:buNone/>
              <a:defRPr b="0" i="0" sz="1200" u="none" cap="none" strike="noStrike">
                <a:solidFill>
                  <a:srgbClr val="898989"/>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898989"/>
              </a:buClr>
              <a:buSzPts val="1200"/>
              <a:buFont typeface="Times New Roman"/>
              <a:buNone/>
              <a:defRPr b="0" i="0" sz="1200" u="none" cap="none" strike="noStrike">
                <a:solidFill>
                  <a:srgbClr val="898989"/>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898989"/>
              </a:buClr>
              <a:buSzPts val="1200"/>
              <a:buFont typeface="Times New Roman"/>
              <a:buNone/>
              <a:defRPr b="0" i="0" sz="1200" u="none" cap="none" strike="noStrike">
                <a:solidFill>
                  <a:srgbClr val="898989"/>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898989"/>
              </a:buClr>
              <a:buSzPts val="1200"/>
              <a:buFont typeface="Times New Roman"/>
              <a:buNone/>
              <a:defRPr b="0" i="0" sz="1200" u="none" cap="none" strike="noStrike">
                <a:solidFill>
                  <a:srgbClr val="898989"/>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898989"/>
              </a:buClr>
              <a:buSzPts val="1200"/>
              <a:buFont typeface="Times New Roman"/>
              <a:buNone/>
              <a:defRPr b="0" i="0" sz="1200" u="none" cap="none" strike="noStrike">
                <a:solidFill>
                  <a:srgbClr val="898989"/>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898989"/>
              </a:buClr>
              <a:buSzPts val="1200"/>
              <a:buFont typeface="Times New Roman"/>
              <a:buNone/>
              <a:defRPr b="0" i="0" sz="1200" u="none" cap="none" strike="noStrike">
                <a:solidFill>
                  <a:srgbClr val="898989"/>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898989"/>
              </a:buClr>
              <a:buSzPts val="1200"/>
              <a:buFont typeface="Times New Roman"/>
              <a:buNone/>
              <a:defRPr b="0" i="0" sz="1200" u="none" cap="none" strike="noStrike">
                <a:solidFill>
                  <a:srgbClr val="898989"/>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898989"/>
              </a:buClr>
              <a:buSzPts val="1200"/>
              <a:buFont typeface="Times New Roman"/>
              <a:buNone/>
              <a:defRPr b="0" i="0" sz="1200" u="none" cap="none" strike="noStrike">
                <a:solidFill>
                  <a:srgbClr val="89898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F7F7F"/>
        </a:solidFill>
      </p:bgPr>
    </p:bg>
    <p:spTree>
      <p:nvGrpSpPr>
        <p:cNvPr id="84" name="Shape 84"/>
        <p:cNvGrpSpPr/>
        <p:nvPr/>
      </p:nvGrpSpPr>
      <p:grpSpPr>
        <a:xfrm>
          <a:off x="0" y="0"/>
          <a:ext cx="0" cy="0"/>
          <a:chOff x="0" y="0"/>
          <a:chExt cx="0" cy="0"/>
        </a:xfrm>
      </p:grpSpPr>
      <p:sp>
        <p:nvSpPr>
          <p:cNvPr id="85" name="Google Shape;85;p83"/>
          <p:cNvSpPr txBox="1"/>
          <p:nvPr/>
        </p:nvSpPr>
        <p:spPr>
          <a:xfrm>
            <a:off x="257175" y="250825"/>
            <a:ext cx="61912" cy="346075"/>
          </a:xfrm>
          <a:prstGeom prst="rect">
            <a:avLst/>
          </a:prstGeom>
          <a:solidFill>
            <a:srgbClr val="B8524E"/>
          </a:solidFill>
          <a:ln cap="flat" cmpd="sng" w="25400">
            <a:solidFill>
              <a:srgbClr val="B8524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6" name="Google Shape;86;p83"/>
          <p:cNvSpPr txBox="1"/>
          <p:nvPr/>
        </p:nvSpPr>
        <p:spPr>
          <a:xfrm>
            <a:off x="0" y="6743700"/>
            <a:ext cx="9144000" cy="128587"/>
          </a:xfrm>
          <a:prstGeom prst="rect">
            <a:avLst/>
          </a:prstGeom>
          <a:solidFill>
            <a:srgbClr val="B8524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7" name="Google Shape;87;p8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88" name="Google Shape;88;p8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9" name="Google Shape;89;p8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86"/>
          <p:cNvSpPr/>
          <p:nvPr/>
        </p:nvSpPr>
        <p:spPr>
          <a:xfrm>
            <a:off x="0" y="0"/>
            <a:ext cx="9144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0E2C6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7" name="Google Shape;97;p8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98" name="Google Shape;98;p8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9" name="Google Shape;99;p86"/>
          <p:cNvSpPr txBox="1"/>
          <p:nvPr>
            <p:ph idx="11" type="ftr"/>
          </p:nvPr>
        </p:nvSpPr>
        <p:spPr>
          <a:xfrm>
            <a:off x="3124200" y="6356350"/>
            <a:ext cx="2895600" cy="365125"/>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00" name="Google Shape;100;p86"/>
          <p:cNvSpPr txBox="1"/>
          <p:nvPr>
            <p:ph idx="10" type="dt"/>
          </p:nvPr>
        </p:nvSpPr>
        <p:spPr>
          <a:xfrm>
            <a:off x="457200" y="6356350"/>
            <a:ext cx="2133600" cy="365125"/>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200" u="none">
                <a:solidFill>
                  <a:srgbClr val="898989"/>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01" name="Google Shape;101;p86"/>
          <p:cNvSpPr txBox="1"/>
          <p:nvPr>
            <p:ph idx="12" type="sldNum"/>
          </p:nvPr>
        </p:nvSpPr>
        <p:spPr>
          <a:xfrm>
            <a:off x="6553200" y="6356350"/>
            <a:ext cx="2133600" cy="365125"/>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898989"/>
              </a:buClr>
              <a:buSzPts val="1200"/>
              <a:buFont typeface="Times New Roman"/>
              <a:buNone/>
              <a:defRPr b="0" i="0" sz="1200" u="none">
                <a:solidFill>
                  <a:srgbClr val="89898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3"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www.slate.fr/story/93689/fatigue-decisionnell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www.portailrh.org/gestionnaire/fiche.aspx?p=509471"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atmanco.com/comment-favoriser-developpement-du-leadership-entreprise/" TargetMode="External"/><Relationship Id="rId4" Type="http://schemas.openxmlformats.org/officeDocument/2006/relationships/hyperlink" Target="https://atmanco.com/comment-favoriser-mobilisation-personne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atmanco.com/competences-qualites-gestionnair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atmanco.com/responsabilisation-des-employes-pas-diffici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atmanco.com/manager-ou-leader-differenc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atmanco.com/conseils-meilleure-prise-de-decisio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atmanco.com/comment-faire-preuve-courage-manageria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atmanco.com/comment-optimiser-relations-humaines-au-travai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atmanco.com/test-psychometrique-atman/dimensions-personnalit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atmanco.com/comment-cultiver-art-intelligence-emotionnelle/" TargetMode="External"/><Relationship Id="rId4" Type="http://schemas.openxmlformats.org/officeDocument/2006/relationships/hyperlink" Target="https://atmanco.com/facteurs-stress-travail-identifier-eviter/"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atmanco.com/recette-ideale-batir-equipe-de-rev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atmanco.com/7-secrets-bonheur-au-travail/" TargetMode="External"/><Relationship Id="rId4" Type="http://schemas.openxmlformats.org/officeDocument/2006/relationships/hyperlink" Target="http://get.atmanco.com/atman-exemple-style-de-gestion" TargetMode="External"/><Relationship Id="rId5" Type="http://schemas.openxmlformats.org/officeDocument/2006/relationships/hyperlink" Target="http://get.atmanco.com/atman-exemple-style-de-gestion"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7.png"/><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3.png"/><Relationship Id="rId4" Type="http://schemas.openxmlformats.org/officeDocument/2006/relationships/image" Target="../media/image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5.png"/><Relationship Id="rId4" Type="http://schemas.openxmlformats.org/officeDocument/2006/relationships/image" Target="../media/image1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1"/>
          <p:cNvPicPr preferRelativeResize="0"/>
          <p:nvPr/>
        </p:nvPicPr>
        <p:blipFill rotWithShape="1">
          <a:blip r:embed="rId3">
            <a:alphaModFix/>
          </a:blip>
          <a:srcRect b="0" l="0" r="0" t="0"/>
          <a:stretch/>
        </p:blipFill>
        <p:spPr>
          <a:xfrm>
            <a:off x="1258887" y="2276475"/>
            <a:ext cx="7015162" cy="4321175"/>
          </a:xfrm>
          <a:prstGeom prst="rect">
            <a:avLst/>
          </a:prstGeom>
          <a:noFill/>
          <a:ln>
            <a:noFill/>
          </a:ln>
        </p:spPr>
      </p:pic>
      <p:sp>
        <p:nvSpPr>
          <p:cNvPr id="113" name="Google Shape;113;p1"/>
          <p:cNvSpPr txBox="1"/>
          <p:nvPr>
            <p:ph type="ctrTitle"/>
          </p:nvPr>
        </p:nvSpPr>
        <p:spPr>
          <a:xfrm>
            <a:off x="755650" y="476250"/>
            <a:ext cx="7772400" cy="18002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FF"/>
              </a:buClr>
              <a:buSzPts val="4800"/>
              <a:buFont typeface="Calibri"/>
              <a:buNone/>
            </a:pPr>
            <a:r>
              <a:rPr b="1" i="0" lang="en-US" sz="4800" u="none">
                <a:solidFill>
                  <a:srgbClr val="0000FF"/>
                </a:solidFill>
                <a:latin typeface="Calibri"/>
                <a:ea typeface="Calibri"/>
                <a:cs typeface="Calibri"/>
                <a:sym typeface="Calibri"/>
              </a:rPr>
              <a:t>Gestion des conflits</a:t>
            </a:r>
            <a:br>
              <a:rPr b="1" i="0" lang="en-US" sz="4800" u="none">
                <a:solidFill>
                  <a:srgbClr val="0000FF"/>
                </a:solidFill>
                <a:latin typeface="Calibri"/>
                <a:ea typeface="Calibri"/>
                <a:cs typeface="Calibri"/>
                <a:sym typeface="Calibri"/>
              </a:rPr>
            </a:br>
            <a:r>
              <a:rPr b="1" i="0" lang="en-US" sz="4800" u="none">
                <a:solidFill>
                  <a:srgbClr val="0000FF"/>
                </a:solidFill>
                <a:latin typeface="Calibri"/>
                <a:ea typeface="Calibri"/>
                <a:cs typeface="Calibri"/>
                <a:sym typeface="Calibri"/>
              </a:rPr>
              <a:t>et du stress</a:t>
            </a:r>
            <a:endParaRPr/>
          </a:p>
        </p:txBody>
      </p:sp>
    </p:spTree>
  </p:cSld>
  <p:clrMapOvr>
    <a:masterClrMapping/>
  </p:clrMapOvr>
  <p:transition advTm="17296"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additive="base">
                                        <p:cTn dur="500"/>
                                        <p:tgtEl>
                                          <p:spTgt spid="11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0"/>
          <p:cNvSpPr txBox="1"/>
          <p:nvPr>
            <p:ph type="title"/>
          </p:nvPr>
        </p:nvSpPr>
        <p:spPr>
          <a:xfrm>
            <a:off x="317500" y="284162"/>
            <a:ext cx="8637587" cy="12001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LES COMPETENCES DE GESTIONNAIRES</a:t>
            </a:r>
            <a:endParaRPr/>
          </a:p>
        </p:txBody>
      </p:sp>
      <p:sp>
        <p:nvSpPr>
          <p:cNvPr id="190" name="Google Shape;190;p10"/>
          <p:cNvSpPr txBox="1"/>
          <p:nvPr>
            <p:ph idx="1" type="body"/>
          </p:nvPr>
        </p:nvSpPr>
        <p:spPr>
          <a:xfrm>
            <a:off x="328612" y="1600200"/>
            <a:ext cx="8208962"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DBDBDB"/>
              </a:buClr>
              <a:buSzPts val="2400"/>
              <a:buFont typeface="Arial"/>
              <a:buChar char="•"/>
            </a:pPr>
            <a:r>
              <a:rPr b="1" i="0" lang="en-US" sz="2400" u="none">
                <a:solidFill>
                  <a:srgbClr val="DBDBDB"/>
                </a:solidFill>
                <a:latin typeface="Raleway"/>
                <a:ea typeface="Raleway"/>
                <a:cs typeface="Raleway"/>
                <a:sym typeface="Raleway"/>
              </a:rPr>
              <a:t>Qualité 1: Orientation vers les résultats</a:t>
            </a:r>
            <a:endParaRPr/>
          </a:p>
          <a:p>
            <a:pPr indent="-342900" lvl="0" marL="342900" marR="0" rtl="0" algn="just">
              <a:lnSpc>
                <a:spcPct val="100000"/>
              </a:lnSpc>
              <a:spcBef>
                <a:spcPts val="480"/>
              </a:spcBef>
              <a:spcAft>
                <a:spcPts val="0"/>
              </a:spcAft>
              <a:buClr>
                <a:srgbClr val="DBDBDB"/>
              </a:buClr>
              <a:buSzPts val="2400"/>
              <a:buFont typeface="Arial"/>
              <a:buNone/>
            </a:pPr>
            <a:r>
              <a:rPr b="0" i="0" lang="en-US" sz="2400" u="none">
                <a:solidFill>
                  <a:srgbClr val="DBDBDB"/>
                </a:solidFill>
                <a:latin typeface="Lato"/>
                <a:ea typeface="Lato"/>
                <a:cs typeface="Lato"/>
                <a:sym typeface="Lato"/>
              </a:rPr>
              <a:t>Être axé sur les résultats est une qualité essentielle d’un bon gestionnaire, et assure d’être constamment motivé à atteindre les objectifs. Être de nature plus compétitif et être fier de leurs réalisations entraîne le bon gestionnaire à l’atteinte de leurs objectifs. Le fait d’être axé sur les résultats rend aussi le gestionnaire plus ambitieux, s’efforçant toujours de dépasser les normes, battre des records, et être le meilleur!</a:t>
            </a:r>
            <a:endParaRPr/>
          </a:p>
        </p:txBody>
      </p:sp>
      <p:sp>
        <p:nvSpPr>
          <p:cNvPr id="191" name="Google Shape;191;p1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80000"/>
              </a:lnSpc>
              <a:spcBef>
                <a:spcPts val="0"/>
              </a:spcBef>
              <a:spcAft>
                <a:spcPts val="0"/>
              </a:spcAft>
              <a:buClr>
                <a:schemeClr val="dk1"/>
              </a:buClr>
              <a:buSzPts val="2000"/>
              <a:buFont typeface="Arial"/>
              <a:buNone/>
            </a:pPr>
            <a:fld id="{00000000-1234-1234-1234-123412341234}" type="slidenum">
              <a:rPr b="0" i="0" lang="en-US" sz="20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1"/>
          <p:cNvSpPr txBox="1"/>
          <p:nvPr>
            <p:ph type="title"/>
          </p:nvPr>
        </p:nvSpPr>
        <p:spPr>
          <a:xfrm>
            <a:off x="317500" y="284162"/>
            <a:ext cx="8637587" cy="12001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LES COMPETENCES DE GESTIONNAIRES</a:t>
            </a:r>
            <a:endParaRPr/>
          </a:p>
        </p:txBody>
      </p:sp>
      <p:sp>
        <p:nvSpPr>
          <p:cNvPr id="198" name="Google Shape;198;p11"/>
          <p:cNvSpPr txBox="1"/>
          <p:nvPr>
            <p:ph idx="1" type="body"/>
          </p:nvPr>
        </p:nvSpPr>
        <p:spPr>
          <a:xfrm>
            <a:off x="328612" y="1600200"/>
            <a:ext cx="8208962" cy="49530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DBDBDB"/>
              </a:buClr>
              <a:buSzPts val="2400"/>
              <a:buFont typeface="Arial"/>
              <a:buNone/>
            </a:pPr>
            <a:r>
              <a:rPr b="0" i="0" lang="en-US" sz="2400" u="none">
                <a:solidFill>
                  <a:srgbClr val="DBDBDB"/>
                </a:solidFill>
                <a:latin typeface="Lato"/>
                <a:ea typeface="Lato"/>
                <a:cs typeface="Lato"/>
                <a:sym typeface="Lato"/>
              </a:rPr>
              <a:t>Cependant, comme pour toute qualité, il y a à la fois le bon et le mauvais, ou le « défaut de la qualité ». Les gestionnaires qui sont très orientés vers les résultats ont tendance à être plus individualistes que les joueurs d’équipe. Ils peuvent ne pas particulièrement apprécier travailler en équipe, et sont plus déterminés à gagner que les autres. En plus, ils peuvent avoir tendance à montrer une supériorité, et préfèrent souvent compter sur eux-mêmes que sur les autres.</a:t>
            </a:r>
            <a:endParaRPr/>
          </a:p>
        </p:txBody>
      </p:sp>
      <p:sp>
        <p:nvSpPr>
          <p:cNvPr id="199" name="Google Shape;199;p1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2"/>
          <p:cNvSpPr txBox="1"/>
          <p:nvPr>
            <p:ph type="title"/>
          </p:nvPr>
        </p:nvSpPr>
        <p:spPr>
          <a:xfrm>
            <a:off x="317500" y="284162"/>
            <a:ext cx="8637587" cy="12001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LES COMPETENCES DE GESTIONNAIRES</a:t>
            </a:r>
            <a:endParaRPr/>
          </a:p>
        </p:txBody>
      </p:sp>
      <p:sp>
        <p:nvSpPr>
          <p:cNvPr id="206" name="Google Shape;206;p12"/>
          <p:cNvSpPr txBox="1"/>
          <p:nvPr>
            <p:ph idx="1" type="body"/>
          </p:nvPr>
        </p:nvSpPr>
        <p:spPr>
          <a:xfrm>
            <a:off x="328612" y="1600200"/>
            <a:ext cx="8208962"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DBDBDB"/>
              </a:buClr>
              <a:buSzPts val="2400"/>
              <a:buFont typeface="Arial"/>
              <a:buChar char="•"/>
            </a:pPr>
            <a:r>
              <a:rPr b="1" i="0" lang="en-US" sz="2400" u="none">
                <a:solidFill>
                  <a:srgbClr val="DBDBDB"/>
                </a:solidFill>
                <a:latin typeface="Raleway"/>
                <a:ea typeface="Raleway"/>
                <a:cs typeface="Raleway"/>
                <a:sym typeface="Raleway"/>
              </a:rPr>
              <a:t>Qualité 2: Affirmation de soi</a:t>
            </a:r>
            <a:endParaRPr/>
          </a:p>
          <a:p>
            <a:pPr indent="-342900" lvl="0" marL="342900" marR="0" rtl="0" algn="just">
              <a:lnSpc>
                <a:spcPct val="100000"/>
              </a:lnSpc>
              <a:spcBef>
                <a:spcPts val="460"/>
              </a:spcBef>
              <a:spcAft>
                <a:spcPts val="0"/>
              </a:spcAft>
              <a:buClr>
                <a:srgbClr val="DBDBDB"/>
              </a:buClr>
              <a:buSzPts val="2300"/>
              <a:buFont typeface="Arial"/>
              <a:buNone/>
            </a:pPr>
            <a:r>
              <a:rPr b="0" i="0" lang="en-US" sz="2300" u="none">
                <a:solidFill>
                  <a:srgbClr val="DBDBDB"/>
                </a:solidFill>
                <a:latin typeface="Lato"/>
                <a:ea typeface="Lato"/>
                <a:cs typeface="Lato"/>
                <a:sym typeface="Lato"/>
              </a:rPr>
              <a:t>Un bon gestionnaire a besoin d’un certain niveau de confiance en soi pour bien faire le travail.</a:t>
            </a:r>
            <a:endParaRPr/>
          </a:p>
          <a:p>
            <a:pPr indent="-342900" lvl="0" marL="342900" marR="0" rtl="0" algn="just">
              <a:lnSpc>
                <a:spcPct val="100000"/>
              </a:lnSpc>
              <a:spcBef>
                <a:spcPts val="240"/>
              </a:spcBef>
              <a:spcAft>
                <a:spcPts val="0"/>
              </a:spcAft>
              <a:buClr>
                <a:schemeClr val="dk1"/>
              </a:buClr>
              <a:buSzPts val="1200"/>
              <a:buFont typeface="Arial"/>
              <a:buNone/>
            </a:pPr>
            <a:r>
              <a:t/>
            </a:r>
            <a:endParaRPr b="0" i="0" sz="1200" u="none">
              <a:solidFill>
                <a:srgbClr val="DBDBDB"/>
              </a:solidFill>
              <a:latin typeface="Lato"/>
              <a:ea typeface="Lato"/>
              <a:cs typeface="Lato"/>
              <a:sym typeface="Lato"/>
            </a:endParaRPr>
          </a:p>
          <a:p>
            <a:pPr indent="-342900" lvl="0" marL="342900" marR="0" rtl="0" algn="just">
              <a:lnSpc>
                <a:spcPct val="100000"/>
              </a:lnSpc>
              <a:spcBef>
                <a:spcPts val="460"/>
              </a:spcBef>
              <a:spcAft>
                <a:spcPts val="0"/>
              </a:spcAft>
              <a:buClr>
                <a:srgbClr val="DBDBDB"/>
              </a:buClr>
              <a:buSzPts val="2300"/>
              <a:buFont typeface="Arial"/>
              <a:buNone/>
            </a:pPr>
            <a:r>
              <a:rPr b="0" i="0" lang="en-US" sz="2300" u="none">
                <a:solidFill>
                  <a:srgbClr val="DBDBDB"/>
                </a:solidFill>
                <a:latin typeface="Lato"/>
                <a:ea typeface="Lato"/>
                <a:cs typeface="Lato"/>
                <a:sym typeface="Lato"/>
              </a:rPr>
              <a:t>Parce qu’ils n’ont pas peur de la confrontation et n’ont pas de problème à exprimer leur opinion, les gestionnaires affirmatifs sont plus en mesure d’influencer les autres. Ils seront aussi plus à l’aise à diriger une équipe, et seront plus rapides à prendre une décision; surtout lorsque celle-ci est impopulaire.</a:t>
            </a:r>
            <a:endParaRPr/>
          </a:p>
          <a:p>
            <a:pPr indent="-342900" lvl="0" marL="342900" marR="0" rtl="0" algn="just">
              <a:lnSpc>
                <a:spcPct val="100000"/>
              </a:lnSpc>
              <a:spcBef>
                <a:spcPts val="240"/>
              </a:spcBef>
              <a:spcAft>
                <a:spcPts val="0"/>
              </a:spcAft>
              <a:buClr>
                <a:schemeClr val="dk1"/>
              </a:buClr>
              <a:buSzPts val="1200"/>
              <a:buFont typeface="Arial"/>
              <a:buNone/>
            </a:pPr>
            <a:r>
              <a:t/>
            </a:r>
            <a:endParaRPr b="0" i="0" sz="1200" u="none">
              <a:solidFill>
                <a:srgbClr val="DBDBDB"/>
              </a:solidFill>
              <a:latin typeface="Lato"/>
              <a:ea typeface="Lato"/>
              <a:cs typeface="Lato"/>
              <a:sym typeface="Lato"/>
            </a:endParaRPr>
          </a:p>
          <a:p>
            <a:pPr indent="-342900" lvl="0" marL="342900" marR="0" rtl="0" algn="just">
              <a:lnSpc>
                <a:spcPct val="100000"/>
              </a:lnSpc>
              <a:spcBef>
                <a:spcPts val="460"/>
              </a:spcBef>
              <a:spcAft>
                <a:spcPts val="0"/>
              </a:spcAft>
              <a:buClr>
                <a:srgbClr val="DBDBDB"/>
              </a:buClr>
              <a:buSzPts val="2300"/>
              <a:buFont typeface="Arial"/>
              <a:buNone/>
            </a:pPr>
            <a:r>
              <a:rPr b="0" i="0" lang="en-US" sz="2300" u="none">
                <a:solidFill>
                  <a:srgbClr val="DBDBDB"/>
                </a:solidFill>
                <a:latin typeface="Lato"/>
                <a:ea typeface="Lato"/>
                <a:cs typeface="Lato"/>
                <a:sym typeface="Lato"/>
              </a:rPr>
              <a:t>Les individus affirmatifs feront aussi de bons gestionnaires en raison de leur capacité à négocier, de conclure des ententes, et atteindre des objectifs.</a:t>
            </a:r>
            <a:endParaRPr/>
          </a:p>
        </p:txBody>
      </p:sp>
      <p:sp>
        <p:nvSpPr>
          <p:cNvPr id="207" name="Google Shape;207;p1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3"/>
          <p:cNvSpPr txBox="1"/>
          <p:nvPr>
            <p:ph type="title"/>
          </p:nvPr>
        </p:nvSpPr>
        <p:spPr>
          <a:xfrm>
            <a:off x="317500" y="284162"/>
            <a:ext cx="8637587" cy="12001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LES COMPETENCES DE GESTIONNAIRES</a:t>
            </a:r>
            <a:endParaRPr/>
          </a:p>
        </p:txBody>
      </p:sp>
      <p:sp>
        <p:nvSpPr>
          <p:cNvPr id="214" name="Google Shape;214;p13"/>
          <p:cNvSpPr txBox="1"/>
          <p:nvPr>
            <p:ph idx="1" type="body"/>
          </p:nvPr>
        </p:nvSpPr>
        <p:spPr>
          <a:xfrm>
            <a:off x="328612" y="1600200"/>
            <a:ext cx="8208962"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DBDBDB"/>
              </a:buClr>
              <a:buSzPts val="2400"/>
              <a:buFont typeface="Arial"/>
              <a:buChar char="•"/>
            </a:pPr>
            <a:r>
              <a:rPr b="0" i="0" lang="en-US" sz="2400" u="none">
                <a:solidFill>
                  <a:srgbClr val="DBDBDB"/>
                </a:solidFill>
                <a:latin typeface="Lato"/>
                <a:ea typeface="Lato"/>
                <a:cs typeface="Lato"/>
                <a:sym typeface="Lato"/>
              </a:rPr>
              <a:t>Le côté un peu moins amusant de cette qualité: les individus affirmatifs ont tendance à être plus entêtés. Ils seront sans doute plus enclins à prendre des </a:t>
            </a:r>
            <a:r>
              <a:rPr b="1" i="0" lang="en-US" sz="2400" u="sng">
                <a:solidFill>
                  <a:srgbClr val="DBDBDB"/>
                </a:solidFill>
                <a:latin typeface="Calibri"/>
                <a:ea typeface="Calibri"/>
                <a:cs typeface="Calibri"/>
                <a:sym typeface="Calibri"/>
                <a:hlinkClick r:id="rId3">
                  <a:extLst>
                    <a:ext uri="{A12FA001-AC4F-418D-AE19-62706E023703}">
                      <ahyp:hlinkClr val="tx"/>
                    </a:ext>
                  </a:extLst>
                </a:hlinkClick>
              </a:rPr>
              <a:t>décisions impulsives</a:t>
            </a:r>
            <a:r>
              <a:rPr b="0" i="0" lang="en-US" sz="2400" u="none">
                <a:solidFill>
                  <a:srgbClr val="DBDBDB"/>
                </a:solidFill>
                <a:latin typeface="Lato"/>
                <a:ea typeface="Lato"/>
                <a:cs typeface="Lato"/>
                <a:sym typeface="Lato"/>
              </a:rPr>
              <a:t> sans consulter les autres.</a:t>
            </a:r>
            <a:endParaRPr/>
          </a:p>
        </p:txBody>
      </p:sp>
      <p:sp>
        <p:nvSpPr>
          <p:cNvPr id="215" name="Google Shape;215;p1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4"/>
          <p:cNvSpPr txBox="1"/>
          <p:nvPr>
            <p:ph type="title"/>
          </p:nvPr>
        </p:nvSpPr>
        <p:spPr>
          <a:xfrm>
            <a:off x="317500" y="284162"/>
            <a:ext cx="8637587" cy="12001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LES COMPETENCES DE GESTIONNAIRES</a:t>
            </a:r>
            <a:endParaRPr/>
          </a:p>
        </p:txBody>
      </p:sp>
      <p:sp>
        <p:nvSpPr>
          <p:cNvPr id="222" name="Google Shape;222;p14"/>
          <p:cNvSpPr txBox="1"/>
          <p:nvPr>
            <p:ph idx="1" type="body"/>
          </p:nvPr>
        </p:nvSpPr>
        <p:spPr>
          <a:xfrm>
            <a:off x="328612" y="1600200"/>
            <a:ext cx="8208962"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DBDBDB"/>
              </a:buClr>
              <a:buSzPts val="2400"/>
              <a:buFont typeface="Arial"/>
              <a:buChar char="•"/>
            </a:pPr>
            <a:r>
              <a:rPr b="1" i="0" lang="en-US" sz="2400" u="none">
                <a:solidFill>
                  <a:srgbClr val="DBDBDB"/>
                </a:solidFill>
                <a:latin typeface="Raleway"/>
                <a:ea typeface="Raleway"/>
                <a:cs typeface="Raleway"/>
                <a:sym typeface="Raleway"/>
              </a:rPr>
              <a:t>Qualité 3: Délégation</a:t>
            </a:r>
            <a:endParaRPr/>
          </a:p>
          <a:p>
            <a:pPr indent="-342900" lvl="0" marL="342900" marR="0" rtl="0" algn="just">
              <a:lnSpc>
                <a:spcPct val="100000"/>
              </a:lnSpc>
              <a:spcBef>
                <a:spcPts val="480"/>
              </a:spcBef>
              <a:spcAft>
                <a:spcPts val="0"/>
              </a:spcAft>
              <a:buClr>
                <a:srgbClr val="DBDBDB"/>
              </a:buClr>
              <a:buSzPts val="2400"/>
              <a:buFont typeface="Arial"/>
              <a:buNone/>
            </a:pPr>
            <a:r>
              <a:rPr b="0" i="0" lang="en-US" sz="2400" u="none">
                <a:solidFill>
                  <a:srgbClr val="DBDBDB"/>
                </a:solidFill>
                <a:latin typeface="Lato"/>
                <a:ea typeface="Lato"/>
                <a:cs typeface="Lato"/>
                <a:sym typeface="Lato"/>
              </a:rPr>
              <a:t>Parce qu’il s’agit de leur objectif d’ajouter de la valeur à l’ensemble des activités d’une organisation, la capacité à déléguer est l’une des qualités les plus importantes d’un bon gestionnaire. Leur but est d’avoir une vision globale, et de contribuer à l’exploitation de l’organisation d’une manière plus inclusive. </a:t>
            </a:r>
            <a:endParaRPr/>
          </a:p>
          <a:p>
            <a:pPr indent="-342900" lvl="0" marL="342900" marR="0" rtl="0" algn="just">
              <a:lnSpc>
                <a:spcPct val="100000"/>
              </a:lnSpc>
              <a:spcBef>
                <a:spcPts val="480"/>
              </a:spcBef>
              <a:spcAft>
                <a:spcPts val="0"/>
              </a:spcAft>
              <a:buClr>
                <a:srgbClr val="DBDBDB"/>
              </a:buClr>
              <a:buSzPts val="2400"/>
              <a:buFont typeface="Arial"/>
              <a:buNone/>
            </a:pPr>
            <a:r>
              <a:rPr b="0" i="0" lang="en-US" sz="2400" u="none">
                <a:solidFill>
                  <a:srgbClr val="DBDBDB"/>
                </a:solidFill>
                <a:latin typeface="Lato"/>
                <a:ea typeface="Lato"/>
                <a:cs typeface="Lato"/>
                <a:sym typeface="Lato"/>
              </a:rPr>
              <a:t>Ceci étant dit, le bon gestionnaire doit être en mesure de déléguer efficacement les tâches de l’organisation qui sont « au jour le jour », en particulier celles qui sont plus de nature bureaucratique, ou qui sont moins analytiques et complexes.</a:t>
            </a:r>
            <a:endParaRPr/>
          </a:p>
        </p:txBody>
      </p:sp>
      <p:sp>
        <p:nvSpPr>
          <p:cNvPr id="223" name="Google Shape;223;p1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5"/>
          <p:cNvSpPr txBox="1"/>
          <p:nvPr>
            <p:ph type="title"/>
          </p:nvPr>
        </p:nvSpPr>
        <p:spPr>
          <a:xfrm>
            <a:off x="317500" y="284162"/>
            <a:ext cx="8637587" cy="12001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LES COMPETENCES DE GESTIONNAIRES</a:t>
            </a:r>
            <a:endParaRPr/>
          </a:p>
        </p:txBody>
      </p:sp>
      <p:sp>
        <p:nvSpPr>
          <p:cNvPr id="230" name="Google Shape;230;p15"/>
          <p:cNvSpPr txBox="1"/>
          <p:nvPr>
            <p:ph idx="1" type="body"/>
          </p:nvPr>
        </p:nvSpPr>
        <p:spPr>
          <a:xfrm>
            <a:off x="328612" y="1600200"/>
            <a:ext cx="8208962" cy="521811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DBDBDB"/>
              </a:buClr>
              <a:buSzPts val="2200"/>
              <a:buFont typeface="Arial"/>
              <a:buChar char="•"/>
            </a:pPr>
            <a:r>
              <a:rPr b="0" i="0" lang="en-US" sz="2200" u="none">
                <a:solidFill>
                  <a:srgbClr val="DBDBDB"/>
                </a:solidFill>
                <a:latin typeface="Lato"/>
                <a:ea typeface="Lato"/>
                <a:cs typeface="Lato"/>
                <a:sym typeface="Lato"/>
              </a:rPr>
              <a:t>Être en mesure de déléguer ne rendra pas seulement le gestionnaire plus efficace, mais il sera aussi en mesure de créer des équipes plus productives. Le fait de donner aux membres de votre équipe des responsabilités supplémentaires les rend plus motivés.</a:t>
            </a:r>
            <a:endParaRPr/>
          </a:p>
          <a:p>
            <a:pPr indent="-342900" lvl="0" marL="342900" marR="0" rtl="0" algn="just">
              <a:lnSpc>
                <a:spcPct val="100000"/>
              </a:lnSpc>
              <a:spcBef>
                <a:spcPts val="440"/>
              </a:spcBef>
              <a:spcAft>
                <a:spcPts val="0"/>
              </a:spcAft>
              <a:buClr>
                <a:srgbClr val="DBDBDB"/>
              </a:buClr>
              <a:buSzPts val="2200"/>
              <a:buFont typeface="Arial"/>
              <a:buChar char="•"/>
            </a:pPr>
            <a:r>
              <a:rPr b="0" i="0" lang="en-US" sz="2200" u="none">
                <a:solidFill>
                  <a:srgbClr val="DBDBDB"/>
                </a:solidFill>
                <a:latin typeface="Lato"/>
                <a:ea typeface="Lato"/>
                <a:cs typeface="Lato"/>
                <a:sym typeface="Lato"/>
              </a:rPr>
              <a:t>Bien qu’il n’existe pas réellement de « mauvais » traits spécifiques associés à être en mesure de déléguer, ce n’est pas une qualité qui vient naturellement aux gestionnaires, surtout pour ceux qui ont une énorme volonté de réussir, qui auront tendance à être plus sceptiques et méfiants. La devise « si vous voulez quelque chose soit bien fait, faites-le vous-même » est assez fréquente chez les personnes axées sur les résultats. Ils ont tendance à avoir plus de difficultés à faire </a:t>
            </a:r>
            <a:r>
              <a:rPr b="1" i="0" lang="en-US" sz="2200" u="sng">
                <a:solidFill>
                  <a:srgbClr val="DBDBDB"/>
                </a:solidFill>
                <a:latin typeface="Calibri"/>
                <a:ea typeface="Calibri"/>
                <a:cs typeface="Calibri"/>
                <a:sym typeface="Calibri"/>
                <a:hlinkClick r:id="rId3">
                  <a:extLst>
                    <a:ext uri="{A12FA001-AC4F-418D-AE19-62706E023703}">
                      <ahyp:hlinkClr val="tx"/>
                    </a:ext>
                  </a:extLst>
                </a:hlinkClick>
              </a:rPr>
              <a:t>confiance aux autres</a:t>
            </a:r>
            <a:r>
              <a:rPr b="0" i="0" lang="en-US" sz="2200" u="none">
                <a:solidFill>
                  <a:srgbClr val="DBDBDB"/>
                </a:solidFill>
                <a:latin typeface="Lato"/>
                <a:ea typeface="Lato"/>
                <a:cs typeface="Lato"/>
                <a:sym typeface="Lato"/>
              </a:rPr>
              <a:t> pour qu’ils prennent certaines de leurs tâches et responsabilités sur leurs épaules.</a:t>
            </a:r>
            <a:endParaRPr/>
          </a:p>
        </p:txBody>
      </p:sp>
      <p:sp>
        <p:nvSpPr>
          <p:cNvPr id="231" name="Google Shape;231;p1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6"/>
          <p:cNvSpPr txBox="1"/>
          <p:nvPr>
            <p:ph type="title"/>
          </p:nvPr>
        </p:nvSpPr>
        <p:spPr>
          <a:xfrm>
            <a:off x="317500" y="284162"/>
            <a:ext cx="8637587" cy="12001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LES COMPETENCES DE GESTIONNAIRES</a:t>
            </a:r>
            <a:endParaRPr/>
          </a:p>
        </p:txBody>
      </p:sp>
      <p:sp>
        <p:nvSpPr>
          <p:cNvPr id="238" name="Google Shape;238;p16"/>
          <p:cNvSpPr txBox="1"/>
          <p:nvPr>
            <p:ph idx="1" type="body"/>
          </p:nvPr>
        </p:nvSpPr>
        <p:spPr>
          <a:xfrm>
            <a:off x="328612" y="1600200"/>
            <a:ext cx="8208962"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DBDBDB"/>
              </a:buClr>
              <a:buSzPts val="2400"/>
              <a:buFont typeface="Arial"/>
              <a:buChar char="•"/>
            </a:pPr>
            <a:r>
              <a:rPr b="1" i="0" lang="en-US" sz="2400" u="none">
                <a:solidFill>
                  <a:srgbClr val="DBDBDB"/>
                </a:solidFill>
                <a:latin typeface="Raleway"/>
                <a:ea typeface="Raleway"/>
                <a:cs typeface="Raleway"/>
                <a:sym typeface="Raleway"/>
              </a:rPr>
              <a:t>Qualité 4: Leadership</a:t>
            </a:r>
            <a:endParaRPr/>
          </a:p>
          <a:p>
            <a:pPr indent="-342900" lvl="0" marL="342900" marR="0" rtl="0" algn="just">
              <a:lnSpc>
                <a:spcPct val="100000"/>
              </a:lnSpc>
              <a:spcBef>
                <a:spcPts val="480"/>
              </a:spcBef>
              <a:spcAft>
                <a:spcPts val="0"/>
              </a:spcAft>
              <a:buClr>
                <a:srgbClr val="DBDBDB"/>
              </a:buClr>
              <a:buSzPts val="2400"/>
              <a:buFont typeface="Arial"/>
              <a:buNone/>
            </a:pPr>
            <a:r>
              <a:rPr b="0" i="0" lang="en-US" sz="2400" u="none">
                <a:solidFill>
                  <a:srgbClr val="DBDBDB"/>
                </a:solidFill>
                <a:latin typeface="Lato"/>
                <a:ea typeface="Lato"/>
                <a:cs typeface="Lato"/>
                <a:sym typeface="Lato"/>
              </a:rPr>
              <a:t>La qualité sur laquelle tout le monde s’entend, et qui est sans doute LA plus importante pour un gestionnaire: le leadership. La capacité à diriger, motiver, et </a:t>
            </a:r>
            <a:r>
              <a:rPr b="0" i="1" lang="en-US" sz="2400" u="none">
                <a:solidFill>
                  <a:srgbClr val="DBDBDB"/>
                </a:solidFill>
                <a:latin typeface="Lato"/>
                <a:ea typeface="Lato"/>
                <a:cs typeface="Lato"/>
                <a:sym typeface="Lato"/>
              </a:rPr>
              <a:t>leader</a:t>
            </a:r>
            <a:r>
              <a:rPr b="0" i="0" lang="en-US" sz="2400" u="none">
                <a:solidFill>
                  <a:srgbClr val="DBDBDB"/>
                </a:solidFill>
                <a:latin typeface="Lato"/>
                <a:ea typeface="Lato"/>
                <a:cs typeface="Lato"/>
                <a:sym typeface="Lato"/>
              </a:rPr>
              <a:t> est indispensable pour le succès et la performance d’une équipe. Beaucoup de traits et caractéristiques sont engendrés par cette qualité, l’authenticité et la communication efficace.</a:t>
            </a:r>
            <a:endParaRPr/>
          </a:p>
          <a:p>
            <a:pPr indent="-342900" lvl="0" marL="342900" marR="0" rtl="0" algn="just">
              <a:lnSpc>
                <a:spcPct val="100000"/>
              </a:lnSpc>
              <a:spcBef>
                <a:spcPts val="480"/>
              </a:spcBef>
              <a:spcAft>
                <a:spcPts val="0"/>
              </a:spcAft>
              <a:buClr>
                <a:srgbClr val="FFC000"/>
              </a:buClr>
              <a:buSzPts val="2400"/>
              <a:buFont typeface="Arial"/>
              <a:buNone/>
            </a:pPr>
            <a:r>
              <a:rPr b="0" i="0" lang="en-US" sz="2400" u="none">
                <a:solidFill>
                  <a:srgbClr val="FFC000"/>
                </a:solidFill>
                <a:latin typeface="Lato"/>
                <a:ea typeface="Lato"/>
                <a:cs typeface="Lato"/>
                <a:sym typeface="Lato"/>
              </a:rPr>
              <a:t>Il est important de se rappeler quelles sont les qualités d’un bon leader!</a:t>
            </a:r>
            <a:endParaRPr/>
          </a:p>
          <a:p>
            <a:pPr indent="-190500" lvl="0" marL="342900" marR="0" rtl="0" algn="l">
              <a:spcBef>
                <a:spcPts val="480"/>
              </a:spcBef>
              <a:spcAft>
                <a:spcPts val="0"/>
              </a:spcAft>
              <a:buClr>
                <a:schemeClr val="dk1"/>
              </a:buClr>
              <a:buSzPts val="2400"/>
              <a:buFont typeface="Arial"/>
              <a:buNone/>
            </a:pPr>
            <a:r>
              <a:t/>
            </a:r>
            <a:endParaRPr b="0" i="0" sz="2400" u="none">
              <a:solidFill>
                <a:srgbClr val="FFC000"/>
              </a:solidFill>
              <a:latin typeface="Lato"/>
              <a:ea typeface="Lato"/>
              <a:cs typeface="Lato"/>
              <a:sym typeface="Lato"/>
            </a:endParaRPr>
          </a:p>
        </p:txBody>
      </p:sp>
      <p:sp>
        <p:nvSpPr>
          <p:cNvPr id="239" name="Google Shape;239;p1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7"/>
          <p:cNvSpPr txBox="1"/>
          <p:nvPr>
            <p:ph type="title"/>
          </p:nvPr>
        </p:nvSpPr>
        <p:spPr>
          <a:xfrm>
            <a:off x="317500" y="284162"/>
            <a:ext cx="8637587" cy="12001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LES COMPETENCES DE GESTIONNAIRES</a:t>
            </a:r>
            <a:endParaRPr/>
          </a:p>
        </p:txBody>
      </p:sp>
      <p:sp>
        <p:nvSpPr>
          <p:cNvPr id="246" name="Google Shape;246;p17"/>
          <p:cNvSpPr txBox="1"/>
          <p:nvPr>
            <p:ph idx="1" type="body"/>
          </p:nvPr>
        </p:nvSpPr>
        <p:spPr>
          <a:xfrm>
            <a:off x="328612" y="1600200"/>
            <a:ext cx="8208962"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DBDBDB"/>
              </a:buClr>
              <a:buSzPts val="2400"/>
              <a:buFont typeface="Arial"/>
              <a:buChar char="•"/>
            </a:pPr>
            <a:r>
              <a:rPr b="1" i="0" lang="en-US" sz="2400" u="none">
                <a:solidFill>
                  <a:srgbClr val="DBDBDB"/>
                </a:solidFill>
                <a:latin typeface="Raleway"/>
                <a:ea typeface="Raleway"/>
                <a:cs typeface="Raleway"/>
                <a:sym typeface="Raleway"/>
              </a:rPr>
              <a:t>Qualité 4: Leadership</a:t>
            </a:r>
            <a:endParaRPr/>
          </a:p>
          <a:p>
            <a:pPr indent="-342900" lvl="0" marL="342900" marR="0" rtl="0" algn="just">
              <a:lnSpc>
                <a:spcPct val="100000"/>
              </a:lnSpc>
              <a:spcBef>
                <a:spcPts val="480"/>
              </a:spcBef>
              <a:spcAft>
                <a:spcPts val="0"/>
              </a:spcAft>
              <a:buClr>
                <a:srgbClr val="DBDBDB"/>
              </a:buClr>
              <a:buSzPts val="2400"/>
              <a:buFont typeface="Arial"/>
              <a:buNone/>
            </a:pPr>
            <a:r>
              <a:rPr b="0" i="0" lang="en-US" sz="2400" u="none">
                <a:solidFill>
                  <a:srgbClr val="DBDBDB"/>
                </a:solidFill>
                <a:latin typeface="Lato"/>
                <a:ea typeface="Lato"/>
                <a:cs typeface="Lato"/>
                <a:sym typeface="Lato"/>
              </a:rPr>
              <a:t>Avoir du</a:t>
            </a:r>
            <a:r>
              <a:rPr b="1" i="0" lang="en-US" sz="2400" u="sng">
                <a:solidFill>
                  <a:srgbClr val="DBDBDB"/>
                </a:solidFill>
                <a:latin typeface="Calibri"/>
                <a:ea typeface="Calibri"/>
                <a:cs typeface="Calibri"/>
                <a:sym typeface="Calibri"/>
                <a:hlinkClick r:id="rId3">
                  <a:extLst>
                    <a:ext uri="{A12FA001-AC4F-418D-AE19-62706E023703}">
                      <ahyp:hlinkClr val="tx"/>
                    </a:ext>
                  </a:extLst>
                </a:hlinkClick>
              </a:rPr>
              <a:t> leadership</a:t>
            </a:r>
            <a:r>
              <a:rPr b="0" i="0" lang="en-US" sz="2400" u="none">
                <a:solidFill>
                  <a:srgbClr val="DBDBDB"/>
                </a:solidFill>
                <a:latin typeface="Lato"/>
                <a:ea typeface="Lato"/>
                <a:cs typeface="Lato"/>
                <a:sym typeface="Lato"/>
              </a:rPr>
              <a:t>, c’est la capacité d’une personne à influencer et à fédérer un groupe vers l’atteinte d’un but commun dans une relation de confiance mutuelle. Pour un gestionnaire, avoir du leadership veut aussi dire d’être en charge, de prendre les commandes et d’avoir de la vision, de</a:t>
            </a:r>
            <a:r>
              <a:rPr b="1" i="0" lang="en-US" sz="2400" u="sng">
                <a:solidFill>
                  <a:srgbClr val="DBDBDB"/>
                </a:solidFill>
                <a:latin typeface="Calibri"/>
                <a:ea typeface="Calibri"/>
                <a:cs typeface="Calibri"/>
                <a:sym typeface="Calibri"/>
                <a:hlinkClick r:id="rId4">
                  <a:extLst>
                    <a:ext uri="{A12FA001-AC4F-418D-AE19-62706E023703}">
                      <ahyp:hlinkClr val="tx"/>
                    </a:ext>
                  </a:extLst>
                </a:hlinkClick>
              </a:rPr>
              <a:t> mobiliser</a:t>
            </a:r>
            <a:r>
              <a:rPr b="0" i="0" lang="en-US" sz="2400" u="none">
                <a:solidFill>
                  <a:srgbClr val="DBDBDB"/>
                </a:solidFill>
                <a:latin typeface="Lato"/>
                <a:ea typeface="Lato"/>
                <a:cs typeface="Lato"/>
                <a:sym typeface="Lato"/>
              </a:rPr>
              <a:t>, motiver et obtenir la collaboration d’un groupe vers l’atteinte des objectifs visés.</a:t>
            </a:r>
            <a:endParaRPr/>
          </a:p>
          <a:p>
            <a:pPr indent="-190500" lvl="0" marL="342900" marR="0" rtl="0" algn="l">
              <a:spcBef>
                <a:spcPts val="480"/>
              </a:spcBef>
              <a:spcAft>
                <a:spcPts val="0"/>
              </a:spcAft>
              <a:buClr>
                <a:schemeClr val="dk1"/>
              </a:buClr>
              <a:buSzPts val="2400"/>
              <a:buFont typeface="Arial"/>
              <a:buNone/>
            </a:pPr>
            <a:r>
              <a:t/>
            </a:r>
            <a:endParaRPr b="0" i="0" sz="2400" u="none">
              <a:solidFill>
                <a:srgbClr val="DBDBDB"/>
              </a:solidFill>
              <a:latin typeface="Lato"/>
              <a:ea typeface="Lato"/>
              <a:cs typeface="Lato"/>
              <a:sym typeface="Lato"/>
            </a:endParaRPr>
          </a:p>
        </p:txBody>
      </p:sp>
      <p:sp>
        <p:nvSpPr>
          <p:cNvPr id="247" name="Google Shape;247;p1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8"/>
          <p:cNvSpPr txBox="1"/>
          <p:nvPr>
            <p:ph type="title"/>
          </p:nvPr>
        </p:nvSpPr>
        <p:spPr>
          <a:xfrm>
            <a:off x="317500" y="284162"/>
            <a:ext cx="8637587" cy="12001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LES COMPETENCES DE GESTIONNAIRES</a:t>
            </a:r>
            <a:endParaRPr/>
          </a:p>
        </p:txBody>
      </p:sp>
      <p:sp>
        <p:nvSpPr>
          <p:cNvPr id="254" name="Google Shape;254;p18"/>
          <p:cNvSpPr txBox="1"/>
          <p:nvPr>
            <p:ph idx="1" type="body"/>
          </p:nvPr>
        </p:nvSpPr>
        <p:spPr>
          <a:xfrm>
            <a:off x="328612" y="1600200"/>
            <a:ext cx="8208962"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DBDBDB"/>
              </a:buClr>
              <a:buSzPts val="2400"/>
              <a:buFont typeface="Arial"/>
              <a:buChar char="•"/>
            </a:pPr>
            <a:r>
              <a:rPr b="1" i="0" lang="en-US" sz="2400" u="none">
                <a:solidFill>
                  <a:srgbClr val="DBDBDB"/>
                </a:solidFill>
                <a:latin typeface="Raleway"/>
                <a:ea typeface="Raleway"/>
                <a:cs typeface="Raleway"/>
                <a:sym typeface="Raleway"/>
              </a:rPr>
              <a:t>Qualité 5: Avoir une vision et la communiquer</a:t>
            </a:r>
            <a:endParaRPr/>
          </a:p>
          <a:p>
            <a:pPr indent="-342900" lvl="0" marL="342900" marR="0" rtl="0" algn="just">
              <a:lnSpc>
                <a:spcPct val="100000"/>
              </a:lnSpc>
              <a:spcBef>
                <a:spcPts val="480"/>
              </a:spcBef>
              <a:spcAft>
                <a:spcPts val="0"/>
              </a:spcAft>
              <a:buClr>
                <a:srgbClr val="DBDBDB"/>
              </a:buClr>
              <a:buSzPts val="2400"/>
              <a:buFont typeface="Arial"/>
              <a:buNone/>
            </a:pPr>
            <a:r>
              <a:rPr b="0" i="0" lang="en-US" sz="2400" u="none">
                <a:solidFill>
                  <a:srgbClr val="DBDBDB"/>
                </a:solidFill>
                <a:latin typeface="Lato"/>
                <a:ea typeface="Lato"/>
                <a:cs typeface="Lato"/>
                <a:sym typeface="Lato"/>
              </a:rPr>
              <a:t>Une des </a:t>
            </a:r>
            <a:r>
              <a:rPr b="1" i="0" lang="en-US" sz="2400" u="sng">
                <a:solidFill>
                  <a:srgbClr val="DBDBDB"/>
                </a:solidFill>
                <a:latin typeface="Calibri"/>
                <a:ea typeface="Calibri"/>
                <a:cs typeface="Calibri"/>
                <a:sym typeface="Calibri"/>
                <a:hlinkClick r:id="rId3">
                  <a:extLst>
                    <a:ext uri="{A12FA001-AC4F-418D-AE19-62706E023703}">
                      <ahyp:hlinkClr val="tx"/>
                    </a:ext>
                  </a:extLst>
                </a:hlinkClick>
              </a:rPr>
              <a:t>qualités d’un bon gestionnaire</a:t>
            </a:r>
            <a:r>
              <a:rPr b="0" i="0" lang="en-US" sz="2400" u="none">
                <a:solidFill>
                  <a:srgbClr val="DBDBDB"/>
                </a:solidFill>
                <a:latin typeface="Lato"/>
                <a:ea typeface="Lato"/>
                <a:cs typeface="Lato"/>
                <a:sym typeface="Lato"/>
              </a:rPr>
              <a:t> est de savoir donner la vision, ou une ligne directrice claire afin d’orienter le travail des autres. Avoir une vision est une chose mais, ensuite, il faut savoir la communiquer! Il est futile d’avoir une vision si cette dernière n’est pas communiquée clairement. J’insiste sur le mot </a:t>
            </a:r>
            <a:r>
              <a:rPr b="0" i="1" lang="en-US" sz="2400" u="none">
                <a:solidFill>
                  <a:srgbClr val="DBDBDB"/>
                </a:solidFill>
                <a:latin typeface="Lato"/>
                <a:ea typeface="Lato"/>
                <a:cs typeface="Lato"/>
                <a:sym typeface="Lato"/>
              </a:rPr>
              <a:t>clairement</a:t>
            </a:r>
            <a:r>
              <a:rPr b="0" i="0" lang="en-US" sz="2400" u="none">
                <a:solidFill>
                  <a:srgbClr val="DBDBDB"/>
                </a:solidFill>
                <a:latin typeface="Lato"/>
                <a:ea typeface="Lato"/>
                <a:cs typeface="Lato"/>
                <a:sym typeface="Lato"/>
              </a:rPr>
              <a:t>…</a:t>
            </a:r>
            <a:endParaRPr/>
          </a:p>
          <a:p>
            <a:pPr indent="-190500" lvl="0" marL="342900" marR="0" rtl="0" algn="l">
              <a:spcBef>
                <a:spcPts val="480"/>
              </a:spcBef>
              <a:spcAft>
                <a:spcPts val="0"/>
              </a:spcAft>
              <a:buClr>
                <a:schemeClr val="dk1"/>
              </a:buClr>
              <a:buSzPts val="2400"/>
              <a:buFont typeface="Arial"/>
              <a:buNone/>
            </a:pPr>
            <a:r>
              <a:t/>
            </a:r>
            <a:endParaRPr b="0" i="0" sz="2400" u="none">
              <a:solidFill>
                <a:srgbClr val="DBDBDB"/>
              </a:solidFill>
              <a:latin typeface="Lato"/>
              <a:ea typeface="Lato"/>
              <a:cs typeface="Lato"/>
              <a:sym typeface="Lato"/>
            </a:endParaRPr>
          </a:p>
        </p:txBody>
      </p:sp>
      <p:sp>
        <p:nvSpPr>
          <p:cNvPr id="255" name="Google Shape;255;p1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9"/>
          <p:cNvSpPr txBox="1"/>
          <p:nvPr>
            <p:ph type="title"/>
          </p:nvPr>
        </p:nvSpPr>
        <p:spPr>
          <a:xfrm>
            <a:off x="317500" y="284162"/>
            <a:ext cx="8637587" cy="12001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LES COMPETENCES DE GESTIONNAIRES</a:t>
            </a:r>
            <a:endParaRPr/>
          </a:p>
        </p:txBody>
      </p:sp>
      <p:sp>
        <p:nvSpPr>
          <p:cNvPr id="262" name="Google Shape;262;p19"/>
          <p:cNvSpPr txBox="1"/>
          <p:nvPr>
            <p:ph idx="1" type="body"/>
          </p:nvPr>
        </p:nvSpPr>
        <p:spPr>
          <a:xfrm>
            <a:off x="328612" y="1600200"/>
            <a:ext cx="8208962"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DBDBDB"/>
              </a:buClr>
              <a:buSzPts val="2400"/>
              <a:buFont typeface="Arial"/>
              <a:buChar char="•"/>
            </a:pPr>
            <a:r>
              <a:rPr b="1" i="0" lang="en-US" sz="2400" u="none">
                <a:solidFill>
                  <a:srgbClr val="DBDBDB"/>
                </a:solidFill>
                <a:latin typeface="Raleway"/>
                <a:ea typeface="Raleway"/>
                <a:cs typeface="Raleway"/>
                <a:sym typeface="Raleway"/>
              </a:rPr>
              <a:t>Qualité 6: Être autonome et responsable</a:t>
            </a:r>
            <a:endParaRPr/>
          </a:p>
          <a:p>
            <a:pPr indent="-342900" lvl="0" marL="342900" marR="0" rtl="0" algn="just">
              <a:lnSpc>
                <a:spcPct val="100000"/>
              </a:lnSpc>
              <a:spcBef>
                <a:spcPts val="480"/>
              </a:spcBef>
              <a:spcAft>
                <a:spcPts val="0"/>
              </a:spcAft>
              <a:buClr>
                <a:srgbClr val="DBDBDB"/>
              </a:buClr>
              <a:buSzPts val="2400"/>
              <a:buFont typeface="Arial"/>
              <a:buNone/>
            </a:pPr>
            <a:r>
              <a:rPr b="0" i="0" lang="en-US" sz="2400" u="none">
                <a:solidFill>
                  <a:srgbClr val="DBDBDB"/>
                </a:solidFill>
                <a:latin typeface="Lato"/>
                <a:ea typeface="Lato"/>
                <a:cs typeface="Lato"/>
                <a:sym typeface="Lato"/>
              </a:rPr>
              <a:t>Un bon gestionnaire doit être autonome dans sa prise de décision et prendre la responsabilité de ses actions, bonnes ou mauvaises. Il doit également favoriser et développer l’autonomie et la </a:t>
            </a:r>
            <a:r>
              <a:rPr b="1" i="0" lang="en-US" sz="2400" u="sng">
                <a:solidFill>
                  <a:srgbClr val="DBDBDB"/>
                </a:solidFill>
                <a:latin typeface="Calibri"/>
                <a:ea typeface="Calibri"/>
                <a:cs typeface="Calibri"/>
                <a:sym typeface="Calibri"/>
                <a:hlinkClick r:id="rId3">
                  <a:extLst>
                    <a:ext uri="{A12FA001-AC4F-418D-AE19-62706E023703}">
                      <ahyp:hlinkClr val="tx"/>
                    </a:ext>
                  </a:extLst>
                </a:hlinkClick>
              </a:rPr>
              <a:t>responsabilisation de ses employés</a:t>
            </a:r>
            <a:r>
              <a:rPr b="0" i="0" lang="en-US" sz="2400" u="none">
                <a:solidFill>
                  <a:srgbClr val="DBDBDB"/>
                </a:solidFill>
                <a:latin typeface="Lato"/>
                <a:ea typeface="Lato"/>
                <a:cs typeface="Lato"/>
                <a:sym typeface="Lato"/>
              </a:rPr>
              <a:t>.</a:t>
            </a:r>
            <a:endParaRPr/>
          </a:p>
          <a:p>
            <a:pPr indent="-342900" lvl="0" marL="342900" marR="0" rtl="0" algn="just">
              <a:lnSpc>
                <a:spcPct val="100000"/>
              </a:lnSpc>
              <a:spcBef>
                <a:spcPts val="480"/>
              </a:spcBef>
              <a:spcAft>
                <a:spcPts val="0"/>
              </a:spcAft>
              <a:buClr>
                <a:srgbClr val="DBDBDB"/>
              </a:buClr>
              <a:buSzPts val="2400"/>
              <a:buFont typeface="Arial"/>
              <a:buNone/>
            </a:pPr>
            <a:r>
              <a:rPr b="0" i="0" lang="en-US" sz="2400" u="none">
                <a:solidFill>
                  <a:srgbClr val="DBDBDB"/>
                </a:solidFill>
                <a:latin typeface="Lato"/>
                <a:ea typeface="Lato"/>
                <a:cs typeface="Lato"/>
                <a:sym typeface="Lato"/>
              </a:rPr>
              <a:t>Faire preuve d’autonomie, c’est de ne pas avoir peur de prendre ses responsabilités, d’être capable d’adopter des positions fermes même si on est seul, de parler envers et contre tous si nécessaire et d’en assumer les conséquences. Disons la vérité, être leader implique souvent de faire face aux difficultés seul et ce n’est pas donné à tous</a:t>
            </a:r>
            <a:endParaRPr/>
          </a:p>
          <a:p>
            <a:pPr indent="-190500" lvl="0" marL="342900" marR="0" rtl="0" algn="l">
              <a:spcBef>
                <a:spcPts val="480"/>
              </a:spcBef>
              <a:spcAft>
                <a:spcPts val="0"/>
              </a:spcAft>
              <a:buClr>
                <a:schemeClr val="dk1"/>
              </a:buClr>
              <a:buSzPts val="2400"/>
              <a:buFont typeface="Arial"/>
              <a:buNone/>
            </a:pPr>
            <a:r>
              <a:t/>
            </a:r>
            <a:endParaRPr b="0" i="0" sz="2400" u="none">
              <a:solidFill>
                <a:srgbClr val="DBDBDB"/>
              </a:solidFill>
              <a:latin typeface="Lato"/>
              <a:ea typeface="Lato"/>
              <a:cs typeface="Lato"/>
              <a:sym typeface="Lato"/>
            </a:endParaRPr>
          </a:p>
        </p:txBody>
      </p:sp>
      <p:sp>
        <p:nvSpPr>
          <p:cNvPr id="263" name="Google Shape;263;p1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
          <p:cNvSpPr txBox="1"/>
          <p:nvPr/>
        </p:nvSpPr>
        <p:spPr>
          <a:xfrm>
            <a:off x="177800" y="2613025"/>
            <a:ext cx="2736850" cy="239712"/>
          </a:xfrm>
          <a:prstGeom prst="rect">
            <a:avLst/>
          </a:prstGeom>
          <a:solidFill>
            <a:srgbClr val="F9F9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0" name="Google Shape;120;p2"/>
          <p:cNvSpPr txBox="1"/>
          <p:nvPr>
            <p:ph type="ctrTitle"/>
          </p:nvPr>
        </p:nvSpPr>
        <p:spPr>
          <a:xfrm>
            <a:off x="565150" y="315912"/>
            <a:ext cx="6858000" cy="2762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1800"/>
              <a:buFont typeface="Quattrocento Sans"/>
              <a:buNone/>
            </a:pPr>
            <a:r>
              <a:rPr b="1" i="0" lang="en-US" sz="1800" u="none">
                <a:solidFill>
                  <a:schemeClr val="dk1"/>
                </a:solidFill>
                <a:latin typeface="Quattrocento Sans"/>
                <a:ea typeface="Quattrocento Sans"/>
                <a:cs typeface="Quattrocento Sans"/>
                <a:sym typeface="Quattrocento Sans"/>
              </a:rPr>
              <a:t>Formateur</a:t>
            </a:r>
            <a:endParaRPr/>
          </a:p>
        </p:txBody>
      </p:sp>
      <p:sp>
        <p:nvSpPr>
          <p:cNvPr id="121" name="Google Shape;121;p2"/>
          <p:cNvSpPr txBox="1"/>
          <p:nvPr/>
        </p:nvSpPr>
        <p:spPr>
          <a:xfrm>
            <a:off x="2771775" y="1412875"/>
            <a:ext cx="3389312" cy="609600"/>
          </a:xfrm>
          <a:prstGeom prst="rect">
            <a:avLst/>
          </a:prstGeom>
          <a:solidFill>
            <a:srgbClr val="C00000"/>
          </a:solid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2" name="Google Shape;122;p2"/>
          <p:cNvSpPr txBox="1"/>
          <p:nvPr/>
        </p:nvSpPr>
        <p:spPr>
          <a:xfrm>
            <a:off x="177800" y="1165225"/>
            <a:ext cx="998537" cy="1331912"/>
          </a:xfrm>
          <a:prstGeom prst="rect">
            <a:avLst/>
          </a:prstGeom>
          <a:solidFill>
            <a:srgbClr val="B8524E">
              <a:alpha val="2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3" name="Google Shape;123;p2"/>
          <p:cNvSpPr txBox="1"/>
          <p:nvPr/>
        </p:nvSpPr>
        <p:spPr>
          <a:xfrm>
            <a:off x="1835150" y="1484312"/>
            <a:ext cx="5257800" cy="4619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Quattrocento Sans"/>
              <a:buNone/>
            </a:pPr>
            <a:r>
              <a:rPr b="1" i="0" lang="en-US" sz="2400" u="none">
                <a:solidFill>
                  <a:schemeClr val="lt1"/>
                </a:solidFill>
                <a:latin typeface="Quattrocento Sans"/>
                <a:ea typeface="Quattrocento Sans"/>
                <a:cs typeface="Quattrocento Sans"/>
                <a:sym typeface="Quattrocento Sans"/>
              </a:rPr>
              <a:t>Jean Jacques KONGO</a:t>
            </a:r>
            <a:endParaRPr/>
          </a:p>
        </p:txBody>
      </p:sp>
      <p:sp>
        <p:nvSpPr>
          <p:cNvPr id="124" name="Google Shape;124;p2"/>
          <p:cNvSpPr txBox="1"/>
          <p:nvPr/>
        </p:nvSpPr>
        <p:spPr>
          <a:xfrm>
            <a:off x="179387" y="2565400"/>
            <a:ext cx="3025775" cy="104616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FF"/>
              </a:buClr>
              <a:buSzPts val="1400"/>
              <a:buFont typeface="Quattrocento Sans"/>
              <a:buNone/>
            </a:pPr>
            <a:r>
              <a:rPr b="1" i="0" lang="en-US" sz="1400" u="none">
                <a:solidFill>
                  <a:srgbClr val="0000FF"/>
                </a:solidFill>
                <a:latin typeface="Quattrocento Sans"/>
                <a:ea typeface="Quattrocento Sans"/>
                <a:cs typeface="Quattrocento Sans"/>
                <a:sym typeface="Quattrocento Sans"/>
              </a:rPr>
              <a:t>Project Manager Salesforce. </a:t>
            </a:r>
            <a:endParaRPr/>
          </a:p>
          <a:p>
            <a:pPr indent="0" lvl="0" marL="0" marR="0" rtl="0" algn="just">
              <a:lnSpc>
                <a:spcPct val="100000"/>
              </a:lnSpc>
              <a:spcBef>
                <a:spcPts val="0"/>
              </a:spcBef>
              <a:spcAft>
                <a:spcPts val="0"/>
              </a:spcAft>
              <a:buClr>
                <a:schemeClr val="dk1"/>
              </a:buClr>
              <a:buSzPts val="1200"/>
              <a:buFont typeface="Times New Roman"/>
              <a:buNone/>
            </a:pPr>
            <a:r>
              <a:t/>
            </a:r>
            <a:endParaRPr b="0" i="0" sz="1200" u="non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chemeClr val="dk1"/>
              </a:buClr>
              <a:buSzPts val="1200"/>
              <a:buFont typeface="Times New Roman"/>
              <a:buNone/>
            </a:pPr>
            <a:r>
              <a:t/>
            </a:r>
            <a:endParaRPr b="0" i="0" sz="1200" u="non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chemeClr val="dk1"/>
              </a:buClr>
              <a:buSzPts val="1200"/>
              <a:buFont typeface="Times New Roman"/>
              <a:buNone/>
            </a:pPr>
            <a:r>
              <a:t/>
            </a:r>
            <a:endParaRPr b="1" i="0" sz="1200" u="non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t/>
            </a:r>
            <a:endParaRPr b="1" i="0" sz="1200" u="none">
              <a:solidFill>
                <a:schemeClr val="dk1"/>
              </a:solidFill>
              <a:latin typeface="Quattrocento Sans"/>
              <a:ea typeface="Quattrocento Sans"/>
              <a:cs typeface="Quattrocento Sans"/>
              <a:sym typeface="Quattrocento Sans"/>
            </a:endParaRPr>
          </a:p>
        </p:txBody>
      </p:sp>
      <p:sp>
        <p:nvSpPr>
          <p:cNvPr id="125" name="Google Shape;125;p2"/>
          <p:cNvSpPr txBox="1"/>
          <p:nvPr/>
        </p:nvSpPr>
        <p:spPr>
          <a:xfrm>
            <a:off x="187325" y="849312"/>
            <a:ext cx="6000750" cy="244475"/>
          </a:xfrm>
          <a:prstGeom prst="rect">
            <a:avLst/>
          </a:prstGeom>
          <a:solidFill>
            <a:srgbClr val="C00000"/>
          </a:solid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descr="Une image contenant personne, mur, intérieur, homme&#10;&#10;Description générée automatiquement" id="126" name="Google Shape;126;p2"/>
          <p:cNvPicPr preferRelativeResize="0"/>
          <p:nvPr/>
        </p:nvPicPr>
        <p:blipFill rotWithShape="1">
          <a:blip r:embed="rId3">
            <a:alphaModFix/>
          </a:blip>
          <a:srcRect b="0" l="0" r="0" t="0"/>
          <a:stretch/>
        </p:blipFill>
        <p:spPr>
          <a:xfrm>
            <a:off x="211137" y="1192212"/>
            <a:ext cx="1192212" cy="1228725"/>
          </a:xfrm>
          <a:prstGeom prst="rect">
            <a:avLst/>
          </a:prstGeom>
          <a:noFill/>
          <a:ln>
            <a:noFill/>
          </a:ln>
        </p:spPr>
      </p:pic>
      <p:sp>
        <p:nvSpPr>
          <p:cNvPr id="127" name="Google Shape;127;p2"/>
          <p:cNvSpPr txBox="1"/>
          <p:nvPr/>
        </p:nvSpPr>
        <p:spPr>
          <a:xfrm>
            <a:off x="2700337" y="2133600"/>
            <a:ext cx="6588125" cy="5324475"/>
          </a:xfrm>
          <a:prstGeom prst="rect">
            <a:avLst/>
          </a:prstGeom>
          <a:noFill/>
          <a:ln>
            <a:noFill/>
          </a:ln>
        </p:spPr>
        <p:txBody>
          <a:bodyPr anchorCtr="0" anchor="t" bIns="45700" lIns="91425" spcFirstLastPara="1" rIns="91425" wrap="square" tIns="45700">
            <a:spAutoFit/>
          </a:bodyPr>
          <a:lstStyle/>
          <a:p>
            <a:pPr indent="-171450" lvl="2" marL="1085850" marR="0" rtl="0" algn="just">
              <a:lnSpc>
                <a:spcPct val="100000"/>
              </a:lnSpc>
              <a:spcBef>
                <a:spcPts val="0"/>
              </a:spcBef>
              <a:spcAft>
                <a:spcPts val="0"/>
              </a:spcAft>
              <a:buClr>
                <a:srgbClr val="0000FF"/>
              </a:buClr>
              <a:buSzPts val="2000"/>
              <a:buFont typeface="Noto Sans Symbols"/>
              <a:buChar char="◆"/>
            </a:pPr>
            <a:r>
              <a:rPr b="1" i="0" lang="en-US" sz="2000" u="none" cap="none" strike="noStrike">
                <a:solidFill>
                  <a:srgbClr val="0000FF"/>
                </a:solidFill>
                <a:latin typeface="Quattrocento Sans"/>
                <a:ea typeface="Quattrocento Sans"/>
                <a:cs typeface="Quattrocento Sans"/>
                <a:sym typeface="Quattrocento Sans"/>
              </a:rPr>
              <a:t>Mastère Spécialisé 3è cycle</a:t>
            </a:r>
            <a:endParaRPr/>
          </a:p>
          <a:p>
            <a:pPr indent="0" lvl="0" marL="0" marR="0" rtl="0" algn="just">
              <a:lnSpc>
                <a:spcPct val="100000"/>
              </a:lnSpc>
              <a:spcBef>
                <a:spcPts val="0"/>
              </a:spcBef>
              <a:spcAft>
                <a:spcPts val="0"/>
              </a:spcAft>
              <a:buClr>
                <a:srgbClr val="FF0000"/>
              </a:buClr>
              <a:buSzPts val="2000"/>
              <a:buFont typeface="Quattrocento Sans"/>
              <a:buNone/>
            </a:pPr>
            <a:r>
              <a:rPr b="1" i="0" lang="en-US" sz="2000" u="none">
                <a:solidFill>
                  <a:srgbClr val="FF0000"/>
                </a:solidFill>
                <a:latin typeface="Quattrocento Sans"/>
                <a:ea typeface="Quattrocento Sans"/>
                <a:cs typeface="Quattrocento Sans"/>
                <a:sym typeface="Quattrocento Sans"/>
              </a:rPr>
              <a:t>	</a:t>
            </a:r>
            <a:r>
              <a:rPr b="1" i="0" lang="en-US" sz="2000" u="none">
                <a:solidFill>
                  <a:schemeClr val="lt1"/>
                </a:solidFill>
                <a:latin typeface="Quattrocento Sans"/>
                <a:ea typeface="Quattrocento Sans"/>
                <a:cs typeface="Quattrocento Sans"/>
                <a:sym typeface="Quattrocento Sans"/>
              </a:rPr>
              <a:t>ESIEE Paris - France</a:t>
            </a:r>
            <a:endParaRPr/>
          </a:p>
          <a:p>
            <a:pPr indent="0" lvl="0" marL="0" marR="0" rtl="0" algn="just">
              <a:lnSpc>
                <a:spcPct val="100000"/>
              </a:lnSpc>
              <a:spcBef>
                <a:spcPts val="0"/>
              </a:spcBef>
              <a:spcAft>
                <a:spcPts val="0"/>
              </a:spcAft>
              <a:buClr>
                <a:schemeClr val="lt1"/>
              </a:buClr>
              <a:buSzPts val="2000"/>
              <a:buFont typeface="Quattrocento Sans"/>
              <a:buNone/>
            </a:pPr>
            <a:r>
              <a:rPr b="1" i="0" lang="en-US" sz="2000" u="none">
                <a:solidFill>
                  <a:schemeClr val="lt1"/>
                </a:solidFill>
                <a:latin typeface="Quattrocento Sans"/>
                <a:ea typeface="Quattrocento Sans"/>
                <a:cs typeface="Quattrocento Sans"/>
                <a:sym typeface="Quattrocento Sans"/>
              </a:rPr>
              <a:t>	Ecole Supérieure des Ingénieurs en </a:t>
            </a:r>
            <a:endParaRPr/>
          </a:p>
          <a:p>
            <a:pPr indent="0" lvl="0" marL="0" marR="0" rtl="0" algn="just">
              <a:lnSpc>
                <a:spcPct val="100000"/>
              </a:lnSpc>
              <a:spcBef>
                <a:spcPts val="0"/>
              </a:spcBef>
              <a:spcAft>
                <a:spcPts val="0"/>
              </a:spcAft>
              <a:buClr>
                <a:schemeClr val="lt1"/>
              </a:buClr>
              <a:buSzPts val="2000"/>
              <a:buFont typeface="Quattrocento Sans"/>
              <a:buNone/>
            </a:pPr>
            <a:r>
              <a:rPr b="1" i="0" lang="en-US" sz="2000" u="none">
                <a:solidFill>
                  <a:schemeClr val="lt1"/>
                </a:solidFill>
                <a:latin typeface="Quattrocento Sans"/>
                <a:ea typeface="Quattrocento Sans"/>
                <a:cs typeface="Quattrocento Sans"/>
                <a:sym typeface="Quattrocento Sans"/>
              </a:rPr>
              <a:t>	Electronique et Electrotechnique</a:t>
            </a:r>
            <a:endParaRPr/>
          </a:p>
          <a:p>
            <a:pPr indent="0" lvl="0" marL="0" marR="0" rtl="0" algn="just">
              <a:lnSpc>
                <a:spcPct val="100000"/>
              </a:lnSpc>
              <a:spcBef>
                <a:spcPts val="0"/>
              </a:spcBef>
              <a:spcAft>
                <a:spcPts val="0"/>
              </a:spcAft>
              <a:buClr>
                <a:schemeClr val="dk1"/>
              </a:buClr>
              <a:buSzPts val="2000"/>
              <a:buFont typeface="Times New Roman"/>
              <a:buNone/>
            </a:pPr>
            <a:r>
              <a:t/>
            </a:r>
            <a:endParaRPr b="1" i="0" sz="2000" u="none">
              <a:solidFill>
                <a:srgbClr val="FF0000"/>
              </a:solidFill>
              <a:latin typeface="Quattrocento Sans"/>
              <a:ea typeface="Quattrocento Sans"/>
              <a:cs typeface="Quattrocento Sans"/>
              <a:sym typeface="Quattrocento Sans"/>
            </a:endParaRPr>
          </a:p>
          <a:p>
            <a:pPr indent="-171450" lvl="2" marL="1085850" marR="0" rtl="0" algn="just">
              <a:lnSpc>
                <a:spcPct val="100000"/>
              </a:lnSpc>
              <a:spcBef>
                <a:spcPts val="0"/>
              </a:spcBef>
              <a:spcAft>
                <a:spcPts val="0"/>
              </a:spcAft>
              <a:buClr>
                <a:srgbClr val="0000FF"/>
              </a:buClr>
              <a:buSzPts val="2000"/>
              <a:buFont typeface="Noto Sans Symbols"/>
              <a:buChar char="◆"/>
            </a:pPr>
            <a:r>
              <a:rPr b="1" i="0" lang="en-US" sz="2000" u="none" cap="none" strike="noStrike">
                <a:solidFill>
                  <a:srgbClr val="0000FF"/>
                </a:solidFill>
                <a:latin typeface="Quattrocento Sans"/>
                <a:ea typeface="Quattrocento Sans"/>
                <a:cs typeface="Quattrocento Sans"/>
                <a:sym typeface="Quattrocento Sans"/>
              </a:rPr>
              <a:t>Bachelor Informatique de Gestion</a:t>
            </a:r>
            <a:endParaRPr/>
          </a:p>
          <a:p>
            <a:pPr indent="0" lvl="0" marL="0" marR="0" rtl="0" algn="just">
              <a:lnSpc>
                <a:spcPct val="100000"/>
              </a:lnSpc>
              <a:spcBef>
                <a:spcPts val="0"/>
              </a:spcBef>
              <a:spcAft>
                <a:spcPts val="0"/>
              </a:spcAft>
              <a:buClr>
                <a:srgbClr val="FF0000"/>
              </a:buClr>
              <a:buSzPts val="2000"/>
              <a:buFont typeface="Quattrocento Sans"/>
              <a:buNone/>
            </a:pPr>
            <a:r>
              <a:rPr b="1" i="0" lang="en-US" sz="2000" u="none">
                <a:solidFill>
                  <a:srgbClr val="FF0000"/>
                </a:solidFill>
                <a:latin typeface="Quattrocento Sans"/>
                <a:ea typeface="Quattrocento Sans"/>
                <a:cs typeface="Quattrocento Sans"/>
                <a:sym typeface="Quattrocento Sans"/>
              </a:rPr>
              <a:t>	</a:t>
            </a:r>
            <a:r>
              <a:rPr b="1" i="0" lang="en-US" sz="2000" u="none">
                <a:solidFill>
                  <a:srgbClr val="FFFFFF"/>
                </a:solidFill>
                <a:latin typeface="Quattrocento Sans"/>
                <a:ea typeface="Quattrocento Sans"/>
                <a:cs typeface="Quattrocento Sans"/>
                <a:sym typeface="Quattrocento Sans"/>
              </a:rPr>
              <a:t>University of Applied Sciences</a:t>
            </a:r>
            <a:endParaRPr/>
          </a:p>
          <a:p>
            <a:pPr indent="0" lvl="0" marL="0" marR="0" rtl="0" algn="just">
              <a:lnSpc>
                <a:spcPct val="100000"/>
              </a:lnSpc>
              <a:spcBef>
                <a:spcPts val="0"/>
              </a:spcBef>
              <a:spcAft>
                <a:spcPts val="0"/>
              </a:spcAft>
              <a:buClr>
                <a:srgbClr val="FFFFFF"/>
              </a:buClr>
              <a:buSzPts val="2000"/>
              <a:buFont typeface="Quattrocento Sans"/>
              <a:buNone/>
            </a:pPr>
            <a:r>
              <a:rPr b="1" i="0" lang="en-US" sz="2000" u="none">
                <a:solidFill>
                  <a:srgbClr val="FFFFFF"/>
                </a:solidFill>
                <a:latin typeface="Quattrocento Sans"/>
                <a:ea typeface="Quattrocento Sans"/>
                <a:cs typeface="Quattrocento Sans"/>
                <a:sym typeface="Quattrocento Sans"/>
              </a:rPr>
              <a:t>	Fachhochschule Wedel </a:t>
            </a:r>
            <a:endParaRPr/>
          </a:p>
          <a:p>
            <a:pPr indent="0" lvl="0" marL="0" marR="0" rtl="0" algn="just">
              <a:lnSpc>
                <a:spcPct val="100000"/>
              </a:lnSpc>
              <a:spcBef>
                <a:spcPts val="0"/>
              </a:spcBef>
              <a:spcAft>
                <a:spcPts val="0"/>
              </a:spcAft>
              <a:buClr>
                <a:srgbClr val="FFFFFF"/>
              </a:buClr>
              <a:buSzPts val="2000"/>
              <a:buFont typeface="Quattrocento Sans"/>
              <a:buNone/>
            </a:pPr>
            <a:r>
              <a:rPr b="1" i="0" lang="en-US" sz="2000" u="none">
                <a:solidFill>
                  <a:srgbClr val="FFFFFF"/>
                </a:solidFill>
                <a:latin typeface="Quattrocento Sans"/>
                <a:ea typeface="Quattrocento Sans"/>
                <a:cs typeface="Quattrocento Sans"/>
                <a:sym typeface="Quattrocento Sans"/>
              </a:rPr>
              <a:t>	Hamburg – Allemagne</a:t>
            </a:r>
            <a:endParaRPr/>
          </a:p>
          <a:p>
            <a:pPr indent="0" lvl="0" marL="0" marR="0" rtl="0" algn="just">
              <a:lnSpc>
                <a:spcPct val="100000"/>
              </a:lnSpc>
              <a:spcBef>
                <a:spcPts val="0"/>
              </a:spcBef>
              <a:spcAft>
                <a:spcPts val="0"/>
              </a:spcAft>
              <a:buClr>
                <a:srgbClr val="FFFFFF"/>
              </a:buClr>
              <a:buSzPts val="2000"/>
              <a:buFont typeface="Quattrocento Sans"/>
              <a:buNone/>
            </a:pPr>
            <a:r>
              <a:rPr b="1" i="0" lang="en-US" sz="2000" u="none">
                <a:solidFill>
                  <a:srgbClr val="FFFFFF"/>
                </a:solidFill>
                <a:latin typeface="Quattrocento Sans"/>
                <a:ea typeface="Quattrocento Sans"/>
                <a:cs typeface="Quattrocento Sans"/>
                <a:sym typeface="Quattrocento Sans"/>
              </a:rPr>
              <a:t>	</a:t>
            </a:r>
            <a:endParaRPr b="1" i="0" sz="2000" u="none">
              <a:solidFill>
                <a:srgbClr val="FF0000"/>
              </a:solidFill>
              <a:latin typeface="Quattrocento Sans"/>
              <a:ea typeface="Quattrocento Sans"/>
              <a:cs typeface="Quattrocento Sans"/>
              <a:sym typeface="Quattrocento Sans"/>
            </a:endParaRPr>
          </a:p>
          <a:p>
            <a:pPr indent="-171450" lvl="2" marL="1085850" marR="0" rtl="0" algn="just">
              <a:lnSpc>
                <a:spcPct val="100000"/>
              </a:lnSpc>
              <a:spcBef>
                <a:spcPts val="0"/>
              </a:spcBef>
              <a:spcAft>
                <a:spcPts val="0"/>
              </a:spcAft>
              <a:buClr>
                <a:srgbClr val="0000FF"/>
              </a:buClr>
              <a:buSzPts val="2000"/>
              <a:buFont typeface="Noto Sans Symbols"/>
              <a:buChar char="◆"/>
            </a:pPr>
            <a:r>
              <a:rPr b="1" i="0" lang="en-US" sz="2000" u="none" cap="none" strike="noStrike">
                <a:solidFill>
                  <a:srgbClr val="0000FF"/>
                </a:solidFill>
                <a:latin typeface="Quattrocento Sans"/>
                <a:ea typeface="Quattrocento Sans"/>
                <a:cs typeface="Quattrocento Sans"/>
                <a:sym typeface="Quattrocento Sans"/>
              </a:rPr>
              <a:t>DUT Finances/Comptabilité</a:t>
            </a:r>
            <a:endParaRPr/>
          </a:p>
          <a:p>
            <a:pPr indent="0" lvl="0" marL="0" marR="0" rtl="0" algn="just">
              <a:lnSpc>
                <a:spcPct val="100000"/>
              </a:lnSpc>
              <a:spcBef>
                <a:spcPts val="0"/>
              </a:spcBef>
              <a:spcAft>
                <a:spcPts val="0"/>
              </a:spcAft>
              <a:buClr>
                <a:srgbClr val="FF0000"/>
              </a:buClr>
              <a:buSzPts val="2000"/>
              <a:buFont typeface="Quattrocento Sans"/>
              <a:buNone/>
            </a:pPr>
            <a:r>
              <a:rPr b="1" i="0" lang="en-US" sz="2000" u="none">
                <a:solidFill>
                  <a:srgbClr val="FF0000"/>
                </a:solidFill>
                <a:latin typeface="Quattrocento Sans"/>
                <a:ea typeface="Quattrocento Sans"/>
                <a:cs typeface="Quattrocento Sans"/>
                <a:sym typeface="Quattrocento Sans"/>
              </a:rPr>
              <a:t>	</a:t>
            </a:r>
            <a:r>
              <a:rPr b="1" i="0" lang="en-US" sz="2000" u="none">
                <a:solidFill>
                  <a:srgbClr val="FFFFFF"/>
                </a:solidFill>
                <a:latin typeface="Quattrocento Sans"/>
                <a:ea typeface="Quattrocento Sans"/>
                <a:cs typeface="Quattrocento Sans"/>
                <a:sym typeface="Quattrocento Sans"/>
              </a:rPr>
              <a:t>ENSUT – Ecole Supérieure Polytechnique</a:t>
            </a:r>
            <a:endParaRPr/>
          </a:p>
          <a:p>
            <a:pPr indent="0" lvl="0" marL="0" marR="0" rtl="0" algn="just">
              <a:lnSpc>
                <a:spcPct val="100000"/>
              </a:lnSpc>
              <a:spcBef>
                <a:spcPts val="0"/>
              </a:spcBef>
              <a:spcAft>
                <a:spcPts val="0"/>
              </a:spcAft>
              <a:buClr>
                <a:srgbClr val="FFFFFF"/>
              </a:buClr>
              <a:buSzPts val="2000"/>
              <a:buFont typeface="Quattrocento Sans"/>
              <a:buNone/>
            </a:pPr>
            <a:r>
              <a:rPr b="1" i="0" lang="en-US" sz="2000" u="none">
                <a:solidFill>
                  <a:srgbClr val="FFFFFF"/>
                </a:solidFill>
                <a:latin typeface="Quattrocento Sans"/>
                <a:ea typeface="Quattrocento Sans"/>
                <a:cs typeface="Quattrocento Sans"/>
                <a:sym typeface="Quattrocento Sans"/>
              </a:rPr>
              <a:t>	Dakar - Sénégal </a:t>
            </a:r>
            <a:endParaRPr/>
          </a:p>
          <a:p>
            <a:pPr indent="0" lvl="0" marL="0" marR="0" rtl="0" algn="just">
              <a:lnSpc>
                <a:spcPct val="100000"/>
              </a:lnSpc>
              <a:spcBef>
                <a:spcPts val="0"/>
              </a:spcBef>
              <a:spcAft>
                <a:spcPts val="0"/>
              </a:spcAft>
              <a:buClr>
                <a:schemeClr val="dk1"/>
              </a:buClr>
              <a:buSzPts val="2000"/>
              <a:buFont typeface="Times New Roman"/>
              <a:buNone/>
            </a:pPr>
            <a:r>
              <a:t/>
            </a:r>
            <a:endParaRPr b="0" i="0" sz="2000" u="non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chemeClr val="dk1"/>
              </a:buClr>
              <a:buSzPts val="2000"/>
              <a:buFont typeface="Times New Roman"/>
              <a:buNone/>
            </a:pPr>
            <a:r>
              <a:t/>
            </a:r>
            <a:endParaRPr b="0" i="0" sz="2000" u="non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chemeClr val="dk1"/>
              </a:buClr>
              <a:buSzPts val="2000"/>
              <a:buFont typeface="Times New Roman"/>
              <a:buNone/>
            </a:pPr>
            <a:r>
              <a:t/>
            </a:r>
            <a:endParaRPr b="1" i="0" sz="2000" u="non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t/>
            </a:r>
            <a:endParaRPr b="1" i="0" sz="2000" u="none">
              <a:solidFill>
                <a:schemeClr val="dk1"/>
              </a:solidFill>
              <a:latin typeface="Quattrocento Sans"/>
              <a:ea typeface="Quattrocento Sans"/>
              <a:cs typeface="Quattrocento Sans"/>
              <a:sym typeface="Quattrocento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0"/>
          <p:cNvSpPr txBox="1"/>
          <p:nvPr>
            <p:ph type="title"/>
          </p:nvPr>
        </p:nvSpPr>
        <p:spPr>
          <a:xfrm>
            <a:off x="317500" y="284162"/>
            <a:ext cx="8637587" cy="12001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LES COMPETENCES DE GESTIONNAIRES</a:t>
            </a:r>
            <a:endParaRPr/>
          </a:p>
        </p:txBody>
      </p:sp>
      <p:sp>
        <p:nvSpPr>
          <p:cNvPr id="270" name="Google Shape;270;p20"/>
          <p:cNvSpPr txBox="1"/>
          <p:nvPr>
            <p:ph idx="1" type="body"/>
          </p:nvPr>
        </p:nvSpPr>
        <p:spPr>
          <a:xfrm>
            <a:off x="328612" y="1600200"/>
            <a:ext cx="8208962"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DBDBDB"/>
              </a:buClr>
              <a:buSzPts val="2400"/>
              <a:buFont typeface="Arial"/>
              <a:buChar char="•"/>
            </a:pPr>
            <a:r>
              <a:rPr b="1" i="0" lang="en-US" sz="2400" u="none">
                <a:solidFill>
                  <a:srgbClr val="DBDBDB"/>
                </a:solidFill>
                <a:latin typeface="Raleway"/>
                <a:ea typeface="Raleway"/>
                <a:cs typeface="Raleway"/>
                <a:sym typeface="Raleway"/>
              </a:rPr>
              <a:t>Qualité 7: Savoir Diriger</a:t>
            </a:r>
            <a:endParaRPr/>
          </a:p>
          <a:p>
            <a:pPr indent="-342900" lvl="0" marL="342900" marR="0" rtl="0" algn="just">
              <a:lnSpc>
                <a:spcPct val="100000"/>
              </a:lnSpc>
              <a:spcBef>
                <a:spcPts val="480"/>
              </a:spcBef>
              <a:spcAft>
                <a:spcPts val="0"/>
              </a:spcAft>
              <a:buClr>
                <a:srgbClr val="DBDBDB"/>
              </a:buClr>
              <a:buSzPts val="2400"/>
              <a:buFont typeface="Arial"/>
              <a:buNone/>
            </a:pPr>
            <a:r>
              <a:rPr b="0" i="0" lang="en-US" sz="2400" u="none">
                <a:solidFill>
                  <a:srgbClr val="DBDBDB"/>
                </a:solidFill>
                <a:latin typeface="Lato"/>
                <a:ea typeface="Lato"/>
                <a:cs typeface="Lato"/>
                <a:sym typeface="Lato"/>
              </a:rPr>
              <a:t>Savoir diriger nécessite de garder l’œil sur le but à atteindre, de donner une direction, de trancher, de faire front aux obstacles, de gérer ses émotions, d’être un </a:t>
            </a:r>
            <a:r>
              <a:rPr b="1" i="0" lang="en-US" sz="2400" u="sng">
                <a:solidFill>
                  <a:srgbClr val="DBDBDB"/>
                </a:solidFill>
                <a:latin typeface="Calibri"/>
                <a:ea typeface="Calibri"/>
                <a:cs typeface="Calibri"/>
                <a:sym typeface="Calibri"/>
                <a:hlinkClick r:id="rId3">
                  <a:extLst>
                    <a:ext uri="{A12FA001-AC4F-418D-AE19-62706E023703}">
                      <ahyp:hlinkClr val="tx"/>
                    </a:ext>
                  </a:extLst>
                </a:hlinkClick>
              </a:rPr>
              <a:t>modèle pour les autres</a:t>
            </a:r>
            <a:r>
              <a:rPr b="0" i="0" lang="en-US" sz="2400" u="none">
                <a:solidFill>
                  <a:srgbClr val="DBDBDB"/>
                </a:solidFill>
                <a:latin typeface="Lato"/>
                <a:ea typeface="Lato"/>
                <a:cs typeface="Lato"/>
                <a:sym typeface="Lato"/>
              </a:rPr>
              <a:t>, de prendre position fermement – et bien souvent à contre-courant – et de gagner la confiance des autres.</a:t>
            </a:r>
            <a:endParaRPr/>
          </a:p>
          <a:p>
            <a:pPr indent="-342900" lvl="0" marL="342900" marR="0" rtl="0" algn="just">
              <a:lnSpc>
                <a:spcPct val="100000"/>
              </a:lnSpc>
              <a:spcBef>
                <a:spcPts val="480"/>
              </a:spcBef>
              <a:spcAft>
                <a:spcPts val="0"/>
              </a:spcAft>
              <a:buClr>
                <a:srgbClr val="DBDBDB"/>
              </a:buClr>
              <a:buSzPts val="2400"/>
              <a:buFont typeface="Arial"/>
              <a:buNone/>
            </a:pPr>
            <a:r>
              <a:rPr b="0" i="0" lang="en-US" sz="2400" u="none">
                <a:solidFill>
                  <a:srgbClr val="DBDBDB"/>
                </a:solidFill>
                <a:latin typeface="Lato"/>
                <a:ea typeface="Lato"/>
                <a:cs typeface="Lato"/>
                <a:sym typeface="Lato"/>
              </a:rPr>
              <a:t>Il n’y a rien de plus dommageable pour une équipe qu’un capitaine sans direction, qui ne tranche pas, qui refuse de regarder la réalité en face, qui ne fait pas face à la critique avec courage ou qui refuse de prendre la responsabilité de ses actes. C’est la recette parfaite d’un échec!</a:t>
            </a:r>
            <a:endParaRPr/>
          </a:p>
          <a:p>
            <a:pPr indent="-190500" lvl="0" marL="342900" marR="0" rtl="0" algn="l">
              <a:spcBef>
                <a:spcPts val="480"/>
              </a:spcBef>
              <a:spcAft>
                <a:spcPts val="0"/>
              </a:spcAft>
              <a:buClr>
                <a:schemeClr val="dk1"/>
              </a:buClr>
              <a:buSzPts val="2400"/>
              <a:buFont typeface="Arial"/>
              <a:buNone/>
            </a:pPr>
            <a:r>
              <a:t/>
            </a:r>
            <a:endParaRPr b="0" i="0" sz="2400" u="none">
              <a:solidFill>
                <a:srgbClr val="DBDBDB"/>
              </a:solidFill>
              <a:latin typeface="Lato"/>
              <a:ea typeface="Lato"/>
              <a:cs typeface="Lato"/>
              <a:sym typeface="Lato"/>
            </a:endParaRPr>
          </a:p>
        </p:txBody>
      </p:sp>
      <p:sp>
        <p:nvSpPr>
          <p:cNvPr id="271" name="Google Shape;271;p2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1"/>
          <p:cNvSpPr txBox="1"/>
          <p:nvPr>
            <p:ph type="title"/>
          </p:nvPr>
        </p:nvSpPr>
        <p:spPr>
          <a:xfrm>
            <a:off x="317500" y="284162"/>
            <a:ext cx="8637587" cy="12001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LES COMPETENCES DE GESTIONNAIRES</a:t>
            </a:r>
            <a:endParaRPr/>
          </a:p>
        </p:txBody>
      </p:sp>
      <p:sp>
        <p:nvSpPr>
          <p:cNvPr id="278" name="Google Shape;278;p21"/>
          <p:cNvSpPr txBox="1"/>
          <p:nvPr>
            <p:ph idx="1" type="body"/>
          </p:nvPr>
        </p:nvSpPr>
        <p:spPr>
          <a:xfrm>
            <a:off x="328612" y="1600200"/>
            <a:ext cx="8626475"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DBDBDB"/>
              </a:buClr>
              <a:buSzPts val="2400"/>
              <a:buFont typeface="Arial"/>
              <a:buChar char="•"/>
            </a:pPr>
            <a:r>
              <a:rPr b="1" i="0" lang="en-US" sz="2400" u="none">
                <a:solidFill>
                  <a:srgbClr val="DBDBDB"/>
                </a:solidFill>
                <a:latin typeface="Raleway"/>
                <a:ea typeface="Raleway"/>
                <a:cs typeface="Raleway"/>
                <a:sym typeface="Raleway"/>
              </a:rPr>
              <a:t>Qualité 8: Prendre de bonnes décisions au bon moment</a:t>
            </a:r>
            <a:endParaRPr/>
          </a:p>
          <a:p>
            <a:pPr indent="-342900" lvl="0" marL="342900" marR="0" rtl="0" algn="just">
              <a:lnSpc>
                <a:spcPct val="100000"/>
              </a:lnSpc>
              <a:spcBef>
                <a:spcPts val="480"/>
              </a:spcBef>
              <a:spcAft>
                <a:spcPts val="0"/>
              </a:spcAft>
              <a:buClr>
                <a:srgbClr val="DBDBDB"/>
              </a:buClr>
              <a:buSzPts val="2400"/>
              <a:buFont typeface="Arial"/>
              <a:buNone/>
            </a:pPr>
            <a:r>
              <a:rPr b="0" i="0" lang="en-US" sz="2400" u="none">
                <a:solidFill>
                  <a:srgbClr val="DBDBDB"/>
                </a:solidFill>
                <a:latin typeface="Lato"/>
                <a:ea typeface="Lato"/>
                <a:cs typeface="Lato"/>
                <a:sym typeface="Lato"/>
              </a:rPr>
              <a:t>Pour les gestionnaires,  l’art de la </a:t>
            </a:r>
            <a:r>
              <a:rPr b="1" i="0" lang="en-US" sz="2400" u="sng">
                <a:solidFill>
                  <a:srgbClr val="DBDBDB"/>
                </a:solidFill>
                <a:latin typeface="Calibri"/>
                <a:ea typeface="Calibri"/>
                <a:cs typeface="Calibri"/>
                <a:sym typeface="Calibri"/>
                <a:hlinkClick r:id="rId3">
                  <a:extLst>
                    <a:ext uri="{A12FA001-AC4F-418D-AE19-62706E023703}">
                      <ahyp:hlinkClr val="tx"/>
                    </a:ext>
                  </a:extLst>
                </a:hlinkClick>
              </a:rPr>
              <a:t>prise de décision</a:t>
            </a:r>
            <a:r>
              <a:rPr b="0" i="0" lang="en-US" sz="2400" u="none">
                <a:solidFill>
                  <a:srgbClr val="DBDBDB"/>
                </a:solidFill>
                <a:latin typeface="Lato"/>
                <a:ea typeface="Lato"/>
                <a:cs typeface="Lato"/>
                <a:sym typeface="Lato"/>
              </a:rPr>
              <a:t> est une condition essentielle au leadership. La résultante des choix et décisions d’un gestionnaire peut devenir, et plus souvent qu’autrement deviendra, la cause de leur réussite ou de leur échec.</a:t>
            </a:r>
            <a:endParaRPr/>
          </a:p>
          <a:p>
            <a:pPr indent="-342900" lvl="0" marL="342900" marR="0" rtl="0" algn="just">
              <a:lnSpc>
                <a:spcPct val="100000"/>
              </a:lnSpc>
              <a:spcBef>
                <a:spcPts val="480"/>
              </a:spcBef>
              <a:spcAft>
                <a:spcPts val="0"/>
              </a:spcAft>
              <a:buClr>
                <a:srgbClr val="DBDBDB"/>
              </a:buClr>
              <a:buSzPts val="2400"/>
              <a:buFont typeface="Arial"/>
              <a:buNone/>
            </a:pPr>
            <a:r>
              <a:rPr b="0" i="0" lang="en-US" sz="2400" u="none">
                <a:solidFill>
                  <a:srgbClr val="DBDBDB"/>
                </a:solidFill>
                <a:latin typeface="Lato"/>
                <a:ea typeface="Lato"/>
                <a:cs typeface="Lato"/>
                <a:sym typeface="Lato"/>
              </a:rPr>
              <a:t>Il est important de prendre la meilleure décision possible mais il est aussi important de la prendre au bon moment. Prendre la meilleure décision trop tard c’est tout comme prendre la mauvaise décision!</a:t>
            </a:r>
            <a:endParaRPr/>
          </a:p>
          <a:p>
            <a:pPr indent="-190500" lvl="0" marL="342900" marR="0" rtl="0" algn="l">
              <a:spcBef>
                <a:spcPts val="480"/>
              </a:spcBef>
              <a:spcAft>
                <a:spcPts val="0"/>
              </a:spcAft>
              <a:buClr>
                <a:schemeClr val="dk1"/>
              </a:buClr>
              <a:buSzPts val="2400"/>
              <a:buFont typeface="Arial"/>
              <a:buNone/>
            </a:pPr>
            <a:r>
              <a:t/>
            </a:r>
            <a:endParaRPr b="0" i="0" sz="2400" u="none">
              <a:solidFill>
                <a:srgbClr val="DBDBDB"/>
              </a:solidFill>
              <a:latin typeface="Lato"/>
              <a:ea typeface="Lato"/>
              <a:cs typeface="Lato"/>
              <a:sym typeface="Lato"/>
            </a:endParaRPr>
          </a:p>
        </p:txBody>
      </p:sp>
      <p:sp>
        <p:nvSpPr>
          <p:cNvPr id="279" name="Google Shape;279;p2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2"/>
          <p:cNvSpPr txBox="1"/>
          <p:nvPr>
            <p:ph type="title"/>
          </p:nvPr>
        </p:nvSpPr>
        <p:spPr>
          <a:xfrm>
            <a:off x="317500" y="284162"/>
            <a:ext cx="8637587" cy="12001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LES COMPETENCES DE GESTIONNAIRES</a:t>
            </a:r>
            <a:endParaRPr/>
          </a:p>
        </p:txBody>
      </p:sp>
      <p:sp>
        <p:nvSpPr>
          <p:cNvPr id="286" name="Google Shape;286;p22"/>
          <p:cNvSpPr txBox="1"/>
          <p:nvPr>
            <p:ph idx="1" type="body"/>
          </p:nvPr>
        </p:nvSpPr>
        <p:spPr>
          <a:xfrm>
            <a:off x="328612" y="1600200"/>
            <a:ext cx="8626475"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DBDBDB"/>
              </a:buClr>
              <a:buSzPts val="2400"/>
              <a:buFont typeface="Arial"/>
              <a:buChar char="•"/>
            </a:pPr>
            <a:r>
              <a:rPr b="1" i="0" lang="en-US" sz="2400" u="none">
                <a:solidFill>
                  <a:srgbClr val="DBDBDB"/>
                </a:solidFill>
                <a:latin typeface="Raleway"/>
                <a:ea typeface="Raleway"/>
                <a:cs typeface="Raleway"/>
                <a:sym typeface="Raleway"/>
              </a:rPr>
              <a:t>Qualité 9: Faire preuve de courage managérial</a:t>
            </a:r>
            <a:endParaRPr/>
          </a:p>
          <a:p>
            <a:pPr indent="-342900" lvl="0" marL="342900" marR="0" rtl="0" algn="just">
              <a:lnSpc>
                <a:spcPct val="100000"/>
              </a:lnSpc>
              <a:spcBef>
                <a:spcPts val="480"/>
              </a:spcBef>
              <a:spcAft>
                <a:spcPts val="0"/>
              </a:spcAft>
              <a:buClr>
                <a:srgbClr val="DBDBDB"/>
              </a:buClr>
              <a:buSzPts val="2400"/>
              <a:buFont typeface="Arial"/>
              <a:buNone/>
            </a:pPr>
            <a:r>
              <a:rPr b="0" i="0" lang="en-US" sz="2400" u="none">
                <a:solidFill>
                  <a:srgbClr val="DBDBDB"/>
                </a:solidFill>
                <a:latin typeface="Lato"/>
                <a:ea typeface="Lato"/>
                <a:cs typeface="Lato"/>
                <a:sym typeface="Lato"/>
              </a:rPr>
              <a:t>Une des principales qualités d’un bon gestionnaire c’est de faire preuve de</a:t>
            </a:r>
            <a:r>
              <a:rPr b="1" i="0" lang="en-US" sz="2400" u="sng">
                <a:solidFill>
                  <a:srgbClr val="DBDBDB"/>
                </a:solidFill>
                <a:latin typeface="Calibri"/>
                <a:ea typeface="Calibri"/>
                <a:cs typeface="Calibri"/>
                <a:sym typeface="Calibri"/>
                <a:hlinkClick r:id="rId3">
                  <a:extLst>
                    <a:ext uri="{A12FA001-AC4F-418D-AE19-62706E023703}">
                      <ahyp:hlinkClr val="tx"/>
                    </a:ext>
                  </a:extLst>
                </a:hlinkClick>
              </a:rPr>
              <a:t> courage managérial</a:t>
            </a:r>
            <a:r>
              <a:rPr b="0" i="0" lang="en-US" sz="2400" u="none">
                <a:solidFill>
                  <a:srgbClr val="DBDBDB"/>
                </a:solidFill>
                <a:latin typeface="Lato"/>
                <a:ea typeface="Lato"/>
                <a:cs typeface="Lato"/>
                <a:sym typeface="Lato"/>
              </a:rPr>
              <a:t>. Un gestionnaire se doit de faire face aux problèmes, de dire les vraies choses, de prendre les décisions difficiles et d’être responsable de ses décisions.</a:t>
            </a:r>
            <a:endParaRPr/>
          </a:p>
          <a:p>
            <a:pPr indent="-342900" lvl="0" marL="342900" marR="0" rtl="0" algn="just">
              <a:lnSpc>
                <a:spcPct val="100000"/>
              </a:lnSpc>
              <a:spcBef>
                <a:spcPts val="480"/>
              </a:spcBef>
              <a:spcAft>
                <a:spcPts val="0"/>
              </a:spcAft>
              <a:buClr>
                <a:srgbClr val="DBDBDB"/>
              </a:buClr>
              <a:buSzPts val="2400"/>
              <a:buFont typeface="Arial"/>
              <a:buNone/>
            </a:pPr>
            <a:r>
              <a:rPr b="0" i="0" lang="en-US" sz="2400" u="none">
                <a:solidFill>
                  <a:srgbClr val="DBDBDB"/>
                </a:solidFill>
                <a:latin typeface="Lato"/>
                <a:ea typeface="Lato"/>
                <a:cs typeface="Lato"/>
                <a:sym typeface="Lato"/>
              </a:rPr>
              <a:t>Dire les vraies choses, c’est de dire ce qui doit être dit, au bon moment, à la bonne personne et de la bonne manière.</a:t>
            </a:r>
            <a:endParaRPr/>
          </a:p>
          <a:p>
            <a:pPr indent="-342900" lvl="0" marL="342900" marR="0" rtl="0" algn="just">
              <a:lnSpc>
                <a:spcPct val="100000"/>
              </a:lnSpc>
              <a:spcBef>
                <a:spcPts val="480"/>
              </a:spcBef>
              <a:spcAft>
                <a:spcPts val="0"/>
              </a:spcAft>
              <a:buClr>
                <a:srgbClr val="DBDBDB"/>
              </a:buClr>
              <a:buSzPts val="2400"/>
              <a:buFont typeface="Arial"/>
              <a:buNone/>
            </a:pPr>
            <a:r>
              <a:rPr b="0" i="0" lang="en-US" sz="2400" u="none">
                <a:solidFill>
                  <a:srgbClr val="DBDBDB"/>
                </a:solidFill>
                <a:latin typeface="Lato"/>
                <a:ea typeface="Lato"/>
                <a:cs typeface="Lato"/>
                <a:sym typeface="Lato"/>
              </a:rPr>
              <a:t>Faire face aux problèmes, c’est de s’assurer de regarder la réalité en face, de la partager et d’y faire face avec son équipe.</a:t>
            </a:r>
            <a:endParaRPr/>
          </a:p>
          <a:p>
            <a:pPr indent="-190500" lvl="0" marL="342900" marR="0" rtl="0" algn="l">
              <a:spcBef>
                <a:spcPts val="480"/>
              </a:spcBef>
              <a:spcAft>
                <a:spcPts val="0"/>
              </a:spcAft>
              <a:buClr>
                <a:schemeClr val="dk1"/>
              </a:buClr>
              <a:buSzPts val="2400"/>
              <a:buFont typeface="Arial"/>
              <a:buNone/>
            </a:pPr>
            <a:r>
              <a:t/>
            </a:r>
            <a:endParaRPr b="0" i="0" sz="2400" u="none">
              <a:solidFill>
                <a:srgbClr val="DBDBDB"/>
              </a:solidFill>
              <a:latin typeface="Lato"/>
              <a:ea typeface="Lato"/>
              <a:cs typeface="Lato"/>
              <a:sym typeface="Lato"/>
            </a:endParaRPr>
          </a:p>
        </p:txBody>
      </p:sp>
      <p:sp>
        <p:nvSpPr>
          <p:cNvPr id="287" name="Google Shape;287;p2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3"/>
          <p:cNvSpPr txBox="1"/>
          <p:nvPr>
            <p:ph type="title"/>
          </p:nvPr>
        </p:nvSpPr>
        <p:spPr>
          <a:xfrm>
            <a:off x="317500" y="284162"/>
            <a:ext cx="8637587" cy="12001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LES COMPETENCES DE GESTIONNAIRES</a:t>
            </a:r>
            <a:endParaRPr/>
          </a:p>
        </p:txBody>
      </p:sp>
      <p:sp>
        <p:nvSpPr>
          <p:cNvPr id="294" name="Google Shape;294;p23"/>
          <p:cNvSpPr txBox="1"/>
          <p:nvPr>
            <p:ph idx="1" type="body"/>
          </p:nvPr>
        </p:nvSpPr>
        <p:spPr>
          <a:xfrm>
            <a:off x="328612" y="1600200"/>
            <a:ext cx="8626475"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DBDBDB"/>
              </a:buClr>
              <a:buSzPts val="2400"/>
              <a:buFont typeface="Arial"/>
              <a:buChar char="•"/>
            </a:pPr>
            <a:r>
              <a:rPr b="1" i="0" lang="en-US" sz="2400" u="none">
                <a:solidFill>
                  <a:srgbClr val="DBDBDB"/>
                </a:solidFill>
                <a:latin typeface="Raleway"/>
                <a:ea typeface="Raleway"/>
                <a:cs typeface="Raleway"/>
                <a:sym typeface="Raleway"/>
              </a:rPr>
              <a:t>Qualité 9: Faire preuve de courage managérial</a:t>
            </a:r>
            <a:endParaRPr/>
          </a:p>
          <a:p>
            <a:pPr indent="-342900" lvl="0" marL="342900" marR="0" rtl="0" algn="just">
              <a:lnSpc>
                <a:spcPct val="100000"/>
              </a:lnSpc>
              <a:spcBef>
                <a:spcPts val="480"/>
              </a:spcBef>
              <a:spcAft>
                <a:spcPts val="0"/>
              </a:spcAft>
              <a:buClr>
                <a:srgbClr val="DBDBDB"/>
              </a:buClr>
              <a:buSzPts val="2400"/>
              <a:buFont typeface="Arial"/>
              <a:buNone/>
            </a:pPr>
            <a:r>
              <a:rPr b="0" i="0" lang="en-US" sz="2400" u="none">
                <a:solidFill>
                  <a:srgbClr val="DBDBDB"/>
                </a:solidFill>
                <a:latin typeface="Lato"/>
                <a:ea typeface="Lato"/>
                <a:cs typeface="Lato"/>
                <a:sym typeface="Lato"/>
              </a:rPr>
              <a:t>Avoir du courage managérial, c’est aussi de savoir gérer dans la tempête, de savoir gérer l’incertitude et l’ambiguïté. Un bon gestionnaire se doit de prendre plus de bonnes décisions que de mauvaises, sur la base d’informations insuffisantes, en le moins de temps possible et avec peu ou pas de solutions antécédentes sur lesquelles s’appuyer!</a:t>
            </a:r>
            <a:endParaRPr/>
          </a:p>
          <a:p>
            <a:pPr indent="-190500" lvl="0" marL="342900" marR="0" rtl="0" algn="l">
              <a:spcBef>
                <a:spcPts val="480"/>
              </a:spcBef>
              <a:spcAft>
                <a:spcPts val="0"/>
              </a:spcAft>
              <a:buClr>
                <a:schemeClr val="dk1"/>
              </a:buClr>
              <a:buSzPts val="2400"/>
              <a:buFont typeface="Arial"/>
              <a:buNone/>
            </a:pPr>
            <a:r>
              <a:t/>
            </a:r>
            <a:endParaRPr b="0" i="0" sz="2400" u="none">
              <a:solidFill>
                <a:srgbClr val="DBDBDB"/>
              </a:solidFill>
              <a:latin typeface="Lato"/>
              <a:ea typeface="Lato"/>
              <a:cs typeface="Lato"/>
              <a:sym typeface="Lato"/>
            </a:endParaRPr>
          </a:p>
        </p:txBody>
      </p:sp>
      <p:sp>
        <p:nvSpPr>
          <p:cNvPr id="295" name="Google Shape;295;p2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4"/>
          <p:cNvSpPr txBox="1"/>
          <p:nvPr>
            <p:ph type="title"/>
          </p:nvPr>
        </p:nvSpPr>
        <p:spPr>
          <a:xfrm>
            <a:off x="317500" y="284162"/>
            <a:ext cx="8637587" cy="12001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LES COMPETENCES DE GESTIONNAIRES</a:t>
            </a:r>
            <a:endParaRPr/>
          </a:p>
        </p:txBody>
      </p:sp>
      <p:sp>
        <p:nvSpPr>
          <p:cNvPr id="302" name="Google Shape;302;p24"/>
          <p:cNvSpPr txBox="1"/>
          <p:nvPr>
            <p:ph idx="1" type="body"/>
          </p:nvPr>
        </p:nvSpPr>
        <p:spPr>
          <a:xfrm>
            <a:off x="328612" y="1600200"/>
            <a:ext cx="8626475"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DBDBDB"/>
              </a:buClr>
              <a:buSzPts val="2400"/>
              <a:buFont typeface="Arial"/>
              <a:buChar char="•"/>
            </a:pPr>
            <a:r>
              <a:rPr b="1" i="0" lang="en-US" sz="2400" u="none">
                <a:solidFill>
                  <a:srgbClr val="DBDBDB"/>
                </a:solidFill>
                <a:latin typeface="Raleway"/>
                <a:ea typeface="Raleway"/>
                <a:cs typeface="Raleway"/>
                <a:sym typeface="Raleway"/>
              </a:rPr>
              <a:t>Qualité 10 : Avoir de bonnes ressources intellectuelles</a:t>
            </a:r>
            <a:endParaRPr/>
          </a:p>
          <a:p>
            <a:pPr indent="-342900" lvl="0" marL="342900" marR="0" rtl="0" algn="just">
              <a:lnSpc>
                <a:spcPct val="100000"/>
              </a:lnSpc>
              <a:spcBef>
                <a:spcPts val="460"/>
              </a:spcBef>
              <a:spcAft>
                <a:spcPts val="0"/>
              </a:spcAft>
              <a:buClr>
                <a:srgbClr val="DBDBDB"/>
              </a:buClr>
              <a:buSzPts val="2300"/>
              <a:buFont typeface="Arial"/>
              <a:buNone/>
            </a:pPr>
            <a:r>
              <a:rPr b="0" i="0" lang="en-US" sz="2300" u="none">
                <a:solidFill>
                  <a:srgbClr val="DBDBDB"/>
                </a:solidFill>
                <a:latin typeface="Lato"/>
                <a:ea typeface="Lato"/>
                <a:cs typeface="Lato"/>
                <a:sym typeface="Lato"/>
              </a:rPr>
              <a:t>Un bon gestionnaire doit toujours vouloir évoluer, apprendre et s’améliorer. Plus ses ressources intellectuelles seront élevées, plus sa capacité d’apprentissage sera rapide.</a:t>
            </a:r>
            <a:endParaRPr/>
          </a:p>
          <a:p>
            <a:pPr indent="-342900" lvl="0" marL="342900" marR="0" rtl="0" algn="just">
              <a:lnSpc>
                <a:spcPct val="100000"/>
              </a:lnSpc>
              <a:spcBef>
                <a:spcPts val="460"/>
              </a:spcBef>
              <a:spcAft>
                <a:spcPts val="0"/>
              </a:spcAft>
              <a:buClr>
                <a:srgbClr val="DBDBDB"/>
              </a:buClr>
              <a:buSzPts val="2300"/>
              <a:buFont typeface="Arial"/>
              <a:buNone/>
            </a:pPr>
            <a:r>
              <a:rPr b="0" i="0" lang="en-US" sz="2300" u="none">
                <a:solidFill>
                  <a:srgbClr val="DBDBDB"/>
                </a:solidFill>
                <a:latin typeface="Lato"/>
                <a:ea typeface="Lato"/>
                <a:cs typeface="Lato"/>
                <a:sym typeface="Lato"/>
              </a:rPr>
              <a:t>Vos gestionnaires ont-ils une pensée logique? (La capacité à utiliser un raisonnement ordonné et rigoureusement enchaîné ou une pensée systématique et déductive)</a:t>
            </a:r>
            <a:endParaRPr/>
          </a:p>
          <a:p>
            <a:pPr indent="-342900" lvl="0" marL="342900" marR="0" rtl="0" algn="just">
              <a:lnSpc>
                <a:spcPct val="100000"/>
              </a:lnSpc>
              <a:spcBef>
                <a:spcPts val="460"/>
              </a:spcBef>
              <a:spcAft>
                <a:spcPts val="0"/>
              </a:spcAft>
              <a:buClr>
                <a:srgbClr val="DBDBDB"/>
              </a:buClr>
              <a:buSzPts val="2300"/>
              <a:buFont typeface="Arial"/>
              <a:buNone/>
            </a:pPr>
            <a:r>
              <a:rPr b="0" i="0" lang="en-US" sz="2300" u="none">
                <a:solidFill>
                  <a:srgbClr val="DBDBDB"/>
                </a:solidFill>
                <a:latin typeface="Lato"/>
                <a:ea typeface="Lato"/>
                <a:cs typeface="Lato"/>
                <a:sym typeface="Lato"/>
              </a:rPr>
              <a:t>Ont-ils la capacité à créer et former des hypothèses, à avoir du « flair » et faire appel à leur intuition? Dans la tempête et l’ambiguïté, l’intuition est essentielle!</a:t>
            </a:r>
            <a:endParaRPr/>
          </a:p>
          <a:p>
            <a:pPr indent="-342900" lvl="0" marL="342900" marR="0" rtl="0" algn="l">
              <a:lnSpc>
                <a:spcPct val="100000"/>
              </a:lnSpc>
              <a:spcBef>
                <a:spcPts val="480"/>
              </a:spcBef>
              <a:spcAft>
                <a:spcPts val="0"/>
              </a:spcAft>
              <a:buClr>
                <a:srgbClr val="DBDBDB"/>
              </a:buClr>
              <a:buSzPts val="2400"/>
              <a:buFont typeface="Arial"/>
              <a:buNone/>
            </a:pPr>
            <a:r>
              <a:rPr b="0" i="0" lang="en-US" sz="2400" u="none">
                <a:solidFill>
                  <a:srgbClr val="DBDBDB"/>
                </a:solidFill>
                <a:latin typeface="Montserrat"/>
                <a:ea typeface="Montserrat"/>
                <a:cs typeface="Montserrat"/>
                <a:sym typeface="Montserrat"/>
              </a:rPr>
              <a:t>Pour rester à la fine pointe dans son domaine, et ce afin que toute l’entreprise puisse en bénéficier, il est essentiel de maintenir ses connaissances à jour.</a:t>
            </a:r>
            <a:endParaRPr/>
          </a:p>
        </p:txBody>
      </p:sp>
      <p:sp>
        <p:nvSpPr>
          <p:cNvPr id="303" name="Google Shape;303;p2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5"/>
          <p:cNvSpPr txBox="1"/>
          <p:nvPr>
            <p:ph type="title"/>
          </p:nvPr>
        </p:nvSpPr>
        <p:spPr>
          <a:xfrm>
            <a:off x="317500" y="284162"/>
            <a:ext cx="8637587" cy="12001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LES COMPETENCES DE GESTIONNAIRES</a:t>
            </a:r>
            <a:endParaRPr/>
          </a:p>
        </p:txBody>
      </p:sp>
      <p:sp>
        <p:nvSpPr>
          <p:cNvPr id="310" name="Google Shape;310;p25"/>
          <p:cNvSpPr txBox="1"/>
          <p:nvPr>
            <p:ph idx="1" type="body"/>
          </p:nvPr>
        </p:nvSpPr>
        <p:spPr>
          <a:xfrm>
            <a:off x="328612" y="1600200"/>
            <a:ext cx="8626475"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DBDBDB"/>
              </a:buClr>
              <a:buSzPts val="2400"/>
              <a:buFont typeface="Arial"/>
              <a:buChar char="•"/>
            </a:pPr>
            <a:r>
              <a:rPr b="1" i="0" lang="en-US" sz="2400" u="none">
                <a:solidFill>
                  <a:srgbClr val="DBDBDB"/>
                </a:solidFill>
                <a:latin typeface="Raleway"/>
                <a:ea typeface="Raleway"/>
                <a:cs typeface="Raleway"/>
                <a:sym typeface="Raleway"/>
              </a:rPr>
              <a:t>Qualité 11 : Avoir un bon sens politique</a:t>
            </a:r>
            <a:endParaRPr/>
          </a:p>
          <a:p>
            <a:pPr indent="-342900" lvl="0" marL="342900" marR="0" rtl="0" algn="just">
              <a:lnSpc>
                <a:spcPct val="100000"/>
              </a:lnSpc>
              <a:spcBef>
                <a:spcPts val="480"/>
              </a:spcBef>
              <a:spcAft>
                <a:spcPts val="0"/>
              </a:spcAft>
              <a:buClr>
                <a:srgbClr val="DBDBDB"/>
              </a:buClr>
              <a:buSzPts val="2400"/>
              <a:buFont typeface="Arial"/>
              <a:buNone/>
            </a:pPr>
            <a:r>
              <a:rPr b="0" i="0" lang="en-US" sz="2400" u="none">
                <a:solidFill>
                  <a:srgbClr val="DBDBDB"/>
                </a:solidFill>
                <a:latin typeface="Lato"/>
                <a:ea typeface="Lato"/>
                <a:cs typeface="Lato"/>
                <a:sym typeface="Lato"/>
              </a:rPr>
              <a:t>Avoir du sens politique, c’est d’abord de pouvoir faire la distinction entre « faire de la politique » et « avoir le sens politique » (et vous seriez surpris du nombre de gens qui ne font pas cette distinction!)</a:t>
            </a:r>
            <a:endParaRPr/>
          </a:p>
          <a:p>
            <a:pPr indent="-342900" lvl="0" marL="342900" marR="0" rtl="0" algn="just">
              <a:lnSpc>
                <a:spcPct val="100000"/>
              </a:lnSpc>
              <a:spcBef>
                <a:spcPts val="480"/>
              </a:spcBef>
              <a:spcAft>
                <a:spcPts val="0"/>
              </a:spcAft>
              <a:buClr>
                <a:srgbClr val="DBDBDB"/>
              </a:buClr>
              <a:buSzPts val="2400"/>
              <a:buFont typeface="Arial"/>
              <a:buNone/>
            </a:pPr>
            <a:r>
              <a:rPr b="0" i="0" lang="en-US" sz="2400" u="none">
                <a:solidFill>
                  <a:srgbClr val="DBDBDB"/>
                </a:solidFill>
                <a:latin typeface="Lato"/>
                <a:ea typeface="Lato"/>
                <a:cs typeface="Lato"/>
                <a:sym typeface="Lato"/>
              </a:rPr>
              <a:t>Avoir le sens politique, c’est de dire et faire des choses qui sont en harmonie avec les convictions et usages considérés comme acceptables. C’est repérer, comprendre et prendre en considérations les enjeux propres à un milieu organisationnel.</a:t>
            </a:r>
            <a:endParaRPr/>
          </a:p>
          <a:p>
            <a:pPr indent="-342900" lvl="0" marL="342900" marR="0" rtl="0" algn="just">
              <a:lnSpc>
                <a:spcPct val="100000"/>
              </a:lnSpc>
              <a:spcBef>
                <a:spcPts val="480"/>
              </a:spcBef>
              <a:spcAft>
                <a:spcPts val="0"/>
              </a:spcAft>
              <a:buClr>
                <a:srgbClr val="DBDBDB"/>
              </a:buClr>
              <a:buSzPts val="2400"/>
              <a:buFont typeface="Arial"/>
              <a:buNone/>
            </a:pPr>
            <a:r>
              <a:rPr b="0" i="0" lang="en-US" sz="2400" u="none">
                <a:solidFill>
                  <a:srgbClr val="DBDBDB"/>
                </a:solidFill>
                <a:latin typeface="Lato"/>
                <a:ea typeface="Lato"/>
                <a:cs typeface="Lato"/>
                <a:sym typeface="Lato"/>
              </a:rPr>
              <a:t>Une des qualités d’un bon gestionnaire est de choisir l’endroit et le moment opportun pour communiquer ses messages avec le minimum de bruit possible, de lire les signes non-verbaux et d’adapter son approche à la situation et à l’auditoire.</a:t>
            </a:r>
            <a:endParaRPr/>
          </a:p>
          <a:p>
            <a:pPr indent="-190500" lvl="0" marL="342900" marR="0" rtl="0" algn="l">
              <a:spcBef>
                <a:spcPts val="480"/>
              </a:spcBef>
              <a:spcAft>
                <a:spcPts val="0"/>
              </a:spcAft>
              <a:buClr>
                <a:schemeClr val="dk1"/>
              </a:buClr>
              <a:buSzPts val="2400"/>
              <a:buFont typeface="Arial"/>
              <a:buNone/>
            </a:pPr>
            <a:r>
              <a:t/>
            </a:r>
            <a:endParaRPr b="0" i="0" sz="2400" u="none">
              <a:solidFill>
                <a:srgbClr val="DBDBDB"/>
              </a:solidFill>
              <a:latin typeface="Lato"/>
              <a:ea typeface="Lato"/>
              <a:cs typeface="Lato"/>
              <a:sym typeface="Lato"/>
            </a:endParaRPr>
          </a:p>
        </p:txBody>
      </p:sp>
      <p:sp>
        <p:nvSpPr>
          <p:cNvPr id="311" name="Google Shape;311;p2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6"/>
          <p:cNvSpPr txBox="1"/>
          <p:nvPr>
            <p:ph type="title"/>
          </p:nvPr>
        </p:nvSpPr>
        <p:spPr>
          <a:xfrm>
            <a:off x="317500" y="284162"/>
            <a:ext cx="8637587" cy="12001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LES COMPETENCES DE GESTIONNAIRES</a:t>
            </a:r>
            <a:endParaRPr/>
          </a:p>
        </p:txBody>
      </p:sp>
      <p:sp>
        <p:nvSpPr>
          <p:cNvPr id="318" name="Google Shape;318;p26"/>
          <p:cNvSpPr txBox="1"/>
          <p:nvPr>
            <p:ph idx="1" type="body"/>
          </p:nvPr>
        </p:nvSpPr>
        <p:spPr>
          <a:xfrm>
            <a:off x="328612" y="1600200"/>
            <a:ext cx="8626475"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DBDBDB"/>
              </a:buClr>
              <a:buSzPts val="2400"/>
              <a:buFont typeface="Arial"/>
              <a:buChar char="•"/>
            </a:pPr>
            <a:r>
              <a:rPr b="1" i="0" lang="en-US" sz="2400" u="none">
                <a:solidFill>
                  <a:srgbClr val="DBDBDB"/>
                </a:solidFill>
                <a:latin typeface="Raleway"/>
                <a:ea typeface="Raleway"/>
                <a:cs typeface="Raleway"/>
                <a:sym typeface="Raleway"/>
              </a:rPr>
              <a:t>Qualité 12 : Faire preuve d’empathie</a:t>
            </a:r>
            <a:endParaRPr/>
          </a:p>
          <a:p>
            <a:pPr indent="-342900" lvl="0" marL="342900" marR="0" rtl="0" algn="just">
              <a:lnSpc>
                <a:spcPct val="100000"/>
              </a:lnSpc>
              <a:spcBef>
                <a:spcPts val="480"/>
              </a:spcBef>
              <a:spcAft>
                <a:spcPts val="0"/>
              </a:spcAft>
              <a:buClr>
                <a:srgbClr val="DBDBDB"/>
              </a:buClr>
              <a:buSzPts val="2400"/>
              <a:buFont typeface="Arial"/>
              <a:buNone/>
            </a:pPr>
            <a:r>
              <a:rPr b="0" i="0" lang="en-US" sz="2400" u="none">
                <a:solidFill>
                  <a:srgbClr val="DBDBDB"/>
                </a:solidFill>
                <a:latin typeface="Lato"/>
                <a:ea typeface="Lato"/>
                <a:cs typeface="Lato"/>
                <a:sym typeface="Lato"/>
              </a:rPr>
              <a:t>Ah cette merveilleuse qualité ! Je pourrais en dire long sur ses bienfaits!</a:t>
            </a:r>
            <a:endParaRPr/>
          </a:p>
          <a:p>
            <a:pPr indent="-342900" lvl="0" marL="342900" marR="0" rtl="0" algn="just">
              <a:lnSpc>
                <a:spcPct val="100000"/>
              </a:lnSpc>
              <a:spcBef>
                <a:spcPts val="480"/>
              </a:spcBef>
              <a:spcAft>
                <a:spcPts val="0"/>
              </a:spcAft>
              <a:buClr>
                <a:srgbClr val="DBDBDB"/>
              </a:buClr>
              <a:buSzPts val="2400"/>
              <a:buFont typeface="Arial"/>
              <a:buNone/>
            </a:pPr>
            <a:r>
              <a:rPr b="0" i="0" lang="en-US" sz="2400" u="none">
                <a:solidFill>
                  <a:srgbClr val="DBDBDB"/>
                </a:solidFill>
                <a:latin typeface="Lato"/>
                <a:ea typeface="Lato"/>
                <a:cs typeface="Lato"/>
                <a:sym typeface="Lato"/>
              </a:rPr>
              <a:t>L’empathie, c’est l’art de connaître les autres, de comprendre leurs sentiments, de percevoir leurs points de vue, d’éprouver un intérêt sincère pour leurs préoccupations et d’être ainsi capable d’entretenir des</a:t>
            </a:r>
            <a:r>
              <a:rPr b="1" i="0" lang="en-US" sz="2400" u="sng">
                <a:solidFill>
                  <a:srgbClr val="DBDBDB"/>
                </a:solidFill>
                <a:latin typeface="Calibri"/>
                <a:ea typeface="Calibri"/>
                <a:cs typeface="Calibri"/>
                <a:sym typeface="Calibri"/>
                <a:hlinkClick r:id="rId3">
                  <a:extLst>
                    <a:ext uri="{A12FA001-AC4F-418D-AE19-62706E023703}">
                      <ahyp:hlinkClr val="tx"/>
                    </a:ext>
                  </a:extLst>
                </a:hlinkClick>
              </a:rPr>
              <a:t> rapports harmonieux</a:t>
            </a:r>
            <a:r>
              <a:rPr b="1" i="0" lang="en-US" sz="2400" u="none">
                <a:solidFill>
                  <a:srgbClr val="DBDBDB"/>
                </a:solidFill>
                <a:latin typeface="Lato"/>
                <a:ea typeface="Lato"/>
                <a:cs typeface="Lato"/>
                <a:sym typeface="Lato"/>
              </a:rPr>
              <a:t> </a:t>
            </a:r>
            <a:r>
              <a:rPr b="0" i="0" lang="en-US" sz="2400" u="none">
                <a:solidFill>
                  <a:srgbClr val="DBDBDB"/>
                </a:solidFill>
                <a:latin typeface="Lato"/>
                <a:ea typeface="Lato"/>
                <a:cs typeface="Lato"/>
                <a:sym typeface="Lato"/>
              </a:rPr>
              <a:t>avec une grande variété d’individus.</a:t>
            </a:r>
            <a:endParaRPr/>
          </a:p>
          <a:p>
            <a:pPr indent="-342900" lvl="0" marL="342900" marR="0" rtl="0" algn="just">
              <a:lnSpc>
                <a:spcPct val="100000"/>
              </a:lnSpc>
              <a:spcBef>
                <a:spcPts val="480"/>
              </a:spcBef>
              <a:spcAft>
                <a:spcPts val="0"/>
              </a:spcAft>
              <a:buClr>
                <a:srgbClr val="DBDBDB"/>
              </a:buClr>
              <a:buSzPts val="2400"/>
              <a:buFont typeface="Arial"/>
              <a:buNone/>
            </a:pPr>
            <a:r>
              <a:rPr b="0" i="0" lang="en-US" sz="2400" u="none">
                <a:solidFill>
                  <a:srgbClr val="DBDBDB"/>
                </a:solidFill>
                <a:latin typeface="Lato"/>
                <a:ea typeface="Lato"/>
                <a:cs typeface="Lato"/>
                <a:sym typeface="Lato"/>
              </a:rPr>
              <a:t>Il ne faut pas confondre l’empathie et la sympathie, qui est plutôt le sentiment d’être « touché » et de ressentir le besoin d’agir pour soulager la souffrance d’autrui.</a:t>
            </a:r>
            <a:endParaRPr/>
          </a:p>
          <a:p>
            <a:pPr indent="-342900" lvl="0" marL="342900" marR="0" rtl="0" algn="just">
              <a:lnSpc>
                <a:spcPct val="100000"/>
              </a:lnSpc>
              <a:spcBef>
                <a:spcPts val="480"/>
              </a:spcBef>
              <a:spcAft>
                <a:spcPts val="0"/>
              </a:spcAft>
              <a:buClr>
                <a:srgbClr val="DBDBDB"/>
              </a:buClr>
              <a:buSzPts val="2400"/>
              <a:buFont typeface="Arial"/>
              <a:buNone/>
            </a:pPr>
            <a:r>
              <a:rPr b="0" i="0" lang="en-US" sz="2400" u="none">
                <a:solidFill>
                  <a:srgbClr val="DBDBDB"/>
                </a:solidFill>
                <a:latin typeface="Lato"/>
                <a:ea typeface="Lato"/>
                <a:cs typeface="Lato"/>
                <a:sym typeface="Lato"/>
              </a:rPr>
              <a:t>L’empathie n’a rien à voir avec le désir de sauver les autres!</a:t>
            </a:r>
            <a:endParaRPr/>
          </a:p>
          <a:p>
            <a:pPr indent="-190500" lvl="0" marL="342900" marR="0" rtl="0" algn="l">
              <a:spcBef>
                <a:spcPts val="480"/>
              </a:spcBef>
              <a:spcAft>
                <a:spcPts val="0"/>
              </a:spcAft>
              <a:buClr>
                <a:schemeClr val="dk1"/>
              </a:buClr>
              <a:buSzPts val="2400"/>
              <a:buFont typeface="Arial"/>
              <a:buNone/>
            </a:pPr>
            <a:r>
              <a:t/>
            </a:r>
            <a:endParaRPr b="0" i="0" sz="2400" u="none">
              <a:solidFill>
                <a:srgbClr val="DBDBDB"/>
              </a:solidFill>
              <a:latin typeface="Lato"/>
              <a:ea typeface="Lato"/>
              <a:cs typeface="Lato"/>
              <a:sym typeface="Lato"/>
            </a:endParaRPr>
          </a:p>
        </p:txBody>
      </p:sp>
      <p:sp>
        <p:nvSpPr>
          <p:cNvPr id="319" name="Google Shape;319;p2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7"/>
          <p:cNvSpPr txBox="1"/>
          <p:nvPr>
            <p:ph type="title"/>
          </p:nvPr>
        </p:nvSpPr>
        <p:spPr>
          <a:xfrm>
            <a:off x="317500" y="284162"/>
            <a:ext cx="8637587" cy="12001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LES COMPETENCES DE GESTIONNAIRES</a:t>
            </a:r>
            <a:endParaRPr/>
          </a:p>
        </p:txBody>
      </p:sp>
      <p:sp>
        <p:nvSpPr>
          <p:cNvPr id="326" name="Google Shape;326;p27"/>
          <p:cNvSpPr txBox="1"/>
          <p:nvPr>
            <p:ph idx="1" type="body"/>
          </p:nvPr>
        </p:nvSpPr>
        <p:spPr>
          <a:xfrm>
            <a:off x="328612" y="1600200"/>
            <a:ext cx="8626475"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DBDBDB"/>
              </a:buClr>
              <a:buSzPts val="2400"/>
              <a:buFont typeface="Arial"/>
              <a:buChar char="•"/>
            </a:pPr>
            <a:r>
              <a:rPr b="1" i="0" lang="en-US" sz="2400" u="none">
                <a:solidFill>
                  <a:srgbClr val="DBDBDB"/>
                </a:solidFill>
                <a:latin typeface="Raleway"/>
                <a:ea typeface="Raleway"/>
                <a:cs typeface="Raleway"/>
                <a:sym typeface="Raleway"/>
              </a:rPr>
              <a:t>Qualité 13 : Faire preuve d’humilité et de vulnérabilité</a:t>
            </a:r>
            <a:endParaRPr/>
          </a:p>
          <a:p>
            <a:pPr indent="-342900" lvl="0" marL="342900" marR="0" rtl="0" algn="just">
              <a:lnSpc>
                <a:spcPct val="100000"/>
              </a:lnSpc>
              <a:spcBef>
                <a:spcPts val="480"/>
              </a:spcBef>
              <a:spcAft>
                <a:spcPts val="0"/>
              </a:spcAft>
              <a:buClr>
                <a:srgbClr val="DBDBDB"/>
              </a:buClr>
              <a:buSzPts val="2400"/>
              <a:buFont typeface="Arial"/>
              <a:buNone/>
            </a:pPr>
            <a:r>
              <a:rPr b="0" i="0" lang="en-US" sz="2400" u="none">
                <a:solidFill>
                  <a:srgbClr val="DBDBDB"/>
                </a:solidFill>
                <a:latin typeface="Lato"/>
                <a:ea typeface="Lato"/>
                <a:cs typeface="Lato"/>
                <a:sym typeface="Lato"/>
              </a:rPr>
              <a:t>« La vulnérabilité a le goût de la vérité et l’odeur du courage »</a:t>
            </a:r>
            <a:endParaRPr/>
          </a:p>
          <a:p>
            <a:pPr indent="-342900" lvl="0" marL="342900" marR="0" rtl="0" algn="just">
              <a:lnSpc>
                <a:spcPct val="100000"/>
              </a:lnSpc>
              <a:spcBef>
                <a:spcPts val="480"/>
              </a:spcBef>
              <a:spcAft>
                <a:spcPts val="0"/>
              </a:spcAft>
              <a:buClr>
                <a:srgbClr val="DBDBDB"/>
              </a:buClr>
              <a:buSzPts val="2400"/>
              <a:buFont typeface="Arial"/>
              <a:buNone/>
            </a:pPr>
            <a:r>
              <a:rPr b="0" i="0" lang="en-US" sz="2400" u="none">
                <a:solidFill>
                  <a:srgbClr val="DBDBDB"/>
                </a:solidFill>
                <a:latin typeface="Lato"/>
                <a:ea typeface="Lato"/>
                <a:cs typeface="Lato"/>
                <a:sym typeface="Lato"/>
              </a:rPr>
              <a:t>Avoir le courage d’être vulnérable comme gestionnaire, le courage d’être soi-même est la pierre angulaire d’un leadership inspirant et nécessaire.</a:t>
            </a:r>
            <a:endParaRPr/>
          </a:p>
          <a:p>
            <a:pPr indent="-342900" lvl="0" marL="342900" marR="0" rtl="0" algn="just">
              <a:lnSpc>
                <a:spcPct val="100000"/>
              </a:lnSpc>
              <a:spcBef>
                <a:spcPts val="480"/>
              </a:spcBef>
              <a:spcAft>
                <a:spcPts val="0"/>
              </a:spcAft>
              <a:buClr>
                <a:srgbClr val="DBDBDB"/>
              </a:buClr>
              <a:buSzPts val="2400"/>
              <a:buFont typeface="Arial"/>
              <a:buNone/>
            </a:pPr>
            <a:r>
              <a:rPr b="0" i="0" lang="en-US" sz="2400" u="none">
                <a:solidFill>
                  <a:srgbClr val="DBDBDB"/>
                </a:solidFill>
                <a:latin typeface="Lato"/>
                <a:ea typeface="Lato"/>
                <a:cs typeface="Lato"/>
                <a:sym typeface="Lato"/>
              </a:rPr>
              <a:t>L’humilité est de savoir reconnaître sans détour ses erreurs et lacunes, de ne pas se prendre pour Superman, de prendre soin de mettre autrui à l’aise, d’encourager et respecter les points de vue différents, de savoir</a:t>
            </a:r>
            <a:r>
              <a:rPr b="1" i="0" lang="en-US" sz="2400" u="sng">
                <a:solidFill>
                  <a:srgbClr val="DBDBDB"/>
                </a:solidFill>
                <a:latin typeface="Calibri"/>
                <a:ea typeface="Calibri"/>
                <a:cs typeface="Calibri"/>
                <a:sym typeface="Calibri"/>
                <a:hlinkClick r:id="rId3">
                  <a:extLst>
                    <a:ext uri="{A12FA001-AC4F-418D-AE19-62706E023703}">
                      <ahyp:hlinkClr val="tx"/>
                    </a:ext>
                  </a:extLst>
                </a:hlinkClick>
              </a:rPr>
              <a:t> miser sur les forces de chacun</a:t>
            </a:r>
            <a:r>
              <a:rPr b="0" i="0" lang="en-US" sz="2400" u="none">
                <a:solidFill>
                  <a:srgbClr val="DBDBDB"/>
                </a:solidFill>
                <a:latin typeface="Lato"/>
                <a:ea typeface="Lato"/>
                <a:cs typeface="Lato"/>
                <a:sym typeface="Lato"/>
              </a:rPr>
              <a:t> et de s’entourer de gens bien souvent meilleurs que soi.</a:t>
            </a:r>
            <a:endParaRPr/>
          </a:p>
          <a:p>
            <a:pPr indent="-190500" lvl="0" marL="342900" marR="0" rtl="0" algn="l">
              <a:spcBef>
                <a:spcPts val="480"/>
              </a:spcBef>
              <a:spcAft>
                <a:spcPts val="0"/>
              </a:spcAft>
              <a:buClr>
                <a:schemeClr val="dk1"/>
              </a:buClr>
              <a:buSzPts val="2400"/>
              <a:buFont typeface="Arial"/>
              <a:buNone/>
            </a:pPr>
            <a:r>
              <a:t/>
            </a:r>
            <a:endParaRPr b="0" i="0" sz="2400" u="none">
              <a:solidFill>
                <a:srgbClr val="DBDBDB"/>
              </a:solidFill>
              <a:latin typeface="Lato"/>
              <a:ea typeface="Lato"/>
              <a:cs typeface="Lato"/>
              <a:sym typeface="Lato"/>
            </a:endParaRPr>
          </a:p>
        </p:txBody>
      </p:sp>
      <p:sp>
        <p:nvSpPr>
          <p:cNvPr id="327" name="Google Shape;327;p2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8"/>
          <p:cNvSpPr txBox="1"/>
          <p:nvPr>
            <p:ph type="title"/>
          </p:nvPr>
        </p:nvSpPr>
        <p:spPr>
          <a:xfrm>
            <a:off x="317500" y="284162"/>
            <a:ext cx="8637587" cy="12001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LES COMPETENCES DE GESTIONNAIRES</a:t>
            </a:r>
            <a:endParaRPr/>
          </a:p>
        </p:txBody>
      </p:sp>
      <p:sp>
        <p:nvSpPr>
          <p:cNvPr id="334" name="Google Shape;334;p28"/>
          <p:cNvSpPr txBox="1"/>
          <p:nvPr>
            <p:ph idx="1" type="body"/>
          </p:nvPr>
        </p:nvSpPr>
        <p:spPr>
          <a:xfrm>
            <a:off x="328612" y="1600200"/>
            <a:ext cx="8626475"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DBDBDB"/>
              </a:buClr>
              <a:buSzPts val="2400"/>
              <a:buFont typeface="Arial"/>
              <a:buChar char="•"/>
            </a:pPr>
            <a:r>
              <a:rPr b="1" i="0" lang="en-US" sz="2400" u="none">
                <a:solidFill>
                  <a:srgbClr val="DBDBDB"/>
                </a:solidFill>
                <a:latin typeface="Raleway"/>
                <a:ea typeface="Raleway"/>
                <a:cs typeface="Raleway"/>
                <a:sym typeface="Raleway"/>
              </a:rPr>
              <a:t>Qualité 14 : Faire preuve d’intelligence émotionnelle</a:t>
            </a:r>
            <a:endParaRPr/>
          </a:p>
          <a:p>
            <a:pPr indent="-342900" lvl="0" marL="342900" marR="0" rtl="0" algn="just">
              <a:lnSpc>
                <a:spcPct val="100000"/>
              </a:lnSpc>
              <a:spcBef>
                <a:spcPts val="480"/>
              </a:spcBef>
              <a:spcAft>
                <a:spcPts val="0"/>
              </a:spcAft>
              <a:buClr>
                <a:srgbClr val="DBDBDB"/>
              </a:buClr>
              <a:buSzPts val="2400"/>
              <a:buFont typeface="Arial"/>
              <a:buNone/>
            </a:pPr>
            <a:r>
              <a:rPr b="1" i="0" lang="en-US" sz="2400" u="sng">
                <a:solidFill>
                  <a:srgbClr val="DBDBDB"/>
                </a:solidFill>
                <a:latin typeface="Calibri"/>
                <a:ea typeface="Calibri"/>
                <a:cs typeface="Calibri"/>
                <a:sym typeface="Calibri"/>
                <a:hlinkClick r:id="rId3">
                  <a:extLst>
                    <a:ext uri="{A12FA001-AC4F-418D-AE19-62706E023703}">
                      <ahyp:hlinkClr val="tx"/>
                    </a:ext>
                  </a:extLst>
                </a:hlinkClick>
              </a:rPr>
              <a:t>L’intelligence émotionnelle</a:t>
            </a:r>
            <a:r>
              <a:rPr b="0" i="0" lang="en-US" sz="2400" u="none">
                <a:solidFill>
                  <a:srgbClr val="DBDBDB"/>
                </a:solidFill>
                <a:latin typeface="Lato"/>
                <a:ea typeface="Lato"/>
                <a:cs typeface="Lato"/>
                <a:sym typeface="Lato"/>
              </a:rPr>
              <a:t> représente un ensemble d’habiletés verbales et non verbales permettant à un individu de générer, reconnaître, exprimer, comprendre et évaluer ses propres émotions et celles des autres de manière à orienter ses pensées et actions pour affronter les exigences et </a:t>
            </a:r>
            <a:r>
              <a:rPr b="1" i="0" lang="en-US" sz="2400" u="sng">
                <a:solidFill>
                  <a:srgbClr val="DBDBDB"/>
                </a:solidFill>
                <a:latin typeface="Calibri"/>
                <a:ea typeface="Calibri"/>
                <a:cs typeface="Calibri"/>
                <a:sym typeface="Calibri"/>
                <a:hlinkClick r:id="rId4">
                  <a:extLst>
                    <a:ext uri="{A12FA001-AC4F-418D-AE19-62706E023703}">
                      <ahyp:hlinkClr val="tx"/>
                    </a:ext>
                  </a:extLst>
                </a:hlinkClick>
              </a:rPr>
              <a:t>pressions de l’environnement</a:t>
            </a:r>
            <a:r>
              <a:rPr b="0" i="0" lang="en-US" sz="2400" u="none">
                <a:solidFill>
                  <a:srgbClr val="DBDBDB"/>
                </a:solidFill>
                <a:latin typeface="Lato"/>
                <a:ea typeface="Lato"/>
                <a:cs typeface="Lato"/>
                <a:sym typeface="Lato"/>
              </a:rPr>
              <a:t>.</a:t>
            </a:r>
            <a:endParaRPr/>
          </a:p>
          <a:p>
            <a:pPr indent="-342900" lvl="0" marL="342900" marR="0" rtl="0" algn="just">
              <a:lnSpc>
                <a:spcPct val="100000"/>
              </a:lnSpc>
              <a:spcBef>
                <a:spcPts val="480"/>
              </a:spcBef>
              <a:spcAft>
                <a:spcPts val="0"/>
              </a:spcAft>
              <a:buClr>
                <a:srgbClr val="DBDBDB"/>
              </a:buClr>
              <a:buSzPts val="2400"/>
              <a:buFont typeface="Arial"/>
              <a:buNone/>
            </a:pPr>
            <a:r>
              <a:rPr b="0" i="0" lang="en-US" sz="2400" u="none">
                <a:solidFill>
                  <a:srgbClr val="DBDBDB"/>
                </a:solidFill>
                <a:latin typeface="Lato"/>
                <a:ea typeface="Lato"/>
                <a:cs typeface="Lato"/>
                <a:sym typeface="Lato"/>
              </a:rPr>
              <a:t>Pour développer l’intelligence émotionnelle, un bon gestionnaire doit premièrement bien se connaître! Pourquoi? Simplement parce que celui qui est sourd face à ce qu’il ressent demeure à la merci de ses sentiments. Il doit aussi apprendre à gouverner ses émotions, les adapter aux différentes situations et faire preuve d’empathie.</a:t>
            </a:r>
            <a:endParaRPr/>
          </a:p>
          <a:p>
            <a:pPr indent="-190500" lvl="0" marL="342900" marR="0" rtl="0" algn="l">
              <a:spcBef>
                <a:spcPts val="480"/>
              </a:spcBef>
              <a:spcAft>
                <a:spcPts val="0"/>
              </a:spcAft>
              <a:buClr>
                <a:schemeClr val="dk1"/>
              </a:buClr>
              <a:buSzPts val="2400"/>
              <a:buFont typeface="Arial"/>
              <a:buNone/>
            </a:pPr>
            <a:r>
              <a:t/>
            </a:r>
            <a:endParaRPr b="0" i="0" sz="2400" u="none">
              <a:solidFill>
                <a:srgbClr val="DBDBDB"/>
              </a:solidFill>
              <a:latin typeface="Lato"/>
              <a:ea typeface="Lato"/>
              <a:cs typeface="Lato"/>
              <a:sym typeface="Lato"/>
            </a:endParaRPr>
          </a:p>
        </p:txBody>
      </p:sp>
      <p:sp>
        <p:nvSpPr>
          <p:cNvPr id="335" name="Google Shape;335;p2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9"/>
          <p:cNvSpPr txBox="1"/>
          <p:nvPr>
            <p:ph type="title"/>
          </p:nvPr>
        </p:nvSpPr>
        <p:spPr>
          <a:xfrm>
            <a:off x="317500" y="284162"/>
            <a:ext cx="8637587" cy="12001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LES COMPETENCES DE GESTIONNAIRES</a:t>
            </a:r>
            <a:endParaRPr/>
          </a:p>
        </p:txBody>
      </p:sp>
      <p:sp>
        <p:nvSpPr>
          <p:cNvPr id="342" name="Google Shape;342;p29"/>
          <p:cNvSpPr txBox="1"/>
          <p:nvPr>
            <p:ph idx="1" type="body"/>
          </p:nvPr>
        </p:nvSpPr>
        <p:spPr>
          <a:xfrm>
            <a:off x="328612" y="1600200"/>
            <a:ext cx="8626475"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DBDBDB"/>
              </a:buClr>
              <a:buSzPts val="2400"/>
              <a:buFont typeface="Arial"/>
              <a:buChar char="•"/>
            </a:pPr>
            <a:r>
              <a:rPr b="1" i="0" lang="en-US" sz="2400" u="none">
                <a:solidFill>
                  <a:srgbClr val="DBDBDB"/>
                </a:solidFill>
                <a:latin typeface="Raleway"/>
                <a:ea typeface="Raleway"/>
                <a:cs typeface="Raleway"/>
                <a:sym typeface="Raleway"/>
              </a:rPr>
              <a:t>Qualité 15 : Savoir bien s’entourer</a:t>
            </a:r>
            <a:endParaRPr/>
          </a:p>
          <a:p>
            <a:pPr indent="-342900" lvl="0" marL="342900" marR="0" rtl="0" algn="just">
              <a:lnSpc>
                <a:spcPct val="100000"/>
              </a:lnSpc>
              <a:spcBef>
                <a:spcPts val="480"/>
              </a:spcBef>
              <a:spcAft>
                <a:spcPts val="0"/>
              </a:spcAft>
              <a:buClr>
                <a:srgbClr val="DBDBDB"/>
              </a:buClr>
              <a:buSzPts val="2400"/>
              <a:buFont typeface="Arial"/>
              <a:buNone/>
            </a:pPr>
            <a:r>
              <a:rPr b="0" i="0" lang="en-US" sz="2400" u="none">
                <a:solidFill>
                  <a:srgbClr val="DBDBDB"/>
                </a:solidFill>
                <a:latin typeface="Lato"/>
                <a:ea typeface="Lato"/>
                <a:cs typeface="Lato"/>
                <a:sym typeface="Lato"/>
              </a:rPr>
              <a:t>Le succès est un travail d’équipe et, dans ce contexte, une des qualités d’un bon gestionnaire, c’est qu’il doit savoir bien s’entourer, savoir juger les autres et savoir constituer des équipes performantes.</a:t>
            </a:r>
            <a:endParaRPr/>
          </a:p>
          <a:p>
            <a:pPr indent="-342900" lvl="0" marL="342900" marR="0" rtl="0" algn="just">
              <a:lnSpc>
                <a:spcPct val="100000"/>
              </a:lnSpc>
              <a:spcBef>
                <a:spcPts val="480"/>
              </a:spcBef>
              <a:spcAft>
                <a:spcPts val="0"/>
              </a:spcAft>
              <a:buClr>
                <a:srgbClr val="DBDBDB"/>
              </a:buClr>
              <a:buSzPts val="2400"/>
              <a:buFont typeface="Arial"/>
              <a:buNone/>
            </a:pPr>
            <a:r>
              <a:rPr b="0" i="0" lang="en-US" sz="2400" u="none">
                <a:solidFill>
                  <a:srgbClr val="DBDBDB"/>
                </a:solidFill>
                <a:latin typeface="Lato"/>
                <a:ea typeface="Lato"/>
                <a:cs typeface="Lato"/>
                <a:sym typeface="Lato"/>
              </a:rPr>
              <a:t>Il doit connaître la</a:t>
            </a:r>
            <a:r>
              <a:rPr b="1" i="0" lang="en-US" sz="2400" u="sng">
                <a:solidFill>
                  <a:srgbClr val="DBDBDB"/>
                </a:solidFill>
                <a:latin typeface="Calibri"/>
                <a:ea typeface="Calibri"/>
                <a:cs typeface="Calibri"/>
                <a:sym typeface="Calibri"/>
                <a:hlinkClick r:id="rId3">
                  <a:extLst>
                    <a:ext uri="{A12FA001-AC4F-418D-AE19-62706E023703}">
                      <ahyp:hlinkClr val="tx"/>
                    </a:ext>
                  </a:extLst>
                </a:hlinkClick>
              </a:rPr>
              <a:t> recette d’une équipe de rêve</a:t>
            </a:r>
            <a:r>
              <a:rPr b="0" i="0" lang="en-US" sz="2400" u="none">
                <a:solidFill>
                  <a:srgbClr val="DBDBDB"/>
                </a:solidFill>
                <a:latin typeface="Lato"/>
                <a:ea typeface="Lato"/>
                <a:cs typeface="Lato"/>
                <a:sym typeface="Lato"/>
              </a:rPr>
              <a:t> :</a:t>
            </a:r>
            <a:endParaRPr/>
          </a:p>
          <a:p>
            <a:pPr indent="-342900" lvl="0" marL="342900" marR="0" rtl="0" algn="l">
              <a:lnSpc>
                <a:spcPct val="100000"/>
              </a:lnSpc>
              <a:spcBef>
                <a:spcPts val="480"/>
              </a:spcBef>
              <a:spcAft>
                <a:spcPts val="0"/>
              </a:spcAft>
              <a:buClr>
                <a:srgbClr val="DBDBDB"/>
              </a:buClr>
              <a:buSzPts val="2400"/>
              <a:buFont typeface="Arial"/>
              <a:buChar char="•"/>
            </a:pPr>
            <a:r>
              <a:rPr b="0" i="0" lang="en-US" sz="2400" u="none">
                <a:solidFill>
                  <a:srgbClr val="DBDBDB"/>
                </a:solidFill>
                <a:latin typeface="Raleway"/>
                <a:ea typeface="Raleway"/>
                <a:cs typeface="Raleway"/>
                <a:sym typeface="Raleway"/>
              </a:rPr>
              <a:t>connaître ses besoins et être réaliste;</a:t>
            </a:r>
            <a:endParaRPr/>
          </a:p>
          <a:p>
            <a:pPr indent="-342900" lvl="0" marL="342900" marR="0" rtl="0" algn="l">
              <a:lnSpc>
                <a:spcPct val="100000"/>
              </a:lnSpc>
              <a:spcBef>
                <a:spcPts val="480"/>
              </a:spcBef>
              <a:spcAft>
                <a:spcPts val="0"/>
              </a:spcAft>
              <a:buClr>
                <a:srgbClr val="DBDBDB"/>
              </a:buClr>
              <a:buSzPts val="2400"/>
              <a:buFont typeface="Arial"/>
              <a:buChar char="•"/>
            </a:pPr>
            <a:r>
              <a:rPr b="0" i="0" lang="en-US" sz="2400" u="none">
                <a:solidFill>
                  <a:srgbClr val="DBDBDB"/>
                </a:solidFill>
                <a:latin typeface="Raleway"/>
                <a:ea typeface="Raleway"/>
                <a:cs typeface="Raleway"/>
                <a:sym typeface="Raleway"/>
              </a:rPr>
              <a:t>savoir miser sur les forces de chacun et les optimiser;</a:t>
            </a:r>
            <a:endParaRPr/>
          </a:p>
          <a:p>
            <a:pPr indent="-342900" lvl="0" marL="342900" marR="0" rtl="0" algn="l">
              <a:lnSpc>
                <a:spcPct val="100000"/>
              </a:lnSpc>
              <a:spcBef>
                <a:spcPts val="480"/>
              </a:spcBef>
              <a:spcAft>
                <a:spcPts val="0"/>
              </a:spcAft>
              <a:buClr>
                <a:srgbClr val="DBDBDB"/>
              </a:buClr>
              <a:buSzPts val="2400"/>
              <a:buFont typeface="Arial"/>
              <a:buChar char="•"/>
            </a:pPr>
            <a:r>
              <a:rPr b="0" i="0" lang="en-US" sz="2400" u="none">
                <a:solidFill>
                  <a:srgbClr val="DBDBDB"/>
                </a:solidFill>
                <a:latin typeface="Raleway"/>
                <a:ea typeface="Raleway"/>
                <a:cs typeface="Raleway"/>
                <a:sym typeface="Raleway"/>
              </a:rPr>
              <a:t>miser sur la diversité et la complémentarité.</a:t>
            </a:r>
            <a:endParaRPr/>
          </a:p>
          <a:p>
            <a:pPr indent="-190500" lvl="0" marL="342900" marR="0" rtl="0" algn="l">
              <a:spcBef>
                <a:spcPts val="480"/>
              </a:spcBef>
              <a:spcAft>
                <a:spcPts val="0"/>
              </a:spcAft>
              <a:buClr>
                <a:schemeClr val="dk1"/>
              </a:buClr>
              <a:buSzPts val="2400"/>
              <a:buFont typeface="Arial"/>
              <a:buNone/>
            </a:pPr>
            <a:r>
              <a:t/>
            </a:r>
            <a:endParaRPr b="0" i="0" sz="2400" u="none">
              <a:solidFill>
                <a:srgbClr val="DBDBDB"/>
              </a:solidFill>
              <a:latin typeface="Raleway"/>
              <a:ea typeface="Raleway"/>
              <a:cs typeface="Raleway"/>
              <a:sym typeface="Raleway"/>
            </a:endParaRPr>
          </a:p>
        </p:txBody>
      </p:sp>
      <p:sp>
        <p:nvSpPr>
          <p:cNvPr id="343" name="Google Shape;343;p2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
          <p:cNvSpPr txBox="1"/>
          <p:nvPr>
            <p:ph type="title"/>
          </p:nvPr>
        </p:nvSpPr>
        <p:spPr>
          <a:xfrm>
            <a:off x="179387" y="476250"/>
            <a:ext cx="8637587" cy="646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3600"/>
              <a:buFont typeface="Calibri"/>
              <a:buNone/>
            </a:pPr>
            <a:r>
              <a:rPr b="1" i="0" lang="en-US" sz="3600" u="none">
                <a:solidFill>
                  <a:srgbClr val="FFFFFF"/>
                </a:solidFill>
                <a:latin typeface="Calibri"/>
                <a:ea typeface="Calibri"/>
                <a:cs typeface="Calibri"/>
                <a:sym typeface="Calibri"/>
              </a:rPr>
              <a:t>Programme</a:t>
            </a:r>
            <a:endParaRPr/>
          </a:p>
        </p:txBody>
      </p:sp>
      <p:sp>
        <p:nvSpPr>
          <p:cNvPr id="134" name="Google Shape;134;p3"/>
          <p:cNvSpPr txBox="1"/>
          <p:nvPr>
            <p:ph idx="1" type="body"/>
          </p:nvPr>
        </p:nvSpPr>
        <p:spPr>
          <a:xfrm>
            <a:off x="328612" y="1600200"/>
            <a:ext cx="8208962" cy="49530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chemeClr val="lt1"/>
              </a:buClr>
              <a:buSzPts val="2800"/>
              <a:buFont typeface="Calibri"/>
              <a:buAutoNum type="romanUcPeriod"/>
            </a:pPr>
            <a:r>
              <a:rPr b="1" i="0" lang="en-US" sz="2800" u="none" cap="none" strike="noStrike">
                <a:solidFill>
                  <a:schemeClr val="lt1"/>
                </a:solidFill>
                <a:latin typeface="Roboto"/>
                <a:ea typeface="Roboto"/>
                <a:cs typeface="Roboto"/>
                <a:sym typeface="Roboto"/>
              </a:rPr>
              <a:t>La Compétence</a:t>
            </a:r>
            <a:endParaRPr/>
          </a:p>
          <a:p>
            <a:pPr indent="-336550" lvl="0" marL="514350" marR="0" rtl="0" algn="l">
              <a:lnSpc>
                <a:spcPct val="100000"/>
              </a:lnSpc>
              <a:spcBef>
                <a:spcPts val="560"/>
              </a:spcBef>
              <a:spcAft>
                <a:spcPts val="0"/>
              </a:spcAft>
              <a:buClr>
                <a:schemeClr val="dk1"/>
              </a:buClr>
              <a:buSzPts val="2800"/>
              <a:buFont typeface="Calibri"/>
              <a:buNone/>
            </a:pPr>
            <a:r>
              <a:t/>
            </a:r>
            <a:endParaRPr b="1" i="0" sz="2800" u="none" cap="none" strike="noStrike">
              <a:solidFill>
                <a:schemeClr val="lt1"/>
              </a:solidFill>
              <a:latin typeface="Roboto"/>
              <a:ea typeface="Roboto"/>
              <a:cs typeface="Roboto"/>
              <a:sym typeface="Roboto"/>
            </a:endParaRPr>
          </a:p>
          <a:p>
            <a:pPr indent="-514350" lvl="0" marL="514350" marR="0" rtl="0" algn="l">
              <a:lnSpc>
                <a:spcPct val="100000"/>
              </a:lnSpc>
              <a:spcBef>
                <a:spcPts val="560"/>
              </a:spcBef>
              <a:spcAft>
                <a:spcPts val="0"/>
              </a:spcAft>
              <a:buClr>
                <a:schemeClr val="lt1"/>
              </a:buClr>
              <a:buSzPts val="2800"/>
              <a:buFont typeface="Calibri"/>
              <a:buAutoNum type="romanUcPeriod"/>
            </a:pPr>
            <a:r>
              <a:rPr b="1" i="0" lang="en-US" sz="2800" u="none" cap="none" strike="noStrike">
                <a:solidFill>
                  <a:schemeClr val="lt1"/>
                </a:solidFill>
                <a:latin typeface="Roboto"/>
                <a:ea typeface="Roboto"/>
                <a:cs typeface="Roboto"/>
                <a:sym typeface="Roboto"/>
              </a:rPr>
              <a:t>La Compétence de gestionnaire</a:t>
            </a:r>
            <a:endParaRPr/>
          </a:p>
          <a:p>
            <a:pPr indent="-514350" lvl="0" marL="514350" marR="0" rtl="0" algn="l">
              <a:lnSpc>
                <a:spcPct val="100000"/>
              </a:lnSpc>
              <a:spcBef>
                <a:spcPts val="560"/>
              </a:spcBef>
              <a:spcAft>
                <a:spcPts val="0"/>
              </a:spcAft>
              <a:buClr>
                <a:schemeClr val="dk1"/>
              </a:buClr>
              <a:buSzPts val="2800"/>
              <a:buFont typeface="Arial"/>
              <a:buNone/>
            </a:pPr>
            <a:r>
              <a:t/>
            </a:r>
            <a:endParaRPr b="1" i="0" sz="2800" u="none" cap="none" strike="noStrike">
              <a:solidFill>
                <a:schemeClr val="lt1"/>
              </a:solidFill>
              <a:latin typeface="Roboto"/>
              <a:ea typeface="Roboto"/>
              <a:cs typeface="Roboto"/>
              <a:sym typeface="Roboto"/>
            </a:endParaRPr>
          </a:p>
          <a:p>
            <a:pPr indent="-514350" lvl="0" marL="514350" marR="0" rtl="0" algn="l">
              <a:lnSpc>
                <a:spcPct val="100000"/>
              </a:lnSpc>
              <a:spcBef>
                <a:spcPts val="560"/>
              </a:spcBef>
              <a:spcAft>
                <a:spcPts val="0"/>
              </a:spcAft>
              <a:buClr>
                <a:schemeClr val="lt1"/>
              </a:buClr>
              <a:buSzPts val="2800"/>
              <a:buFont typeface="Calibri"/>
              <a:buAutoNum type="romanUcPeriod"/>
            </a:pPr>
            <a:r>
              <a:rPr b="1" i="0" lang="en-US" sz="2800" u="none" cap="none" strike="noStrike">
                <a:solidFill>
                  <a:schemeClr val="lt1"/>
                </a:solidFill>
                <a:latin typeface="Roboto"/>
                <a:ea typeface="Roboto"/>
                <a:cs typeface="Roboto"/>
                <a:sym typeface="Roboto"/>
              </a:rPr>
              <a:t>La Gestion des compétence</a:t>
            </a:r>
            <a:endParaRPr/>
          </a:p>
          <a:p>
            <a:pPr indent="-336550" lvl="0" marL="514350" marR="0" rtl="0" algn="l">
              <a:lnSpc>
                <a:spcPct val="100000"/>
              </a:lnSpc>
              <a:spcBef>
                <a:spcPts val="560"/>
              </a:spcBef>
              <a:spcAft>
                <a:spcPts val="0"/>
              </a:spcAft>
              <a:buClr>
                <a:schemeClr val="dk1"/>
              </a:buClr>
              <a:buSzPts val="2800"/>
              <a:buFont typeface="Calibri"/>
              <a:buNone/>
            </a:pPr>
            <a:r>
              <a:t/>
            </a:r>
            <a:endParaRPr b="1" i="0" sz="2800" u="none" cap="none" strike="noStrike">
              <a:solidFill>
                <a:schemeClr val="lt1"/>
              </a:solidFill>
              <a:latin typeface="Roboto"/>
              <a:ea typeface="Roboto"/>
              <a:cs typeface="Roboto"/>
              <a:sym typeface="Roboto"/>
            </a:endParaRPr>
          </a:p>
          <a:p>
            <a:pPr indent="-514350" lvl="0" marL="514350" marR="0" rtl="0" algn="l">
              <a:lnSpc>
                <a:spcPct val="100000"/>
              </a:lnSpc>
              <a:spcBef>
                <a:spcPts val="560"/>
              </a:spcBef>
              <a:spcAft>
                <a:spcPts val="0"/>
              </a:spcAft>
              <a:buClr>
                <a:schemeClr val="lt1"/>
              </a:buClr>
              <a:buSzPts val="2800"/>
              <a:buFont typeface="Calibri"/>
              <a:buAutoNum type="romanUcPeriod"/>
            </a:pPr>
            <a:r>
              <a:rPr b="1" i="0" lang="en-US" sz="2800" u="none" cap="none" strike="noStrike">
                <a:solidFill>
                  <a:schemeClr val="lt1"/>
                </a:solidFill>
                <a:latin typeface="Roboto"/>
                <a:ea typeface="Roboto"/>
                <a:cs typeface="Roboto"/>
                <a:sym typeface="Roboto"/>
              </a:rPr>
              <a:t>La Gestion du stress</a:t>
            </a:r>
            <a:endParaRPr/>
          </a:p>
          <a:p>
            <a:pPr indent="-336550" lvl="0" marL="514350" marR="0" rtl="0" algn="l">
              <a:lnSpc>
                <a:spcPct val="100000"/>
              </a:lnSpc>
              <a:spcBef>
                <a:spcPts val="560"/>
              </a:spcBef>
              <a:spcAft>
                <a:spcPts val="0"/>
              </a:spcAft>
              <a:buClr>
                <a:schemeClr val="dk1"/>
              </a:buClr>
              <a:buSzPts val="2800"/>
              <a:buFont typeface="Calibri"/>
              <a:buNone/>
            </a:pPr>
            <a:r>
              <a:t/>
            </a:r>
            <a:endParaRPr b="1" i="0" sz="2800" u="none" cap="none" strike="noStrike">
              <a:solidFill>
                <a:schemeClr val="lt1"/>
              </a:solidFill>
              <a:latin typeface="Roboto"/>
              <a:ea typeface="Roboto"/>
              <a:cs typeface="Roboto"/>
              <a:sym typeface="Roboto"/>
            </a:endParaRPr>
          </a:p>
          <a:p>
            <a:pPr indent="-514350" lvl="0" marL="514350" marR="0" rtl="0" algn="l">
              <a:lnSpc>
                <a:spcPct val="100000"/>
              </a:lnSpc>
              <a:spcBef>
                <a:spcPts val="560"/>
              </a:spcBef>
              <a:spcAft>
                <a:spcPts val="0"/>
              </a:spcAft>
              <a:buClr>
                <a:schemeClr val="lt1"/>
              </a:buClr>
              <a:buSzPts val="2800"/>
              <a:buFont typeface="Calibri"/>
              <a:buAutoNum type="romanUcPeriod"/>
            </a:pPr>
            <a:r>
              <a:rPr b="1" i="0" lang="en-US" sz="2800" u="none" cap="none" strike="noStrike">
                <a:solidFill>
                  <a:schemeClr val="lt1"/>
                </a:solidFill>
                <a:latin typeface="Roboto"/>
                <a:ea typeface="Roboto"/>
                <a:cs typeface="Roboto"/>
                <a:sym typeface="Roboto"/>
              </a:rPr>
              <a:t>La Gestion des conflits</a:t>
            </a:r>
            <a:endParaRPr/>
          </a:p>
        </p:txBody>
      </p:sp>
      <p:sp>
        <p:nvSpPr>
          <p:cNvPr id="135" name="Google Shape;135;p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80000"/>
              </a:lnSpc>
              <a:spcBef>
                <a:spcPts val="0"/>
              </a:spcBef>
              <a:spcAft>
                <a:spcPts val="0"/>
              </a:spcAft>
              <a:buClr>
                <a:schemeClr val="dk1"/>
              </a:buClr>
              <a:buSzPts val="2000"/>
              <a:buFont typeface="Arial"/>
              <a:buNone/>
            </a:pPr>
            <a:fld id="{00000000-1234-1234-1234-123412341234}" type="slidenum">
              <a:rPr b="0" i="0" lang="en-US" sz="20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0"/>
          <p:cNvSpPr txBox="1"/>
          <p:nvPr>
            <p:ph type="title"/>
          </p:nvPr>
        </p:nvSpPr>
        <p:spPr>
          <a:xfrm>
            <a:off x="317500" y="284162"/>
            <a:ext cx="8637587" cy="12001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LES COMPETENCES DE GESTIONNAIRES</a:t>
            </a:r>
            <a:endParaRPr/>
          </a:p>
        </p:txBody>
      </p:sp>
      <p:sp>
        <p:nvSpPr>
          <p:cNvPr id="350" name="Google Shape;350;p30"/>
          <p:cNvSpPr txBox="1"/>
          <p:nvPr>
            <p:ph idx="1" type="body"/>
          </p:nvPr>
        </p:nvSpPr>
        <p:spPr>
          <a:xfrm>
            <a:off x="328612" y="1600200"/>
            <a:ext cx="8626475"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DBDBDB"/>
              </a:buClr>
              <a:buSzPts val="2400"/>
              <a:buFont typeface="Arial"/>
              <a:buChar char="•"/>
            </a:pPr>
            <a:r>
              <a:rPr b="1" i="0" lang="en-US" sz="2400" u="none">
                <a:solidFill>
                  <a:srgbClr val="DBDBDB"/>
                </a:solidFill>
                <a:latin typeface="Raleway"/>
                <a:ea typeface="Raleway"/>
                <a:cs typeface="Raleway"/>
                <a:sym typeface="Raleway"/>
              </a:rPr>
              <a:t>Qualité 16 : Être orienté vers l’action et les solutions</a:t>
            </a:r>
            <a:endParaRPr/>
          </a:p>
          <a:p>
            <a:pPr indent="-342900" lvl="0" marL="342900" marR="0" rtl="0" algn="just">
              <a:lnSpc>
                <a:spcPct val="100000"/>
              </a:lnSpc>
              <a:spcBef>
                <a:spcPts val="480"/>
              </a:spcBef>
              <a:spcAft>
                <a:spcPts val="0"/>
              </a:spcAft>
              <a:buClr>
                <a:srgbClr val="DBDBDB"/>
              </a:buClr>
              <a:buSzPts val="2400"/>
              <a:buFont typeface="Arial"/>
              <a:buNone/>
            </a:pPr>
            <a:r>
              <a:rPr b="0" i="0" lang="en-US" sz="2400" u="none">
                <a:solidFill>
                  <a:srgbClr val="DBDBDB"/>
                </a:solidFill>
                <a:latin typeface="Lato"/>
                <a:ea typeface="Lato"/>
                <a:cs typeface="Lato"/>
                <a:sym typeface="Lato"/>
              </a:rPr>
              <a:t>Un bon gestionnaire ne peut pas simplement constater les choses; il doit prendre action avec son équipe!</a:t>
            </a:r>
            <a:endParaRPr/>
          </a:p>
          <a:p>
            <a:pPr indent="-342900" lvl="0" marL="342900" marR="0" rtl="0" algn="just">
              <a:lnSpc>
                <a:spcPct val="100000"/>
              </a:lnSpc>
              <a:spcBef>
                <a:spcPts val="480"/>
              </a:spcBef>
              <a:spcAft>
                <a:spcPts val="0"/>
              </a:spcAft>
              <a:buClr>
                <a:srgbClr val="DBDBDB"/>
              </a:buClr>
              <a:buSzPts val="2400"/>
              <a:buFont typeface="Arial"/>
              <a:buNone/>
            </a:pPr>
            <a:r>
              <a:rPr b="0" i="0" lang="en-US" sz="2400" u="none">
                <a:solidFill>
                  <a:srgbClr val="DBDBDB"/>
                </a:solidFill>
                <a:latin typeface="Lato"/>
                <a:ea typeface="Lato"/>
                <a:cs typeface="Lato"/>
                <a:sym typeface="Lato"/>
              </a:rPr>
              <a:t>Dans le monde d’aujourd’hui, les organisations qui hésitent sont dépassées par celles qui foncent et se doivent d’avoir des gestionnaires orientés vers l’action. Ceux qui hésitent le font généralement par perfectionnisme, procrastination ou crainte du risque, ce qui a pour effet de retarder d’entreprendre les actions nécessaires rapidement et au bon moment.</a:t>
            </a:r>
            <a:endParaRPr/>
          </a:p>
          <a:p>
            <a:pPr indent="-190500" lvl="0" marL="342900" marR="0" rtl="0" algn="l">
              <a:spcBef>
                <a:spcPts val="480"/>
              </a:spcBef>
              <a:spcAft>
                <a:spcPts val="0"/>
              </a:spcAft>
              <a:buClr>
                <a:schemeClr val="dk1"/>
              </a:buClr>
              <a:buSzPts val="2400"/>
              <a:buFont typeface="Arial"/>
              <a:buNone/>
            </a:pPr>
            <a:r>
              <a:t/>
            </a:r>
            <a:endParaRPr b="0" i="0" sz="2400" u="none">
              <a:solidFill>
                <a:srgbClr val="DBDBDB"/>
              </a:solidFill>
              <a:latin typeface="Lato"/>
              <a:ea typeface="Lato"/>
              <a:cs typeface="Lato"/>
              <a:sym typeface="Lato"/>
            </a:endParaRPr>
          </a:p>
        </p:txBody>
      </p:sp>
      <p:sp>
        <p:nvSpPr>
          <p:cNvPr id="351" name="Google Shape;351;p3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1"/>
          <p:cNvSpPr txBox="1"/>
          <p:nvPr>
            <p:ph type="title"/>
          </p:nvPr>
        </p:nvSpPr>
        <p:spPr>
          <a:xfrm>
            <a:off x="317500" y="284162"/>
            <a:ext cx="8637587" cy="12001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LES COMPETENCES DE GESTIONNAIRES</a:t>
            </a:r>
            <a:endParaRPr/>
          </a:p>
        </p:txBody>
      </p:sp>
      <p:sp>
        <p:nvSpPr>
          <p:cNvPr id="358" name="Google Shape;358;p31"/>
          <p:cNvSpPr txBox="1"/>
          <p:nvPr>
            <p:ph idx="1" type="body"/>
          </p:nvPr>
        </p:nvSpPr>
        <p:spPr>
          <a:xfrm>
            <a:off x="250825" y="1268412"/>
            <a:ext cx="8626475" cy="55895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DBDBDB"/>
              </a:buClr>
              <a:buSzPts val="2400"/>
              <a:buFont typeface="Arial"/>
              <a:buChar char="•"/>
            </a:pPr>
            <a:r>
              <a:rPr b="1" i="0" lang="en-US" sz="2400" u="none">
                <a:solidFill>
                  <a:srgbClr val="DBDBDB"/>
                </a:solidFill>
                <a:latin typeface="Raleway"/>
                <a:ea typeface="Raleway"/>
                <a:cs typeface="Raleway"/>
                <a:sym typeface="Raleway"/>
              </a:rPr>
              <a:t>Qualité 17 : Être positif, enthousiaste et cultiver le plaisir de travailler en équipe</a:t>
            </a:r>
            <a:endParaRPr/>
          </a:p>
          <a:p>
            <a:pPr indent="-342900" lvl="0" marL="342900" marR="0" rtl="0" algn="l">
              <a:lnSpc>
                <a:spcPct val="100000"/>
              </a:lnSpc>
              <a:spcBef>
                <a:spcPts val="480"/>
              </a:spcBef>
              <a:spcAft>
                <a:spcPts val="0"/>
              </a:spcAft>
              <a:buClr>
                <a:srgbClr val="DBDBDB"/>
              </a:buClr>
              <a:buSzPts val="2400"/>
              <a:buFont typeface="Arial"/>
              <a:buNone/>
            </a:pPr>
            <a:r>
              <a:rPr b="0" i="0" lang="en-US" sz="2400" u="none">
                <a:solidFill>
                  <a:srgbClr val="DBDBDB"/>
                </a:solidFill>
                <a:latin typeface="Lato"/>
                <a:ea typeface="Lato"/>
                <a:cs typeface="Lato"/>
                <a:sym typeface="Lato"/>
              </a:rPr>
              <a:t>Qui a envie de suivre un gestionnaire toujours négatif? (Ou trop optimiste!)</a:t>
            </a:r>
            <a:endParaRPr/>
          </a:p>
          <a:p>
            <a:pPr indent="-342900" lvl="0" marL="342900" marR="0" rtl="0" algn="l">
              <a:lnSpc>
                <a:spcPct val="100000"/>
              </a:lnSpc>
              <a:spcBef>
                <a:spcPts val="480"/>
              </a:spcBef>
              <a:spcAft>
                <a:spcPts val="0"/>
              </a:spcAft>
              <a:buClr>
                <a:srgbClr val="DBDBDB"/>
              </a:buClr>
              <a:buSzPts val="2400"/>
              <a:buFont typeface="Arial"/>
              <a:buNone/>
            </a:pPr>
            <a:r>
              <a:rPr b="0" i="0" lang="en-US" sz="2400" u="none">
                <a:solidFill>
                  <a:srgbClr val="DBDBDB"/>
                </a:solidFill>
                <a:latin typeface="Lato"/>
                <a:ea typeface="Lato"/>
                <a:cs typeface="Lato"/>
                <a:sym typeface="Lato"/>
              </a:rPr>
              <a:t>Qui a envie de se dépasser sans que ce soit plaisant!</a:t>
            </a:r>
            <a:endParaRPr/>
          </a:p>
          <a:p>
            <a:pPr indent="-342900" lvl="0" marL="342900" marR="0" rtl="0" algn="l">
              <a:lnSpc>
                <a:spcPct val="100000"/>
              </a:lnSpc>
              <a:spcBef>
                <a:spcPts val="480"/>
              </a:spcBef>
              <a:spcAft>
                <a:spcPts val="0"/>
              </a:spcAft>
              <a:buClr>
                <a:srgbClr val="DBDBDB"/>
              </a:buClr>
              <a:buSzPts val="2400"/>
              <a:buFont typeface="Arial"/>
              <a:buNone/>
            </a:pPr>
            <a:r>
              <a:rPr b="0" i="0" lang="en-US" sz="2400" u="none">
                <a:solidFill>
                  <a:srgbClr val="DBDBDB"/>
                </a:solidFill>
                <a:latin typeface="Lato"/>
                <a:ea typeface="Lato"/>
                <a:cs typeface="Lato"/>
                <a:sym typeface="Lato"/>
              </a:rPr>
              <a:t>Vos gestionnaires sont-ils en mesure de cultiver le </a:t>
            </a:r>
            <a:r>
              <a:rPr b="1" i="0" lang="en-US" sz="2400" u="sng">
                <a:solidFill>
                  <a:srgbClr val="DBDBDB"/>
                </a:solidFill>
                <a:latin typeface="Calibri"/>
                <a:ea typeface="Calibri"/>
                <a:cs typeface="Calibri"/>
                <a:sym typeface="Calibri"/>
                <a:hlinkClick r:id="rId3">
                  <a:extLst>
                    <a:ext uri="{A12FA001-AC4F-418D-AE19-62706E023703}">
                      <ahyp:hlinkClr val="tx"/>
                    </a:ext>
                  </a:extLst>
                </a:hlinkClick>
              </a:rPr>
              <a:t>bonheur au travail</a:t>
            </a:r>
            <a:r>
              <a:rPr b="0" i="0" lang="en-US" sz="2400" u="none">
                <a:solidFill>
                  <a:srgbClr val="DBDBDB"/>
                </a:solidFill>
                <a:latin typeface="Lato"/>
                <a:ea typeface="Lato"/>
                <a:cs typeface="Lato"/>
                <a:sym typeface="Lato"/>
              </a:rPr>
              <a:t>, l’enthousiasme et le plaisir de travailler en équipe? </a:t>
            </a:r>
            <a:br>
              <a:rPr b="0" i="0" lang="en-US" sz="2400" u="none">
                <a:solidFill>
                  <a:srgbClr val="DBDBDB"/>
                </a:solidFill>
                <a:latin typeface="Lato"/>
                <a:ea typeface="Lato"/>
                <a:cs typeface="Lato"/>
                <a:sym typeface="Lato"/>
              </a:rPr>
            </a:br>
            <a:r>
              <a:rPr b="0" i="0" lang="en-US" sz="2400" u="none">
                <a:solidFill>
                  <a:srgbClr val="DBDBDB"/>
                </a:solidFill>
                <a:latin typeface="Lato"/>
                <a:ea typeface="Lato"/>
                <a:cs typeface="Lato"/>
                <a:sym typeface="Lato"/>
              </a:rPr>
              <a:t>Bien évidemment, le Superman de la gestion n’existe pas (et nous ne voulons pas nécessairement d’un Superman!)</a:t>
            </a:r>
            <a:endParaRPr/>
          </a:p>
          <a:p>
            <a:pPr indent="-342900" lvl="0" marL="342900" marR="0" rtl="0" algn="l">
              <a:lnSpc>
                <a:spcPct val="100000"/>
              </a:lnSpc>
              <a:spcBef>
                <a:spcPts val="480"/>
              </a:spcBef>
              <a:spcAft>
                <a:spcPts val="0"/>
              </a:spcAft>
              <a:buClr>
                <a:srgbClr val="DBDBDB"/>
              </a:buClr>
              <a:buSzPts val="2400"/>
              <a:buFont typeface="Arial"/>
              <a:buNone/>
            </a:pPr>
            <a:r>
              <a:rPr b="0" i="0" lang="en-US" sz="2400" u="none">
                <a:solidFill>
                  <a:srgbClr val="DBDBDB"/>
                </a:solidFill>
                <a:latin typeface="Lato"/>
                <a:ea typeface="Lato"/>
                <a:cs typeface="Lato"/>
                <a:sym typeface="Lato"/>
              </a:rPr>
              <a:t>L’important c’est </a:t>
            </a:r>
            <a:r>
              <a:rPr b="1" i="0" lang="en-US" sz="2400" u="sng">
                <a:solidFill>
                  <a:srgbClr val="DBDBDB"/>
                </a:solidFill>
                <a:latin typeface="Calibri"/>
                <a:ea typeface="Calibri"/>
                <a:cs typeface="Calibri"/>
                <a:sym typeface="Calibri"/>
                <a:hlinkClick r:id="rId4">
                  <a:extLst>
                    <a:ext uri="{A12FA001-AC4F-418D-AE19-62706E023703}">
                      <ahyp:hlinkClr val="tx"/>
                    </a:ext>
                  </a:extLst>
                </a:hlinkClick>
              </a:rPr>
              <a:t>déterminer </a:t>
            </a:r>
            <a:r>
              <a:rPr b="1" i="0" lang="en-US" sz="2400" u="none">
                <a:solidFill>
                  <a:srgbClr val="DBDBDB"/>
                </a:solidFill>
                <a:latin typeface="Lato"/>
                <a:ea typeface="Lato"/>
                <a:cs typeface="Lato"/>
                <a:sym typeface="Lato"/>
              </a:rPr>
              <a:t>déterminer </a:t>
            </a:r>
            <a:r>
              <a:rPr b="1" i="0" lang="en-US" sz="2400" u="sng">
                <a:solidFill>
                  <a:srgbClr val="DBDBDB"/>
                </a:solidFill>
                <a:latin typeface="Calibri"/>
                <a:ea typeface="Calibri"/>
                <a:cs typeface="Calibri"/>
                <a:sym typeface="Calibri"/>
                <a:hlinkClick r:id="rId5">
                  <a:extLst>
                    <a:ext uri="{A12FA001-AC4F-418D-AE19-62706E023703}">
                      <ahyp:hlinkClr val="tx"/>
                    </a:ext>
                  </a:extLst>
                </a:hlinkClick>
              </a:rPr>
              <a:t>les qualités de vos gestionnaires</a:t>
            </a:r>
            <a:r>
              <a:rPr b="0" i="0" lang="en-US" sz="2400" u="none">
                <a:solidFill>
                  <a:srgbClr val="DBDBDB"/>
                </a:solidFill>
                <a:latin typeface="Lato"/>
                <a:ea typeface="Lato"/>
                <a:cs typeface="Lato"/>
                <a:sym typeface="Lato"/>
              </a:rPr>
              <a:t>, les aider à mieux se connaître, de miser sur leurs forces et de les aider à se développer.</a:t>
            </a:r>
            <a:endParaRPr/>
          </a:p>
          <a:p>
            <a:pPr indent="-190500" lvl="0" marL="342900" marR="0" rtl="0" algn="l">
              <a:spcBef>
                <a:spcPts val="480"/>
              </a:spcBef>
              <a:spcAft>
                <a:spcPts val="0"/>
              </a:spcAft>
              <a:buClr>
                <a:schemeClr val="dk1"/>
              </a:buClr>
              <a:buSzPts val="2400"/>
              <a:buFont typeface="Arial"/>
              <a:buNone/>
            </a:pPr>
            <a:r>
              <a:t/>
            </a:r>
            <a:endParaRPr b="0" i="0" sz="2400" u="none">
              <a:solidFill>
                <a:srgbClr val="DBDBDB"/>
              </a:solidFill>
              <a:latin typeface="Lato"/>
              <a:ea typeface="Lato"/>
              <a:cs typeface="Lato"/>
              <a:sym typeface="Lato"/>
            </a:endParaRPr>
          </a:p>
        </p:txBody>
      </p:sp>
      <p:sp>
        <p:nvSpPr>
          <p:cNvPr id="359" name="Google Shape;359;p3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2"/>
          <p:cNvSpPr txBox="1"/>
          <p:nvPr>
            <p:ph type="title"/>
          </p:nvPr>
        </p:nvSpPr>
        <p:spPr>
          <a:xfrm>
            <a:off x="317500" y="284162"/>
            <a:ext cx="8637587" cy="12001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LES COMPETENCES DE GESTIONNAIRE</a:t>
            </a:r>
            <a:endParaRPr/>
          </a:p>
        </p:txBody>
      </p:sp>
      <p:sp>
        <p:nvSpPr>
          <p:cNvPr id="366" name="Google Shape;366;p32"/>
          <p:cNvSpPr txBox="1"/>
          <p:nvPr>
            <p:ph idx="1" type="body"/>
          </p:nvPr>
        </p:nvSpPr>
        <p:spPr>
          <a:xfrm>
            <a:off x="328612" y="1600200"/>
            <a:ext cx="8626475"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DBDBDB"/>
              </a:buClr>
              <a:buSzPts val="2400"/>
              <a:buFont typeface="Arial"/>
              <a:buChar char="•"/>
            </a:pPr>
            <a:r>
              <a:rPr b="1" i="0" lang="en-US" sz="2400" u="none">
                <a:solidFill>
                  <a:srgbClr val="DBDBDB"/>
                </a:solidFill>
                <a:latin typeface="Raleway"/>
                <a:ea typeface="Raleway"/>
                <a:cs typeface="Raleway"/>
                <a:sym typeface="Raleway"/>
              </a:rPr>
              <a:t>Qualité 18 : </a:t>
            </a:r>
            <a:r>
              <a:rPr b="1" i="0" lang="en-US" sz="2400" u="none">
                <a:solidFill>
                  <a:srgbClr val="DBDBDB"/>
                </a:solidFill>
                <a:latin typeface="Montserrat"/>
                <a:ea typeface="Montserrat"/>
                <a:cs typeface="Montserrat"/>
                <a:sym typeface="Montserrat"/>
              </a:rPr>
              <a:t>Gestion des conflits</a:t>
            </a:r>
            <a:r>
              <a:rPr b="0" i="0" lang="en-US" sz="2400" u="none">
                <a:solidFill>
                  <a:srgbClr val="DBDBDB"/>
                </a:solidFill>
                <a:latin typeface="Montserrat"/>
                <a:ea typeface="Montserrat"/>
                <a:cs typeface="Montserrat"/>
                <a:sym typeface="Montserrat"/>
              </a:rPr>
              <a:t> : </a:t>
            </a:r>
            <a:endParaRPr/>
          </a:p>
          <a:p>
            <a:pPr indent="-342900" lvl="0" marL="342900" marR="0" rtl="0" algn="l">
              <a:lnSpc>
                <a:spcPct val="100000"/>
              </a:lnSpc>
              <a:spcBef>
                <a:spcPts val="480"/>
              </a:spcBef>
              <a:spcAft>
                <a:spcPts val="0"/>
              </a:spcAft>
              <a:buClr>
                <a:srgbClr val="DBDBDB"/>
              </a:buClr>
              <a:buSzPts val="2400"/>
              <a:buFont typeface="Arial"/>
              <a:buNone/>
            </a:pPr>
            <a:r>
              <a:rPr b="0" i="0" lang="en-US" sz="2400" u="none">
                <a:solidFill>
                  <a:srgbClr val="DBDBDB"/>
                </a:solidFill>
                <a:latin typeface="Montserrat"/>
                <a:ea typeface="Montserrat"/>
                <a:cs typeface="Montserrat"/>
                <a:sym typeface="Montserrat"/>
              </a:rPr>
              <a:t>Dans la gestion quotidienne d’une organisation, de nombreux conflits peuvent surgir, aussi bien entre les employés qu’avec la clientèle ou les usager. </a:t>
            </a:r>
            <a:r>
              <a:rPr lang="en-US" sz="2400">
                <a:solidFill>
                  <a:srgbClr val="DBDBDB"/>
                </a:solidFill>
                <a:latin typeface="Montserrat"/>
                <a:ea typeface="Montserrat"/>
                <a:cs typeface="Montserrat"/>
                <a:sym typeface="Montserrat"/>
              </a:rPr>
              <a:t>Quoi qu'il</a:t>
            </a:r>
            <a:r>
              <a:rPr b="0" i="0" lang="en-US" sz="2400" u="none">
                <a:solidFill>
                  <a:srgbClr val="DBDBDB"/>
                </a:solidFill>
                <a:latin typeface="Montserrat"/>
                <a:ea typeface="Montserrat"/>
                <a:cs typeface="Montserrat"/>
                <a:sym typeface="Montserrat"/>
              </a:rPr>
              <a:t> arrive, le gestionnaire devra garder son calme, demeurer au-dessus de la mêlée et là encore, trouver des solutions. « Il est nécessaire d’avoir une vision globale et de rester stratégique »</a:t>
            </a:r>
            <a:endParaRPr/>
          </a:p>
        </p:txBody>
      </p:sp>
      <p:sp>
        <p:nvSpPr>
          <p:cNvPr id="367" name="Google Shape;367;p3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3"/>
          <p:cNvSpPr txBox="1"/>
          <p:nvPr>
            <p:ph type="title"/>
          </p:nvPr>
        </p:nvSpPr>
        <p:spPr>
          <a:xfrm>
            <a:off x="317500" y="838200"/>
            <a:ext cx="8637587" cy="646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DES COMPETENCES SPECIFIQUES</a:t>
            </a:r>
            <a:endParaRPr/>
          </a:p>
        </p:txBody>
      </p:sp>
      <p:sp>
        <p:nvSpPr>
          <p:cNvPr id="374" name="Google Shape;374;p33"/>
          <p:cNvSpPr txBox="1"/>
          <p:nvPr>
            <p:ph idx="1" type="body"/>
          </p:nvPr>
        </p:nvSpPr>
        <p:spPr>
          <a:xfrm>
            <a:off x="328612" y="1600200"/>
            <a:ext cx="8626475" cy="5218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1" i="0" sz="2400" u="none">
              <a:solidFill>
                <a:srgbClr val="DBDBDB"/>
              </a:solidFill>
              <a:latin typeface="Raleway"/>
              <a:ea typeface="Raleway"/>
              <a:cs typeface="Raleway"/>
              <a:sym typeface="Raleway"/>
            </a:endParaRPr>
          </a:p>
          <a:p>
            <a:pPr indent="0" lvl="0" marL="0" marR="0" rtl="0" algn="ctr">
              <a:lnSpc>
                <a:spcPct val="100000"/>
              </a:lnSpc>
              <a:spcBef>
                <a:spcPts val="480"/>
              </a:spcBef>
              <a:spcAft>
                <a:spcPts val="0"/>
              </a:spcAft>
              <a:buClr>
                <a:schemeClr val="dk1"/>
              </a:buClr>
              <a:buSzPts val="2400"/>
              <a:buFont typeface="Arial"/>
              <a:buNone/>
            </a:pPr>
            <a:r>
              <a:t/>
            </a:r>
            <a:endParaRPr b="1" i="0" sz="2400" u="none">
              <a:solidFill>
                <a:srgbClr val="DBDBDB"/>
              </a:solidFill>
              <a:latin typeface="Raleway"/>
              <a:ea typeface="Raleway"/>
              <a:cs typeface="Raleway"/>
              <a:sym typeface="Raleway"/>
            </a:endParaRPr>
          </a:p>
          <a:p>
            <a:pPr indent="0" lvl="0" marL="0" marR="0" rtl="0" algn="ctr">
              <a:lnSpc>
                <a:spcPct val="100000"/>
              </a:lnSpc>
              <a:spcBef>
                <a:spcPts val="480"/>
              </a:spcBef>
              <a:spcAft>
                <a:spcPts val="0"/>
              </a:spcAft>
              <a:buClr>
                <a:schemeClr val="dk1"/>
              </a:buClr>
              <a:buSzPts val="2400"/>
              <a:buFont typeface="Arial"/>
              <a:buNone/>
            </a:pPr>
            <a:r>
              <a:t/>
            </a:r>
            <a:endParaRPr b="1" i="0" sz="2400" u="none">
              <a:solidFill>
                <a:srgbClr val="DBDBDB"/>
              </a:solidFill>
              <a:latin typeface="Raleway"/>
              <a:ea typeface="Raleway"/>
              <a:cs typeface="Raleway"/>
              <a:sym typeface="Raleway"/>
            </a:endParaRPr>
          </a:p>
          <a:p>
            <a:pPr indent="0" lvl="0" marL="0" marR="0" rtl="0" algn="ctr">
              <a:lnSpc>
                <a:spcPct val="100000"/>
              </a:lnSpc>
              <a:spcBef>
                <a:spcPts val="480"/>
              </a:spcBef>
              <a:spcAft>
                <a:spcPts val="0"/>
              </a:spcAft>
              <a:buClr>
                <a:schemeClr val="dk1"/>
              </a:buClr>
              <a:buSzPts val="2400"/>
              <a:buFont typeface="Arial"/>
              <a:buNone/>
            </a:pPr>
            <a:r>
              <a:t/>
            </a:r>
            <a:endParaRPr b="1" i="0" sz="2400" u="none">
              <a:solidFill>
                <a:srgbClr val="DBDBDB"/>
              </a:solidFill>
              <a:latin typeface="Raleway"/>
              <a:ea typeface="Raleway"/>
              <a:cs typeface="Raleway"/>
              <a:sym typeface="Raleway"/>
            </a:endParaRPr>
          </a:p>
          <a:p>
            <a:pPr indent="0" lvl="0" marL="0" marR="0" rtl="0" algn="ctr">
              <a:lnSpc>
                <a:spcPct val="100000"/>
              </a:lnSpc>
              <a:spcBef>
                <a:spcPts val="480"/>
              </a:spcBef>
              <a:spcAft>
                <a:spcPts val="0"/>
              </a:spcAft>
              <a:buClr>
                <a:schemeClr val="dk1"/>
              </a:buClr>
              <a:buSzPts val="2400"/>
              <a:buFont typeface="Arial"/>
              <a:buNone/>
            </a:pPr>
            <a:r>
              <a:t/>
            </a:r>
            <a:endParaRPr b="1" i="0" sz="2400" u="none">
              <a:solidFill>
                <a:srgbClr val="DBDBDB"/>
              </a:solidFill>
              <a:latin typeface="Raleway"/>
              <a:ea typeface="Raleway"/>
              <a:cs typeface="Raleway"/>
              <a:sym typeface="Raleway"/>
            </a:endParaRPr>
          </a:p>
          <a:p>
            <a:pPr indent="0" lvl="0" marL="0" marR="0" rtl="0" algn="ctr">
              <a:lnSpc>
                <a:spcPct val="100000"/>
              </a:lnSpc>
              <a:spcBef>
                <a:spcPts val="560"/>
              </a:spcBef>
              <a:spcAft>
                <a:spcPts val="0"/>
              </a:spcAft>
              <a:buClr>
                <a:srgbClr val="DBDBDB"/>
              </a:buClr>
              <a:buSzPts val="2800"/>
              <a:buFont typeface="Arial"/>
              <a:buNone/>
            </a:pPr>
            <a:r>
              <a:rPr b="1" i="0" lang="en-US" sz="2800" u="none">
                <a:solidFill>
                  <a:srgbClr val="DBDBDB"/>
                </a:solidFill>
                <a:latin typeface="Raleway"/>
                <a:ea typeface="Raleway"/>
                <a:cs typeface="Raleway"/>
                <a:sym typeface="Raleway"/>
              </a:rPr>
              <a:t>GESTION D</a:t>
            </a:r>
            <a:r>
              <a:rPr b="1" lang="en-US" sz="2800">
                <a:solidFill>
                  <a:srgbClr val="DBDBDB"/>
                </a:solidFill>
                <a:latin typeface="Raleway"/>
                <a:ea typeface="Raleway"/>
                <a:cs typeface="Raleway"/>
                <a:sym typeface="Raleway"/>
              </a:rPr>
              <a:t>U</a:t>
            </a:r>
            <a:r>
              <a:rPr b="1" i="0" lang="en-US" sz="2800" u="none">
                <a:solidFill>
                  <a:srgbClr val="DBDBDB"/>
                </a:solidFill>
                <a:latin typeface="Raleway"/>
                <a:ea typeface="Raleway"/>
                <a:cs typeface="Raleway"/>
                <a:sym typeface="Raleway"/>
              </a:rPr>
              <a:t> STRESS</a:t>
            </a:r>
            <a:endParaRPr/>
          </a:p>
        </p:txBody>
      </p:sp>
      <p:sp>
        <p:nvSpPr>
          <p:cNvPr id="375" name="Google Shape;375;p3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4"/>
          <p:cNvSpPr txBox="1"/>
          <p:nvPr>
            <p:ph type="title"/>
          </p:nvPr>
        </p:nvSpPr>
        <p:spPr>
          <a:xfrm>
            <a:off x="317500" y="838200"/>
            <a:ext cx="8637587" cy="646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GESTION DE STRESS</a:t>
            </a:r>
            <a:endParaRPr/>
          </a:p>
        </p:txBody>
      </p:sp>
      <p:sp>
        <p:nvSpPr>
          <p:cNvPr id="382" name="Google Shape;382;p34"/>
          <p:cNvSpPr txBox="1"/>
          <p:nvPr>
            <p:ph idx="1" type="body"/>
          </p:nvPr>
        </p:nvSpPr>
        <p:spPr>
          <a:xfrm>
            <a:off x="328612" y="1600200"/>
            <a:ext cx="8626475" cy="48529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DBDBDB"/>
              </a:buClr>
              <a:buSzPts val="2800"/>
              <a:buFont typeface="Arial"/>
              <a:buNone/>
            </a:pPr>
            <a:r>
              <a:rPr b="0" i="0" lang="en-US" sz="2800" u="none">
                <a:solidFill>
                  <a:srgbClr val="DBDBDB"/>
                </a:solidFill>
                <a:latin typeface="Calibri"/>
                <a:ea typeface="Calibri"/>
                <a:cs typeface="Calibri"/>
                <a:sym typeface="Calibri"/>
              </a:rPr>
              <a:t>Importance de comprendre la nature du stress</a:t>
            </a:r>
            <a:endParaRPr/>
          </a:p>
          <a:p>
            <a:pPr indent="-139700" lvl="0" marL="0" marR="0" rtl="0" algn="just">
              <a:lnSpc>
                <a:spcPct val="150000"/>
              </a:lnSpc>
              <a:spcBef>
                <a:spcPts val="0"/>
              </a:spcBef>
              <a:spcAft>
                <a:spcPts val="0"/>
              </a:spcAft>
              <a:buClr>
                <a:srgbClr val="DBDBDB"/>
              </a:buClr>
              <a:buSzPts val="2200"/>
              <a:buFont typeface="Noto Sans Symbols"/>
              <a:buChar char="▪"/>
            </a:pPr>
            <a:r>
              <a:rPr b="0" i="0" lang="en-US" sz="2200" u="none">
                <a:solidFill>
                  <a:srgbClr val="DBDBDB"/>
                </a:solidFill>
                <a:latin typeface="Calibri"/>
                <a:ea typeface="Calibri"/>
                <a:cs typeface="Calibri"/>
                <a:sym typeface="Calibri"/>
              </a:rPr>
              <a:t>La quête de productivité, l’hyper-compétition, la nécessité d’innover et l’obligation d’apporter des modifications en cours de route mettent souvent beaucoup de pression sur l’équipe</a:t>
            </a:r>
            <a:endParaRPr/>
          </a:p>
          <a:p>
            <a:pPr indent="-139700" lvl="0" marL="0" marR="0" rtl="0" algn="just">
              <a:lnSpc>
                <a:spcPct val="150000"/>
              </a:lnSpc>
              <a:spcBef>
                <a:spcPts val="0"/>
              </a:spcBef>
              <a:spcAft>
                <a:spcPts val="0"/>
              </a:spcAft>
              <a:buClr>
                <a:srgbClr val="DBDBDB"/>
              </a:buClr>
              <a:buSzPts val="2200"/>
              <a:buFont typeface="Noto Sans Symbols"/>
              <a:buChar char="▪"/>
            </a:pPr>
            <a:r>
              <a:rPr b="0" i="0" lang="en-US" sz="2200" u="none">
                <a:solidFill>
                  <a:srgbClr val="DBDBDB"/>
                </a:solidFill>
                <a:latin typeface="Calibri"/>
                <a:ea typeface="Calibri"/>
                <a:cs typeface="Calibri"/>
                <a:sym typeface="Calibri"/>
              </a:rPr>
              <a:t>Ce stress peut, selon le cas:</a:t>
            </a:r>
            <a:endParaRPr/>
          </a:p>
          <a:p>
            <a:pPr indent="-127000" lvl="1" marL="457200" marR="0" rtl="0" algn="just">
              <a:lnSpc>
                <a:spcPct val="150000"/>
              </a:lnSpc>
              <a:spcBef>
                <a:spcPts val="0"/>
              </a:spcBef>
              <a:spcAft>
                <a:spcPts val="0"/>
              </a:spcAft>
              <a:buClr>
                <a:srgbClr val="DBDBDB"/>
              </a:buClr>
              <a:buSzPts val="2000"/>
              <a:buFont typeface="Noto Sans Symbols"/>
              <a:buChar char="▪"/>
            </a:pPr>
            <a:r>
              <a:rPr b="0" i="0" lang="en-US" sz="2000" u="none" cap="none" strike="noStrike">
                <a:solidFill>
                  <a:srgbClr val="DBDBDB"/>
                </a:solidFill>
                <a:latin typeface="Calibri"/>
                <a:ea typeface="Calibri"/>
                <a:cs typeface="Calibri"/>
                <a:sym typeface="Calibri"/>
              </a:rPr>
              <a:t>stimuler l’équipe</a:t>
            </a:r>
            <a:endParaRPr/>
          </a:p>
          <a:p>
            <a:pPr indent="-127000" lvl="1" marL="457200" marR="0" rtl="0" algn="just">
              <a:lnSpc>
                <a:spcPct val="150000"/>
              </a:lnSpc>
              <a:spcBef>
                <a:spcPts val="0"/>
              </a:spcBef>
              <a:spcAft>
                <a:spcPts val="0"/>
              </a:spcAft>
              <a:buClr>
                <a:srgbClr val="DBDBDB"/>
              </a:buClr>
              <a:buSzPts val="2000"/>
              <a:buFont typeface="Noto Sans Symbols"/>
              <a:buChar char="▪"/>
            </a:pPr>
            <a:r>
              <a:rPr b="0" i="0" lang="en-US" sz="2000" u="none" cap="none" strike="noStrike">
                <a:solidFill>
                  <a:srgbClr val="DBDBDB"/>
                </a:solidFill>
                <a:latin typeface="Calibri"/>
                <a:ea typeface="Calibri"/>
                <a:cs typeface="Calibri"/>
                <a:sym typeface="Calibri"/>
              </a:rPr>
              <a:t>avoir un effet dévastateur chez les membres</a:t>
            </a:r>
            <a:endParaRPr/>
          </a:p>
          <a:p>
            <a:pPr indent="-127000" lvl="1" marL="457200" marR="0" rtl="0" algn="just">
              <a:lnSpc>
                <a:spcPct val="150000"/>
              </a:lnSpc>
              <a:spcBef>
                <a:spcPts val="0"/>
              </a:spcBef>
              <a:spcAft>
                <a:spcPts val="0"/>
              </a:spcAft>
              <a:buClr>
                <a:srgbClr val="DBDBDB"/>
              </a:buClr>
              <a:buSzPts val="2000"/>
              <a:buFont typeface="Noto Sans Symbols"/>
              <a:buChar char="▪"/>
            </a:pPr>
            <a:r>
              <a:rPr b="0" i="0" lang="en-US" sz="2000" u="none" cap="none" strike="noStrike">
                <a:solidFill>
                  <a:srgbClr val="DBDBDB"/>
                </a:solidFill>
                <a:latin typeface="Calibri"/>
                <a:ea typeface="Calibri"/>
                <a:cs typeface="Calibri"/>
                <a:sym typeface="Calibri"/>
              </a:rPr>
              <a:t>nuire à la performance de l’équipe</a:t>
            </a:r>
            <a:endParaRPr/>
          </a:p>
          <a:p>
            <a:pPr indent="-127000" lvl="1" marL="457200" marR="0" rtl="0" algn="just">
              <a:lnSpc>
                <a:spcPct val="150000"/>
              </a:lnSpc>
              <a:spcBef>
                <a:spcPts val="0"/>
              </a:spcBef>
              <a:spcAft>
                <a:spcPts val="0"/>
              </a:spcAft>
              <a:buClr>
                <a:srgbClr val="DBDBDB"/>
              </a:buClr>
              <a:buSzPts val="2000"/>
              <a:buFont typeface="Noto Sans Symbols"/>
              <a:buChar char="▪"/>
            </a:pPr>
            <a:r>
              <a:rPr b="0" i="0" lang="en-US" sz="2000" u="none" cap="none" strike="noStrike">
                <a:solidFill>
                  <a:srgbClr val="DBDBDB"/>
                </a:solidFill>
                <a:latin typeface="Calibri"/>
                <a:ea typeface="Calibri"/>
                <a:cs typeface="Calibri"/>
                <a:sym typeface="Calibri"/>
              </a:rPr>
              <a:t>compromettre la réussite du projet</a:t>
            </a:r>
            <a:endParaRPr/>
          </a:p>
          <a:p>
            <a:pPr indent="-215900" lvl="0" marL="342900" marR="0" rtl="0" algn="l">
              <a:spcBef>
                <a:spcPts val="400"/>
              </a:spcBef>
              <a:spcAft>
                <a:spcPts val="0"/>
              </a:spcAft>
              <a:buClr>
                <a:schemeClr val="dk1"/>
              </a:buClr>
              <a:buSzPts val="2000"/>
              <a:buFont typeface="Arial"/>
              <a:buNone/>
            </a:pPr>
            <a:r>
              <a:t/>
            </a:r>
            <a:endParaRPr b="0" i="0" sz="2000" u="none" cap="none" strike="noStrike">
              <a:solidFill>
                <a:srgbClr val="DBDBDB"/>
              </a:solidFill>
              <a:latin typeface="Calibri"/>
              <a:ea typeface="Calibri"/>
              <a:cs typeface="Calibri"/>
              <a:sym typeface="Calibri"/>
            </a:endParaRPr>
          </a:p>
        </p:txBody>
      </p:sp>
      <p:sp>
        <p:nvSpPr>
          <p:cNvPr id="383" name="Google Shape;383;p3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5"/>
          <p:cNvSpPr txBox="1"/>
          <p:nvPr>
            <p:ph type="title"/>
          </p:nvPr>
        </p:nvSpPr>
        <p:spPr>
          <a:xfrm>
            <a:off x="317500" y="838200"/>
            <a:ext cx="8637587" cy="646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GESTION DE STRESS</a:t>
            </a:r>
            <a:endParaRPr/>
          </a:p>
        </p:txBody>
      </p:sp>
      <p:sp>
        <p:nvSpPr>
          <p:cNvPr id="390" name="Google Shape;390;p35"/>
          <p:cNvSpPr txBox="1"/>
          <p:nvPr>
            <p:ph idx="1" type="body"/>
          </p:nvPr>
        </p:nvSpPr>
        <p:spPr>
          <a:xfrm>
            <a:off x="317500" y="1484312"/>
            <a:ext cx="8626475" cy="525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DBDBDB"/>
              </a:buClr>
              <a:buSzPts val="2800"/>
              <a:buFont typeface="Arial"/>
              <a:buNone/>
            </a:pPr>
            <a:r>
              <a:rPr b="0" i="0" lang="en-US" sz="2800" u="none">
                <a:solidFill>
                  <a:srgbClr val="DBDBDB"/>
                </a:solidFill>
                <a:latin typeface="Calibri"/>
                <a:ea typeface="Calibri"/>
                <a:cs typeface="Calibri"/>
                <a:sym typeface="Calibri"/>
              </a:rPr>
              <a:t>Le stress…</a:t>
            </a:r>
            <a:endParaRPr/>
          </a:p>
          <a:p>
            <a:pPr indent="-146050" lvl="0" marL="0" marR="0" rtl="0" algn="just">
              <a:lnSpc>
                <a:spcPct val="150000"/>
              </a:lnSpc>
              <a:spcBef>
                <a:spcPts val="0"/>
              </a:spcBef>
              <a:spcAft>
                <a:spcPts val="0"/>
              </a:spcAft>
              <a:buClr>
                <a:srgbClr val="DBDBDB"/>
              </a:buClr>
              <a:buSzPts val="2300"/>
              <a:buFont typeface="Noto Sans Symbols"/>
              <a:buChar char="▪"/>
            </a:pPr>
            <a:r>
              <a:rPr b="0" i="0" lang="en-US" sz="2300" u="none">
                <a:solidFill>
                  <a:srgbClr val="DBDBDB"/>
                </a:solidFill>
                <a:latin typeface="Calibri"/>
                <a:ea typeface="Calibri"/>
                <a:cs typeface="Calibri"/>
                <a:sym typeface="Calibri"/>
              </a:rPr>
              <a:t>est le résultat de la transaction entre l’individu et son environnement</a:t>
            </a:r>
            <a:endParaRPr/>
          </a:p>
          <a:p>
            <a:pPr indent="-146050" lvl="0" marL="0" marR="0" rtl="0" algn="just">
              <a:lnSpc>
                <a:spcPct val="150000"/>
              </a:lnSpc>
              <a:spcBef>
                <a:spcPts val="0"/>
              </a:spcBef>
              <a:spcAft>
                <a:spcPts val="0"/>
              </a:spcAft>
              <a:buClr>
                <a:srgbClr val="DBDBDB"/>
              </a:buClr>
              <a:buSzPts val="2300"/>
              <a:buFont typeface="Noto Sans Symbols"/>
              <a:buChar char="▪"/>
            </a:pPr>
            <a:r>
              <a:rPr b="0" i="0" lang="en-US" sz="2300" u="none">
                <a:solidFill>
                  <a:srgbClr val="DBDBDB"/>
                </a:solidFill>
                <a:latin typeface="Calibri"/>
                <a:ea typeface="Calibri"/>
                <a:cs typeface="Calibri"/>
                <a:sym typeface="Calibri"/>
              </a:rPr>
              <a:t>…est une question de perception</a:t>
            </a:r>
            <a:endParaRPr/>
          </a:p>
          <a:p>
            <a:pPr indent="-146050" lvl="0" marL="0" marR="0" rtl="0" algn="just">
              <a:lnSpc>
                <a:spcPct val="150000"/>
              </a:lnSpc>
              <a:spcBef>
                <a:spcPts val="0"/>
              </a:spcBef>
              <a:spcAft>
                <a:spcPts val="0"/>
              </a:spcAft>
              <a:buClr>
                <a:srgbClr val="DBDBDB"/>
              </a:buClr>
              <a:buSzPts val="2300"/>
              <a:buFont typeface="Noto Sans Symbols"/>
              <a:buChar char="▪"/>
            </a:pPr>
            <a:r>
              <a:rPr b="0" i="0" lang="en-US" sz="2300" u="none">
                <a:solidFill>
                  <a:srgbClr val="DBDBDB"/>
                </a:solidFill>
                <a:latin typeface="Calibri"/>
                <a:ea typeface="Calibri"/>
                <a:cs typeface="Calibri"/>
                <a:sym typeface="Calibri"/>
              </a:rPr>
              <a:t>…découle de notre évaluation personnelle de la situation dans laquelle nous nous trouvons</a:t>
            </a:r>
            <a:endParaRPr/>
          </a:p>
          <a:p>
            <a:pPr indent="-146050" lvl="0" marL="0" marR="0" rtl="0" algn="just">
              <a:lnSpc>
                <a:spcPct val="150000"/>
              </a:lnSpc>
              <a:spcBef>
                <a:spcPts val="0"/>
              </a:spcBef>
              <a:spcAft>
                <a:spcPts val="0"/>
              </a:spcAft>
              <a:buClr>
                <a:srgbClr val="DBDBDB"/>
              </a:buClr>
              <a:buSzPts val="2300"/>
              <a:buFont typeface="Noto Sans Symbols"/>
              <a:buChar char="▪"/>
            </a:pPr>
            <a:r>
              <a:rPr b="0" i="0" lang="en-US" sz="2300" u="none">
                <a:solidFill>
                  <a:srgbClr val="DBDBDB"/>
                </a:solidFill>
                <a:latin typeface="Calibri"/>
                <a:ea typeface="Calibri"/>
                <a:cs typeface="Calibri"/>
                <a:sym typeface="Calibri"/>
              </a:rPr>
              <a:t>…est négatif lorsque l’individu perçoit que les exigences de son travail excèdent ses capacité d’y faire face et menacent son bien-être</a:t>
            </a:r>
            <a:endParaRPr/>
          </a:p>
          <a:p>
            <a:pPr indent="-146050" lvl="0" marL="0" marR="0" rtl="0" algn="just">
              <a:lnSpc>
                <a:spcPct val="150000"/>
              </a:lnSpc>
              <a:spcBef>
                <a:spcPts val="0"/>
              </a:spcBef>
              <a:spcAft>
                <a:spcPts val="0"/>
              </a:spcAft>
              <a:buClr>
                <a:srgbClr val="DBDBDB"/>
              </a:buClr>
              <a:buSzPts val="2300"/>
              <a:buFont typeface="Noto Sans Symbols"/>
              <a:buChar char="▪"/>
            </a:pPr>
            <a:r>
              <a:rPr b="0" i="0" lang="en-US" sz="2300" u="none">
                <a:solidFill>
                  <a:srgbClr val="DBDBDB"/>
                </a:solidFill>
                <a:latin typeface="Calibri"/>
                <a:ea typeface="Calibri"/>
                <a:cs typeface="Calibri"/>
                <a:sym typeface="Calibri"/>
              </a:rPr>
              <a:t>…négatif peut se manifester par plusieurs symptômes</a:t>
            </a:r>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rgbClr val="DBDBDB"/>
              </a:solidFill>
              <a:latin typeface="Calibri"/>
              <a:ea typeface="Calibri"/>
              <a:cs typeface="Calibri"/>
              <a:sym typeface="Calibri"/>
            </a:endParaRPr>
          </a:p>
          <a:p>
            <a:pPr indent="-215900" lvl="0" marL="342900" marR="0" rtl="0" algn="l">
              <a:spcBef>
                <a:spcPts val="400"/>
              </a:spcBef>
              <a:spcAft>
                <a:spcPts val="0"/>
              </a:spcAft>
              <a:buClr>
                <a:schemeClr val="dk1"/>
              </a:buClr>
              <a:buSzPts val="2000"/>
              <a:buFont typeface="Arial"/>
              <a:buNone/>
            </a:pPr>
            <a:r>
              <a:t/>
            </a:r>
            <a:endParaRPr b="0" i="0" sz="2000" u="none">
              <a:solidFill>
                <a:srgbClr val="DBDBDB"/>
              </a:solidFill>
              <a:latin typeface="Calibri"/>
              <a:ea typeface="Calibri"/>
              <a:cs typeface="Calibri"/>
              <a:sym typeface="Calibri"/>
            </a:endParaRPr>
          </a:p>
        </p:txBody>
      </p:sp>
      <p:sp>
        <p:nvSpPr>
          <p:cNvPr id="391" name="Google Shape;391;p3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6"/>
          <p:cNvSpPr txBox="1"/>
          <p:nvPr>
            <p:ph idx="1" type="body"/>
          </p:nvPr>
        </p:nvSpPr>
        <p:spPr>
          <a:xfrm>
            <a:off x="317500" y="1484312"/>
            <a:ext cx="8626475" cy="52578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2000"/>
              <a:buFont typeface="Arial"/>
              <a:buNone/>
            </a:pPr>
            <a:r>
              <a:t/>
            </a:r>
            <a:endParaRPr b="0" i="0" sz="2000" u="none">
              <a:solidFill>
                <a:srgbClr val="DBDBDB"/>
              </a:solidFill>
              <a:latin typeface="Calibri"/>
              <a:ea typeface="Calibri"/>
              <a:cs typeface="Calibri"/>
              <a:sym typeface="Calibri"/>
            </a:endParaRPr>
          </a:p>
          <a:p>
            <a:pPr indent="-215900" lvl="0" marL="342900" marR="0" rtl="0" algn="l">
              <a:spcBef>
                <a:spcPts val="400"/>
              </a:spcBef>
              <a:spcAft>
                <a:spcPts val="0"/>
              </a:spcAft>
              <a:buClr>
                <a:schemeClr val="dk1"/>
              </a:buClr>
              <a:buSzPts val="2000"/>
              <a:buFont typeface="Arial"/>
              <a:buNone/>
            </a:pPr>
            <a:r>
              <a:t/>
            </a:r>
            <a:endParaRPr b="0" i="0" sz="2000" u="none">
              <a:solidFill>
                <a:srgbClr val="DBDBDB"/>
              </a:solidFill>
              <a:latin typeface="Calibri"/>
              <a:ea typeface="Calibri"/>
              <a:cs typeface="Calibri"/>
              <a:sym typeface="Calibri"/>
            </a:endParaRPr>
          </a:p>
        </p:txBody>
      </p:sp>
      <p:sp>
        <p:nvSpPr>
          <p:cNvPr id="398" name="Google Shape;398;p3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
        <p:nvSpPr>
          <p:cNvPr id="399" name="Google Shape;399;p36"/>
          <p:cNvSpPr txBox="1"/>
          <p:nvPr/>
        </p:nvSpPr>
        <p:spPr>
          <a:xfrm>
            <a:off x="655637" y="115887"/>
            <a:ext cx="7950200" cy="431800"/>
          </a:xfrm>
          <a:prstGeom prst="rect">
            <a:avLst/>
          </a:prstGeom>
          <a:solidFill>
            <a:srgbClr val="FFFFFF"/>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a:solidFill>
                  <a:srgbClr val="000000"/>
                </a:solidFill>
                <a:latin typeface="Arial"/>
                <a:ea typeface="Arial"/>
                <a:cs typeface="Arial"/>
                <a:sym typeface="Arial"/>
              </a:rPr>
              <a:t>Tableau 11.1  </a:t>
            </a:r>
            <a:r>
              <a:rPr b="0" i="0" lang="en-US" sz="2200" u="none">
                <a:solidFill>
                  <a:srgbClr val="000000"/>
                </a:solidFill>
                <a:latin typeface="Arial"/>
                <a:ea typeface="Arial"/>
                <a:cs typeface="Arial"/>
                <a:sym typeface="Arial"/>
              </a:rPr>
              <a:t>Réactions associées au stress au travail</a:t>
            </a:r>
            <a:endParaRPr/>
          </a:p>
        </p:txBody>
      </p:sp>
      <p:pic>
        <p:nvPicPr>
          <p:cNvPr id="400" name="Google Shape;400;p36"/>
          <p:cNvPicPr preferRelativeResize="0"/>
          <p:nvPr/>
        </p:nvPicPr>
        <p:blipFill rotWithShape="1">
          <a:blip r:embed="rId3">
            <a:alphaModFix/>
          </a:blip>
          <a:srcRect b="0" l="0" r="0" t="0"/>
          <a:stretch/>
        </p:blipFill>
        <p:spPr>
          <a:xfrm>
            <a:off x="82550" y="550863"/>
            <a:ext cx="8978900" cy="5756275"/>
          </a:xfrm>
          <a:prstGeom prst="rect">
            <a:avLst/>
          </a:prstGeom>
          <a:solidFill>
            <a:schemeClr val="lt1"/>
          </a:solidFill>
          <a:ln>
            <a:noFill/>
          </a:ln>
        </p:spPr>
      </p:pic>
      <p:pic>
        <p:nvPicPr>
          <p:cNvPr id="401" name="Google Shape;401;p36"/>
          <p:cNvPicPr preferRelativeResize="0"/>
          <p:nvPr/>
        </p:nvPicPr>
        <p:blipFill rotWithShape="1">
          <a:blip r:embed="rId4">
            <a:alphaModFix/>
          </a:blip>
          <a:srcRect b="0" l="0" r="0" t="0"/>
          <a:stretch/>
        </p:blipFill>
        <p:spPr>
          <a:xfrm>
            <a:off x="655638" y="6392863"/>
            <a:ext cx="5748337" cy="403225"/>
          </a:xfrm>
          <a:prstGeom prst="rect">
            <a:avLst/>
          </a:prstGeom>
          <a:solidFill>
            <a:schemeClr val="lt1"/>
          </a:solidFill>
          <a:ln>
            <a:noFill/>
          </a:ln>
        </p:spPr>
      </p:pic>
    </p:spTree>
  </p:cSld>
  <p:clrMapOvr>
    <a:masterClrMapping/>
  </p:clrMapOvr>
  <p:transition spd="slow">
    <p:checker/>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7"/>
          <p:cNvSpPr txBox="1"/>
          <p:nvPr>
            <p:ph type="title"/>
          </p:nvPr>
        </p:nvSpPr>
        <p:spPr>
          <a:xfrm>
            <a:off x="317500" y="838200"/>
            <a:ext cx="8637587" cy="646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GESTION DU STRESS</a:t>
            </a:r>
            <a:endParaRPr/>
          </a:p>
        </p:txBody>
      </p:sp>
      <p:sp>
        <p:nvSpPr>
          <p:cNvPr id="408" name="Google Shape;408;p37"/>
          <p:cNvSpPr txBox="1"/>
          <p:nvPr>
            <p:ph idx="1" type="body"/>
          </p:nvPr>
        </p:nvSpPr>
        <p:spPr>
          <a:xfrm>
            <a:off x="317500" y="1484312"/>
            <a:ext cx="8626475" cy="525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DBDBDB"/>
              </a:buClr>
              <a:buSzPts val="2800"/>
              <a:buFont typeface="Arial"/>
              <a:buNone/>
            </a:pPr>
            <a:r>
              <a:rPr b="0" i="0" lang="en-US" sz="2800" u="none">
                <a:solidFill>
                  <a:srgbClr val="DBDBDB"/>
                </a:solidFill>
                <a:latin typeface="Calibri"/>
                <a:ea typeface="Calibri"/>
                <a:cs typeface="Calibri"/>
                <a:sym typeface="Calibri"/>
              </a:rPr>
              <a:t>Le stress est positif lorsque…</a:t>
            </a:r>
            <a:endParaRPr/>
          </a:p>
          <a:p>
            <a:pPr indent="-152400" lvl="0" marL="0" marR="0" rtl="0" algn="just">
              <a:lnSpc>
                <a:spcPct val="150000"/>
              </a:lnSpc>
              <a:spcBef>
                <a:spcPts val="0"/>
              </a:spcBef>
              <a:spcAft>
                <a:spcPts val="0"/>
              </a:spcAft>
              <a:buClr>
                <a:srgbClr val="DBDBDB"/>
              </a:buClr>
              <a:buSzPts val="2400"/>
              <a:buFont typeface="Noto Sans Symbols"/>
              <a:buChar char="▪"/>
            </a:pPr>
            <a:r>
              <a:rPr b="0" i="0" lang="en-US" sz="2400" u="none">
                <a:solidFill>
                  <a:srgbClr val="DBDBDB"/>
                </a:solidFill>
                <a:latin typeface="Calibri"/>
                <a:ea typeface="Calibri"/>
                <a:cs typeface="Calibri"/>
                <a:sym typeface="Calibri"/>
              </a:rPr>
              <a:t>L’individu estime que </a:t>
            </a:r>
            <a:endParaRPr/>
          </a:p>
          <a:p>
            <a:pPr indent="-139700" lvl="1" marL="457200" marR="0" rtl="0" algn="just">
              <a:lnSpc>
                <a:spcPct val="150000"/>
              </a:lnSpc>
              <a:spcBef>
                <a:spcPts val="0"/>
              </a:spcBef>
              <a:spcAft>
                <a:spcPts val="0"/>
              </a:spcAft>
              <a:buClr>
                <a:srgbClr val="DBDBDB"/>
              </a:buClr>
              <a:buSzPts val="2200"/>
              <a:buFont typeface="Noto Sans Symbols"/>
              <a:buChar char="▪"/>
            </a:pPr>
            <a:r>
              <a:rPr b="0" i="0" lang="en-US" sz="2200" u="none" cap="none" strike="noStrike">
                <a:solidFill>
                  <a:srgbClr val="DBDBDB"/>
                </a:solidFill>
                <a:latin typeface="Calibri"/>
                <a:ea typeface="Calibri"/>
                <a:cs typeface="Calibri"/>
                <a:sym typeface="Calibri"/>
              </a:rPr>
              <a:t>les pressions extérieures ne menacent pas son bien-être</a:t>
            </a:r>
            <a:endParaRPr/>
          </a:p>
          <a:p>
            <a:pPr indent="-139700" lvl="1" marL="457200" marR="0" rtl="0" algn="just">
              <a:lnSpc>
                <a:spcPct val="150000"/>
              </a:lnSpc>
              <a:spcBef>
                <a:spcPts val="0"/>
              </a:spcBef>
              <a:spcAft>
                <a:spcPts val="0"/>
              </a:spcAft>
              <a:buClr>
                <a:srgbClr val="DBDBDB"/>
              </a:buClr>
              <a:buSzPts val="2200"/>
              <a:buFont typeface="Noto Sans Symbols"/>
              <a:buChar char="▪"/>
            </a:pPr>
            <a:r>
              <a:rPr b="0" i="0" lang="en-US" sz="2200" u="none" cap="none" strike="noStrike">
                <a:solidFill>
                  <a:srgbClr val="DBDBDB"/>
                </a:solidFill>
                <a:latin typeface="Calibri"/>
                <a:ea typeface="Calibri"/>
                <a:cs typeface="Calibri"/>
                <a:sym typeface="Calibri"/>
              </a:rPr>
              <a:t>il possède les ressources nécessaire pour y faire face</a:t>
            </a:r>
            <a:endParaRPr/>
          </a:p>
          <a:p>
            <a:pPr indent="-139700" lvl="1" marL="457200" marR="0" rtl="0" algn="just">
              <a:lnSpc>
                <a:spcPct val="150000"/>
              </a:lnSpc>
              <a:spcBef>
                <a:spcPts val="0"/>
              </a:spcBef>
              <a:spcAft>
                <a:spcPts val="0"/>
              </a:spcAft>
              <a:buClr>
                <a:srgbClr val="DBDBDB"/>
              </a:buClr>
              <a:buSzPts val="2200"/>
              <a:buFont typeface="Noto Sans Symbols"/>
              <a:buChar char="▪"/>
            </a:pPr>
            <a:r>
              <a:rPr b="0" i="0" lang="en-US" sz="2200" u="none" cap="none" strike="noStrike">
                <a:solidFill>
                  <a:srgbClr val="DBDBDB"/>
                </a:solidFill>
                <a:latin typeface="Calibri"/>
                <a:ea typeface="Calibri"/>
                <a:cs typeface="Calibri"/>
                <a:sym typeface="Calibri"/>
              </a:rPr>
              <a:t>ces pressions lui permettent d’utiliser ses capacités, de les développer ou d’en acquérir de nouvelles pour s’adapter à une situation donnée</a:t>
            </a:r>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rgbClr val="DBDBDB"/>
              </a:solidFill>
              <a:latin typeface="Calibri"/>
              <a:ea typeface="Calibri"/>
              <a:cs typeface="Calibri"/>
              <a:sym typeface="Calibri"/>
            </a:endParaRPr>
          </a:p>
          <a:p>
            <a:pPr indent="-215900" lvl="0" marL="342900" marR="0" rtl="0" algn="l">
              <a:spcBef>
                <a:spcPts val="400"/>
              </a:spcBef>
              <a:spcAft>
                <a:spcPts val="0"/>
              </a:spcAft>
              <a:buClr>
                <a:schemeClr val="dk1"/>
              </a:buClr>
              <a:buSzPts val="2000"/>
              <a:buFont typeface="Arial"/>
              <a:buNone/>
            </a:pPr>
            <a:r>
              <a:t/>
            </a:r>
            <a:endParaRPr b="0" i="0" sz="2000" u="none">
              <a:solidFill>
                <a:srgbClr val="DBDBDB"/>
              </a:solidFill>
              <a:latin typeface="Calibri"/>
              <a:ea typeface="Calibri"/>
              <a:cs typeface="Calibri"/>
              <a:sym typeface="Calibri"/>
            </a:endParaRPr>
          </a:p>
        </p:txBody>
      </p:sp>
      <p:sp>
        <p:nvSpPr>
          <p:cNvPr id="409" name="Google Shape;409;p3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8"/>
          <p:cNvSpPr txBox="1"/>
          <p:nvPr>
            <p:ph type="title"/>
          </p:nvPr>
        </p:nvSpPr>
        <p:spPr>
          <a:xfrm>
            <a:off x="317500" y="838200"/>
            <a:ext cx="8637587" cy="646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GESTION DU STRESS</a:t>
            </a:r>
            <a:endParaRPr/>
          </a:p>
        </p:txBody>
      </p:sp>
      <p:sp>
        <p:nvSpPr>
          <p:cNvPr id="416" name="Google Shape;416;p38"/>
          <p:cNvSpPr txBox="1"/>
          <p:nvPr>
            <p:ph idx="1" type="body"/>
          </p:nvPr>
        </p:nvSpPr>
        <p:spPr>
          <a:xfrm>
            <a:off x="317500" y="1628775"/>
            <a:ext cx="8626475" cy="47323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DBDBDB"/>
              </a:buClr>
              <a:buSzPts val="2800"/>
              <a:buFont typeface="Arial"/>
              <a:buNone/>
            </a:pPr>
            <a:r>
              <a:rPr b="0" i="0" lang="en-US" sz="2800" u="none">
                <a:solidFill>
                  <a:srgbClr val="DBDBDB"/>
                </a:solidFill>
                <a:latin typeface="Calibri"/>
                <a:ea typeface="Calibri"/>
                <a:cs typeface="Calibri"/>
                <a:sym typeface="Calibri"/>
              </a:rPr>
              <a:t>Le syndrome général d’adaptation (SGA)</a:t>
            </a:r>
            <a:endParaRPr/>
          </a:p>
          <a:p>
            <a:pPr indent="-152400" lvl="0" marL="0" marR="0" rtl="0" algn="just">
              <a:lnSpc>
                <a:spcPct val="150000"/>
              </a:lnSpc>
              <a:spcBef>
                <a:spcPts val="0"/>
              </a:spcBef>
              <a:spcAft>
                <a:spcPts val="0"/>
              </a:spcAft>
              <a:buClr>
                <a:srgbClr val="DBDBDB"/>
              </a:buClr>
              <a:buSzPts val="2400"/>
              <a:buFont typeface="Noto Sans Symbols"/>
              <a:buChar char="▪"/>
            </a:pPr>
            <a:r>
              <a:rPr b="0" i="0" lang="en-US" sz="2400" u="none">
                <a:solidFill>
                  <a:srgbClr val="DBDBDB"/>
                </a:solidFill>
                <a:latin typeface="Calibri"/>
                <a:ea typeface="Calibri"/>
                <a:cs typeface="Calibri"/>
                <a:sym typeface="Calibri"/>
              </a:rPr>
              <a:t>Qu’il soit positif ou négatif, le stress déclenche toujours la même réponse de l’organisme: le SGA</a:t>
            </a:r>
            <a:endParaRPr/>
          </a:p>
          <a:p>
            <a:pPr indent="-152400" lvl="0" marL="0" marR="0" rtl="0" algn="just">
              <a:lnSpc>
                <a:spcPct val="150000"/>
              </a:lnSpc>
              <a:spcBef>
                <a:spcPts val="0"/>
              </a:spcBef>
              <a:spcAft>
                <a:spcPts val="0"/>
              </a:spcAft>
              <a:buClr>
                <a:srgbClr val="DBDBDB"/>
              </a:buClr>
              <a:buSzPts val="2400"/>
              <a:buFont typeface="Noto Sans Symbols"/>
              <a:buChar char="▪"/>
            </a:pPr>
            <a:r>
              <a:rPr b="0" i="0" lang="en-US" sz="2400" u="none">
                <a:solidFill>
                  <a:srgbClr val="DBDBDB"/>
                </a:solidFill>
                <a:latin typeface="Calibri"/>
                <a:ea typeface="Calibri"/>
                <a:cs typeface="Calibri"/>
                <a:sym typeface="Calibri"/>
              </a:rPr>
              <a:t>Celui-ci comporte trois phases (tableau 11.2):</a:t>
            </a:r>
            <a:endParaRPr/>
          </a:p>
          <a:p>
            <a:pPr indent="-139700" lvl="1" marL="457200" marR="0" rtl="0" algn="just">
              <a:lnSpc>
                <a:spcPct val="150000"/>
              </a:lnSpc>
              <a:spcBef>
                <a:spcPts val="0"/>
              </a:spcBef>
              <a:spcAft>
                <a:spcPts val="0"/>
              </a:spcAft>
              <a:buClr>
                <a:srgbClr val="DBDBDB"/>
              </a:buClr>
              <a:buSzPts val="2200"/>
              <a:buFont typeface="Noto Sans Symbols"/>
              <a:buChar char="▪"/>
            </a:pPr>
            <a:r>
              <a:rPr b="0" i="0" lang="en-US" sz="2200" u="none" cap="none" strike="noStrike">
                <a:solidFill>
                  <a:srgbClr val="DBDBDB"/>
                </a:solidFill>
                <a:latin typeface="Calibri"/>
                <a:ea typeface="Calibri"/>
                <a:cs typeface="Calibri"/>
                <a:sym typeface="Calibri"/>
              </a:rPr>
              <a:t>la phase d’alarme</a:t>
            </a:r>
            <a:endParaRPr/>
          </a:p>
          <a:p>
            <a:pPr indent="-139700" lvl="1" marL="457200" marR="0" rtl="0" algn="just">
              <a:lnSpc>
                <a:spcPct val="150000"/>
              </a:lnSpc>
              <a:spcBef>
                <a:spcPts val="0"/>
              </a:spcBef>
              <a:spcAft>
                <a:spcPts val="0"/>
              </a:spcAft>
              <a:buClr>
                <a:srgbClr val="DBDBDB"/>
              </a:buClr>
              <a:buSzPts val="2200"/>
              <a:buFont typeface="Noto Sans Symbols"/>
              <a:buChar char="▪"/>
            </a:pPr>
            <a:r>
              <a:rPr b="0" i="0" lang="en-US" sz="2200" u="none" cap="none" strike="noStrike">
                <a:solidFill>
                  <a:srgbClr val="DBDBDB"/>
                </a:solidFill>
                <a:latin typeface="Calibri"/>
                <a:ea typeface="Calibri"/>
                <a:cs typeface="Calibri"/>
                <a:sym typeface="Calibri"/>
              </a:rPr>
              <a:t>la phase de résistance</a:t>
            </a:r>
            <a:endParaRPr/>
          </a:p>
          <a:p>
            <a:pPr indent="-139700" lvl="1" marL="457200" marR="0" rtl="0" algn="just">
              <a:lnSpc>
                <a:spcPct val="150000"/>
              </a:lnSpc>
              <a:spcBef>
                <a:spcPts val="0"/>
              </a:spcBef>
              <a:spcAft>
                <a:spcPts val="0"/>
              </a:spcAft>
              <a:buClr>
                <a:srgbClr val="DBDBDB"/>
              </a:buClr>
              <a:buSzPts val="2200"/>
              <a:buFont typeface="Noto Sans Symbols"/>
              <a:buChar char="▪"/>
            </a:pPr>
            <a:r>
              <a:rPr b="0" i="0" lang="en-US" sz="2200" u="none" cap="none" strike="noStrike">
                <a:solidFill>
                  <a:srgbClr val="DBDBDB"/>
                </a:solidFill>
                <a:latin typeface="Calibri"/>
                <a:ea typeface="Calibri"/>
                <a:cs typeface="Calibri"/>
                <a:sym typeface="Calibri"/>
              </a:rPr>
              <a:t>la phase d’épuisement</a:t>
            </a:r>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rgbClr val="DBDBDB"/>
              </a:solidFill>
              <a:latin typeface="Calibri"/>
              <a:ea typeface="Calibri"/>
              <a:cs typeface="Calibri"/>
              <a:sym typeface="Calibri"/>
            </a:endParaRPr>
          </a:p>
          <a:p>
            <a:pPr indent="-215900" lvl="0" marL="342900" marR="0" rtl="0" algn="l">
              <a:spcBef>
                <a:spcPts val="400"/>
              </a:spcBef>
              <a:spcAft>
                <a:spcPts val="0"/>
              </a:spcAft>
              <a:buClr>
                <a:schemeClr val="dk1"/>
              </a:buClr>
              <a:buSzPts val="2000"/>
              <a:buFont typeface="Arial"/>
              <a:buNone/>
            </a:pPr>
            <a:r>
              <a:t/>
            </a:r>
            <a:endParaRPr b="0" i="0" sz="2000" u="none">
              <a:solidFill>
                <a:srgbClr val="DBDBDB"/>
              </a:solidFill>
              <a:latin typeface="Calibri"/>
              <a:ea typeface="Calibri"/>
              <a:cs typeface="Calibri"/>
              <a:sym typeface="Calibri"/>
            </a:endParaRPr>
          </a:p>
        </p:txBody>
      </p:sp>
      <p:sp>
        <p:nvSpPr>
          <p:cNvPr id="417" name="Google Shape;417;p3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9"/>
          <p:cNvSpPr txBox="1"/>
          <p:nvPr>
            <p:ph type="title"/>
          </p:nvPr>
        </p:nvSpPr>
        <p:spPr>
          <a:xfrm>
            <a:off x="317500" y="838200"/>
            <a:ext cx="8637587" cy="646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GESTION DU STRESS</a:t>
            </a:r>
            <a:endParaRPr/>
          </a:p>
        </p:txBody>
      </p:sp>
      <p:sp>
        <p:nvSpPr>
          <p:cNvPr id="424" name="Google Shape;424;p39"/>
          <p:cNvSpPr txBox="1"/>
          <p:nvPr>
            <p:ph idx="1" type="body"/>
          </p:nvPr>
        </p:nvSpPr>
        <p:spPr>
          <a:xfrm>
            <a:off x="317500" y="1628775"/>
            <a:ext cx="8626475" cy="4732337"/>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2000"/>
              <a:buFont typeface="Arial"/>
              <a:buNone/>
            </a:pPr>
            <a:r>
              <a:t/>
            </a:r>
            <a:endParaRPr b="0" i="0" sz="2000" u="none">
              <a:solidFill>
                <a:srgbClr val="DBDBDB"/>
              </a:solidFill>
              <a:latin typeface="Calibri"/>
              <a:ea typeface="Calibri"/>
              <a:cs typeface="Calibri"/>
              <a:sym typeface="Calibri"/>
            </a:endParaRPr>
          </a:p>
          <a:p>
            <a:pPr indent="-215900" lvl="0" marL="342900" marR="0" rtl="0" algn="l">
              <a:spcBef>
                <a:spcPts val="400"/>
              </a:spcBef>
              <a:spcAft>
                <a:spcPts val="0"/>
              </a:spcAft>
              <a:buClr>
                <a:schemeClr val="dk1"/>
              </a:buClr>
              <a:buSzPts val="2000"/>
              <a:buFont typeface="Arial"/>
              <a:buNone/>
            </a:pPr>
            <a:r>
              <a:t/>
            </a:r>
            <a:endParaRPr b="0" i="0" sz="2000" u="none">
              <a:solidFill>
                <a:srgbClr val="DBDBDB"/>
              </a:solidFill>
              <a:latin typeface="Calibri"/>
              <a:ea typeface="Calibri"/>
              <a:cs typeface="Calibri"/>
              <a:sym typeface="Calibri"/>
            </a:endParaRPr>
          </a:p>
        </p:txBody>
      </p:sp>
      <p:sp>
        <p:nvSpPr>
          <p:cNvPr id="425" name="Google Shape;425;p3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
        <p:nvSpPr>
          <p:cNvPr id="426" name="Google Shape;426;p39"/>
          <p:cNvSpPr txBox="1"/>
          <p:nvPr/>
        </p:nvSpPr>
        <p:spPr>
          <a:xfrm>
            <a:off x="468312" y="1700212"/>
            <a:ext cx="7950200" cy="431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200"/>
              <a:buFont typeface="Arial"/>
              <a:buNone/>
            </a:pPr>
            <a:r>
              <a:rPr b="1" i="0" lang="en-US" sz="2200" u="none">
                <a:solidFill>
                  <a:srgbClr val="FFFFFF"/>
                </a:solidFill>
                <a:latin typeface="Arial"/>
                <a:ea typeface="Arial"/>
                <a:cs typeface="Arial"/>
                <a:sym typeface="Arial"/>
              </a:rPr>
              <a:t>Tableau.  </a:t>
            </a:r>
            <a:r>
              <a:rPr b="0" i="0" lang="en-US" sz="2200" u="none">
                <a:solidFill>
                  <a:srgbClr val="FFFFFF"/>
                </a:solidFill>
                <a:latin typeface="Arial"/>
                <a:ea typeface="Arial"/>
                <a:cs typeface="Arial"/>
                <a:sym typeface="Arial"/>
              </a:rPr>
              <a:t>Le syndrome général d’adaptation</a:t>
            </a:r>
            <a:endParaRPr/>
          </a:p>
        </p:txBody>
      </p:sp>
      <p:pic>
        <p:nvPicPr>
          <p:cNvPr id="427" name="Google Shape;427;p39"/>
          <p:cNvPicPr preferRelativeResize="0"/>
          <p:nvPr/>
        </p:nvPicPr>
        <p:blipFill rotWithShape="1">
          <a:blip r:embed="rId3">
            <a:alphaModFix/>
          </a:blip>
          <a:srcRect b="0" l="0" r="0" t="0"/>
          <a:stretch/>
        </p:blipFill>
        <p:spPr>
          <a:xfrm>
            <a:off x="79375" y="2438400"/>
            <a:ext cx="8985250" cy="1981200"/>
          </a:xfrm>
          <a:prstGeom prst="rect">
            <a:avLst/>
          </a:prstGeom>
          <a:solidFill>
            <a:schemeClr val="lt1"/>
          </a:solidFill>
          <a:ln>
            <a:noFill/>
          </a:ln>
        </p:spPr>
      </p:pic>
    </p:spTree>
  </p:cSld>
  <p:clrMapOvr>
    <a:masterClrMapping/>
  </p:clrMapOvr>
  <p:transition spd="slow">
    <p:checker/>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4"/>
          <p:cNvSpPr txBox="1"/>
          <p:nvPr>
            <p:ph type="title"/>
          </p:nvPr>
        </p:nvSpPr>
        <p:spPr>
          <a:xfrm>
            <a:off x="317500" y="838200"/>
            <a:ext cx="8637587" cy="646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LE GESTIONNAIRE</a:t>
            </a:r>
            <a:endParaRPr/>
          </a:p>
        </p:txBody>
      </p:sp>
      <p:sp>
        <p:nvSpPr>
          <p:cNvPr id="142" name="Google Shape;142;p4"/>
          <p:cNvSpPr txBox="1"/>
          <p:nvPr>
            <p:ph idx="1" type="body"/>
          </p:nvPr>
        </p:nvSpPr>
        <p:spPr>
          <a:xfrm>
            <a:off x="328612" y="1600200"/>
            <a:ext cx="8208962" cy="4953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DBDBDB"/>
              </a:buClr>
              <a:buSzPts val="2300"/>
              <a:buFont typeface="Arial"/>
              <a:buNone/>
            </a:pPr>
            <a:r>
              <a:rPr b="0" i="0" lang="en-US" sz="2300" u="none" cap="none" strike="noStrike">
                <a:solidFill>
                  <a:srgbClr val="DBDBDB"/>
                </a:solidFill>
                <a:latin typeface="Roboto"/>
                <a:ea typeface="Roboto"/>
                <a:cs typeface="Roboto"/>
                <a:sym typeface="Roboto"/>
              </a:rPr>
              <a:t>Selon le Docteur Willian Edwards Deming, l’atteinte de l’excellence passe avant tout par des gestionnaires qui ont une tête et un cœur. Un bon gestionnaire doit savoir travailler en équipe et respecter cette dernière. </a:t>
            </a:r>
            <a:endParaRPr/>
          </a:p>
          <a:p>
            <a:pPr indent="0" lvl="0" marL="0" marR="0" rtl="0" algn="l">
              <a:lnSpc>
                <a:spcPct val="100000"/>
              </a:lnSpc>
              <a:spcBef>
                <a:spcPts val="460"/>
              </a:spcBef>
              <a:spcAft>
                <a:spcPts val="0"/>
              </a:spcAft>
              <a:buClr>
                <a:schemeClr val="dk1"/>
              </a:buClr>
              <a:buSzPts val="2300"/>
              <a:buFont typeface="Arial"/>
              <a:buNone/>
            </a:pPr>
            <a:r>
              <a:t/>
            </a:r>
            <a:endParaRPr b="0" i="0" sz="2300" u="none" cap="none" strike="noStrike">
              <a:solidFill>
                <a:srgbClr val="DBDBDB"/>
              </a:solidFill>
              <a:latin typeface="Roboto"/>
              <a:ea typeface="Roboto"/>
              <a:cs typeface="Roboto"/>
              <a:sym typeface="Roboto"/>
            </a:endParaRPr>
          </a:p>
          <a:p>
            <a:pPr indent="0" lvl="0" marL="0" marR="0" rtl="0" algn="l">
              <a:lnSpc>
                <a:spcPct val="100000"/>
              </a:lnSpc>
              <a:spcBef>
                <a:spcPts val="460"/>
              </a:spcBef>
              <a:spcAft>
                <a:spcPts val="0"/>
              </a:spcAft>
              <a:buClr>
                <a:srgbClr val="DBDBDB"/>
              </a:buClr>
              <a:buSzPts val="2300"/>
              <a:buFont typeface="Arial"/>
              <a:buNone/>
            </a:pPr>
            <a:r>
              <a:rPr b="0" i="0" lang="en-US" sz="2300" u="none" cap="none" strike="noStrike">
                <a:solidFill>
                  <a:srgbClr val="DBDBDB"/>
                </a:solidFill>
                <a:latin typeface="Roboto"/>
                <a:ea typeface="Roboto"/>
                <a:cs typeface="Roboto"/>
                <a:sym typeface="Roboto"/>
              </a:rPr>
              <a:t>Le gestionnaire est au quotidien dans l’opérationnel</a:t>
            </a:r>
            <a:endParaRPr/>
          </a:p>
          <a:p>
            <a:pPr indent="0" lvl="0" marL="0" marR="0" rtl="0" algn="l">
              <a:lnSpc>
                <a:spcPct val="100000"/>
              </a:lnSpc>
              <a:spcBef>
                <a:spcPts val="460"/>
              </a:spcBef>
              <a:spcAft>
                <a:spcPts val="0"/>
              </a:spcAft>
              <a:buClr>
                <a:schemeClr val="dk1"/>
              </a:buClr>
              <a:buSzPts val="2300"/>
              <a:buFont typeface="Arial"/>
              <a:buNone/>
            </a:pPr>
            <a:r>
              <a:t/>
            </a:r>
            <a:endParaRPr b="0" i="0" sz="2300" u="none" cap="none" strike="noStrike">
              <a:solidFill>
                <a:srgbClr val="DBDBDB"/>
              </a:solidFill>
              <a:latin typeface="Roboto"/>
              <a:ea typeface="Roboto"/>
              <a:cs typeface="Roboto"/>
              <a:sym typeface="Roboto"/>
            </a:endParaRPr>
          </a:p>
          <a:p>
            <a:pPr indent="0" lvl="0" marL="0" marR="0" rtl="0" algn="l">
              <a:lnSpc>
                <a:spcPct val="100000"/>
              </a:lnSpc>
              <a:spcBef>
                <a:spcPts val="460"/>
              </a:spcBef>
              <a:spcAft>
                <a:spcPts val="0"/>
              </a:spcAft>
              <a:buClr>
                <a:srgbClr val="DBDBDB"/>
              </a:buClr>
              <a:buSzPts val="2300"/>
              <a:buFont typeface="Arial"/>
              <a:buNone/>
            </a:pPr>
            <a:r>
              <a:rPr b="0" i="0" lang="en-US" sz="2300" u="none" cap="none" strike="noStrike">
                <a:solidFill>
                  <a:srgbClr val="DBDBDB"/>
                </a:solidFill>
                <a:latin typeface="Roboto"/>
                <a:ea typeface="Roboto"/>
                <a:cs typeface="Roboto"/>
                <a:sym typeface="Roboto"/>
              </a:rPr>
              <a:t>Il doit développer des compétences complètes et complémentaires : Savoir, savoir faire, savoir être</a:t>
            </a:r>
            <a:endParaRPr/>
          </a:p>
        </p:txBody>
      </p:sp>
      <p:sp>
        <p:nvSpPr>
          <p:cNvPr id="143" name="Google Shape;143;p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80000"/>
              </a:lnSpc>
              <a:spcBef>
                <a:spcPts val="0"/>
              </a:spcBef>
              <a:spcAft>
                <a:spcPts val="0"/>
              </a:spcAft>
              <a:buClr>
                <a:schemeClr val="dk1"/>
              </a:buClr>
              <a:buSzPts val="2000"/>
              <a:buFont typeface="Arial"/>
              <a:buNone/>
            </a:pPr>
            <a:fld id="{00000000-1234-1234-1234-123412341234}" type="slidenum">
              <a:rPr b="0" i="0" lang="en-US" sz="20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0"/>
          <p:cNvSpPr txBox="1"/>
          <p:nvPr>
            <p:ph type="title"/>
          </p:nvPr>
        </p:nvSpPr>
        <p:spPr>
          <a:xfrm>
            <a:off x="317500" y="838200"/>
            <a:ext cx="8637587" cy="646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GESTION DU STRESS</a:t>
            </a:r>
            <a:endParaRPr/>
          </a:p>
        </p:txBody>
      </p:sp>
      <p:sp>
        <p:nvSpPr>
          <p:cNvPr id="434" name="Google Shape;434;p40"/>
          <p:cNvSpPr txBox="1"/>
          <p:nvPr>
            <p:ph idx="1" type="body"/>
          </p:nvPr>
        </p:nvSpPr>
        <p:spPr>
          <a:xfrm>
            <a:off x="317500" y="1628775"/>
            <a:ext cx="8626475" cy="47323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DBDBDB"/>
              </a:buClr>
              <a:buSzPts val="2600"/>
              <a:buFont typeface="Arial"/>
              <a:buNone/>
            </a:pPr>
            <a:r>
              <a:rPr b="0" i="0" lang="en-US" sz="2600" u="none">
                <a:solidFill>
                  <a:srgbClr val="DBDBDB"/>
                </a:solidFill>
                <a:latin typeface="Calibri"/>
                <a:ea typeface="Calibri"/>
                <a:cs typeface="Calibri"/>
                <a:sym typeface="Calibri"/>
              </a:rPr>
              <a:t>Niveau élevé de stress dans les équipes de projet</a:t>
            </a:r>
            <a:endParaRPr/>
          </a:p>
          <a:p>
            <a:pPr indent="-139700" lvl="0" marL="0" marR="0" rtl="0" algn="just">
              <a:lnSpc>
                <a:spcPct val="150000"/>
              </a:lnSpc>
              <a:spcBef>
                <a:spcPts val="0"/>
              </a:spcBef>
              <a:spcAft>
                <a:spcPts val="0"/>
              </a:spcAft>
              <a:buClr>
                <a:srgbClr val="DBDBDB"/>
              </a:buClr>
              <a:buSzPts val="2200"/>
              <a:buFont typeface="Noto Sans Symbols"/>
              <a:buChar char="▪"/>
            </a:pPr>
            <a:r>
              <a:rPr b="0" i="0" lang="en-US" sz="2200" u="none">
                <a:solidFill>
                  <a:srgbClr val="DBDBDB"/>
                </a:solidFill>
                <a:latin typeface="Calibri"/>
                <a:ea typeface="Calibri"/>
                <a:cs typeface="Calibri"/>
                <a:sym typeface="Calibri"/>
              </a:rPr>
              <a:t>Les équipes de projet doivent composer au quotidien avec:</a:t>
            </a:r>
            <a:endParaRPr/>
          </a:p>
          <a:p>
            <a:pPr indent="-139700" lvl="1" marL="457200" marR="0" rtl="0" algn="just">
              <a:lnSpc>
                <a:spcPct val="150000"/>
              </a:lnSpc>
              <a:spcBef>
                <a:spcPts val="0"/>
              </a:spcBef>
              <a:spcAft>
                <a:spcPts val="0"/>
              </a:spcAft>
              <a:buClr>
                <a:srgbClr val="DBDBDB"/>
              </a:buClr>
              <a:buSzPts val="2200"/>
              <a:buFont typeface="Noto Sans Symbols"/>
              <a:buChar char="▪"/>
            </a:pPr>
            <a:r>
              <a:rPr b="0" i="0" lang="en-US" sz="2200" u="none" cap="none" strike="noStrike">
                <a:solidFill>
                  <a:srgbClr val="DBDBDB"/>
                </a:solidFill>
                <a:latin typeface="Calibri"/>
                <a:ea typeface="Calibri"/>
                <a:cs typeface="Calibri"/>
                <a:sym typeface="Calibri"/>
              </a:rPr>
              <a:t>La triple contrainte (qualité, coûts, temps)</a:t>
            </a:r>
            <a:endParaRPr/>
          </a:p>
          <a:p>
            <a:pPr indent="-139700" lvl="1" marL="457200" marR="0" rtl="0" algn="just">
              <a:lnSpc>
                <a:spcPct val="150000"/>
              </a:lnSpc>
              <a:spcBef>
                <a:spcPts val="0"/>
              </a:spcBef>
              <a:spcAft>
                <a:spcPts val="0"/>
              </a:spcAft>
              <a:buClr>
                <a:srgbClr val="DBDBDB"/>
              </a:buClr>
              <a:buSzPts val="2200"/>
              <a:buFont typeface="Noto Sans Symbols"/>
              <a:buChar char="▪"/>
            </a:pPr>
            <a:r>
              <a:rPr b="0" i="0" lang="en-US" sz="2200" u="none" cap="none" strike="noStrike">
                <a:solidFill>
                  <a:srgbClr val="DBDBDB"/>
                </a:solidFill>
                <a:latin typeface="Calibri"/>
                <a:ea typeface="Calibri"/>
                <a:cs typeface="Calibri"/>
                <a:sym typeface="Calibri"/>
              </a:rPr>
              <a:t>La nécessité de </a:t>
            </a:r>
            <a:endParaRPr/>
          </a:p>
          <a:p>
            <a:pPr indent="-127000" lvl="2" marL="914400" marR="0" rtl="0" algn="just">
              <a:lnSpc>
                <a:spcPct val="150000"/>
              </a:lnSpc>
              <a:spcBef>
                <a:spcPts val="0"/>
              </a:spcBef>
              <a:spcAft>
                <a:spcPts val="0"/>
              </a:spcAft>
              <a:buClr>
                <a:srgbClr val="DBDBDB"/>
              </a:buClr>
              <a:buSzPts val="2000"/>
              <a:buFont typeface="Noto Sans Symbols"/>
              <a:buChar char="▪"/>
            </a:pPr>
            <a:r>
              <a:rPr b="0" i="0" lang="en-US" sz="2000" u="none" cap="none" strike="noStrike">
                <a:solidFill>
                  <a:srgbClr val="DBDBDB"/>
                </a:solidFill>
                <a:latin typeface="Calibri"/>
                <a:ea typeface="Calibri"/>
                <a:cs typeface="Calibri"/>
                <a:sym typeface="Calibri"/>
              </a:rPr>
              <a:t>trouver des solutions à des problèmes complexes</a:t>
            </a:r>
            <a:endParaRPr/>
          </a:p>
          <a:p>
            <a:pPr indent="-127000" lvl="2" marL="914400" marR="0" rtl="0" algn="just">
              <a:lnSpc>
                <a:spcPct val="150000"/>
              </a:lnSpc>
              <a:spcBef>
                <a:spcPts val="0"/>
              </a:spcBef>
              <a:spcAft>
                <a:spcPts val="0"/>
              </a:spcAft>
              <a:buClr>
                <a:srgbClr val="DBDBDB"/>
              </a:buClr>
              <a:buSzPts val="2000"/>
              <a:buFont typeface="Noto Sans Symbols"/>
              <a:buChar char="▪"/>
            </a:pPr>
            <a:r>
              <a:rPr b="0" i="0" lang="en-US" sz="2000" u="none" cap="none" strike="noStrike">
                <a:solidFill>
                  <a:srgbClr val="DBDBDB"/>
                </a:solidFill>
                <a:latin typeface="Calibri"/>
                <a:ea typeface="Calibri"/>
                <a:cs typeface="Calibri"/>
                <a:sym typeface="Calibri"/>
              </a:rPr>
              <a:t>explorer de nouvelles idées</a:t>
            </a:r>
            <a:endParaRPr/>
          </a:p>
          <a:p>
            <a:pPr indent="-127000" lvl="2" marL="914400" marR="0" rtl="0" algn="just">
              <a:lnSpc>
                <a:spcPct val="150000"/>
              </a:lnSpc>
              <a:spcBef>
                <a:spcPts val="0"/>
              </a:spcBef>
              <a:spcAft>
                <a:spcPts val="0"/>
              </a:spcAft>
              <a:buClr>
                <a:srgbClr val="DBDBDB"/>
              </a:buClr>
              <a:buSzPts val="2000"/>
              <a:buFont typeface="Noto Sans Symbols"/>
              <a:buChar char="▪"/>
            </a:pPr>
            <a:r>
              <a:rPr b="0" i="0" lang="en-US" sz="2000" u="none" cap="none" strike="noStrike">
                <a:solidFill>
                  <a:srgbClr val="DBDBDB"/>
                </a:solidFill>
                <a:latin typeface="Calibri"/>
                <a:ea typeface="Calibri"/>
                <a:cs typeface="Calibri"/>
                <a:sym typeface="Calibri"/>
              </a:rPr>
              <a:t>gérer l’incertitude et s’ajuster aux imprévus</a:t>
            </a:r>
            <a:endParaRPr/>
          </a:p>
          <a:p>
            <a:pPr indent="-139700" lvl="0" marL="0" marR="0" rtl="0" algn="just">
              <a:lnSpc>
                <a:spcPct val="150000"/>
              </a:lnSpc>
              <a:spcBef>
                <a:spcPts val="0"/>
              </a:spcBef>
              <a:spcAft>
                <a:spcPts val="0"/>
              </a:spcAft>
              <a:buClr>
                <a:srgbClr val="DBDBDB"/>
              </a:buClr>
              <a:buSzPts val="2200"/>
              <a:buFont typeface="Noto Sans Symbols"/>
              <a:buChar char="▪"/>
            </a:pPr>
            <a:r>
              <a:rPr b="0" i="0" lang="en-US" sz="2200" u="none">
                <a:solidFill>
                  <a:srgbClr val="DBDBDB"/>
                </a:solidFill>
                <a:latin typeface="Calibri"/>
                <a:ea typeface="Calibri"/>
                <a:cs typeface="Calibri"/>
                <a:sym typeface="Calibri"/>
              </a:rPr>
              <a:t>Un tel environnement de travail peut être stimulant au début, mais Il peut aussi s’avérer particulièrement stressant à la longue</a:t>
            </a:r>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rgbClr val="DBDBDB"/>
              </a:solidFill>
              <a:latin typeface="Calibri"/>
              <a:ea typeface="Calibri"/>
              <a:cs typeface="Calibri"/>
              <a:sym typeface="Calibri"/>
            </a:endParaRPr>
          </a:p>
          <a:p>
            <a:pPr indent="-215900" lvl="0" marL="342900" marR="0" rtl="0" algn="l">
              <a:spcBef>
                <a:spcPts val="400"/>
              </a:spcBef>
              <a:spcAft>
                <a:spcPts val="0"/>
              </a:spcAft>
              <a:buClr>
                <a:schemeClr val="dk1"/>
              </a:buClr>
              <a:buSzPts val="2000"/>
              <a:buFont typeface="Arial"/>
              <a:buNone/>
            </a:pPr>
            <a:r>
              <a:t/>
            </a:r>
            <a:endParaRPr b="0" i="0" sz="2000" u="none">
              <a:solidFill>
                <a:srgbClr val="DBDBDB"/>
              </a:solidFill>
              <a:latin typeface="Calibri"/>
              <a:ea typeface="Calibri"/>
              <a:cs typeface="Calibri"/>
              <a:sym typeface="Calibri"/>
            </a:endParaRPr>
          </a:p>
        </p:txBody>
      </p:sp>
      <p:sp>
        <p:nvSpPr>
          <p:cNvPr id="435" name="Google Shape;435;p4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1"/>
          <p:cNvSpPr txBox="1"/>
          <p:nvPr>
            <p:ph type="title"/>
          </p:nvPr>
        </p:nvSpPr>
        <p:spPr>
          <a:xfrm>
            <a:off x="317500" y="838200"/>
            <a:ext cx="8637587" cy="646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GESTION DU STRESS</a:t>
            </a:r>
            <a:endParaRPr/>
          </a:p>
        </p:txBody>
      </p:sp>
      <p:sp>
        <p:nvSpPr>
          <p:cNvPr id="442" name="Google Shape;442;p41"/>
          <p:cNvSpPr txBox="1"/>
          <p:nvPr>
            <p:ph idx="1" type="body"/>
          </p:nvPr>
        </p:nvSpPr>
        <p:spPr>
          <a:xfrm>
            <a:off x="317500" y="1628775"/>
            <a:ext cx="8626475" cy="47323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DBDBDB"/>
              </a:buClr>
              <a:buSzPts val="2800"/>
              <a:buFont typeface="Arial"/>
              <a:buNone/>
            </a:pPr>
            <a:r>
              <a:rPr b="0" i="0" lang="en-US" sz="2800" u="none">
                <a:solidFill>
                  <a:srgbClr val="DBDBDB"/>
                </a:solidFill>
                <a:latin typeface="Calibri"/>
                <a:ea typeface="Calibri"/>
                <a:cs typeface="Calibri"/>
                <a:sym typeface="Calibri"/>
              </a:rPr>
              <a:t>Un modèle de stress au travail</a:t>
            </a:r>
            <a:endParaRPr/>
          </a:p>
          <a:p>
            <a:pPr indent="-127000" lvl="0" marL="0" marR="0" rtl="0" algn="just">
              <a:lnSpc>
                <a:spcPct val="150000"/>
              </a:lnSpc>
              <a:spcBef>
                <a:spcPts val="0"/>
              </a:spcBef>
              <a:spcAft>
                <a:spcPts val="0"/>
              </a:spcAft>
              <a:buClr>
                <a:srgbClr val="DBDBDB"/>
              </a:buClr>
              <a:buSzPts val="2000"/>
              <a:buFont typeface="Noto Sans Symbols"/>
              <a:buChar char="▪"/>
            </a:pPr>
            <a:r>
              <a:rPr b="0" i="0" lang="en-US" sz="2000" u="none">
                <a:solidFill>
                  <a:srgbClr val="DBDBDB"/>
                </a:solidFill>
                <a:latin typeface="Calibri"/>
                <a:ea typeface="Calibri"/>
                <a:cs typeface="Calibri"/>
                <a:sym typeface="Calibri"/>
              </a:rPr>
              <a:t>Pour gérer efficacement le stress au travail, les gestionnaires doivent tout d’abord connaître:</a:t>
            </a:r>
            <a:endParaRPr/>
          </a:p>
          <a:p>
            <a:pPr indent="-114300" lvl="1" marL="457200" marR="0" rtl="0" algn="just">
              <a:lnSpc>
                <a:spcPct val="150000"/>
              </a:lnSpc>
              <a:spcBef>
                <a:spcPts val="0"/>
              </a:spcBef>
              <a:spcAft>
                <a:spcPts val="0"/>
              </a:spcAft>
              <a:buClr>
                <a:srgbClr val="DBDBDB"/>
              </a:buClr>
              <a:buSzPts val="1800"/>
              <a:buFont typeface="Noto Sans Symbols"/>
              <a:buChar char="▪"/>
            </a:pPr>
            <a:r>
              <a:rPr b="0" i="0" lang="en-US" sz="1800" u="none" cap="none" strike="noStrike">
                <a:solidFill>
                  <a:srgbClr val="DBDBDB"/>
                </a:solidFill>
                <a:latin typeface="Calibri"/>
                <a:ea typeface="Calibri"/>
                <a:cs typeface="Calibri"/>
                <a:sym typeface="Calibri"/>
              </a:rPr>
              <a:t>les principales sources de stress dans l’environnement du projet</a:t>
            </a:r>
            <a:endParaRPr/>
          </a:p>
          <a:p>
            <a:pPr indent="-114300" lvl="1" marL="457200" marR="0" rtl="0" algn="just">
              <a:lnSpc>
                <a:spcPct val="150000"/>
              </a:lnSpc>
              <a:spcBef>
                <a:spcPts val="0"/>
              </a:spcBef>
              <a:spcAft>
                <a:spcPts val="0"/>
              </a:spcAft>
              <a:buClr>
                <a:srgbClr val="DBDBDB"/>
              </a:buClr>
              <a:buSzPts val="1800"/>
              <a:buFont typeface="Noto Sans Symbols"/>
              <a:buChar char="▪"/>
            </a:pPr>
            <a:r>
              <a:rPr b="0" i="0" lang="en-US" sz="1800" u="none" cap="none" strike="noStrike">
                <a:solidFill>
                  <a:srgbClr val="DBDBDB"/>
                </a:solidFill>
                <a:latin typeface="Calibri"/>
                <a:ea typeface="Calibri"/>
                <a:cs typeface="Calibri"/>
                <a:sym typeface="Calibri"/>
              </a:rPr>
              <a:t> la manière dont les membres de l’équipe essaient de s’y ajuster</a:t>
            </a:r>
            <a:endParaRPr/>
          </a:p>
          <a:p>
            <a:pPr indent="-114300" lvl="1" marL="457200" marR="0" rtl="0" algn="just">
              <a:lnSpc>
                <a:spcPct val="150000"/>
              </a:lnSpc>
              <a:spcBef>
                <a:spcPts val="0"/>
              </a:spcBef>
              <a:spcAft>
                <a:spcPts val="0"/>
              </a:spcAft>
              <a:buClr>
                <a:srgbClr val="DBDBDB"/>
              </a:buClr>
              <a:buSzPts val="1800"/>
              <a:buFont typeface="Noto Sans Symbols"/>
              <a:buChar char="▪"/>
            </a:pPr>
            <a:r>
              <a:rPr b="0" i="0" lang="en-US" sz="1800" u="none" cap="none" strike="noStrike">
                <a:solidFill>
                  <a:srgbClr val="DBDBDB"/>
                </a:solidFill>
                <a:latin typeface="Calibri"/>
                <a:ea typeface="Calibri"/>
                <a:cs typeface="Calibri"/>
                <a:sym typeface="Calibri"/>
              </a:rPr>
              <a:t>les conséquences de ce stress pour eux</a:t>
            </a:r>
            <a:endParaRPr/>
          </a:p>
          <a:p>
            <a:pPr indent="-127000" lvl="0" marL="0" marR="0" rtl="0" algn="just">
              <a:lnSpc>
                <a:spcPct val="150000"/>
              </a:lnSpc>
              <a:spcBef>
                <a:spcPts val="0"/>
              </a:spcBef>
              <a:spcAft>
                <a:spcPts val="0"/>
              </a:spcAft>
              <a:buClr>
                <a:srgbClr val="DBDBDB"/>
              </a:buClr>
              <a:buSzPts val="2000"/>
              <a:buFont typeface="Noto Sans Symbols"/>
              <a:buChar char="▪"/>
            </a:pPr>
            <a:r>
              <a:rPr b="0" i="0" lang="en-US" sz="2000" u="none">
                <a:solidFill>
                  <a:srgbClr val="DBDBDB"/>
                </a:solidFill>
                <a:latin typeface="Calibri"/>
                <a:ea typeface="Calibri"/>
                <a:cs typeface="Calibri"/>
                <a:sym typeface="Calibri"/>
              </a:rPr>
              <a:t>Par la suite, ils doivent mettre en place les conditions qui permettront soit de:</a:t>
            </a:r>
            <a:endParaRPr/>
          </a:p>
          <a:p>
            <a:pPr indent="-114300" lvl="1" marL="457200" marR="0" rtl="0" algn="just">
              <a:lnSpc>
                <a:spcPct val="150000"/>
              </a:lnSpc>
              <a:spcBef>
                <a:spcPts val="0"/>
              </a:spcBef>
              <a:spcAft>
                <a:spcPts val="0"/>
              </a:spcAft>
              <a:buClr>
                <a:srgbClr val="DBDBDB"/>
              </a:buClr>
              <a:buSzPts val="1800"/>
              <a:buFont typeface="Noto Sans Symbols"/>
              <a:buChar char="▪"/>
            </a:pPr>
            <a:r>
              <a:rPr b="0" i="0" lang="en-US" sz="1800" u="none" cap="none" strike="noStrike">
                <a:solidFill>
                  <a:srgbClr val="DBDBDB"/>
                </a:solidFill>
                <a:latin typeface="Calibri"/>
                <a:ea typeface="Calibri"/>
                <a:cs typeface="Calibri"/>
                <a:sym typeface="Calibri"/>
              </a:rPr>
              <a:t>réduire et/ou éliminer certaines sources de stress</a:t>
            </a:r>
            <a:endParaRPr/>
          </a:p>
          <a:p>
            <a:pPr indent="-114300" lvl="1" marL="457200" marR="0" rtl="0" algn="just">
              <a:lnSpc>
                <a:spcPct val="150000"/>
              </a:lnSpc>
              <a:spcBef>
                <a:spcPts val="0"/>
              </a:spcBef>
              <a:spcAft>
                <a:spcPts val="0"/>
              </a:spcAft>
              <a:buClr>
                <a:srgbClr val="DBDBDB"/>
              </a:buClr>
              <a:buSzPts val="1800"/>
              <a:buFont typeface="Noto Sans Symbols"/>
              <a:buChar char="▪"/>
            </a:pPr>
            <a:r>
              <a:rPr b="0" i="0" lang="en-US" sz="1800" u="none" cap="none" strike="noStrike">
                <a:solidFill>
                  <a:srgbClr val="DBDBDB"/>
                </a:solidFill>
                <a:latin typeface="Calibri"/>
                <a:ea typeface="Calibri"/>
                <a:cs typeface="Calibri"/>
                <a:sym typeface="Calibri"/>
              </a:rPr>
              <a:t>apprendre aux membres à mieux résister au stress</a:t>
            </a:r>
            <a:endParaRPr/>
          </a:p>
          <a:p>
            <a:pPr indent="-114300" lvl="1" marL="457200" marR="0" rtl="0" algn="just">
              <a:lnSpc>
                <a:spcPct val="150000"/>
              </a:lnSpc>
              <a:spcBef>
                <a:spcPts val="0"/>
              </a:spcBef>
              <a:spcAft>
                <a:spcPts val="0"/>
              </a:spcAft>
              <a:buClr>
                <a:srgbClr val="DBDBDB"/>
              </a:buClr>
              <a:buSzPts val="1800"/>
              <a:buFont typeface="Noto Sans Symbols"/>
              <a:buChar char="▪"/>
            </a:pPr>
            <a:r>
              <a:rPr b="0" i="0" lang="en-US" sz="1800" u="none" cap="none" strike="noStrike">
                <a:solidFill>
                  <a:srgbClr val="DBDBDB"/>
                </a:solidFill>
                <a:latin typeface="Calibri"/>
                <a:ea typeface="Calibri"/>
                <a:cs typeface="Calibri"/>
                <a:sym typeface="Calibri"/>
              </a:rPr>
              <a:t>traiter et réhabiliter ceux qui souffrent des effets nocifs du stress</a:t>
            </a:r>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rgbClr val="DBDBDB"/>
              </a:solidFill>
              <a:latin typeface="Calibri"/>
              <a:ea typeface="Calibri"/>
              <a:cs typeface="Calibri"/>
              <a:sym typeface="Calibri"/>
            </a:endParaRPr>
          </a:p>
        </p:txBody>
      </p:sp>
      <p:sp>
        <p:nvSpPr>
          <p:cNvPr id="443" name="Google Shape;443;p4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2"/>
          <p:cNvSpPr txBox="1"/>
          <p:nvPr>
            <p:ph type="title"/>
          </p:nvPr>
        </p:nvSpPr>
        <p:spPr>
          <a:xfrm>
            <a:off x="317500" y="838200"/>
            <a:ext cx="8637587" cy="646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GESTION DU STRESS</a:t>
            </a:r>
            <a:endParaRPr/>
          </a:p>
        </p:txBody>
      </p:sp>
      <p:sp>
        <p:nvSpPr>
          <p:cNvPr id="450" name="Google Shape;450;p42"/>
          <p:cNvSpPr txBox="1"/>
          <p:nvPr>
            <p:ph idx="1" type="body"/>
          </p:nvPr>
        </p:nvSpPr>
        <p:spPr>
          <a:xfrm>
            <a:off x="317500" y="1628775"/>
            <a:ext cx="8626475" cy="47323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DBDBDB"/>
              </a:buClr>
              <a:buSzPts val="2800"/>
              <a:buFont typeface="Arial"/>
              <a:buNone/>
            </a:pPr>
            <a:r>
              <a:rPr b="0" i="0" lang="en-US" sz="2800" u="none">
                <a:solidFill>
                  <a:srgbClr val="DBDBDB"/>
                </a:solidFill>
                <a:latin typeface="Calibri"/>
                <a:ea typeface="Calibri"/>
                <a:cs typeface="Calibri"/>
                <a:sym typeface="Calibri"/>
              </a:rPr>
              <a:t>Six sources de stress dans les équipes de projet</a:t>
            </a:r>
            <a:endParaRPr/>
          </a:p>
          <a:p>
            <a:pPr indent="-152400" lvl="0" marL="0" marR="0" rtl="0" algn="just">
              <a:lnSpc>
                <a:spcPct val="150000"/>
              </a:lnSpc>
              <a:spcBef>
                <a:spcPts val="0"/>
              </a:spcBef>
              <a:spcAft>
                <a:spcPts val="0"/>
              </a:spcAft>
              <a:buClr>
                <a:srgbClr val="DBDBDB"/>
              </a:buClr>
              <a:buSzPts val="2400"/>
              <a:buFont typeface="Arial"/>
              <a:buAutoNum type="arabicPeriod"/>
            </a:pPr>
            <a:r>
              <a:rPr b="0" i="0" lang="en-US" sz="2400" u="none">
                <a:solidFill>
                  <a:srgbClr val="DBDBDB"/>
                </a:solidFill>
                <a:latin typeface="Calibri"/>
                <a:ea typeface="Calibri"/>
                <a:cs typeface="Calibri"/>
                <a:sym typeface="Calibri"/>
              </a:rPr>
              <a:t>Facteurs inhérents à l’emploi</a:t>
            </a:r>
            <a:endParaRPr/>
          </a:p>
          <a:p>
            <a:pPr indent="-152400" lvl="0" marL="0" marR="0" rtl="0" algn="just">
              <a:lnSpc>
                <a:spcPct val="150000"/>
              </a:lnSpc>
              <a:spcBef>
                <a:spcPts val="0"/>
              </a:spcBef>
              <a:spcAft>
                <a:spcPts val="0"/>
              </a:spcAft>
              <a:buClr>
                <a:srgbClr val="DBDBDB"/>
              </a:buClr>
              <a:buSzPts val="2400"/>
              <a:buFont typeface="Arial"/>
              <a:buAutoNum type="arabicPeriod"/>
            </a:pPr>
            <a:r>
              <a:rPr b="0" i="0" lang="en-US" sz="2400" u="none">
                <a:solidFill>
                  <a:srgbClr val="DBDBDB"/>
                </a:solidFill>
                <a:latin typeface="Calibri"/>
                <a:ea typeface="Calibri"/>
                <a:cs typeface="Calibri"/>
                <a:sym typeface="Calibri"/>
              </a:rPr>
              <a:t>Rôles dans l’organisation</a:t>
            </a:r>
            <a:endParaRPr/>
          </a:p>
          <a:p>
            <a:pPr indent="-152400" lvl="0" marL="0" marR="0" rtl="0" algn="just">
              <a:lnSpc>
                <a:spcPct val="150000"/>
              </a:lnSpc>
              <a:spcBef>
                <a:spcPts val="0"/>
              </a:spcBef>
              <a:spcAft>
                <a:spcPts val="0"/>
              </a:spcAft>
              <a:buClr>
                <a:srgbClr val="DBDBDB"/>
              </a:buClr>
              <a:buSzPts val="2400"/>
              <a:buFont typeface="Arial"/>
              <a:buAutoNum type="arabicPeriod"/>
            </a:pPr>
            <a:r>
              <a:rPr b="0" i="0" lang="en-US" sz="2400" u="none">
                <a:solidFill>
                  <a:srgbClr val="DBDBDB"/>
                </a:solidFill>
                <a:latin typeface="Calibri"/>
                <a:ea typeface="Calibri"/>
                <a:cs typeface="Calibri"/>
                <a:sym typeface="Calibri"/>
              </a:rPr>
              <a:t>Relations interpersonnelles</a:t>
            </a:r>
            <a:endParaRPr/>
          </a:p>
          <a:p>
            <a:pPr indent="-152400" lvl="0" marL="0" marR="0" rtl="0" algn="just">
              <a:lnSpc>
                <a:spcPct val="150000"/>
              </a:lnSpc>
              <a:spcBef>
                <a:spcPts val="0"/>
              </a:spcBef>
              <a:spcAft>
                <a:spcPts val="0"/>
              </a:spcAft>
              <a:buClr>
                <a:srgbClr val="DBDBDB"/>
              </a:buClr>
              <a:buSzPts val="2400"/>
              <a:buFont typeface="Arial"/>
              <a:buAutoNum type="arabicPeriod"/>
            </a:pPr>
            <a:r>
              <a:rPr b="0" i="0" lang="en-US" sz="2400" u="none">
                <a:solidFill>
                  <a:srgbClr val="DBDBDB"/>
                </a:solidFill>
                <a:latin typeface="Calibri"/>
                <a:ea typeface="Calibri"/>
                <a:cs typeface="Calibri"/>
                <a:sym typeface="Calibri"/>
              </a:rPr>
              <a:t>Structure et climat organisationnels</a:t>
            </a:r>
            <a:endParaRPr/>
          </a:p>
          <a:p>
            <a:pPr indent="-152400" lvl="0" marL="0" marR="0" rtl="0" algn="just">
              <a:lnSpc>
                <a:spcPct val="150000"/>
              </a:lnSpc>
              <a:spcBef>
                <a:spcPts val="0"/>
              </a:spcBef>
              <a:spcAft>
                <a:spcPts val="0"/>
              </a:spcAft>
              <a:buClr>
                <a:srgbClr val="DBDBDB"/>
              </a:buClr>
              <a:buSzPts val="2400"/>
              <a:buFont typeface="Arial"/>
              <a:buAutoNum type="arabicPeriod"/>
            </a:pPr>
            <a:r>
              <a:rPr b="0" i="0" lang="en-US" sz="2400" u="none">
                <a:solidFill>
                  <a:srgbClr val="DBDBDB"/>
                </a:solidFill>
                <a:latin typeface="Calibri"/>
                <a:ea typeface="Calibri"/>
                <a:cs typeface="Calibri"/>
                <a:sym typeface="Calibri"/>
              </a:rPr>
              <a:t>Déroulement de la carrière</a:t>
            </a:r>
            <a:endParaRPr/>
          </a:p>
          <a:p>
            <a:pPr indent="-152400" lvl="0" marL="0" marR="0" rtl="0" algn="just">
              <a:lnSpc>
                <a:spcPct val="150000"/>
              </a:lnSpc>
              <a:spcBef>
                <a:spcPts val="0"/>
              </a:spcBef>
              <a:spcAft>
                <a:spcPts val="0"/>
              </a:spcAft>
              <a:buClr>
                <a:srgbClr val="DBDBDB"/>
              </a:buClr>
              <a:buSzPts val="2400"/>
              <a:buFont typeface="Arial"/>
              <a:buAutoNum type="arabicPeriod"/>
            </a:pPr>
            <a:r>
              <a:rPr b="0" i="0" lang="en-US" sz="2400" u="none">
                <a:solidFill>
                  <a:srgbClr val="DBDBDB"/>
                </a:solidFill>
                <a:latin typeface="Calibri"/>
                <a:ea typeface="Calibri"/>
                <a:cs typeface="Calibri"/>
                <a:sym typeface="Calibri"/>
              </a:rPr>
              <a:t>Interface travail-famille</a:t>
            </a:r>
            <a:endParaRPr/>
          </a:p>
          <a:p>
            <a:pPr indent="-190500" lvl="0" marL="342900" marR="0" rtl="0" algn="l">
              <a:spcBef>
                <a:spcPts val="480"/>
              </a:spcBef>
              <a:spcAft>
                <a:spcPts val="0"/>
              </a:spcAft>
              <a:buClr>
                <a:schemeClr val="dk1"/>
              </a:buClr>
              <a:buSzPts val="2400"/>
              <a:buFont typeface="Arial"/>
              <a:buNone/>
            </a:pPr>
            <a:r>
              <a:t/>
            </a:r>
            <a:endParaRPr b="0" i="0" sz="2400" u="none">
              <a:solidFill>
                <a:srgbClr val="DBDBDB"/>
              </a:solidFill>
              <a:latin typeface="Calibri"/>
              <a:ea typeface="Calibri"/>
              <a:cs typeface="Calibri"/>
              <a:sym typeface="Calibri"/>
            </a:endParaRPr>
          </a:p>
        </p:txBody>
      </p:sp>
      <p:sp>
        <p:nvSpPr>
          <p:cNvPr id="451" name="Google Shape;451;p4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3"/>
          <p:cNvSpPr txBox="1"/>
          <p:nvPr>
            <p:ph idx="1" type="body"/>
          </p:nvPr>
        </p:nvSpPr>
        <p:spPr>
          <a:xfrm>
            <a:off x="146050" y="115887"/>
            <a:ext cx="8797925" cy="6245225"/>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458" name="Google Shape;458;p4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pic>
        <p:nvPicPr>
          <p:cNvPr id="459" name="Google Shape;459;p43"/>
          <p:cNvPicPr preferRelativeResize="0"/>
          <p:nvPr/>
        </p:nvPicPr>
        <p:blipFill rotWithShape="1">
          <a:blip r:embed="rId3">
            <a:alphaModFix/>
          </a:blip>
          <a:srcRect b="0" l="0" r="0" t="0"/>
          <a:stretch/>
        </p:blipFill>
        <p:spPr>
          <a:xfrm>
            <a:off x="42862" y="441325"/>
            <a:ext cx="9102725" cy="2816225"/>
          </a:xfrm>
          <a:prstGeom prst="rect">
            <a:avLst/>
          </a:prstGeom>
          <a:noFill/>
          <a:ln>
            <a:noFill/>
          </a:ln>
        </p:spPr>
      </p:pic>
      <p:pic>
        <p:nvPicPr>
          <p:cNvPr id="460" name="Google Shape;460;p43"/>
          <p:cNvPicPr preferRelativeResize="0"/>
          <p:nvPr/>
        </p:nvPicPr>
        <p:blipFill rotWithShape="1">
          <a:blip r:embed="rId4">
            <a:alphaModFix/>
          </a:blip>
          <a:srcRect b="0" l="0" r="0" t="0"/>
          <a:stretch/>
        </p:blipFill>
        <p:spPr>
          <a:xfrm>
            <a:off x="49212" y="3068637"/>
            <a:ext cx="9096375" cy="1908175"/>
          </a:xfrm>
          <a:prstGeom prst="rect">
            <a:avLst/>
          </a:prstGeom>
          <a:noFill/>
          <a:ln>
            <a:noFill/>
          </a:ln>
        </p:spPr>
      </p:pic>
      <p:pic>
        <p:nvPicPr>
          <p:cNvPr id="461" name="Google Shape;461;p43"/>
          <p:cNvPicPr preferRelativeResize="0"/>
          <p:nvPr/>
        </p:nvPicPr>
        <p:blipFill rotWithShape="1">
          <a:blip r:embed="rId5">
            <a:alphaModFix/>
          </a:blip>
          <a:srcRect b="0" l="0" r="0" t="0"/>
          <a:stretch/>
        </p:blipFill>
        <p:spPr>
          <a:xfrm>
            <a:off x="42862" y="4868862"/>
            <a:ext cx="9096375" cy="1682750"/>
          </a:xfrm>
          <a:prstGeom prst="rect">
            <a:avLst/>
          </a:prstGeom>
          <a:noFill/>
          <a:ln>
            <a:noFill/>
          </a:ln>
        </p:spPr>
      </p:pic>
      <p:sp>
        <p:nvSpPr>
          <p:cNvPr id="462" name="Google Shape;462;p43"/>
          <p:cNvSpPr txBox="1"/>
          <p:nvPr/>
        </p:nvSpPr>
        <p:spPr>
          <a:xfrm>
            <a:off x="-452437" y="115887"/>
            <a:ext cx="9994900" cy="401637"/>
          </a:xfrm>
          <a:prstGeom prst="rect">
            <a:avLst/>
          </a:prstGeom>
          <a:solidFill>
            <a:srgbClr val="FFFFFF"/>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Tableau 11.3  </a:t>
            </a:r>
            <a:r>
              <a:rPr b="0" i="0" lang="en-US" sz="2000" u="none">
                <a:solidFill>
                  <a:srgbClr val="000000"/>
                </a:solidFill>
                <a:latin typeface="Arial"/>
                <a:ea typeface="Arial"/>
                <a:cs typeface="Arial"/>
                <a:sym typeface="Arial"/>
              </a:rPr>
              <a:t>Sources de stress dans les équipes de projet</a:t>
            </a:r>
            <a:endParaRPr/>
          </a:p>
        </p:txBody>
      </p:sp>
    </p:spTree>
  </p:cSld>
  <p:clrMapOvr>
    <a:masterClrMapping/>
  </p:clrMapOvr>
  <p:transition spd="slow">
    <p:checker/>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4"/>
          <p:cNvSpPr txBox="1"/>
          <p:nvPr>
            <p:ph type="title"/>
          </p:nvPr>
        </p:nvSpPr>
        <p:spPr>
          <a:xfrm>
            <a:off x="292100" y="188912"/>
            <a:ext cx="8637587" cy="646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GESTION DU STRESS</a:t>
            </a:r>
            <a:endParaRPr/>
          </a:p>
        </p:txBody>
      </p:sp>
      <p:sp>
        <p:nvSpPr>
          <p:cNvPr id="469" name="Google Shape;469;p44"/>
          <p:cNvSpPr txBox="1"/>
          <p:nvPr>
            <p:ph idx="1" type="body"/>
          </p:nvPr>
        </p:nvSpPr>
        <p:spPr>
          <a:xfrm>
            <a:off x="317500" y="835025"/>
            <a:ext cx="8626475" cy="55260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DBDBDB"/>
              </a:buClr>
              <a:buSzPts val="2800"/>
              <a:buFont typeface="Arial"/>
              <a:buNone/>
            </a:pPr>
            <a:r>
              <a:rPr b="0" i="0" lang="en-US" sz="2800" u="none">
                <a:solidFill>
                  <a:srgbClr val="DBDBDB"/>
                </a:solidFill>
                <a:latin typeface="Calibri"/>
                <a:ea typeface="Calibri"/>
                <a:cs typeface="Calibri"/>
                <a:sym typeface="Calibri"/>
              </a:rPr>
              <a:t>1. Facteurs inhérents à l’emploi</a:t>
            </a:r>
            <a:endParaRPr/>
          </a:p>
          <a:p>
            <a:pPr indent="-165100" lvl="0" marL="342900" marR="0" rtl="0" algn="l">
              <a:spcBef>
                <a:spcPts val="560"/>
              </a:spcBef>
              <a:spcAft>
                <a:spcPts val="0"/>
              </a:spcAft>
              <a:buClr>
                <a:schemeClr val="dk1"/>
              </a:buClr>
              <a:buSzPts val="2800"/>
              <a:buFont typeface="Arial"/>
              <a:buNone/>
            </a:pPr>
            <a:r>
              <a:t/>
            </a:r>
            <a:endParaRPr b="0" i="0" sz="2800" u="none">
              <a:solidFill>
                <a:srgbClr val="DBDBDB"/>
              </a:solidFill>
              <a:latin typeface="Calibri"/>
              <a:ea typeface="Calibri"/>
              <a:cs typeface="Calibri"/>
              <a:sym typeface="Calibri"/>
            </a:endParaRPr>
          </a:p>
        </p:txBody>
      </p:sp>
      <p:sp>
        <p:nvSpPr>
          <p:cNvPr id="470" name="Google Shape;470;p4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pic>
        <p:nvPicPr>
          <p:cNvPr id="471" name="Google Shape;471;p44"/>
          <p:cNvPicPr preferRelativeResize="0"/>
          <p:nvPr/>
        </p:nvPicPr>
        <p:blipFill rotWithShape="1">
          <a:blip r:embed="rId3">
            <a:alphaModFix/>
          </a:blip>
          <a:srcRect b="0" l="0" r="0" t="0"/>
          <a:stretch/>
        </p:blipFill>
        <p:spPr>
          <a:xfrm>
            <a:off x="539750" y="1454150"/>
            <a:ext cx="7924800" cy="5078412"/>
          </a:xfrm>
          <a:prstGeom prst="rect">
            <a:avLst/>
          </a:prstGeom>
          <a:noFill/>
          <a:ln>
            <a:noFill/>
          </a:ln>
        </p:spPr>
      </p:pic>
    </p:spTree>
  </p:cSld>
  <p:clrMapOvr>
    <a:masterClrMapping/>
  </p:clrMapOvr>
  <p:transition spd="slow">
    <p:checker/>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45"/>
          <p:cNvSpPr txBox="1"/>
          <p:nvPr>
            <p:ph type="title"/>
          </p:nvPr>
        </p:nvSpPr>
        <p:spPr>
          <a:xfrm>
            <a:off x="292100" y="188912"/>
            <a:ext cx="8637587" cy="646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GESTION DU STRESS</a:t>
            </a:r>
            <a:endParaRPr/>
          </a:p>
        </p:txBody>
      </p:sp>
      <p:sp>
        <p:nvSpPr>
          <p:cNvPr id="478" name="Google Shape;478;p45"/>
          <p:cNvSpPr txBox="1"/>
          <p:nvPr>
            <p:ph idx="1" type="body"/>
          </p:nvPr>
        </p:nvSpPr>
        <p:spPr>
          <a:xfrm>
            <a:off x="317500" y="835025"/>
            <a:ext cx="8626475" cy="55260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DBDBDB"/>
              </a:buClr>
              <a:buSzPts val="2800"/>
              <a:buFont typeface="Arial"/>
              <a:buNone/>
            </a:pPr>
            <a:r>
              <a:rPr b="0" i="0" lang="en-US" sz="2800" u="none">
                <a:solidFill>
                  <a:srgbClr val="DBDBDB"/>
                </a:solidFill>
                <a:latin typeface="Calibri"/>
                <a:ea typeface="Calibri"/>
                <a:cs typeface="Calibri"/>
                <a:sym typeface="Calibri"/>
              </a:rPr>
              <a:t>2. Rôles dans l’organisation</a:t>
            </a:r>
            <a:endParaRPr/>
          </a:p>
          <a:p>
            <a:pPr indent="-165100" lvl="0" marL="342900" marR="0" rtl="0" algn="l">
              <a:spcBef>
                <a:spcPts val="560"/>
              </a:spcBef>
              <a:spcAft>
                <a:spcPts val="0"/>
              </a:spcAft>
              <a:buClr>
                <a:schemeClr val="dk1"/>
              </a:buClr>
              <a:buSzPts val="2800"/>
              <a:buFont typeface="Arial"/>
              <a:buNone/>
            </a:pPr>
            <a:r>
              <a:t/>
            </a:r>
            <a:endParaRPr b="0" i="0" sz="2800" u="none">
              <a:solidFill>
                <a:srgbClr val="DBDBDB"/>
              </a:solidFill>
              <a:latin typeface="Calibri"/>
              <a:ea typeface="Calibri"/>
              <a:cs typeface="Calibri"/>
              <a:sym typeface="Calibri"/>
            </a:endParaRPr>
          </a:p>
        </p:txBody>
      </p:sp>
      <p:sp>
        <p:nvSpPr>
          <p:cNvPr id="479" name="Google Shape;479;p4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pic>
        <p:nvPicPr>
          <p:cNvPr id="480" name="Google Shape;480;p45"/>
          <p:cNvPicPr preferRelativeResize="0"/>
          <p:nvPr/>
        </p:nvPicPr>
        <p:blipFill rotWithShape="1">
          <a:blip r:embed="rId3">
            <a:alphaModFix/>
          </a:blip>
          <a:srcRect b="0" l="0" r="0" t="0"/>
          <a:stretch/>
        </p:blipFill>
        <p:spPr>
          <a:xfrm>
            <a:off x="550862" y="1700212"/>
            <a:ext cx="8120062" cy="4067175"/>
          </a:xfrm>
          <a:prstGeom prst="rect">
            <a:avLst/>
          </a:prstGeom>
          <a:noFill/>
          <a:ln>
            <a:noFill/>
          </a:ln>
        </p:spPr>
      </p:pic>
    </p:spTree>
  </p:cSld>
  <p:clrMapOvr>
    <a:masterClrMapping/>
  </p:clrMapOvr>
  <p:transition spd="slow">
    <p:checker/>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6"/>
          <p:cNvSpPr txBox="1"/>
          <p:nvPr>
            <p:ph type="title"/>
          </p:nvPr>
        </p:nvSpPr>
        <p:spPr>
          <a:xfrm>
            <a:off x="292100" y="188912"/>
            <a:ext cx="8637587" cy="646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GESTION DU STRESS</a:t>
            </a:r>
            <a:endParaRPr/>
          </a:p>
        </p:txBody>
      </p:sp>
      <p:sp>
        <p:nvSpPr>
          <p:cNvPr id="487" name="Google Shape;487;p46"/>
          <p:cNvSpPr txBox="1"/>
          <p:nvPr>
            <p:ph idx="1" type="body"/>
          </p:nvPr>
        </p:nvSpPr>
        <p:spPr>
          <a:xfrm>
            <a:off x="317500" y="835025"/>
            <a:ext cx="8626475" cy="55260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DBDBDB"/>
              </a:buClr>
              <a:buSzPts val="2800"/>
              <a:buFont typeface="Arial"/>
              <a:buNone/>
            </a:pPr>
            <a:r>
              <a:rPr b="0" i="0" lang="en-US" sz="2800" u="none">
                <a:solidFill>
                  <a:srgbClr val="DBDBDB"/>
                </a:solidFill>
                <a:latin typeface="Calibri"/>
                <a:ea typeface="Calibri"/>
                <a:cs typeface="Calibri"/>
                <a:sym typeface="Calibri"/>
              </a:rPr>
              <a:t>3-Relations interpersonnelles</a:t>
            </a:r>
            <a:endParaRPr/>
          </a:p>
          <a:p>
            <a:pPr indent="0" lvl="0" marL="0" marR="0" rtl="0" algn="l">
              <a:lnSpc>
                <a:spcPct val="150000"/>
              </a:lnSpc>
              <a:spcBef>
                <a:spcPts val="0"/>
              </a:spcBef>
              <a:spcAft>
                <a:spcPts val="0"/>
              </a:spcAft>
              <a:buClr>
                <a:srgbClr val="DBDBDB"/>
              </a:buClr>
              <a:buSzPts val="2200"/>
              <a:buFont typeface="Arial"/>
              <a:buNone/>
            </a:pPr>
            <a:r>
              <a:rPr b="0" i="0" lang="en-US" sz="2200" u="none">
                <a:solidFill>
                  <a:srgbClr val="DBDBDB"/>
                </a:solidFill>
                <a:latin typeface="Calibri"/>
                <a:ea typeface="Calibri"/>
                <a:cs typeface="Calibri"/>
                <a:sym typeface="Calibri"/>
              </a:rPr>
              <a:t>De mauvaises relations interpersonnelles constituent une importante source de stress et peuvent  prendre des formes différentes:</a:t>
            </a:r>
            <a:endParaRPr/>
          </a:p>
          <a:p>
            <a:pPr indent="-139700" lvl="0" marL="0" marR="0" rtl="0" algn="l">
              <a:lnSpc>
                <a:spcPct val="150000"/>
              </a:lnSpc>
              <a:spcBef>
                <a:spcPts val="0"/>
              </a:spcBef>
              <a:spcAft>
                <a:spcPts val="0"/>
              </a:spcAft>
              <a:buClr>
                <a:srgbClr val="DBDBDB"/>
              </a:buClr>
              <a:buSzPts val="2200"/>
              <a:buFont typeface="Noto Sans Symbols"/>
              <a:buChar char="▪"/>
            </a:pPr>
            <a:r>
              <a:rPr b="0" i="0" lang="en-US" sz="2200" u="none">
                <a:solidFill>
                  <a:srgbClr val="DBDBDB"/>
                </a:solidFill>
                <a:latin typeface="Calibri"/>
                <a:ea typeface="Calibri"/>
                <a:cs typeface="Calibri"/>
                <a:sym typeface="Calibri"/>
              </a:rPr>
              <a:t>Mésententes</a:t>
            </a:r>
            <a:endParaRPr/>
          </a:p>
          <a:p>
            <a:pPr indent="-139700" lvl="0" marL="0" marR="0" rtl="0" algn="l">
              <a:lnSpc>
                <a:spcPct val="150000"/>
              </a:lnSpc>
              <a:spcBef>
                <a:spcPts val="0"/>
              </a:spcBef>
              <a:spcAft>
                <a:spcPts val="0"/>
              </a:spcAft>
              <a:buClr>
                <a:srgbClr val="DBDBDB"/>
              </a:buClr>
              <a:buSzPts val="2200"/>
              <a:buFont typeface="Noto Sans Symbols"/>
              <a:buChar char="▪"/>
            </a:pPr>
            <a:r>
              <a:rPr b="0" i="0" lang="en-US" sz="2200" u="none">
                <a:solidFill>
                  <a:srgbClr val="DBDBDB"/>
                </a:solidFill>
                <a:latin typeface="Calibri"/>
                <a:ea typeface="Calibri"/>
                <a:cs typeface="Calibri"/>
                <a:sym typeface="Calibri"/>
              </a:rPr>
              <a:t>Conflits</a:t>
            </a:r>
            <a:endParaRPr/>
          </a:p>
          <a:p>
            <a:pPr indent="-139700" lvl="0" marL="0" marR="0" rtl="0" algn="l">
              <a:lnSpc>
                <a:spcPct val="150000"/>
              </a:lnSpc>
              <a:spcBef>
                <a:spcPts val="0"/>
              </a:spcBef>
              <a:spcAft>
                <a:spcPts val="0"/>
              </a:spcAft>
              <a:buClr>
                <a:srgbClr val="DBDBDB"/>
              </a:buClr>
              <a:buSzPts val="2200"/>
              <a:buFont typeface="Noto Sans Symbols"/>
              <a:buChar char="▪"/>
            </a:pPr>
            <a:r>
              <a:rPr b="0" i="0" lang="en-US" sz="2200" u="none">
                <a:solidFill>
                  <a:srgbClr val="DBDBDB"/>
                </a:solidFill>
                <a:latin typeface="Calibri"/>
                <a:ea typeface="Calibri"/>
                <a:cs typeface="Calibri"/>
                <a:sym typeface="Calibri"/>
              </a:rPr>
              <a:t>Absence de confiance, de soutien ou de coopération</a:t>
            </a:r>
            <a:endParaRPr/>
          </a:p>
          <a:p>
            <a:pPr indent="-139700" lvl="0" marL="0" marR="0" rtl="0" algn="l">
              <a:lnSpc>
                <a:spcPct val="150000"/>
              </a:lnSpc>
              <a:spcBef>
                <a:spcPts val="0"/>
              </a:spcBef>
              <a:spcAft>
                <a:spcPts val="0"/>
              </a:spcAft>
              <a:buClr>
                <a:srgbClr val="DBDBDB"/>
              </a:buClr>
              <a:buSzPts val="2200"/>
              <a:buFont typeface="Noto Sans Symbols"/>
              <a:buChar char="▪"/>
            </a:pPr>
            <a:r>
              <a:rPr b="0" i="0" lang="en-US" sz="2200" u="none">
                <a:solidFill>
                  <a:srgbClr val="DBDBDB"/>
                </a:solidFill>
                <a:latin typeface="Calibri"/>
                <a:ea typeface="Calibri"/>
                <a:cs typeface="Calibri"/>
                <a:sym typeface="Calibri"/>
              </a:rPr>
              <a:t>Absence de compréhension mutuelle entre les membres de l’équipe</a:t>
            </a:r>
            <a:endParaRPr/>
          </a:p>
          <a:p>
            <a:pPr indent="-203200" lvl="0" marL="342900" marR="0" rtl="0" algn="l">
              <a:spcBef>
                <a:spcPts val="440"/>
              </a:spcBef>
              <a:spcAft>
                <a:spcPts val="0"/>
              </a:spcAft>
              <a:buClr>
                <a:schemeClr val="dk1"/>
              </a:buClr>
              <a:buSzPts val="2200"/>
              <a:buFont typeface="Arial"/>
              <a:buNone/>
            </a:pPr>
            <a:r>
              <a:t/>
            </a:r>
            <a:endParaRPr b="0" i="0" sz="2200" u="none">
              <a:solidFill>
                <a:srgbClr val="DBDBDB"/>
              </a:solidFill>
              <a:latin typeface="Calibri"/>
              <a:ea typeface="Calibri"/>
              <a:cs typeface="Calibri"/>
              <a:sym typeface="Calibri"/>
            </a:endParaRPr>
          </a:p>
        </p:txBody>
      </p:sp>
      <p:sp>
        <p:nvSpPr>
          <p:cNvPr id="488" name="Google Shape;488;p4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47"/>
          <p:cNvSpPr txBox="1"/>
          <p:nvPr>
            <p:ph type="title"/>
          </p:nvPr>
        </p:nvSpPr>
        <p:spPr>
          <a:xfrm>
            <a:off x="292100" y="188912"/>
            <a:ext cx="8637587" cy="646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GESTION DU STRESS</a:t>
            </a:r>
            <a:endParaRPr/>
          </a:p>
        </p:txBody>
      </p:sp>
      <p:sp>
        <p:nvSpPr>
          <p:cNvPr id="495" name="Google Shape;495;p47"/>
          <p:cNvSpPr txBox="1"/>
          <p:nvPr>
            <p:ph idx="1" type="body"/>
          </p:nvPr>
        </p:nvSpPr>
        <p:spPr>
          <a:xfrm>
            <a:off x="317500" y="835025"/>
            <a:ext cx="8626475" cy="55260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DBDBDB"/>
              </a:buClr>
              <a:buSzPts val="2800"/>
              <a:buFont typeface="Arial"/>
              <a:buNone/>
            </a:pPr>
            <a:r>
              <a:rPr b="0" i="0" lang="en-US" sz="2800" u="none">
                <a:solidFill>
                  <a:srgbClr val="DBDBDB"/>
                </a:solidFill>
                <a:latin typeface="Calibri"/>
                <a:ea typeface="Calibri"/>
                <a:cs typeface="Calibri"/>
                <a:sym typeface="Calibri"/>
              </a:rPr>
              <a:t>4. Déroulement de la carrière</a:t>
            </a:r>
            <a:endParaRPr/>
          </a:p>
          <a:p>
            <a:pPr indent="0" lvl="0" marL="0" marR="0" rtl="0" algn="just">
              <a:lnSpc>
                <a:spcPct val="150000"/>
              </a:lnSpc>
              <a:spcBef>
                <a:spcPts val="0"/>
              </a:spcBef>
              <a:spcAft>
                <a:spcPts val="0"/>
              </a:spcAft>
              <a:buClr>
                <a:srgbClr val="DBDBDB"/>
              </a:buClr>
              <a:buSzPts val="2200"/>
              <a:buFont typeface="Arial"/>
              <a:buNone/>
            </a:pPr>
            <a:r>
              <a:rPr b="0" i="0" lang="en-US" sz="2200" u="none">
                <a:solidFill>
                  <a:srgbClr val="DBDBDB"/>
                </a:solidFill>
                <a:latin typeface="Calibri"/>
                <a:ea typeface="Calibri"/>
                <a:cs typeface="Calibri"/>
                <a:sym typeface="Calibri"/>
              </a:rPr>
              <a:t>Celui-ci est affecté par</a:t>
            </a:r>
            <a:r>
              <a:rPr b="0" i="0" lang="en-US" sz="2200" u="none">
                <a:solidFill>
                  <a:srgbClr val="000000"/>
                </a:solidFill>
                <a:latin typeface="Calibri"/>
                <a:ea typeface="Calibri"/>
                <a:cs typeface="Calibri"/>
                <a:sym typeface="Calibri"/>
              </a:rPr>
              <a:t>: </a:t>
            </a:r>
            <a:endParaRPr/>
          </a:p>
          <a:p>
            <a:pPr indent="-203200" lvl="0" marL="342900" marR="0" rtl="0" algn="l">
              <a:spcBef>
                <a:spcPts val="440"/>
              </a:spcBef>
              <a:spcAft>
                <a:spcPts val="0"/>
              </a:spcAft>
              <a:buClr>
                <a:schemeClr val="dk1"/>
              </a:buClr>
              <a:buSzPts val="2200"/>
              <a:buFont typeface="Arial"/>
              <a:buNone/>
            </a:pPr>
            <a:r>
              <a:t/>
            </a:r>
            <a:endParaRPr b="0" i="0" sz="2200" u="none">
              <a:solidFill>
                <a:srgbClr val="000000"/>
              </a:solidFill>
              <a:latin typeface="Calibri"/>
              <a:ea typeface="Calibri"/>
              <a:cs typeface="Calibri"/>
              <a:sym typeface="Calibri"/>
            </a:endParaRPr>
          </a:p>
        </p:txBody>
      </p:sp>
      <p:sp>
        <p:nvSpPr>
          <p:cNvPr id="496" name="Google Shape;496;p4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pic>
        <p:nvPicPr>
          <p:cNvPr id="497" name="Google Shape;497;p47"/>
          <p:cNvPicPr preferRelativeResize="0"/>
          <p:nvPr/>
        </p:nvPicPr>
        <p:blipFill rotWithShape="1">
          <a:blip r:embed="rId3">
            <a:alphaModFix/>
          </a:blip>
          <a:srcRect b="0" l="0" r="0" t="0"/>
          <a:stretch/>
        </p:blipFill>
        <p:spPr>
          <a:xfrm>
            <a:off x="604837" y="2027237"/>
            <a:ext cx="8012112" cy="3335337"/>
          </a:xfrm>
          <a:prstGeom prst="rect">
            <a:avLst/>
          </a:prstGeom>
          <a:noFill/>
          <a:ln>
            <a:noFill/>
          </a:ln>
        </p:spPr>
      </p:pic>
    </p:spTree>
  </p:cSld>
  <p:clrMapOvr>
    <a:masterClrMapping/>
  </p:clrMapOvr>
  <p:transition spd="slow">
    <p:checker/>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48"/>
          <p:cNvSpPr txBox="1"/>
          <p:nvPr>
            <p:ph type="title"/>
          </p:nvPr>
        </p:nvSpPr>
        <p:spPr>
          <a:xfrm>
            <a:off x="292100" y="188912"/>
            <a:ext cx="8637587" cy="646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GESTION DU STRESS</a:t>
            </a:r>
            <a:endParaRPr/>
          </a:p>
        </p:txBody>
      </p:sp>
      <p:sp>
        <p:nvSpPr>
          <p:cNvPr id="504" name="Google Shape;504;p48"/>
          <p:cNvSpPr txBox="1"/>
          <p:nvPr>
            <p:ph idx="1" type="body"/>
          </p:nvPr>
        </p:nvSpPr>
        <p:spPr>
          <a:xfrm>
            <a:off x="317500" y="835025"/>
            <a:ext cx="8626475" cy="55260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DBDBDB"/>
              </a:buClr>
              <a:buSzPts val="2800"/>
              <a:buFont typeface="Arial"/>
              <a:buNone/>
            </a:pPr>
            <a:r>
              <a:rPr b="0" i="0" lang="en-US" sz="2800" u="none">
                <a:solidFill>
                  <a:srgbClr val="DBDBDB"/>
                </a:solidFill>
                <a:latin typeface="Calibri"/>
                <a:ea typeface="Calibri"/>
                <a:cs typeface="Calibri"/>
                <a:sym typeface="Calibri"/>
              </a:rPr>
              <a:t>5. Structure et climat organisationnels</a:t>
            </a:r>
            <a:endParaRPr/>
          </a:p>
          <a:p>
            <a:pPr indent="-165100" lvl="0" marL="342900" marR="0" rtl="0" algn="l">
              <a:spcBef>
                <a:spcPts val="560"/>
              </a:spcBef>
              <a:spcAft>
                <a:spcPts val="0"/>
              </a:spcAft>
              <a:buClr>
                <a:schemeClr val="dk1"/>
              </a:buClr>
              <a:buSzPts val="2800"/>
              <a:buFont typeface="Arial"/>
              <a:buNone/>
            </a:pPr>
            <a:r>
              <a:t/>
            </a:r>
            <a:endParaRPr b="0" i="0" sz="2800" u="none">
              <a:solidFill>
                <a:srgbClr val="DBDBDB"/>
              </a:solidFill>
              <a:latin typeface="Calibri"/>
              <a:ea typeface="Calibri"/>
              <a:cs typeface="Calibri"/>
              <a:sym typeface="Calibri"/>
            </a:endParaRPr>
          </a:p>
        </p:txBody>
      </p:sp>
      <p:sp>
        <p:nvSpPr>
          <p:cNvPr id="505" name="Google Shape;505;p4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pic>
        <p:nvPicPr>
          <p:cNvPr id="506" name="Google Shape;506;p48"/>
          <p:cNvPicPr preferRelativeResize="0"/>
          <p:nvPr/>
        </p:nvPicPr>
        <p:blipFill rotWithShape="1">
          <a:blip r:embed="rId3">
            <a:alphaModFix/>
          </a:blip>
          <a:srcRect b="0" l="0" r="0" t="0"/>
          <a:stretch/>
        </p:blipFill>
        <p:spPr>
          <a:xfrm>
            <a:off x="395288" y="1628775"/>
            <a:ext cx="8194675" cy="927100"/>
          </a:xfrm>
          <a:prstGeom prst="rect">
            <a:avLst/>
          </a:prstGeom>
          <a:solidFill>
            <a:schemeClr val="lt1"/>
          </a:solidFill>
          <a:ln>
            <a:noFill/>
          </a:ln>
        </p:spPr>
      </p:pic>
      <p:pic>
        <p:nvPicPr>
          <p:cNvPr id="507" name="Google Shape;507;p48"/>
          <p:cNvPicPr preferRelativeResize="0"/>
          <p:nvPr/>
        </p:nvPicPr>
        <p:blipFill rotWithShape="1">
          <a:blip r:embed="rId4">
            <a:alphaModFix/>
          </a:blip>
          <a:srcRect b="0" l="0" r="0" t="0"/>
          <a:stretch/>
        </p:blipFill>
        <p:spPr>
          <a:xfrm>
            <a:off x="657225" y="2708275"/>
            <a:ext cx="7669212" cy="3067050"/>
          </a:xfrm>
          <a:prstGeom prst="rect">
            <a:avLst/>
          </a:prstGeom>
          <a:noFill/>
          <a:ln>
            <a:noFill/>
          </a:ln>
        </p:spPr>
      </p:pic>
    </p:spTree>
  </p:cSld>
  <p:clrMapOvr>
    <a:masterClrMapping/>
  </p:clrMapOvr>
  <p:transition spd="slow">
    <p:checker/>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49"/>
          <p:cNvSpPr txBox="1"/>
          <p:nvPr>
            <p:ph type="title"/>
          </p:nvPr>
        </p:nvSpPr>
        <p:spPr>
          <a:xfrm>
            <a:off x="292100" y="188912"/>
            <a:ext cx="8637587" cy="646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GESTION DU STRESS</a:t>
            </a:r>
            <a:endParaRPr/>
          </a:p>
        </p:txBody>
      </p:sp>
      <p:sp>
        <p:nvSpPr>
          <p:cNvPr id="514" name="Google Shape;514;p49"/>
          <p:cNvSpPr txBox="1"/>
          <p:nvPr>
            <p:ph idx="1" type="body"/>
          </p:nvPr>
        </p:nvSpPr>
        <p:spPr>
          <a:xfrm>
            <a:off x="292100" y="835025"/>
            <a:ext cx="8626475" cy="55260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DBDBDB"/>
              </a:buClr>
              <a:buSzPts val="2800"/>
              <a:buFont typeface="Arial"/>
              <a:buNone/>
            </a:pPr>
            <a:r>
              <a:rPr b="0" i="0" lang="en-US" sz="2800" u="none">
                <a:solidFill>
                  <a:srgbClr val="DBDBDB"/>
                </a:solidFill>
                <a:latin typeface="Calibri"/>
                <a:ea typeface="Calibri"/>
                <a:cs typeface="Calibri"/>
                <a:sym typeface="Calibri"/>
              </a:rPr>
              <a:t>6. Interface travail-famille</a:t>
            </a:r>
            <a:endParaRPr/>
          </a:p>
          <a:p>
            <a:pPr indent="-139700" lvl="0" marL="0" marR="0" rtl="0" algn="just">
              <a:lnSpc>
                <a:spcPct val="150000"/>
              </a:lnSpc>
              <a:spcBef>
                <a:spcPts val="0"/>
              </a:spcBef>
              <a:spcAft>
                <a:spcPts val="0"/>
              </a:spcAft>
              <a:buClr>
                <a:srgbClr val="DBDBDB"/>
              </a:buClr>
              <a:buSzPts val="2200"/>
              <a:buFont typeface="Noto Sans Symbols"/>
              <a:buChar char="▪"/>
            </a:pPr>
            <a:r>
              <a:rPr b="0" i="0" lang="en-US" sz="2200" u="none">
                <a:solidFill>
                  <a:srgbClr val="DBDBDB"/>
                </a:solidFill>
                <a:latin typeface="Calibri"/>
                <a:ea typeface="Calibri"/>
                <a:cs typeface="Calibri"/>
                <a:sym typeface="Calibri"/>
              </a:rPr>
              <a:t>Le manque de temps pour la famille et les loisirs, ainsi que les conflits entre les pressions familiales et les exigences du travail constituent d’importantes sources de stress dans les équipes de projet</a:t>
            </a:r>
            <a:endParaRPr/>
          </a:p>
          <a:p>
            <a:pPr indent="-139700" lvl="0" marL="0" marR="0" rtl="0" algn="just">
              <a:lnSpc>
                <a:spcPct val="150000"/>
              </a:lnSpc>
              <a:spcBef>
                <a:spcPts val="0"/>
              </a:spcBef>
              <a:spcAft>
                <a:spcPts val="0"/>
              </a:spcAft>
              <a:buClr>
                <a:srgbClr val="DBDBDB"/>
              </a:buClr>
              <a:buSzPts val="2200"/>
              <a:buFont typeface="Noto Sans Symbols"/>
              <a:buChar char="▪"/>
            </a:pPr>
            <a:r>
              <a:rPr b="0" i="0" lang="en-US" sz="2200" u="none">
                <a:solidFill>
                  <a:srgbClr val="DBDBDB"/>
                </a:solidFill>
                <a:latin typeface="Calibri"/>
                <a:ea typeface="Calibri"/>
                <a:cs typeface="Calibri"/>
                <a:sym typeface="Calibri"/>
              </a:rPr>
              <a:t>Il existe une influence réciproque entre le stress au travail et le stress hors-travail</a:t>
            </a:r>
            <a:endParaRPr/>
          </a:p>
          <a:p>
            <a:pPr indent="-127000" lvl="1" marL="457200" marR="0" rtl="0" algn="just">
              <a:lnSpc>
                <a:spcPct val="150000"/>
              </a:lnSpc>
              <a:spcBef>
                <a:spcPts val="0"/>
              </a:spcBef>
              <a:spcAft>
                <a:spcPts val="0"/>
              </a:spcAft>
              <a:buClr>
                <a:srgbClr val="DBDBDB"/>
              </a:buClr>
              <a:buSzPts val="2000"/>
              <a:buFont typeface="Noto Sans Symbols"/>
              <a:buChar char="▪"/>
            </a:pPr>
            <a:r>
              <a:rPr b="0" i="0" lang="en-US" sz="2000" u="none" cap="none" strike="noStrike">
                <a:solidFill>
                  <a:srgbClr val="DBDBDB"/>
                </a:solidFill>
                <a:latin typeface="Calibri"/>
                <a:ea typeface="Calibri"/>
                <a:cs typeface="Calibri"/>
                <a:sym typeface="Calibri"/>
              </a:rPr>
              <a:t>Le stress vécu au travail peut empêcher un individu de s’impliquer dans des activités familiales</a:t>
            </a:r>
            <a:endParaRPr/>
          </a:p>
          <a:p>
            <a:pPr indent="-127000" lvl="1" marL="457200" marR="0" rtl="0" algn="just">
              <a:lnSpc>
                <a:spcPct val="150000"/>
              </a:lnSpc>
              <a:spcBef>
                <a:spcPts val="0"/>
              </a:spcBef>
              <a:spcAft>
                <a:spcPts val="0"/>
              </a:spcAft>
              <a:buClr>
                <a:srgbClr val="DBDBDB"/>
              </a:buClr>
              <a:buSzPts val="2000"/>
              <a:buFont typeface="Noto Sans Symbols"/>
              <a:buChar char="▪"/>
            </a:pPr>
            <a:r>
              <a:rPr b="0" i="0" lang="en-US" sz="2000" u="none" cap="none" strike="noStrike">
                <a:solidFill>
                  <a:srgbClr val="DBDBDB"/>
                </a:solidFill>
                <a:latin typeface="Calibri"/>
                <a:ea typeface="Calibri"/>
                <a:cs typeface="Calibri"/>
                <a:sym typeface="Calibri"/>
              </a:rPr>
              <a:t>Le stress vécu hors-travail peut empêcher l’individu de s’impliquer à fond dans son travail</a:t>
            </a:r>
            <a:endParaRPr/>
          </a:p>
          <a:p>
            <a:pPr indent="0" lvl="0" marL="0" marR="0" rtl="0" algn="ctr">
              <a:lnSpc>
                <a:spcPct val="100000"/>
              </a:lnSpc>
              <a:spcBef>
                <a:spcPts val="0"/>
              </a:spcBef>
              <a:spcAft>
                <a:spcPts val="0"/>
              </a:spcAft>
              <a:buClr>
                <a:schemeClr val="dk1"/>
              </a:buClr>
              <a:buSzPts val="2800"/>
              <a:buFont typeface="Arial"/>
              <a:buNone/>
            </a:pPr>
            <a:r>
              <a:t/>
            </a:r>
            <a:endParaRPr b="0" i="0" sz="2800" u="none">
              <a:solidFill>
                <a:srgbClr val="DBDBDB"/>
              </a:solidFill>
              <a:latin typeface="Calibri"/>
              <a:ea typeface="Calibri"/>
              <a:cs typeface="Calibri"/>
              <a:sym typeface="Calibri"/>
            </a:endParaRPr>
          </a:p>
          <a:p>
            <a:pPr indent="-165100" lvl="0" marL="342900" marR="0" rtl="0" algn="l">
              <a:spcBef>
                <a:spcPts val="560"/>
              </a:spcBef>
              <a:spcAft>
                <a:spcPts val="0"/>
              </a:spcAft>
              <a:buClr>
                <a:schemeClr val="dk1"/>
              </a:buClr>
              <a:buSzPts val="2800"/>
              <a:buFont typeface="Arial"/>
              <a:buNone/>
            </a:pPr>
            <a:r>
              <a:t/>
            </a:r>
            <a:endParaRPr b="0" i="0" sz="2800" u="none">
              <a:solidFill>
                <a:srgbClr val="DBDBDB"/>
              </a:solidFill>
              <a:latin typeface="Calibri"/>
              <a:ea typeface="Calibri"/>
              <a:cs typeface="Calibri"/>
              <a:sym typeface="Calibri"/>
            </a:endParaRPr>
          </a:p>
        </p:txBody>
      </p:sp>
      <p:sp>
        <p:nvSpPr>
          <p:cNvPr id="515" name="Google Shape;515;p4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5"/>
          <p:cNvSpPr txBox="1"/>
          <p:nvPr>
            <p:ph type="title"/>
          </p:nvPr>
        </p:nvSpPr>
        <p:spPr>
          <a:xfrm>
            <a:off x="317500" y="838200"/>
            <a:ext cx="8637587" cy="646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LA COMPETENCE</a:t>
            </a:r>
            <a:endParaRPr/>
          </a:p>
        </p:txBody>
      </p:sp>
      <p:sp>
        <p:nvSpPr>
          <p:cNvPr id="150" name="Google Shape;150;p5"/>
          <p:cNvSpPr txBox="1"/>
          <p:nvPr>
            <p:ph idx="1" type="body"/>
          </p:nvPr>
        </p:nvSpPr>
        <p:spPr>
          <a:xfrm>
            <a:off x="328612" y="1600200"/>
            <a:ext cx="8208962" cy="4953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DBDBDB"/>
              </a:buClr>
              <a:buSzPts val="2400"/>
              <a:buFont typeface="Arial"/>
              <a:buNone/>
            </a:pPr>
            <a:r>
              <a:rPr b="1" i="0" lang="en-US" sz="2400" u="none" cap="none" strike="noStrike">
                <a:solidFill>
                  <a:srgbClr val="DBDBDB"/>
                </a:solidFill>
                <a:latin typeface="Arial"/>
                <a:ea typeface="Arial"/>
                <a:cs typeface="Arial"/>
                <a:sym typeface="Arial"/>
              </a:rPr>
              <a:t>Les trois dimensions de la compétence : savoir, savoir-faire et savoir-être</a:t>
            </a:r>
            <a:endParaRPr/>
          </a:p>
          <a:p>
            <a:pPr indent="0" lvl="0" marL="0" marR="0" rtl="0" algn="l">
              <a:lnSpc>
                <a:spcPct val="100000"/>
              </a:lnSpc>
              <a:spcBef>
                <a:spcPts val="480"/>
              </a:spcBef>
              <a:spcAft>
                <a:spcPts val="0"/>
              </a:spcAft>
              <a:buClr>
                <a:srgbClr val="DBDBDB"/>
              </a:buClr>
              <a:buSzPts val="2400"/>
              <a:buFont typeface="Arial"/>
              <a:buNone/>
            </a:pPr>
            <a:r>
              <a:rPr b="0" i="0" lang="en-US" sz="2400" u="none" cap="none" strike="noStrike">
                <a:solidFill>
                  <a:srgbClr val="DBDBDB"/>
                </a:solidFill>
                <a:latin typeface="Arial"/>
                <a:ea typeface="Arial"/>
                <a:cs typeface="Arial"/>
                <a:sym typeface="Arial"/>
              </a:rPr>
              <a:t>La compétence professionnelle est constituée de trois processus cognitifs intrinsèquement liés qui sont activés lors de la planification et l’exécution de tâches professionnelles :</a:t>
            </a:r>
            <a:endParaRPr/>
          </a:p>
          <a:p>
            <a:pPr indent="-152400" lvl="0" marL="0" marR="0" rtl="0" algn="l">
              <a:lnSpc>
                <a:spcPct val="100000"/>
              </a:lnSpc>
              <a:spcBef>
                <a:spcPts val="480"/>
              </a:spcBef>
              <a:spcAft>
                <a:spcPts val="0"/>
              </a:spcAft>
              <a:buClr>
                <a:srgbClr val="DBDBDB"/>
              </a:buClr>
              <a:buSzPts val="2400"/>
              <a:buFont typeface="Arial"/>
              <a:buChar char="•"/>
            </a:pPr>
            <a:r>
              <a:rPr b="1" i="0" lang="en-US" sz="2400" u="none" cap="none" strike="noStrike">
                <a:solidFill>
                  <a:srgbClr val="DBDBDB"/>
                </a:solidFill>
                <a:latin typeface="Arial"/>
                <a:ea typeface="Arial"/>
                <a:cs typeface="Arial"/>
                <a:sym typeface="Arial"/>
              </a:rPr>
              <a:t>la connaissance</a:t>
            </a:r>
            <a:r>
              <a:rPr b="0" i="0" lang="en-US" sz="2400" u="none" cap="none" strike="noStrike">
                <a:solidFill>
                  <a:srgbClr val="DBDBDB"/>
                </a:solidFill>
                <a:latin typeface="Arial"/>
                <a:ea typeface="Arial"/>
                <a:cs typeface="Arial"/>
                <a:sym typeface="Arial"/>
              </a:rPr>
              <a:t> (le savoir),</a:t>
            </a:r>
            <a:endParaRPr/>
          </a:p>
          <a:p>
            <a:pPr indent="-152400" lvl="0" marL="0" marR="0" rtl="0" algn="l">
              <a:lnSpc>
                <a:spcPct val="100000"/>
              </a:lnSpc>
              <a:spcBef>
                <a:spcPts val="480"/>
              </a:spcBef>
              <a:spcAft>
                <a:spcPts val="0"/>
              </a:spcAft>
              <a:buClr>
                <a:srgbClr val="DBDBDB"/>
              </a:buClr>
              <a:buSzPts val="2400"/>
              <a:buFont typeface="Arial"/>
              <a:buChar char="•"/>
            </a:pPr>
            <a:r>
              <a:rPr b="1" i="0" lang="en-US" sz="2400" u="none" cap="none" strike="noStrike">
                <a:solidFill>
                  <a:srgbClr val="DBDBDB"/>
                </a:solidFill>
                <a:latin typeface="Arial"/>
                <a:ea typeface="Arial"/>
                <a:cs typeface="Arial"/>
                <a:sym typeface="Arial"/>
              </a:rPr>
              <a:t>la pratique</a:t>
            </a:r>
            <a:r>
              <a:rPr b="0" i="0" lang="en-US" sz="2400" u="none" cap="none" strike="noStrike">
                <a:solidFill>
                  <a:srgbClr val="DBDBDB"/>
                </a:solidFill>
                <a:latin typeface="Arial"/>
                <a:ea typeface="Arial"/>
                <a:cs typeface="Arial"/>
                <a:sym typeface="Arial"/>
              </a:rPr>
              <a:t> (le savoir-faire),</a:t>
            </a:r>
            <a:endParaRPr/>
          </a:p>
          <a:p>
            <a:pPr indent="-152400" lvl="0" marL="0" marR="0" rtl="0" algn="l">
              <a:lnSpc>
                <a:spcPct val="100000"/>
              </a:lnSpc>
              <a:spcBef>
                <a:spcPts val="480"/>
              </a:spcBef>
              <a:spcAft>
                <a:spcPts val="0"/>
              </a:spcAft>
              <a:buClr>
                <a:srgbClr val="DBDBDB"/>
              </a:buClr>
              <a:buSzPts val="2400"/>
              <a:buFont typeface="Arial"/>
              <a:buChar char="•"/>
            </a:pPr>
            <a:r>
              <a:rPr b="1" i="0" lang="en-US" sz="2400" u="none" cap="none" strike="noStrike">
                <a:solidFill>
                  <a:srgbClr val="DBDBDB"/>
                </a:solidFill>
                <a:latin typeface="Arial"/>
                <a:ea typeface="Arial"/>
                <a:cs typeface="Arial"/>
                <a:sym typeface="Arial"/>
              </a:rPr>
              <a:t>les attitudes</a:t>
            </a:r>
            <a:r>
              <a:rPr b="0" i="0" lang="en-US" sz="2400" u="none" cap="none" strike="noStrike">
                <a:solidFill>
                  <a:srgbClr val="DBDBDB"/>
                </a:solidFill>
                <a:latin typeface="Arial"/>
                <a:ea typeface="Arial"/>
                <a:cs typeface="Arial"/>
                <a:sym typeface="Arial"/>
              </a:rPr>
              <a:t> (le savoir-être) dans le contexte de l’entreprise.</a:t>
            </a:r>
            <a:endParaRPr/>
          </a:p>
          <a:p>
            <a:pPr indent="-190500" lvl="0" marL="342900" marR="0" rtl="0" algn="l">
              <a:spcBef>
                <a:spcPts val="480"/>
              </a:spcBef>
              <a:spcAft>
                <a:spcPts val="0"/>
              </a:spcAft>
              <a:buClr>
                <a:schemeClr val="dk1"/>
              </a:buClr>
              <a:buSzPts val="2400"/>
              <a:buFont typeface="Arial"/>
              <a:buNone/>
            </a:pPr>
            <a:r>
              <a:t/>
            </a:r>
            <a:endParaRPr b="0" i="0" sz="2400" u="none">
              <a:solidFill>
                <a:srgbClr val="DBDBDB"/>
              </a:solidFill>
              <a:latin typeface="Arial"/>
              <a:ea typeface="Arial"/>
              <a:cs typeface="Arial"/>
              <a:sym typeface="Arial"/>
            </a:endParaRPr>
          </a:p>
        </p:txBody>
      </p:sp>
      <p:sp>
        <p:nvSpPr>
          <p:cNvPr id="151" name="Google Shape;151;p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80000"/>
              </a:lnSpc>
              <a:spcBef>
                <a:spcPts val="0"/>
              </a:spcBef>
              <a:spcAft>
                <a:spcPts val="0"/>
              </a:spcAft>
              <a:buClr>
                <a:schemeClr val="dk1"/>
              </a:buClr>
              <a:buSzPts val="2000"/>
              <a:buFont typeface="Arial"/>
              <a:buNone/>
            </a:pPr>
            <a:fld id="{00000000-1234-1234-1234-123412341234}" type="slidenum">
              <a:rPr b="0" i="0" lang="en-US" sz="20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0"/>
          <p:cNvSpPr txBox="1"/>
          <p:nvPr>
            <p:ph type="title"/>
          </p:nvPr>
        </p:nvSpPr>
        <p:spPr>
          <a:xfrm>
            <a:off x="292100" y="188912"/>
            <a:ext cx="8637587" cy="646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GESTION DU STRESS</a:t>
            </a:r>
            <a:endParaRPr/>
          </a:p>
        </p:txBody>
      </p:sp>
      <p:sp>
        <p:nvSpPr>
          <p:cNvPr id="522" name="Google Shape;522;p50"/>
          <p:cNvSpPr txBox="1"/>
          <p:nvPr>
            <p:ph idx="1" type="body"/>
          </p:nvPr>
        </p:nvSpPr>
        <p:spPr>
          <a:xfrm>
            <a:off x="292100" y="835025"/>
            <a:ext cx="8626475" cy="55260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DBDBDB"/>
              </a:buClr>
              <a:buSzPts val="2200"/>
              <a:buFont typeface="Arial"/>
              <a:buNone/>
            </a:pPr>
            <a:r>
              <a:rPr b="0" i="0" lang="en-US" sz="2200" u="none">
                <a:solidFill>
                  <a:srgbClr val="DBDBDB"/>
                </a:solidFill>
                <a:latin typeface="Calibri"/>
                <a:ea typeface="Calibri"/>
                <a:cs typeface="Calibri"/>
                <a:sym typeface="Calibri"/>
              </a:rPr>
              <a:t>Deux types de stratégies d’ajustement au stress</a:t>
            </a:r>
            <a:endParaRPr/>
          </a:p>
        </p:txBody>
      </p:sp>
      <p:sp>
        <p:nvSpPr>
          <p:cNvPr id="523" name="Google Shape;523;p5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pic>
        <p:nvPicPr>
          <p:cNvPr id="524" name="Google Shape;524;p50"/>
          <p:cNvPicPr preferRelativeResize="0"/>
          <p:nvPr/>
        </p:nvPicPr>
        <p:blipFill rotWithShape="1">
          <a:blip r:embed="rId3">
            <a:alphaModFix/>
          </a:blip>
          <a:srcRect b="0" l="0" r="0" t="0"/>
          <a:stretch/>
        </p:blipFill>
        <p:spPr>
          <a:xfrm>
            <a:off x="115887" y="1343025"/>
            <a:ext cx="8967787" cy="5018087"/>
          </a:xfrm>
          <a:prstGeom prst="rect">
            <a:avLst/>
          </a:prstGeom>
          <a:noFill/>
          <a:ln>
            <a:noFill/>
          </a:ln>
        </p:spPr>
      </p:pic>
      <p:pic>
        <p:nvPicPr>
          <p:cNvPr id="525" name="Google Shape;525;p50"/>
          <p:cNvPicPr preferRelativeResize="0"/>
          <p:nvPr/>
        </p:nvPicPr>
        <p:blipFill rotWithShape="1">
          <a:blip r:embed="rId4">
            <a:alphaModFix/>
          </a:blip>
          <a:srcRect b="0" l="0" r="0" t="0"/>
          <a:stretch/>
        </p:blipFill>
        <p:spPr>
          <a:xfrm>
            <a:off x="755650" y="6361113"/>
            <a:ext cx="3505200" cy="427037"/>
          </a:xfrm>
          <a:prstGeom prst="rect">
            <a:avLst/>
          </a:prstGeom>
          <a:solidFill>
            <a:schemeClr val="lt1"/>
          </a:solidFill>
          <a:ln>
            <a:noFill/>
          </a:ln>
        </p:spPr>
      </p:pic>
    </p:spTree>
  </p:cSld>
  <p:clrMapOvr>
    <a:masterClrMapping/>
  </p:clrMapOvr>
  <p:transition spd="slow">
    <p:checker/>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51"/>
          <p:cNvSpPr txBox="1"/>
          <p:nvPr>
            <p:ph type="title"/>
          </p:nvPr>
        </p:nvSpPr>
        <p:spPr>
          <a:xfrm>
            <a:off x="292100" y="188912"/>
            <a:ext cx="8637587" cy="646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GESTION DU STRESS</a:t>
            </a:r>
            <a:endParaRPr/>
          </a:p>
        </p:txBody>
      </p:sp>
      <p:sp>
        <p:nvSpPr>
          <p:cNvPr id="532" name="Google Shape;532;p51"/>
          <p:cNvSpPr txBox="1"/>
          <p:nvPr>
            <p:ph idx="1" type="body"/>
          </p:nvPr>
        </p:nvSpPr>
        <p:spPr>
          <a:xfrm>
            <a:off x="292100" y="1628775"/>
            <a:ext cx="8626475" cy="4732337"/>
          </a:xfrm>
          <a:prstGeom prst="rect">
            <a:avLst/>
          </a:prstGeom>
          <a:noFill/>
          <a:ln>
            <a:noFill/>
          </a:ln>
        </p:spPr>
        <p:txBody>
          <a:bodyPr anchorCtr="0" anchor="t" bIns="45700" lIns="91425" spcFirstLastPara="1" rIns="91425" wrap="square" tIns="45700">
            <a:noAutofit/>
          </a:bodyPr>
          <a:lstStyle/>
          <a:p>
            <a:pPr indent="-139700" lvl="0" marL="0" marR="0" rtl="0" algn="just">
              <a:lnSpc>
                <a:spcPct val="150000"/>
              </a:lnSpc>
              <a:spcBef>
                <a:spcPts val="0"/>
              </a:spcBef>
              <a:spcAft>
                <a:spcPts val="0"/>
              </a:spcAft>
              <a:buClr>
                <a:srgbClr val="DBDBDB"/>
              </a:buClr>
              <a:buSzPts val="2200"/>
              <a:buFont typeface="Noto Sans Symbols"/>
              <a:buChar char="▪"/>
            </a:pPr>
            <a:r>
              <a:rPr b="0" i="0" lang="en-US" sz="2200" u="none">
                <a:solidFill>
                  <a:srgbClr val="DBDBDB"/>
                </a:solidFill>
                <a:latin typeface="Calibri"/>
                <a:ea typeface="Calibri"/>
                <a:cs typeface="Calibri"/>
                <a:sym typeface="Calibri"/>
              </a:rPr>
              <a:t>Les gestionnaires qui ont recours davantage à des stratégies centrées sur le problème s’ajustent mieux au stress</a:t>
            </a:r>
            <a:endParaRPr/>
          </a:p>
          <a:p>
            <a:pPr indent="0" lvl="0" marL="0" marR="0" rtl="0" algn="just">
              <a:lnSpc>
                <a:spcPct val="150000"/>
              </a:lnSpc>
              <a:spcBef>
                <a:spcPts val="0"/>
              </a:spcBef>
              <a:spcAft>
                <a:spcPts val="0"/>
              </a:spcAft>
              <a:buClr>
                <a:schemeClr val="dk1"/>
              </a:buClr>
              <a:buSzPts val="2200"/>
              <a:buFont typeface="Noto Sans Symbols"/>
              <a:buNone/>
            </a:pPr>
            <a:r>
              <a:t/>
            </a:r>
            <a:endParaRPr b="0" i="0" sz="2200" u="none">
              <a:solidFill>
                <a:srgbClr val="DBDBDB"/>
              </a:solidFill>
              <a:latin typeface="Calibri"/>
              <a:ea typeface="Calibri"/>
              <a:cs typeface="Calibri"/>
              <a:sym typeface="Calibri"/>
            </a:endParaRPr>
          </a:p>
          <a:p>
            <a:pPr indent="-139700" lvl="0" marL="0" marR="0" rtl="0" algn="just">
              <a:lnSpc>
                <a:spcPct val="150000"/>
              </a:lnSpc>
              <a:spcBef>
                <a:spcPts val="0"/>
              </a:spcBef>
              <a:spcAft>
                <a:spcPts val="0"/>
              </a:spcAft>
              <a:buClr>
                <a:srgbClr val="DBDBDB"/>
              </a:buClr>
              <a:buSzPts val="2200"/>
              <a:buFont typeface="Noto Sans Symbols"/>
              <a:buChar char="▪"/>
            </a:pPr>
            <a:r>
              <a:rPr b="0" i="0" lang="en-US" sz="2200" u="none">
                <a:solidFill>
                  <a:srgbClr val="DBDBDB"/>
                </a:solidFill>
                <a:latin typeface="Calibri"/>
                <a:ea typeface="Calibri"/>
                <a:cs typeface="Calibri"/>
                <a:sym typeface="Calibri"/>
              </a:rPr>
              <a:t>Ils vivent moins de tension, d’anxiété et de dépression</a:t>
            </a:r>
            <a:endParaRPr/>
          </a:p>
          <a:p>
            <a:pPr indent="0" lvl="0" marL="0" marR="0" rtl="0" algn="just">
              <a:lnSpc>
                <a:spcPct val="150000"/>
              </a:lnSpc>
              <a:spcBef>
                <a:spcPts val="0"/>
              </a:spcBef>
              <a:spcAft>
                <a:spcPts val="0"/>
              </a:spcAft>
              <a:buClr>
                <a:schemeClr val="dk1"/>
              </a:buClr>
              <a:buSzPts val="2200"/>
              <a:buFont typeface="Noto Sans Symbols"/>
              <a:buNone/>
            </a:pPr>
            <a:r>
              <a:t/>
            </a:r>
            <a:endParaRPr b="0" i="0" sz="2200" u="none">
              <a:solidFill>
                <a:srgbClr val="DBDBDB"/>
              </a:solidFill>
              <a:latin typeface="Calibri"/>
              <a:ea typeface="Calibri"/>
              <a:cs typeface="Calibri"/>
              <a:sym typeface="Calibri"/>
            </a:endParaRPr>
          </a:p>
          <a:p>
            <a:pPr indent="-139700" lvl="0" marL="0" marR="0" rtl="0" algn="just">
              <a:lnSpc>
                <a:spcPct val="150000"/>
              </a:lnSpc>
              <a:spcBef>
                <a:spcPts val="0"/>
              </a:spcBef>
              <a:spcAft>
                <a:spcPts val="0"/>
              </a:spcAft>
              <a:buClr>
                <a:srgbClr val="DBDBDB"/>
              </a:buClr>
              <a:buSzPts val="2200"/>
              <a:buFont typeface="Noto Sans Symbols"/>
              <a:buChar char="▪"/>
            </a:pPr>
            <a:r>
              <a:rPr b="0" i="0" lang="en-US" sz="2200" u="none">
                <a:solidFill>
                  <a:srgbClr val="DBDBDB"/>
                </a:solidFill>
                <a:latin typeface="Calibri"/>
                <a:ea typeface="Calibri"/>
                <a:cs typeface="Calibri"/>
                <a:sym typeface="Calibri"/>
              </a:rPr>
              <a:t>Cependant, une implication et un engagement excessifs des individus dans les projets comporte aussi des risques (surcharge, tensions, épuisement, démotivation)</a:t>
            </a:r>
            <a:endParaRPr/>
          </a:p>
          <a:p>
            <a:pPr indent="-203200" lvl="0" marL="342900" marR="0" rtl="0" algn="l">
              <a:spcBef>
                <a:spcPts val="440"/>
              </a:spcBef>
              <a:spcAft>
                <a:spcPts val="0"/>
              </a:spcAft>
              <a:buClr>
                <a:schemeClr val="dk1"/>
              </a:buClr>
              <a:buSzPts val="2200"/>
              <a:buFont typeface="Arial"/>
              <a:buNone/>
            </a:pPr>
            <a:r>
              <a:t/>
            </a:r>
            <a:endParaRPr b="0" i="0" sz="2200" u="none">
              <a:solidFill>
                <a:srgbClr val="DBDBDB"/>
              </a:solidFill>
              <a:latin typeface="Calibri"/>
              <a:ea typeface="Calibri"/>
              <a:cs typeface="Calibri"/>
              <a:sym typeface="Calibri"/>
            </a:endParaRPr>
          </a:p>
        </p:txBody>
      </p:sp>
      <p:sp>
        <p:nvSpPr>
          <p:cNvPr id="533" name="Google Shape;533;p5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52"/>
          <p:cNvSpPr txBox="1"/>
          <p:nvPr>
            <p:ph type="title"/>
          </p:nvPr>
        </p:nvSpPr>
        <p:spPr>
          <a:xfrm>
            <a:off x="292100" y="188912"/>
            <a:ext cx="8637587" cy="646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GESTION DU STRESS</a:t>
            </a:r>
            <a:endParaRPr/>
          </a:p>
        </p:txBody>
      </p:sp>
      <p:sp>
        <p:nvSpPr>
          <p:cNvPr id="540" name="Google Shape;540;p52"/>
          <p:cNvSpPr txBox="1"/>
          <p:nvPr>
            <p:ph idx="1" type="body"/>
          </p:nvPr>
        </p:nvSpPr>
        <p:spPr>
          <a:xfrm>
            <a:off x="292100" y="1628775"/>
            <a:ext cx="8626475" cy="47323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DBDBDB"/>
              </a:buClr>
              <a:buSzPts val="2800"/>
              <a:buFont typeface="Arial"/>
              <a:buNone/>
            </a:pPr>
            <a:r>
              <a:rPr b="0" i="0" lang="en-US" sz="2800" u="none">
                <a:solidFill>
                  <a:srgbClr val="DBDBDB"/>
                </a:solidFill>
                <a:latin typeface="Calibri"/>
                <a:ea typeface="Calibri"/>
                <a:cs typeface="Calibri"/>
                <a:sym typeface="Calibri"/>
              </a:rPr>
              <a:t>Gestion du stress dans les équipes de projet</a:t>
            </a:r>
            <a:endParaRPr/>
          </a:p>
          <a:p>
            <a:pPr indent="-152400" lvl="0" marL="0" marR="0" rtl="0" algn="just">
              <a:lnSpc>
                <a:spcPct val="150000"/>
              </a:lnSpc>
              <a:spcBef>
                <a:spcPts val="0"/>
              </a:spcBef>
              <a:spcAft>
                <a:spcPts val="0"/>
              </a:spcAft>
              <a:buClr>
                <a:srgbClr val="DBDBDB"/>
              </a:buClr>
              <a:buSzPts val="2400"/>
              <a:buFont typeface="Noto Sans Symbols"/>
              <a:buChar char="▪"/>
            </a:pPr>
            <a:r>
              <a:rPr b="0" i="0" lang="en-US" sz="2400" u="none">
                <a:solidFill>
                  <a:srgbClr val="DBDBDB"/>
                </a:solidFill>
                <a:latin typeface="Calibri"/>
                <a:ea typeface="Calibri"/>
                <a:cs typeface="Calibri"/>
                <a:sym typeface="Calibri"/>
              </a:rPr>
              <a:t>Une gestion efficace du stress devrait </a:t>
            </a:r>
            <a:endParaRPr/>
          </a:p>
          <a:p>
            <a:pPr indent="-139700" lvl="1" marL="457200" marR="0" rtl="0" algn="just">
              <a:lnSpc>
                <a:spcPct val="150000"/>
              </a:lnSpc>
              <a:spcBef>
                <a:spcPts val="0"/>
              </a:spcBef>
              <a:spcAft>
                <a:spcPts val="0"/>
              </a:spcAft>
              <a:buClr>
                <a:srgbClr val="DBDBDB"/>
              </a:buClr>
              <a:buSzPts val="2200"/>
              <a:buFont typeface="Noto Sans Symbols"/>
              <a:buChar char="▪"/>
            </a:pPr>
            <a:r>
              <a:rPr b="0" i="0" lang="en-US" sz="2200" u="none" cap="none" strike="noStrike">
                <a:solidFill>
                  <a:srgbClr val="DBDBDB"/>
                </a:solidFill>
                <a:latin typeface="Calibri"/>
                <a:ea typeface="Calibri"/>
                <a:cs typeface="Calibri"/>
                <a:sym typeface="Calibri"/>
              </a:rPr>
              <a:t>s’appuyer sur une démarche préventive visant à doser le stress organisationnel (santé, motivation, productivité)</a:t>
            </a:r>
            <a:endParaRPr/>
          </a:p>
          <a:p>
            <a:pPr indent="-139700" lvl="1" marL="457200" marR="0" rtl="0" algn="just">
              <a:lnSpc>
                <a:spcPct val="150000"/>
              </a:lnSpc>
              <a:spcBef>
                <a:spcPts val="0"/>
              </a:spcBef>
              <a:spcAft>
                <a:spcPts val="0"/>
              </a:spcAft>
              <a:buClr>
                <a:srgbClr val="DBDBDB"/>
              </a:buClr>
              <a:buSzPts val="2200"/>
              <a:buFont typeface="Noto Sans Symbols"/>
              <a:buChar char="▪"/>
            </a:pPr>
            <a:r>
              <a:rPr lang="en-US" sz="2200">
                <a:solidFill>
                  <a:srgbClr val="DBDBDB"/>
                </a:solidFill>
              </a:rPr>
              <a:t>débuter</a:t>
            </a:r>
            <a:r>
              <a:rPr b="0" i="0" lang="en-US" sz="2200" u="none" cap="none" strike="noStrike">
                <a:solidFill>
                  <a:srgbClr val="DBDBDB"/>
                </a:solidFill>
                <a:latin typeface="Calibri"/>
                <a:ea typeface="Calibri"/>
                <a:cs typeface="Calibri"/>
                <a:sym typeface="Calibri"/>
              </a:rPr>
              <a:t> par un diagnostic des différentes sources de stress au travail</a:t>
            </a:r>
            <a:endParaRPr/>
          </a:p>
          <a:p>
            <a:pPr indent="-203200" lvl="0" marL="342900" marR="0" rtl="0" algn="l">
              <a:spcBef>
                <a:spcPts val="440"/>
              </a:spcBef>
              <a:spcAft>
                <a:spcPts val="0"/>
              </a:spcAft>
              <a:buClr>
                <a:schemeClr val="dk1"/>
              </a:buClr>
              <a:buSzPts val="2200"/>
              <a:buFont typeface="Arial"/>
              <a:buNone/>
            </a:pPr>
            <a:r>
              <a:t/>
            </a:r>
            <a:endParaRPr b="0" i="0" sz="2200" u="none" cap="none" strike="noStrike">
              <a:solidFill>
                <a:srgbClr val="DBDBDB"/>
              </a:solidFill>
              <a:latin typeface="Calibri"/>
              <a:ea typeface="Calibri"/>
              <a:cs typeface="Calibri"/>
              <a:sym typeface="Calibri"/>
            </a:endParaRPr>
          </a:p>
        </p:txBody>
      </p:sp>
      <p:sp>
        <p:nvSpPr>
          <p:cNvPr id="541" name="Google Shape;541;p5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53"/>
          <p:cNvSpPr txBox="1"/>
          <p:nvPr>
            <p:ph type="title"/>
          </p:nvPr>
        </p:nvSpPr>
        <p:spPr>
          <a:xfrm>
            <a:off x="317500" y="838200"/>
            <a:ext cx="8637587" cy="646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DES COMPETENCES SPECIFIQUES</a:t>
            </a:r>
            <a:endParaRPr/>
          </a:p>
        </p:txBody>
      </p:sp>
      <p:sp>
        <p:nvSpPr>
          <p:cNvPr id="548" name="Google Shape;548;p53"/>
          <p:cNvSpPr txBox="1"/>
          <p:nvPr>
            <p:ph idx="1" type="body"/>
          </p:nvPr>
        </p:nvSpPr>
        <p:spPr>
          <a:xfrm>
            <a:off x="328612" y="1600200"/>
            <a:ext cx="8626475" cy="5218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1" i="0" sz="2400" u="none">
              <a:solidFill>
                <a:srgbClr val="DBDBDB"/>
              </a:solidFill>
              <a:latin typeface="Raleway"/>
              <a:ea typeface="Raleway"/>
              <a:cs typeface="Raleway"/>
              <a:sym typeface="Raleway"/>
            </a:endParaRPr>
          </a:p>
          <a:p>
            <a:pPr indent="0" lvl="0" marL="0" marR="0" rtl="0" algn="ctr">
              <a:lnSpc>
                <a:spcPct val="100000"/>
              </a:lnSpc>
              <a:spcBef>
                <a:spcPts val="480"/>
              </a:spcBef>
              <a:spcAft>
                <a:spcPts val="0"/>
              </a:spcAft>
              <a:buClr>
                <a:schemeClr val="dk1"/>
              </a:buClr>
              <a:buSzPts val="2400"/>
              <a:buFont typeface="Arial"/>
              <a:buNone/>
            </a:pPr>
            <a:r>
              <a:t/>
            </a:r>
            <a:endParaRPr b="1" i="0" sz="2400" u="none">
              <a:solidFill>
                <a:srgbClr val="DBDBDB"/>
              </a:solidFill>
              <a:latin typeface="Raleway"/>
              <a:ea typeface="Raleway"/>
              <a:cs typeface="Raleway"/>
              <a:sym typeface="Raleway"/>
            </a:endParaRPr>
          </a:p>
          <a:p>
            <a:pPr indent="0" lvl="0" marL="0" marR="0" rtl="0" algn="ctr">
              <a:lnSpc>
                <a:spcPct val="100000"/>
              </a:lnSpc>
              <a:spcBef>
                <a:spcPts val="480"/>
              </a:spcBef>
              <a:spcAft>
                <a:spcPts val="0"/>
              </a:spcAft>
              <a:buClr>
                <a:schemeClr val="dk1"/>
              </a:buClr>
              <a:buSzPts val="2400"/>
              <a:buFont typeface="Arial"/>
              <a:buNone/>
            </a:pPr>
            <a:r>
              <a:t/>
            </a:r>
            <a:endParaRPr b="1" i="0" sz="2400" u="none">
              <a:solidFill>
                <a:srgbClr val="DBDBDB"/>
              </a:solidFill>
              <a:latin typeface="Raleway"/>
              <a:ea typeface="Raleway"/>
              <a:cs typeface="Raleway"/>
              <a:sym typeface="Raleway"/>
            </a:endParaRPr>
          </a:p>
          <a:p>
            <a:pPr indent="0" lvl="0" marL="0" marR="0" rtl="0" algn="ctr">
              <a:lnSpc>
                <a:spcPct val="100000"/>
              </a:lnSpc>
              <a:spcBef>
                <a:spcPts val="480"/>
              </a:spcBef>
              <a:spcAft>
                <a:spcPts val="0"/>
              </a:spcAft>
              <a:buClr>
                <a:schemeClr val="dk1"/>
              </a:buClr>
              <a:buSzPts val="2400"/>
              <a:buFont typeface="Arial"/>
              <a:buNone/>
            </a:pPr>
            <a:r>
              <a:t/>
            </a:r>
            <a:endParaRPr b="1" i="0" sz="2400" u="none">
              <a:solidFill>
                <a:srgbClr val="DBDBDB"/>
              </a:solidFill>
              <a:latin typeface="Raleway"/>
              <a:ea typeface="Raleway"/>
              <a:cs typeface="Raleway"/>
              <a:sym typeface="Raleway"/>
            </a:endParaRPr>
          </a:p>
          <a:p>
            <a:pPr indent="0" lvl="0" marL="0" marR="0" rtl="0" algn="ctr">
              <a:lnSpc>
                <a:spcPct val="100000"/>
              </a:lnSpc>
              <a:spcBef>
                <a:spcPts val="480"/>
              </a:spcBef>
              <a:spcAft>
                <a:spcPts val="0"/>
              </a:spcAft>
              <a:buClr>
                <a:schemeClr val="dk1"/>
              </a:buClr>
              <a:buSzPts val="2400"/>
              <a:buFont typeface="Arial"/>
              <a:buNone/>
            </a:pPr>
            <a:r>
              <a:t/>
            </a:r>
            <a:endParaRPr b="1" i="0" sz="2400" u="none">
              <a:solidFill>
                <a:srgbClr val="DBDBDB"/>
              </a:solidFill>
              <a:latin typeface="Raleway"/>
              <a:ea typeface="Raleway"/>
              <a:cs typeface="Raleway"/>
              <a:sym typeface="Raleway"/>
            </a:endParaRPr>
          </a:p>
          <a:p>
            <a:pPr indent="0" lvl="0" marL="0" marR="0" rtl="0" algn="ctr">
              <a:lnSpc>
                <a:spcPct val="100000"/>
              </a:lnSpc>
              <a:spcBef>
                <a:spcPts val="560"/>
              </a:spcBef>
              <a:spcAft>
                <a:spcPts val="0"/>
              </a:spcAft>
              <a:buClr>
                <a:srgbClr val="DBDBDB"/>
              </a:buClr>
              <a:buSzPts val="2800"/>
              <a:buFont typeface="Arial"/>
              <a:buNone/>
            </a:pPr>
            <a:r>
              <a:rPr b="1" i="0" lang="en-US" sz="2800" u="none">
                <a:solidFill>
                  <a:srgbClr val="DBDBDB"/>
                </a:solidFill>
                <a:latin typeface="Raleway"/>
                <a:ea typeface="Raleway"/>
                <a:cs typeface="Raleway"/>
                <a:sym typeface="Raleway"/>
              </a:rPr>
              <a:t>GESTION DES COMPETENCES</a:t>
            </a:r>
            <a:endParaRPr/>
          </a:p>
        </p:txBody>
      </p:sp>
      <p:sp>
        <p:nvSpPr>
          <p:cNvPr id="549" name="Google Shape;549;p5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54"/>
          <p:cNvSpPr txBox="1"/>
          <p:nvPr>
            <p:ph type="title"/>
          </p:nvPr>
        </p:nvSpPr>
        <p:spPr>
          <a:xfrm>
            <a:off x="317500" y="838200"/>
            <a:ext cx="8637587" cy="646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GESTION DES COMPETENCES</a:t>
            </a:r>
            <a:endParaRPr/>
          </a:p>
        </p:txBody>
      </p:sp>
      <p:sp>
        <p:nvSpPr>
          <p:cNvPr id="556" name="Google Shape;556;p54"/>
          <p:cNvSpPr txBox="1"/>
          <p:nvPr>
            <p:ph idx="1" type="body"/>
          </p:nvPr>
        </p:nvSpPr>
        <p:spPr>
          <a:xfrm>
            <a:off x="328612" y="1412875"/>
            <a:ext cx="8626475" cy="5218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a:solidFill>
                  <a:schemeClr val="dk1"/>
                </a:solidFill>
                <a:latin typeface="Belleza"/>
                <a:ea typeface="Belleza"/>
                <a:cs typeface="Belleza"/>
                <a:sym typeface="Belleza"/>
              </a:rPr>
              <a:t>Premier principe : La gestion des compétences est stratégique</a:t>
            </a:r>
            <a:endParaRPr b="1" i="0" sz="2400" u="none">
              <a:solidFill>
                <a:srgbClr val="DBDBDB"/>
              </a:solidFill>
              <a:latin typeface="Raleway"/>
              <a:ea typeface="Raleway"/>
              <a:cs typeface="Raleway"/>
              <a:sym typeface="Raleway"/>
            </a:endParaRPr>
          </a:p>
          <a:p>
            <a:pPr indent="-152400" lvl="0" marL="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Belleza"/>
                <a:ea typeface="Belleza"/>
                <a:cs typeface="Belleza"/>
                <a:sym typeface="Belleza"/>
              </a:rPr>
              <a:t>La compétence est la clé de la mobilité et de l’adaptabilité des salariés et, à travers eux, de l’entreprise. » (Klarsfeld, 2003) Anticiper les métiers de demain, préparer les évolutions des salariés, identifier les compétences disponibles, intégrer de nouvelles compétences : tels sont les objectifs prioritaires d’une démarche compétences.</a:t>
            </a:r>
            <a:endParaRPr/>
          </a:p>
          <a:p>
            <a:pPr indent="-152400" lvl="0" marL="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Belleza"/>
                <a:ea typeface="Belleza"/>
                <a:cs typeface="Belleza"/>
                <a:sym typeface="Belleza"/>
              </a:rPr>
              <a:t>Nous assistons à une véritable révolution ou seule l’agilité permettra de tirer profit de la volatilité, de l’incertitude, de la complexité et de l’ambiguïté.</a:t>
            </a:r>
            <a:endParaRPr/>
          </a:p>
        </p:txBody>
      </p:sp>
      <p:sp>
        <p:nvSpPr>
          <p:cNvPr id="557" name="Google Shape;557;p5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55"/>
          <p:cNvSpPr txBox="1"/>
          <p:nvPr>
            <p:ph type="title"/>
          </p:nvPr>
        </p:nvSpPr>
        <p:spPr>
          <a:xfrm>
            <a:off x="317500" y="838200"/>
            <a:ext cx="8637587" cy="646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GESTION DES COMPETENCES</a:t>
            </a:r>
            <a:endParaRPr/>
          </a:p>
        </p:txBody>
      </p:sp>
      <p:sp>
        <p:nvSpPr>
          <p:cNvPr id="564" name="Google Shape;564;p55"/>
          <p:cNvSpPr txBox="1"/>
          <p:nvPr>
            <p:ph idx="1" type="body"/>
          </p:nvPr>
        </p:nvSpPr>
        <p:spPr>
          <a:xfrm>
            <a:off x="328612" y="1412875"/>
            <a:ext cx="8626475" cy="5218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1" i="0" sz="2400" u="none">
              <a:solidFill>
                <a:schemeClr val="dk1"/>
              </a:solidFill>
              <a:latin typeface="Belleza"/>
              <a:ea typeface="Belleza"/>
              <a:cs typeface="Belleza"/>
              <a:sym typeface="Belleza"/>
            </a:endParaRPr>
          </a:p>
          <a:p>
            <a:pPr indent="-152400" lvl="0" marL="0" marR="0" rtl="0" algn="l">
              <a:lnSpc>
                <a:spcPct val="100000"/>
              </a:lnSpc>
              <a:spcBef>
                <a:spcPts val="480"/>
              </a:spcBef>
              <a:spcAft>
                <a:spcPts val="0"/>
              </a:spcAft>
              <a:buClr>
                <a:schemeClr val="dk1"/>
              </a:buClr>
              <a:buSzPts val="2400"/>
              <a:buFont typeface="Arial"/>
              <a:buChar char="•"/>
            </a:pPr>
            <a:r>
              <a:rPr b="1" i="0" lang="en-US" sz="2400" u="none">
                <a:solidFill>
                  <a:schemeClr val="dk1"/>
                </a:solidFill>
                <a:latin typeface="Belleza"/>
                <a:ea typeface="Belleza"/>
                <a:cs typeface="Belleza"/>
                <a:sym typeface="Belleza"/>
              </a:rPr>
              <a:t>Deuxième principe : La gestion des compétences constitue un dispositif d’aide à la </a:t>
            </a:r>
            <a:r>
              <a:rPr b="1" lang="en-US" sz="2400">
                <a:latin typeface="Belleza"/>
                <a:ea typeface="Belleza"/>
                <a:cs typeface="Belleza"/>
                <a:sym typeface="Belleza"/>
              </a:rPr>
              <a:t>décision</a:t>
            </a:r>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Belleza"/>
                <a:ea typeface="Belleza"/>
                <a:cs typeface="Belleza"/>
                <a:sym typeface="Belleza"/>
              </a:rPr>
              <a:t>Elle facilite les décisions des managers pour renforcer la performance, les décisions des salariés pour orienter et ajuster leur devenir professionnel, les décisions des ressources humaines pour accompagner les uns et les autres au mieux de leurs ambitions. En d’autres termes, la gestion des compétences ne se résume pas à la phase de description des compétences ; il ne faut pas confondre les moyens avec la fin.</a:t>
            </a:r>
            <a:endParaRPr/>
          </a:p>
        </p:txBody>
      </p:sp>
      <p:sp>
        <p:nvSpPr>
          <p:cNvPr id="565" name="Google Shape;565;p5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56"/>
          <p:cNvSpPr txBox="1"/>
          <p:nvPr>
            <p:ph type="title"/>
          </p:nvPr>
        </p:nvSpPr>
        <p:spPr>
          <a:xfrm>
            <a:off x="317500" y="838200"/>
            <a:ext cx="8637587" cy="646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GESTION DES COMPETENCES</a:t>
            </a:r>
            <a:endParaRPr/>
          </a:p>
        </p:txBody>
      </p:sp>
      <p:sp>
        <p:nvSpPr>
          <p:cNvPr id="572" name="Google Shape;572;p56"/>
          <p:cNvSpPr txBox="1"/>
          <p:nvPr>
            <p:ph idx="1" type="body"/>
          </p:nvPr>
        </p:nvSpPr>
        <p:spPr>
          <a:xfrm>
            <a:off x="328612" y="1412875"/>
            <a:ext cx="8626475"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1" i="0" lang="en-US" sz="2400" u="none">
                <a:solidFill>
                  <a:schemeClr val="dk1"/>
                </a:solidFill>
                <a:latin typeface="Belleza"/>
                <a:ea typeface="Belleza"/>
                <a:cs typeface="Belleza"/>
                <a:sym typeface="Belleza"/>
              </a:rPr>
              <a:t>Troisième principe : La gestion des compétences conçoit le salarié comme une « richesse » et non comme une « ressource »</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Belleza"/>
                <a:ea typeface="Belleza"/>
                <a:cs typeface="Belleza"/>
                <a:sym typeface="Belleza"/>
              </a:rPr>
              <a:t>L’objectif n’est plus aujourd’hui de « formater » les individus, mais plutôt de partir des personnes, de détecter leurs compétences, leurs talents et de leur permettre de choisir une orientation convenant à leurs centres d’intérêt et à leurs aptitudes, tout en veillant à en susciter de nouveaux. Encore plus aujourd’hui qu’hier, les  compétences et les talents sont la véritable richesse de l’organisation.</a:t>
            </a:r>
            <a:endParaRPr/>
          </a:p>
        </p:txBody>
      </p:sp>
      <p:sp>
        <p:nvSpPr>
          <p:cNvPr id="573" name="Google Shape;573;p5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57"/>
          <p:cNvSpPr txBox="1"/>
          <p:nvPr>
            <p:ph type="title"/>
          </p:nvPr>
        </p:nvSpPr>
        <p:spPr>
          <a:xfrm>
            <a:off x="317500" y="838200"/>
            <a:ext cx="8637587" cy="646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GESTION DES COMPETENCES</a:t>
            </a:r>
            <a:endParaRPr/>
          </a:p>
        </p:txBody>
      </p:sp>
      <p:sp>
        <p:nvSpPr>
          <p:cNvPr id="580" name="Google Shape;580;p57"/>
          <p:cNvSpPr txBox="1"/>
          <p:nvPr>
            <p:ph idx="1" type="body"/>
          </p:nvPr>
        </p:nvSpPr>
        <p:spPr>
          <a:xfrm>
            <a:off x="328612" y="1412875"/>
            <a:ext cx="8626475"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1" i="0" lang="en-US" sz="2400" u="none">
                <a:solidFill>
                  <a:schemeClr val="dk1"/>
                </a:solidFill>
                <a:latin typeface="Belleza"/>
                <a:ea typeface="Belleza"/>
                <a:cs typeface="Belleza"/>
                <a:sym typeface="Belleza"/>
              </a:rPr>
              <a:t>Quatrième principe : La gestion des compétences est opérationnelle</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Belleza"/>
                <a:ea typeface="Belleza"/>
                <a:cs typeface="Belleza"/>
                <a:sym typeface="Belleza"/>
              </a:rPr>
              <a:t>Encore plus aujourd’hui qu’hier, la gestion des compétences n’est plus l’apanage des directions des ressources humaines. En effet, les managers jouent un rôle de plus en plus déterminant dans la détection et le développement des compétences et des talents et les salariés demandent de plus en plus à pouvoir accéder simplement et à tout moment aux informations concernant leur devenir professionnel.</a:t>
            </a:r>
            <a:endParaRPr/>
          </a:p>
        </p:txBody>
      </p:sp>
      <p:sp>
        <p:nvSpPr>
          <p:cNvPr id="581" name="Google Shape;581;p5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58"/>
          <p:cNvSpPr txBox="1"/>
          <p:nvPr>
            <p:ph type="title"/>
          </p:nvPr>
        </p:nvSpPr>
        <p:spPr>
          <a:xfrm>
            <a:off x="317500" y="838200"/>
            <a:ext cx="8637587" cy="646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DES COMPETENCES SPECIFIQUES</a:t>
            </a:r>
            <a:endParaRPr/>
          </a:p>
        </p:txBody>
      </p:sp>
      <p:sp>
        <p:nvSpPr>
          <p:cNvPr id="588" name="Google Shape;588;p58"/>
          <p:cNvSpPr txBox="1"/>
          <p:nvPr>
            <p:ph idx="1" type="body"/>
          </p:nvPr>
        </p:nvSpPr>
        <p:spPr>
          <a:xfrm>
            <a:off x="328612" y="1600200"/>
            <a:ext cx="8626475" cy="5218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1" i="0" sz="2400" u="none">
              <a:solidFill>
                <a:srgbClr val="DBDBDB"/>
              </a:solidFill>
              <a:latin typeface="Raleway"/>
              <a:ea typeface="Raleway"/>
              <a:cs typeface="Raleway"/>
              <a:sym typeface="Raleway"/>
            </a:endParaRPr>
          </a:p>
          <a:p>
            <a:pPr indent="0" lvl="0" marL="0" marR="0" rtl="0" algn="ctr">
              <a:lnSpc>
                <a:spcPct val="100000"/>
              </a:lnSpc>
              <a:spcBef>
                <a:spcPts val="480"/>
              </a:spcBef>
              <a:spcAft>
                <a:spcPts val="0"/>
              </a:spcAft>
              <a:buClr>
                <a:schemeClr val="dk1"/>
              </a:buClr>
              <a:buSzPts val="2400"/>
              <a:buFont typeface="Arial"/>
              <a:buNone/>
            </a:pPr>
            <a:r>
              <a:t/>
            </a:r>
            <a:endParaRPr b="1" i="0" sz="2400" u="none">
              <a:solidFill>
                <a:srgbClr val="DBDBDB"/>
              </a:solidFill>
              <a:latin typeface="Raleway"/>
              <a:ea typeface="Raleway"/>
              <a:cs typeface="Raleway"/>
              <a:sym typeface="Raleway"/>
            </a:endParaRPr>
          </a:p>
          <a:p>
            <a:pPr indent="0" lvl="0" marL="0" marR="0" rtl="0" algn="ctr">
              <a:lnSpc>
                <a:spcPct val="100000"/>
              </a:lnSpc>
              <a:spcBef>
                <a:spcPts val="480"/>
              </a:spcBef>
              <a:spcAft>
                <a:spcPts val="0"/>
              </a:spcAft>
              <a:buClr>
                <a:schemeClr val="dk1"/>
              </a:buClr>
              <a:buSzPts val="2400"/>
              <a:buFont typeface="Arial"/>
              <a:buNone/>
            </a:pPr>
            <a:r>
              <a:t/>
            </a:r>
            <a:endParaRPr b="1" i="0" sz="2400" u="none">
              <a:solidFill>
                <a:srgbClr val="DBDBDB"/>
              </a:solidFill>
              <a:latin typeface="Raleway"/>
              <a:ea typeface="Raleway"/>
              <a:cs typeface="Raleway"/>
              <a:sym typeface="Raleway"/>
            </a:endParaRPr>
          </a:p>
          <a:p>
            <a:pPr indent="0" lvl="0" marL="0" marR="0" rtl="0" algn="ctr">
              <a:lnSpc>
                <a:spcPct val="100000"/>
              </a:lnSpc>
              <a:spcBef>
                <a:spcPts val="480"/>
              </a:spcBef>
              <a:spcAft>
                <a:spcPts val="0"/>
              </a:spcAft>
              <a:buClr>
                <a:schemeClr val="dk1"/>
              </a:buClr>
              <a:buSzPts val="2400"/>
              <a:buFont typeface="Arial"/>
              <a:buNone/>
            </a:pPr>
            <a:r>
              <a:t/>
            </a:r>
            <a:endParaRPr b="1" i="0" sz="2400" u="none">
              <a:solidFill>
                <a:srgbClr val="DBDBDB"/>
              </a:solidFill>
              <a:latin typeface="Raleway"/>
              <a:ea typeface="Raleway"/>
              <a:cs typeface="Raleway"/>
              <a:sym typeface="Raleway"/>
            </a:endParaRPr>
          </a:p>
          <a:p>
            <a:pPr indent="0" lvl="0" marL="0" marR="0" rtl="0" algn="ctr">
              <a:lnSpc>
                <a:spcPct val="100000"/>
              </a:lnSpc>
              <a:spcBef>
                <a:spcPts val="480"/>
              </a:spcBef>
              <a:spcAft>
                <a:spcPts val="0"/>
              </a:spcAft>
              <a:buClr>
                <a:schemeClr val="dk1"/>
              </a:buClr>
              <a:buSzPts val="2400"/>
              <a:buFont typeface="Arial"/>
              <a:buNone/>
            </a:pPr>
            <a:r>
              <a:t/>
            </a:r>
            <a:endParaRPr b="1" i="0" sz="2400" u="none">
              <a:solidFill>
                <a:srgbClr val="DBDBDB"/>
              </a:solidFill>
              <a:latin typeface="Raleway"/>
              <a:ea typeface="Raleway"/>
              <a:cs typeface="Raleway"/>
              <a:sym typeface="Raleway"/>
            </a:endParaRPr>
          </a:p>
          <a:p>
            <a:pPr indent="0" lvl="0" marL="0" marR="0" rtl="0" algn="ctr">
              <a:lnSpc>
                <a:spcPct val="100000"/>
              </a:lnSpc>
              <a:spcBef>
                <a:spcPts val="560"/>
              </a:spcBef>
              <a:spcAft>
                <a:spcPts val="0"/>
              </a:spcAft>
              <a:buClr>
                <a:srgbClr val="DBDBDB"/>
              </a:buClr>
              <a:buSzPts val="2800"/>
              <a:buFont typeface="Arial"/>
              <a:buNone/>
            </a:pPr>
            <a:r>
              <a:rPr b="1" i="0" lang="en-US" sz="2800" u="none">
                <a:solidFill>
                  <a:srgbClr val="DBDBDB"/>
                </a:solidFill>
                <a:latin typeface="Raleway"/>
                <a:ea typeface="Raleway"/>
                <a:cs typeface="Raleway"/>
                <a:sym typeface="Raleway"/>
              </a:rPr>
              <a:t>GESTION DES CONFLITS</a:t>
            </a:r>
            <a:endParaRPr/>
          </a:p>
        </p:txBody>
      </p:sp>
      <p:sp>
        <p:nvSpPr>
          <p:cNvPr id="589" name="Google Shape;589;p5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59"/>
          <p:cNvSpPr txBox="1"/>
          <p:nvPr>
            <p:ph type="title"/>
          </p:nvPr>
        </p:nvSpPr>
        <p:spPr>
          <a:xfrm>
            <a:off x="317500" y="838200"/>
            <a:ext cx="8637587" cy="646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GESTION DES CONFLITS</a:t>
            </a:r>
            <a:endParaRPr/>
          </a:p>
        </p:txBody>
      </p:sp>
      <p:sp>
        <p:nvSpPr>
          <p:cNvPr id="596" name="Google Shape;596;p59"/>
          <p:cNvSpPr txBox="1"/>
          <p:nvPr>
            <p:ph idx="1" type="body"/>
          </p:nvPr>
        </p:nvSpPr>
        <p:spPr>
          <a:xfrm>
            <a:off x="328612" y="1622425"/>
            <a:ext cx="8626475" cy="5218112"/>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DBDBDB"/>
              </a:buClr>
              <a:buSzPts val="2400"/>
              <a:buFont typeface="Arial"/>
              <a:buNone/>
            </a:pPr>
            <a:r>
              <a:rPr b="0" i="0" lang="en-US" sz="2400" u="none">
                <a:solidFill>
                  <a:srgbClr val="DBDBDB"/>
                </a:solidFill>
                <a:latin typeface="Century Gothic"/>
                <a:ea typeface="Century Gothic"/>
                <a:cs typeface="Century Gothic"/>
                <a:sym typeface="Century Gothic"/>
              </a:rPr>
              <a:t>Nous nous intéresserons à savoir en quoi la communication et plus précisément la négociation permet de résoudre le conflit au travail et augmenter le bien-être au travail des salariés. Les conflits relationnels qui surviennent entre les différents acteurs qui composent les organisations sont une réalité inévitable et prennent de plus en plus d’ampleur dans notre société. La gestion de ces conflits devient alors un défi quotidien à relever. </a:t>
            </a:r>
            <a:endParaRPr/>
          </a:p>
        </p:txBody>
      </p:sp>
      <p:sp>
        <p:nvSpPr>
          <p:cNvPr id="597" name="Google Shape;597;p5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6"/>
          <p:cNvSpPr txBox="1"/>
          <p:nvPr>
            <p:ph type="title"/>
          </p:nvPr>
        </p:nvSpPr>
        <p:spPr>
          <a:xfrm>
            <a:off x="317500" y="838200"/>
            <a:ext cx="8637587" cy="646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LA COMPETENCE</a:t>
            </a:r>
            <a:endParaRPr/>
          </a:p>
        </p:txBody>
      </p:sp>
      <p:sp>
        <p:nvSpPr>
          <p:cNvPr id="158" name="Google Shape;158;p6"/>
          <p:cNvSpPr txBox="1"/>
          <p:nvPr>
            <p:ph idx="1" type="body"/>
          </p:nvPr>
        </p:nvSpPr>
        <p:spPr>
          <a:xfrm>
            <a:off x="328612" y="1600200"/>
            <a:ext cx="8208962"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DBDBDB"/>
              </a:buClr>
              <a:buSzPts val="2400"/>
              <a:buFont typeface="Arial"/>
              <a:buChar char="•"/>
            </a:pPr>
            <a:r>
              <a:rPr b="1" i="0" lang="en-US" sz="2400" u="none">
                <a:solidFill>
                  <a:srgbClr val="DBDBDB"/>
                </a:solidFill>
                <a:latin typeface="Arial"/>
                <a:ea typeface="Arial"/>
                <a:cs typeface="Arial"/>
                <a:sym typeface="Arial"/>
              </a:rPr>
              <a:t>SAVOIR</a:t>
            </a:r>
            <a:endParaRPr/>
          </a:p>
          <a:p>
            <a:pPr indent="-342900" lvl="0" marL="342900" marR="0" rtl="0" algn="l">
              <a:lnSpc>
                <a:spcPct val="100000"/>
              </a:lnSpc>
              <a:spcBef>
                <a:spcPts val="480"/>
              </a:spcBef>
              <a:spcAft>
                <a:spcPts val="0"/>
              </a:spcAft>
              <a:buClr>
                <a:srgbClr val="DBDBDB"/>
              </a:buClr>
              <a:buSzPts val="2400"/>
              <a:buFont typeface="Arial"/>
              <a:buNone/>
            </a:pPr>
            <a:r>
              <a:rPr b="0" i="0" lang="en-US" sz="2400" u="none">
                <a:solidFill>
                  <a:srgbClr val="DBDBDB"/>
                </a:solidFill>
                <a:latin typeface="Arial"/>
                <a:ea typeface="Arial"/>
                <a:cs typeface="Arial"/>
                <a:sym typeface="Arial"/>
              </a:rPr>
              <a:t>Le savoir est l’ensemble des </a:t>
            </a:r>
            <a:r>
              <a:rPr b="1" i="0" lang="en-US" sz="2400" u="none">
                <a:solidFill>
                  <a:srgbClr val="DBDBDB"/>
                </a:solidFill>
                <a:latin typeface="Arial"/>
                <a:ea typeface="Arial"/>
                <a:cs typeface="Arial"/>
                <a:sym typeface="Arial"/>
              </a:rPr>
              <a:t>connaissances acquises</a:t>
            </a:r>
            <a:r>
              <a:rPr b="0" i="0" lang="en-US" sz="2400" u="none">
                <a:solidFill>
                  <a:srgbClr val="DBDBDB"/>
                </a:solidFill>
                <a:latin typeface="Arial"/>
                <a:ea typeface="Arial"/>
                <a:cs typeface="Arial"/>
                <a:sym typeface="Arial"/>
              </a:rPr>
              <a:t> par l’apprentissage (études, lectures, MOOC…) ou l’expérience. Si ce savoir tend à s’enrichir, il peut aussi se dégrader. Il possède surtout la précieuse qualité d’être composé d’une multitude de savoirs utilisables et communicables.</a:t>
            </a:r>
            <a:endParaRPr/>
          </a:p>
          <a:p>
            <a:pPr indent="-190500" lvl="0" marL="342900" marR="0" rtl="0" algn="l">
              <a:spcBef>
                <a:spcPts val="480"/>
              </a:spcBef>
              <a:spcAft>
                <a:spcPts val="0"/>
              </a:spcAft>
              <a:buClr>
                <a:schemeClr val="dk1"/>
              </a:buClr>
              <a:buSzPts val="2400"/>
              <a:buFont typeface="Arial"/>
              <a:buNone/>
            </a:pPr>
            <a:r>
              <a:t/>
            </a:r>
            <a:endParaRPr b="0" i="0" sz="2400" u="none">
              <a:solidFill>
                <a:srgbClr val="DBDBDB"/>
              </a:solidFill>
              <a:latin typeface="Arial"/>
              <a:ea typeface="Arial"/>
              <a:cs typeface="Arial"/>
              <a:sym typeface="Arial"/>
            </a:endParaRPr>
          </a:p>
        </p:txBody>
      </p:sp>
      <p:sp>
        <p:nvSpPr>
          <p:cNvPr id="159" name="Google Shape;159;p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80000"/>
              </a:lnSpc>
              <a:spcBef>
                <a:spcPts val="0"/>
              </a:spcBef>
              <a:spcAft>
                <a:spcPts val="0"/>
              </a:spcAft>
              <a:buClr>
                <a:schemeClr val="dk1"/>
              </a:buClr>
              <a:buSzPts val="2000"/>
              <a:buFont typeface="Arial"/>
              <a:buNone/>
            </a:pPr>
            <a:fld id="{00000000-1234-1234-1234-123412341234}" type="slidenum">
              <a:rPr b="0" i="0" lang="en-US" sz="20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60"/>
          <p:cNvSpPr txBox="1"/>
          <p:nvPr>
            <p:ph type="title"/>
          </p:nvPr>
        </p:nvSpPr>
        <p:spPr>
          <a:xfrm>
            <a:off x="317500" y="838200"/>
            <a:ext cx="8637587" cy="646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GESTION DES CONFLITS</a:t>
            </a:r>
            <a:endParaRPr/>
          </a:p>
        </p:txBody>
      </p:sp>
      <p:sp>
        <p:nvSpPr>
          <p:cNvPr id="604" name="Google Shape;604;p60"/>
          <p:cNvSpPr txBox="1"/>
          <p:nvPr>
            <p:ph idx="1" type="body"/>
          </p:nvPr>
        </p:nvSpPr>
        <p:spPr>
          <a:xfrm>
            <a:off x="328612" y="1622425"/>
            <a:ext cx="8626475" cy="5218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DBDBDB"/>
              </a:buClr>
              <a:buSzPts val="2300"/>
              <a:buFont typeface="Arial"/>
              <a:buNone/>
            </a:pPr>
            <a:r>
              <a:rPr b="0" i="0" lang="en-US" sz="2300" u="none">
                <a:solidFill>
                  <a:srgbClr val="DBDBDB"/>
                </a:solidFill>
                <a:latin typeface="Century Gothic"/>
                <a:ea typeface="Century Gothic"/>
                <a:cs typeface="Century Gothic"/>
                <a:sym typeface="Century Gothic"/>
              </a:rPr>
              <a:t>Plus précisément, un conflit peut concerner deux types de désaccords: </a:t>
            </a:r>
            <a:endParaRPr/>
          </a:p>
          <a:p>
            <a:pPr indent="0" lvl="0" marL="0" marR="0" rtl="0" algn="l">
              <a:lnSpc>
                <a:spcPct val="100000"/>
              </a:lnSpc>
              <a:spcBef>
                <a:spcPts val="460"/>
              </a:spcBef>
              <a:spcAft>
                <a:spcPts val="0"/>
              </a:spcAft>
              <a:buClr>
                <a:srgbClr val="DBDBDB"/>
              </a:buClr>
              <a:buSzPts val="2300"/>
              <a:buFont typeface="Arial"/>
              <a:buNone/>
            </a:pPr>
            <a:r>
              <a:rPr b="0" i="0" lang="en-US" sz="2300" u="none">
                <a:solidFill>
                  <a:srgbClr val="DBDBDB"/>
                </a:solidFill>
                <a:latin typeface="Noto Sans Symbols"/>
                <a:ea typeface="Noto Sans Symbols"/>
                <a:cs typeface="Noto Sans Symbols"/>
                <a:sym typeface="Noto Sans Symbols"/>
              </a:rPr>
              <a:t>⮚ </a:t>
            </a:r>
            <a:r>
              <a:rPr b="0" i="0" lang="en-US" sz="2300" u="none">
                <a:solidFill>
                  <a:srgbClr val="DBDBDB"/>
                </a:solidFill>
                <a:latin typeface="Century Gothic"/>
                <a:ea typeface="Century Gothic"/>
                <a:cs typeface="Century Gothic"/>
                <a:sym typeface="Century Gothic"/>
              </a:rPr>
              <a:t>certains </a:t>
            </a:r>
            <a:r>
              <a:rPr b="1" i="0" lang="en-US" sz="2300" u="none">
                <a:solidFill>
                  <a:srgbClr val="DBDBDB"/>
                </a:solidFill>
                <a:latin typeface="Century Gothic"/>
                <a:ea typeface="Century Gothic"/>
                <a:cs typeface="Century Gothic"/>
                <a:sym typeface="Century Gothic"/>
              </a:rPr>
              <a:t>d'ordre substantiel </a:t>
            </a:r>
            <a:endParaRPr b="0" i="0" sz="2300" u="none">
              <a:solidFill>
                <a:srgbClr val="DBDBDB"/>
              </a:solidFill>
              <a:latin typeface="Century Gothic"/>
              <a:ea typeface="Century Gothic"/>
              <a:cs typeface="Century Gothic"/>
              <a:sym typeface="Century Gothic"/>
            </a:endParaRPr>
          </a:p>
          <a:p>
            <a:pPr indent="0" lvl="0" marL="0" marR="0" rtl="0" algn="l">
              <a:lnSpc>
                <a:spcPct val="100000"/>
              </a:lnSpc>
              <a:spcBef>
                <a:spcPts val="460"/>
              </a:spcBef>
              <a:spcAft>
                <a:spcPts val="0"/>
              </a:spcAft>
              <a:buClr>
                <a:srgbClr val="DBDBDB"/>
              </a:buClr>
              <a:buSzPts val="2300"/>
              <a:buFont typeface="Arial"/>
              <a:buNone/>
            </a:pPr>
            <a:r>
              <a:rPr b="0" i="0" lang="en-US" sz="2300" u="none">
                <a:solidFill>
                  <a:srgbClr val="DBDBDB"/>
                </a:solidFill>
                <a:latin typeface="Courier New"/>
                <a:ea typeface="Courier New"/>
                <a:cs typeface="Courier New"/>
                <a:sym typeface="Courier New"/>
              </a:rPr>
              <a:t>o </a:t>
            </a:r>
            <a:r>
              <a:rPr b="0" i="0" lang="en-US" sz="2300" u="none">
                <a:solidFill>
                  <a:srgbClr val="DBDBDB"/>
                </a:solidFill>
                <a:latin typeface="Century Gothic"/>
                <a:ea typeface="Century Gothic"/>
                <a:cs typeface="Century Gothic"/>
                <a:sym typeface="Century Gothic"/>
              </a:rPr>
              <a:t>différences d'objectifs, de structures ou de pratiques </a:t>
            </a:r>
            <a:endParaRPr/>
          </a:p>
          <a:p>
            <a:pPr indent="0" lvl="0" marL="0" marR="0" rtl="0" algn="l">
              <a:lnSpc>
                <a:spcPct val="100000"/>
              </a:lnSpc>
              <a:spcBef>
                <a:spcPts val="460"/>
              </a:spcBef>
              <a:spcAft>
                <a:spcPts val="0"/>
              </a:spcAft>
              <a:buClr>
                <a:srgbClr val="DBDBDB"/>
              </a:buClr>
              <a:buSzPts val="2300"/>
              <a:buFont typeface="Arial"/>
              <a:buNone/>
            </a:pPr>
            <a:r>
              <a:rPr b="0" i="0" lang="en-US" sz="2300" u="none">
                <a:solidFill>
                  <a:srgbClr val="DBDBDB"/>
                </a:solidFill>
                <a:latin typeface="Noto Sans Symbols"/>
                <a:ea typeface="Noto Sans Symbols"/>
                <a:cs typeface="Noto Sans Symbols"/>
                <a:sym typeface="Noto Sans Symbols"/>
              </a:rPr>
              <a:t>⮚ </a:t>
            </a:r>
            <a:r>
              <a:rPr b="0" i="0" lang="en-US" sz="2300" u="none">
                <a:solidFill>
                  <a:srgbClr val="DBDBDB"/>
                </a:solidFill>
                <a:latin typeface="Century Gothic"/>
                <a:ea typeface="Century Gothic"/>
                <a:cs typeface="Century Gothic"/>
                <a:sym typeface="Century Gothic"/>
              </a:rPr>
              <a:t>d'autres </a:t>
            </a:r>
            <a:r>
              <a:rPr b="1" i="0" lang="en-US" sz="2300" u="none">
                <a:solidFill>
                  <a:srgbClr val="DBDBDB"/>
                </a:solidFill>
                <a:latin typeface="Century Gothic"/>
                <a:ea typeface="Century Gothic"/>
                <a:cs typeface="Century Gothic"/>
                <a:sym typeface="Century Gothic"/>
              </a:rPr>
              <a:t>d'ordre émotionnel </a:t>
            </a:r>
            <a:r>
              <a:rPr b="0" i="0" lang="en-US" sz="2300" u="none">
                <a:solidFill>
                  <a:srgbClr val="DBDBDB"/>
                </a:solidFill>
                <a:latin typeface="Century Gothic"/>
                <a:ea typeface="Century Gothic"/>
                <a:cs typeface="Century Gothic"/>
                <a:sym typeface="Century Gothic"/>
              </a:rPr>
              <a:t>(Walton, 1987). </a:t>
            </a:r>
            <a:endParaRPr/>
          </a:p>
          <a:p>
            <a:pPr indent="0" lvl="0" marL="0" marR="0" rtl="0" algn="l">
              <a:lnSpc>
                <a:spcPct val="100000"/>
              </a:lnSpc>
              <a:spcBef>
                <a:spcPts val="460"/>
              </a:spcBef>
              <a:spcAft>
                <a:spcPts val="0"/>
              </a:spcAft>
              <a:buClr>
                <a:srgbClr val="DBDBDB"/>
              </a:buClr>
              <a:buSzPts val="2300"/>
              <a:buFont typeface="Arial"/>
              <a:buNone/>
            </a:pPr>
            <a:r>
              <a:rPr b="0" i="0" lang="en-US" sz="2300" u="none">
                <a:solidFill>
                  <a:srgbClr val="DBDBDB"/>
                </a:solidFill>
                <a:latin typeface="Century Gothic"/>
                <a:ea typeface="Century Gothic"/>
                <a:cs typeface="Century Gothic"/>
                <a:sym typeface="Century Gothic"/>
              </a:rPr>
              <a:t>Autrement dit, c'est un </a:t>
            </a:r>
            <a:r>
              <a:rPr b="0" i="1" lang="en-US" sz="2300" u="none">
                <a:solidFill>
                  <a:srgbClr val="DBDBDB"/>
                </a:solidFill>
                <a:latin typeface="Century Gothic"/>
                <a:ea typeface="Century Gothic"/>
                <a:cs typeface="Century Gothic"/>
                <a:sym typeface="Century Gothic"/>
              </a:rPr>
              <a:t>« désaccord sur des questions de fond ou des frictions résultant de problèmes relationnels entre des individus ou des groupes » </a:t>
            </a:r>
            <a:r>
              <a:rPr b="0" i="0" lang="en-US" sz="2300" u="none">
                <a:solidFill>
                  <a:srgbClr val="DBDBDB"/>
                </a:solidFill>
                <a:latin typeface="Century Gothic"/>
                <a:ea typeface="Century Gothic"/>
                <a:cs typeface="Century Gothic"/>
                <a:sym typeface="Century Gothic"/>
              </a:rPr>
              <a:t>(Schermerhorn, Hunt et Osborn, 2002). Sur le plan interpersonnel, le comportement de l'un est interprété par l'autre comme une interférence avec ses buts ou comme une atteinte à ses droits (Winslade et Monk, 2001).1l s'agit d'une rencontre de sentiments ou d'intérêts contraires qui s'opposent (Bréard et Pastor, 2000). </a:t>
            </a:r>
            <a:endParaRPr/>
          </a:p>
        </p:txBody>
      </p:sp>
      <p:sp>
        <p:nvSpPr>
          <p:cNvPr id="605" name="Google Shape;605;p6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61"/>
          <p:cNvSpPr txBox="1"/>
          <p:nvPr>
            <p:ph type="title"/>
          </p:nvPr>
        </p:nvSpPr>
        <p:spPr>
          <a:xfrm>
            <a:off x="317500" y="838200"/>
            <a:ext cx="8637587" cy="646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GESTION DES CONFLITS</a:t>
            </a:r>
            <a:endParaRPr/>
          </a:p>
        </p:txBody>
      </p:sp>
      <p:sp>
        <p:nvSpPr>
          <p:cNvPr id="612" name="Google Shape;612;p61"/>
          <p:cNvSpPr txBox="1"/>
          <p:nvPr>
            <p:ph idx="1" type="body"/>
          </p:nvPr>
        </p:nvSpPr>
        <p:spPr>
          <a:xfrm>
            <a:off x="328612" y="1622425"/>
            <a:ext cx="8626475" cy="5218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DBDBDB"/>
              </a:buClr>
              <a:buSzPts val="2400"/>
              <a:buFont typeface="Arial"/>
              <a:buNone/>
            </a:pPr>
            <a:r>
              <a:rPr b="0" i="0" lang="en-US" sz="2400" u="none">
                <a:solidFill>
                  <a:srgbClr val="DBDBDB"/>
                </a:solidFill>
                <a:latin typeface="Century Gothic"/>
                <a:ea typeface="Century Gothic"/>
                <a:cs typeface="Century Gothic"/>
                <a:sym typeface="Century Gothic"/>
              </a:rPr>
              <a:t>Dans le même ordre d'idée, Pondy (1967) a proposé une définition du conflit ancrée dans la perspective organisationnelle. Il soutient que les conflits qui émergent dans cet environnement peuvent être compris comme un processus dynamique qui sous-tend une importante variété de comportements organisationnels. </a:t>
            </a:r>
            <a:endParaRPr/>
          </a:p>
          <a:p>
            <a:pPr indent="0" lvl="0" marL="0" marR="0" rtl="0" algn="l">
              <a:lnSpc>
                <a:spcPct val="100000"/>
              </a:lnSpc>
              <a:spcBef>
                <a:spcPts val="480"/>
              </a:spcBef>
              <a:spcAft>
                <a:spcPts val="0"/>
              </a:spcAft>
              <a:buClr>
                <a:srgbClr val="DBDBDB"/>
              </a:buClr>
              <a:buSzPts val="2400"/>
              <a:buFont typeface="Arial"/>
              <a:buNone/>
            </a:pPr>
            <a:r>
              <a:rPr b="0" i="0" lang="en-US" sz="2400" u="none">
                <a:solidFill>
                  <a:srgbClr val="DBDBDB"/>
                </a:solidFill>
                <a:latin typeface="Century Gothic"/>
                <a:ea typeface="Century Gothic"/>
                <a:cs typeface="Century Gothic"/>
                <a:sym typeface="Century Gothic"/>
              </a:rPr>
              <a:t>C'est pourquoi sa définition du conflit assez exhaustive est un ensemble formé: </a:t>
            </a:r>
            <a:endParaRPr/>
          </a:p>
        </p:txBody>
      </p:sp>
      <p:sp>
        <p:nvSpPr>
          <p:cNvPr id="613" name="Google Shape;613;p6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62"/>
          <p:cNvSpPr txBox="1"/>
          <p:nvPr>
            <p:ph type="title"/>
          </p:nvPr>
        </p:nvSpPr>
        <p:spPr>
          <a:xfrm>
            <a:off x="317500" y="838200"/>
            <a:ext cx="8637587" cy="646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GESTION DES CONFLITS</a:t>
            </a:r>
            <a:endParaRPr/>
          </a:p>
        </p:txBody>
      </p:sp>
      <p:sp>
        <p:nvSpPr>
          <p:cNvPr id="620" name="Google Shape;620;p62"/>
          <p:cNvSpPr txBox="1"/>
          <p:nvPr>
            <p:ph idx="1" type="body"/>
          </p:nvPr>
        </p:nvSpPr>
        <p:spPr>
          <a:xfrm>
            <a:off x="328612" y="1622425"/>
            <a:ext cx="8626475" cy="5218112"/>
          </a:xfrm>
          <a:prstGeom prst="rect">
            <a:avLst/>
          </a:prstGeom>
          <a:noFill/>
          <a:ln>
            <a:noFill/>
          </a:ln>
        </p:spPr>
        <p:txBody>
          <a:bodyPr anchorCtr="0" anchor="t" bIns="45700" lIns="91425" spcFirstLastPara="1" rIns="91425" wrap="square" tIns="45700">
            <a:noAutofit/>
          </a:bodyPr>
          <a:lstStyle/>
          <a:p>
            <a:pPr indent="-165100" lvl="0" marL="342900" marR="0" rtl="0" algn="l">
              <a:lnSpc>
                <a:spcPct val="100000"/>
              </a:lnSpc>
              <a:spcBef>
                <a:spcPts val="0"/>
              </a:spcBef>
              <a:spcAft>
                <a:spcPts val="0"/>
              </a:spcAft>
              <a:buClr>
                <a:schemeClr val="dk1"/>
              </a:buClr>
              <a:buSzPts val="2800"/>
              <a:buFont typeface="Arial"/>
              <a:buNone/>
            </a:pPr>
            <a:r>
              <a:t/>
            </a:r>
            <a:endParaRPr b="0" i="0" sz="2800" u="none">
              <a:solidFill>
                <a:srgbClr val="000000"/>
              </a:solidFill>
              <a:latin typeface="Century Gothic"/>
              <a:ea typeface="Century Gothic"/>
              <a:cs typeface="Century Gothic"/>
              <a:sym typeface="Century Gothic"/>
            </a:endParaRPr>
          </a:p>
          <a:p>
            <a:pPr indent="-342900" lvl="0" marL="342900" marR="0" rtl="0" algn="l">
              <a:lnSpc>
                <a:spcPct val="100000"/>
              </a:lnSpc>
              <a:spcBef>
                <a:spcPts val="480"/>
              </a:spcBef>
              <a:spcAft>
                <a:spcPts val="0"/>
              </a:spcAft>
              <a:buClr>
                <a:srgbClr val="DBDBDB"/>
              </a:buClr>
              <a:buSzPts val="2400"/>
              <a:buFont typeface="Arial"/>
              <a:buChar char="•"/>
            </a:pPr>
            <a:r>
              <a:rPr b="1" i="0" lang="en-US" sz="2400" u="none">
                <a:solidFill>
                  <a:srgbClr val="DBDBDB"/>
                </a:solidFill>
                <a:latin typeface="Century Gothic"/>
                <a:ea typeface="Century Gothic"/>
                <a:cs typeface="Century Gothic"/>
                <a:sym typeface="Century Gothic"/>
              </a:rPr>
              <a:t>Des conditions antécédentes aux comportements conflictuels </a:t>
            </a:r>
            <a:r>
              <a:rPr b="0" i="0" lang="en-US" sz="2400" u="none">
                <a:solidFill>
                  <a:srgbClr val="DBDBDB"/>
                </a:solidFill>
                <a:latin typeface="Century Gothic"/>
                <a:ea typeface="Century Gothic"/>
                <a:cs typeface="Century Gothic"/>
                <a:sym typeface="Century Gothic"/>
              </a:rPr>
              <a:t>(rareté des ressources, différences de politiques); </a:t>
            </a:r>
            <a:endParaRPr/>
          </a:p>
          <a:p>
            <a:pPr indent="-342900" lvl="0" marL="342900" marR="0" rtl="0" algn="l">
              <a:lnSpc>
                <a:spcPct val="100000"/>
              </a:lnSpc>
              <a:spcBef>
                <a:spcPts val="480"/>
              </a:spcBef>
              <a:spcAft>
                <a:spcPts val="0"/>
              </a:spcAft>
              <a:buClr>
                <a:srgbClr val="DBDBDB"/>
              </a:buClr>
              <a:buSzPts val="2400"/>
              <a:buFont typeface="Arial"/>
              <a:buChar char="•"/>
            </a:pPr>
            <a:r>
              <a:rPr b="0" i="0" lang="en-US" sz="2400" u="none">
                <a:solidFill>
                  <a:srgbClr val="DBDBDB"/>
                </a:solidFill>
                <a:latin typeface="Noto Sans Symbols"/>
                <a:ea typeface="Noto Sans Symbols"/>
                <a:cs typeface="Noto Sans Symbols"/>
                <a:sym typeface="Noto Sans Symbols"/>
              </a:rPr>
              <a:t>⮚ </a:t>
            </a:r>
            <a:r>
              <a:rPr b="1" i="0" lang="en-US" sz="2400" u="none">
                <a:solidFill>
                  <a:srgbClr val="DBDBDB"/>
                </a:solidFill>
                <a:latin typeface="Century Gothic"/>
                <a:ea typeface="Century Gothic"/>
                <a:cs typeface="Century Gothic"/>
                <a:sym typeface="Century Gothic"/>
              </a:rPr>
              <a:t>Des états affectifs des individus en cause </a:t>
            </a:r>
            <a:r>
              <a:rPr b="0" i="0" lang="en-US" sz="2400" u="none">
                <a:solidFill>
                  <a:srgbClr val="DBDBDB"/>
                </a:solidFill>
                <a:latin typeface="Century Gothic"/>
                <a:ea typeface="Century Gothic"/>
                <a:cs typeface="Century Gothic"/>
                <a:sym typeface="Century Gothic"/>
              </a:rPr>
              <a:t>(stress, tension, hostilité, anxiété, etc.); </a:t>
            </a:r>
            <a:endParaRPr/>
          </a:p>
          <a:p>
            <a:pPr indent="-342900" lvl="0" marL="342900" marR="0" rtl="0" algn="l">
              <a:lnSpc>
                <a:spcPct val="100000"/>
              </a:lnSpc>
              <a:spcBef>
                <a:spcPts val="480"/>
              </a:spcBef>
              <a:spcAft>
                <a:spcPts val="0"/>
              </a:spcAft>
              <a:buClr>
                <a:srgbClr val="DBDBDB"/>
              </a:buClr>
              <a:buSzPts val="2400"/>
              <a:buFont typeface="Arial"/>
              <a:buChar char="•"/>
            </a:pPr>
            <a:r>
              <a:rPr b="0" i="0" lang="en-US" sz="2400" u="none">
                <a:solidFill>
                  <a:srgbClr val="DBDBDB"/>
                </a:solidFill>
                <a:latin typeface="Noto Sans Symbols"/>
                <a:ea typeface="Noto Sans Symbols"/>
                <a:cs typeface="Noto Sans Symbols"/>
                <a:sym typeface="Noto Sans Symbols"/>
              </a:rPr>
              <a:t>⮚ </a:t>
            </a:r>
            <a:r>
              <a:rPr b="1" i="0" lang="en-US" sz="2400" u="none">
                <a:solidFill>
                  <a:srgbClr val="DBDBDB"/>
                </a:solidFill>
                <a:latin typeface="Century Gothic"/>
                <a:ea typeface="Century Gothic"/>
                <a:cs typeface="Century Gothic"/>
                <a:sym typeface="Century Gothic"/>
              </a:rPr>
              <a:t>Des états cognitifs de ces derniers </a:t>
            </a:r>
            <a:r>
              <a:rPr b="0" i="0" lang="en-US" sz="2400" u="none">
                <a:solidFill>
                  <a:srgbClr val="DBDBDB"/>
                </a:solidFill>
                <a:latin typeface="Century Gothic"/>
                <a:ea typeface="Century Gothic"/>
                <a:cs typeface="Century Gothic"/>
                <a:sym typeface="Century Gothic"/>
              </a:rPr>
              <a:t>(perceptions ou conscience du conflit) </a:t>
            </a:r>
            <a:endParaRPr/>
          </a:p>
          <a:p>
            <a:pPr indent="-342900" lvl="0" marL="342900" marR="0" rtl="0" algn="l">
              <a:lnSpc>
                <a:spcPct val="100000"/>
              </a:lnSpc>
              <a:spcBef>
                <a:spcPts val="480"/>
              </a:spcBef>
              <a:spcAft>
                <a:spcPts val="0"/>
              </a:spcAft>
              <a:buClr>
                <a:srgbClr val="DBDBDB"/>
              </a:buClr>
              <a:buSzPts val="2400"/>
              <a:buFont typeface="Arial"/>
              <a:buChar char="•"/>
            </a:pPr>
            <a:r>
              <a:rPr b="0" i="0" lang="en-US" sz="2400" u="none">
                <a:solidFill>
                  <a:srgbClr val="DBDBDB"/>
                </a:solidFill>
                <a:latin typeface="Noto Sans Symbols"/>
                <a:ea typeface="Noto Sans Symbols"/>
                <a:cs typeface="Noto Sans Symbols"/>
                <a:sym typeface="Noto Sans Symbols"/>
              </a:rPr>
              <a:t>⮚ </a:t>
            </a:r>
            <a:r>
              <a:rPr b="1" i="0" lang="en-US" sz="2400" u="none">
                <a:solidFill>
                  <a:srgbClr val="DBDBDB"/>
                </a:solidFill>
                <a:latin typeface="Century Gothic"/>
                <a:ea typeface="Century Gothic"/>
                <a:cs typeface="Century Gothic"/>
                <a:sym typeface="Century Gothic"/>
              </a:rPr>
              <a:t>Des comportements conflictuels </a:t>
            </a:r>
            <a:r>
              <a:rPr b="0" i="0" lang="en-US" sz="2400" u="none">
                <a:solidFill>
                  <a:srgbClr val="DBDBDB"/>
                </a:solidFill>
                <a:latin typeface="Century Gothic"/>
                <a:ea typeface="Century Gothic"/>
                <a:cs typeface="Century Gothic"/>
                <a:sym typeface="Century Gothic"/>
              </a:rPr>
              <a:t>comme tels. </a:t>
            </a:r>
            <a:endParaRPr/>
          </a:p>
          <a:p>
            <a:pPr indent="-190500" lvl="0" marL="342900" marR="0" rtl="0" algn="l">
              <a:spcBef>
                <a:spcPts val="480"/>
              </a:spcBef>
              <a:spcAft>
                <a:spcPts val="0"/>
              </a:spcAft>
              <a:buClr>
                <a:schemeClr val="dk1"/>
              </a:buClr>
              <a:buSzPts val="2400"/>
              <a:buFont typeface="Arial"/>
              <a:buNone/>
            </a:pPr>
            <a:r>
              <a:t/>
            </a:r>
            <a:endParaRPr b="0" i="0" sz="2400" u="none">
              <a:solidFill>
                <a:srgbClr val="DBDBDB"/>
              </a:solidFill>
              <a:latin typeface="Century Gothic"/>
              <a:ea typeface="Century Gothic"/>
              <a:cs typeface="Century Gothic"/>
              <a:sym typeface="Century Gothic"/>
            </a:endParaRPr>
          </a:p>
        </p:txBody>
      </p:sp>
      <p:sp>
        <p:nvSpPr>
          <p:cNvPr id="621" name="Google Shape;621;p6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63"/>
          <p:cNvSpPr txBox="1"/>
          <p:nvPr>
            <p:ph type="title"/>
          </p:nvPr>
        </p:nvSpPr>
        <p:spPr>
          <a:xfrm>
            <a:off x="317500" y="838200"/>
            <a:ext cx="8637587" cy="646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GESTION DES CONFLITS</a:t>
            </a:r>
            <a:endParaRPr/>
          </a:p>
        </p:txBody>
      </p:sp>
      <p:sp>
        <p:nvSpPr>
          <p:cNvPr id="628" name="Google Shape;628;p63"/>
          <p:cNvSpPr txBox="1"/>
          <p:nvPr>
            <p:ph idx="1" type="body"/>
          </p:nvPr>
        </p:nvSpPr>
        <p:spPr>
          <a:xfrm>
            <a:off x="328612" y="1622425"/>
            <a:ext cx="8626475"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DBDBDB"/>
              </a:buClr>
              <a:buSzPts val="2800"/>
              <a:buFont typeface="Arial"/>
              <a:buChar char="•"/>
            </a:pPr>
            <a:r>
              <a:rPr b="0" i="0" lang="en-US" sz="2800" u="none">
                <a:solidFill>
                  <a:srgbClr val="DBDBDB"/>
                </a:solidFill>
                <a:latin typeface="Century Gothic"/>
                <a:ea typeface="Century Gothic"/>
                <a:cs typeface="Century Gothic"/>
                <a:sym typeface="Century Gothic"/>
              </a:rPr>
              <a:t>Les conflits sont également onéreux pour les organisations. Les conflits peuvent altérer le climat de travail, causer une mauvaise transmission des informations, augmenter le taux d'absentéisme, et le nombre de journées de « maladie », les conflits non réglés entre les employés seraient l'une des sources de coûts la plus importante pouvant être diminuée par les entreprises (Dana, 2000). </a:t>
            </a:r>
            <a:endParaRPr/>
          </a:p>
          <a:p>
            <a:pPr indent="-342900" lvl="0" marL="342900" marR="0" rtl="0" algn="l">
              <a:lnSpc>
                <a:spcPct val="100000"/>
              </a:lnSpc>
              <a:spcBef>
                <a:spcPts val="560"/>
              </a:spcBef>
              <a:spcAft>
                <a:spcPts val="0"/>
              </a:spcAft>
              <a:buClr>
                <a:schemeClr val="dk1"/>
              </a:buClr>
              <a:buSzPts val="2800"/>
              <a:buFont typeface="Arial"/>
              <a:buNone/>
            </a:pPr>
            <a:r>
              <a:t/>
            </a:r>
            <a:endParaRPr b="0" i="0" sz="2800" u="none">
              <a:solidFill>
                <a:srgbClr val="000000"/>
              </a:solidFill>
              <a:latin typeface="Century Gothic"/>
              <a:ea typeface="Century Gothic"/>
              <a:cs typeface="Century Gothic"/>
              <a:sym typeface="Century Gothic"/>
            </a:endParaRPr>
          </a:p>
          <a:p>
            <a:pPr indent="-165100" lvl="0" marL="342900" marR="0" rtl="0" algn="l">
              <a:spcBef>
                <a:spcPts val="560"/>
              </a:spcBef>
              <a:spcAft>
                <a:spcPts val="0"/>
              </a:spcAft>
              <a:buClr>
                <a:schemeClr val="dk1"/>
              </a:buClr>
              <a:buSzPts val="2800"/>
              <a:buFont typeface="Arial"/>
              <a:buNone/>
            </a:pPr>
            <a:r>
              <a:t/>
            </a:r>
            <a:endParaRPr b="0" i="0" sz="2800" u="none">
              <a:solidFill>
                <a:srgbClr val="000000"/>
              </a:solidFill>
              <a:latin typeface="Century Gothic"/>
              <a:ea typeface="Century Gothic"/>
              <a:cs typeface="Century Gothic"/>
              <a:sym typeface="Century Gothic"/>
            </a:endParaRPr>
          </a:p>
        </p:txBody>
      </p:sp>
      <p:sp>
        <p:nvSpPr>
          <p:cNvPr id="629" name="Google Shape;629;p6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64"/>
          <p:cNvSpPr txBox="1"/>
          <p:nvPr>
            <p:ph type="title"/>
          </p:nvPr>
        </p:nvSpPr>
        <p:spPr>
          <a:xfrm>
            <a:off x="317500" y="838200"/>
            <a:ext cx="8637587" cy="646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GESTION DES CONFLITS</a:t>
            </a:r>
            <a:endParaRPr/>
          </a:p>
        </p:txBody>
      </p:sp>
      <p:sp>
        <p:nvSpPr>
          <p:cNvPr id="636" name="Google Shape;636;p64"/>
          <p:cNvSpPr txBox="1"/>
          <p:nvPr>
            <p:ph idx="1" type="body"/>
          </p:nvPr>
        </p:nvSpPr>
        <p:spPr>
          <a:xfrm>
            <a:off x="328612" y="1622425"/>
            <a:ext cx="8626475"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DBDBDB"/>
              </a:buClr>
              <a:buSzPts val="2300"/>
              <a:buFont typeface="Arial"/>
              <a:buChar char="•"/>
            </a:pPr>
            <a:r>
              <a:rPr b="0" i="0" lang="en-US" sz="2300" u="none">
                <a:solidFill>
                  <a:srgbClr val="DBDBDB"/>
                </a:solidFill>
                <a:latin typeface="Century Gothic"/>
                <a:ea typeface="Century Gothic"/>
                <a:cs typeface="Century Gothic"/>
                <a:sym typeface="Century Gothic"/>
              </a:rPr>
              <a:t>Il arrive cependant que les conflits puissent être bénéfiques et constructifs. Ainsi, ils peuvent faire évoluer et représenter des opportunités de changement, d'apprentissage et de développement personnel ou organisationnel. </a:t>
            </a:r>
            <a:endParaRPr/>
          </a:p>
          <a:p>
            <a:pPr indent="-342900" lvl="0" marL="342900" marR="0" rtl="0" algn="l">
              <a:lnSpc>
                <a:spcPct val="100000"/>
              </a:lnSpc>
              <a:spcBef>
                <a:spcPts val="480"/>
              </a:spcBef>
              <a:spcAft>
                <a:spcPts val="0"/>
              </a:spcAft>
              <a:buClr>
                <a:srgbClr val="DBDBDB"/>
              </a:buClr>
              <a:buSzPts val="2300"/>
              <a:buFont typeface="Arial"/>
              <a:buChar char="•"/>
            </a:pPr>
            <a:r>
              <a:rPr b="0" i="0" lang="en-US" sz="2300" u="none">
                <a:solidFill>
                  <a:srgbClr val="DBDBDB"/>
                </a:solidFill>
                <a:latin typeface="Century Gothic"/>
                <a:ea typeface="Century Gothic"/>
                <a:cs typeface="Century Gothic"/>
                <a:sym typeface="Century Gothic"/>
              </a:rPr>
              <a:t>La nature constructive ou destructive des impacts créés par un conflit dépendrait de la manière dont il est géré. En d'autres termes, il semble que </a:t>
            </a:r>
            <a:r>
              <a:rPr b="0" i="0" lang="en-US" sz="2400" u="none">
                <a:solidFill>
                  <a:srgbClr val="DBDBDB"/>
                </a:solidFill>
                <a:latin typeface="Century Gothic"/>
                <a:ea typeface="Century Gothic"/>
                <a:cs typeface="Century Gothic"/>
                <a:sym typeface="Century Gothic"/>
              </a:rPr>
              <a:t>ce ne soit pas les conflits eux-mêmes qui causent le plus de dommages, mais bien une incapacité à les traiter à temps et de manière adéquate. </a:t>
            </a:r>
            <a:endParaRPr b="0" i="0" sz="2300" u="none">
              <a:solidFill>
                <a:srgbClr val="DBDBDB"/>
              </a:solidFill>
              <a:latin typeface="Century Gothic"/>
              <a:ea typeface="Century Gothic"/>
              <a:cs typeface="Century Gothic"/>
              <a:sym typeface="Century Gothic"/>
            </a:endParaRPr>
          </a:p>
          <a:p>
            <a:pPr indent="-196850" lvl="0" marL="342900" marR="0" rtl="0" algn="l">
              <a:spcBef>
                <a:spcPts val="460"/>
              </a:spcBef>
              <a:spcAft>
                <a:spcPts val="0"/>
              </a:spcAft>
              <a:buClr>
                <a:schemeClr val="dk1"/>
              </a:buClr>
              <a:buSzPts val="2300"/>
              <a:buFont typeface="Arial"/>
              <a:buNone/>
            </a:pPr>
            <a:r>
              <a:t/>
            </a:r>
            <a:endParaRPr b="0" i="0" sz="2300" u="none">
              <a:solidFill>
                <a:srgbClr val="DBDBDB"/>
              </a:solidFill>
              <a:latin typeface="Century Gothic"/>
              <a:ea typeface="Century Gothic"/>
              <a:cs typeface="Century Gothic"/>
              <a:sym typeface="Century Gothic"/>
            </a:endParaRPr>
          </a:p>
        </p:txBody>
      </p:sp>
      <p:sp>
        <p:nvSpPr>
          <p:cNvPr id="637" name="Google Shape;637;p6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65"/>
          <p:cNvSpPr txBox="1"/>
          <p:nvPr>
            <p:ph type="title"/>
          </p:nvPr>
        </p:nvSpPr>
        <p:spPr>
          <a:xfrm>
            <a:off x="317500" y="838200"/>
            <a:ext cx="8637587" cy="646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GESTION DES CONFLITS</a:t>
            </a:r>
            <a:endParaRPr/>
          </a:p>
        </p:txBody>
      </p:sp>
      <p:sp>
        <p:nvSpPr>
          <p:cNvPr id="644" name="Google Shape;644;p65"/>
          <p:cNvSpPr txBox="1"/>
          <p:nvPr>
            <p:ph idx="1" type="body"/>
          </p:nvPr>
        </p:nvSpPr>
        <p:spPr>
          <a:xfrm>
            <a:off x="328612" y="1622425"/>
            <a:ext cx="8626475"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DBDBDB"/>
              </a:buClr>
              <a:buSzPts val="2300"/>
              <a:buFont typeface="Arial"/>
              <a:buChar char="•"/>
            </a:pPr>
            <a:r>
              <a:rPr b="1" i="0" lang="en-US" sz="2300" u="none">
                <a:solidFill>
                  <a:srgbClr val="DBDBDB"/>
                </a:solidFill>
                <a:latin typeface="Century Gothic"/>
                <a:ea typeface="Century Gothic"/>
                <a:cs typeface="Century Gothic"/>
                <a:sym typeface="Century Gothic"/>
              </a:rPr>
              <a:t>Sources de conflits en milieu organisationnel </a:t>
            </a:r>
            <a:endParaRPr/>
          </a:p>
          <a:p>
            <a:pPr indent="-342900" lvl="0" marL="342900" marR="0" rtl="0" algn="l">
              <a:lnSpc>
                <a:spcPct val="100000"/>
              </a:lnSpc>
              <a:spcBef>
                <a:spcPts val="460"/>
              </a:spcBef>
              <a:spcAft>
                <a:spcPts val="0"/>
              </a:spcAft>
              <a:buClr>
                <a:srgbClr val="DBDBDB"/>
              </a:buClr>
              <a:buSzPts val="2300"/>
              <a:buFont typeface="Arial"/>
              <a:buChar char="•"/>
            </a:pPr>
            <a:r>
              <a:rPr b="0" i="0" lang="en-US" sz="2300" u="none">
                <a:solidFill>
                  <a:srgbClr val="DBDBDB"/>
                </a:solidFill>
                <a:latin typeface="Century Gothic"/>
                <a:ea typeface="Century Gothic"/>
                <a:cs typeface="Century Gothic"/>
                <a:sym typeface="Century Gothic"/>
              </a:rPr>
              <a:t>Certains facteurs, qu’ils soient contextuels ou personnels, peuvent être générateurs et propices à l’apparition de conflits dans une organisation (Pondy, 1967). </a:t>
            </a:r>
            <a:endParaRPr/>
          </a:p>
          <a:p>
            <a:pPr indent="-342900" lvl="0" marL="342900" marR="0" rtl="0" algn="l">
              <a:lnSpc>
                <a:spcPct val="100000"/>
              </a:lnSpc>
              <a:spcBef>
                <a:spcPts val="460"/>
              </a:spcBef>
              <a:spcAft>
                <a:spcPts val="0"/>
              </a:spcAft>
              <a:buClr>
                <a:srgbClr val="DBDBDB"/>
              </a:buClr>
              <a:buSzPts val="2300"/>
              <a:buFont typeface="Arial"/>
              <a:buNone/>
            </a:pPr>
            <a:r>
              <a:rPr b="0" i="0" lang="en-US" sz="2300" u="none">
                <a:solidFill>
                  <a:srgbClr val="DBDBDB"/>
                </a:solidFill>
                <a:latin typeface="Century Gothic"/>
                <a:ea typeface="Century Gothic"/>
                <a:cs typeface="Century Gothic"/>
                <a:sym typeface="Century Gothic"/>
              </a:rPr>
              <a:t>Les facteurs peuvent être, selon Leroy et al. en 2006 : </a:t>
            </a:r>
            <a:endParaRPr/>
          </a:p>
          <a:p>
            <a:pPr indent="-342900" lvl="0" marL="342900" marR="0" rtl="0" algn="l">
              <a:lnSpc>
                <a:spcPct val="100000"/>
              </a:lnSpc>
              <a:spcBef>
                <a:spcPts val="460"/>
              </a:spcBef>
              <a:spcAft>
                <a:spcPts val="0"/>
              </a:spcAft>
              <a:buClr>
                <a:srgbClr val="DBDBDB"/>
              </a:buClr>
              <a:buSzPts val="2300"/>
              <a:buFont typeface="Arial"/>
              <a:buChar char="•"/>
            </a:pPr>
            <a:r>
              <a:rPr b="0" i="0" lang="en-US" sz="2300" u="none">
                <a:solidFill>
                  <a:srgbClr val="DBDBDB"/>
                </a:solidFill>
                <a:latin typeface="Century Gothic"/>
                <a:ea typeface="Century Gothic"/>
                <a:cs typeface="Century Gothic"/>
                <a:sym typeface="Century Gothic"/>
              </a:rPr>
              <a:t>- Une pression trop forte ou trop faible </a:t>
            </a:r>
            <a:endParaRPr/>
          </a:p>
          <a:p>
            <a:pPr indent="-342900" lvl="0" marL="342900" marR="0" rtl="0" algn="l">
              <a:lnSpc>
                <a:spcPct val="100000"/>
              </a:lnSpc>
              <a:spcBef>
                <a:spcPts val="460"/>
              </a:spcBef>
              <a:spcAft>
                <a:spcPts val="0"/>
              </a:spcAft>
              <a:buClr>
                <a:srgbClr val="DBDBDB"/>
              </a:buClr>
              <a:buSzPts val="2300"/>
              <a:buFont typeface="Arial"/>
              <a:buChar char="•"/>
            </a:pPr>
            <a:r>
              <a:rPr b="0" i="0" lang="en-US" sz="2300" u="none">
                <a:solidFill>
                  <a:srgbClr val="DBDBDB"/>
                </a:solidFill>
                <a:latin typeface="Century Gothic"/>
                <a:ea typeface="Century Gothic"/>
                <a:cs typeface="Century Gothic"/>
                <a:sym typeface="Century Gothic"/>
              </a:rPr>
              <a:t>- Un manque de leadership </a:t>
            </a:r>
            <a:endParaRPr/>
          </a:p>
          <a:p>
            <a:pPr indent="-342900" lvl="0" marL="342900" marR="0" rtl="0" algn="l">
              <a:lnSpc>
                <a:spcPct val="100000"/>
              </a:lnSpc>
              <a:spcBef>
                <a:spcPts val="460"/>
              </a:spcBef>
              <a:spcAft>
                <a:spcPts val="0"/>
              </a:spcAft>
              <a:buClr>
                <a:srgbClr val="DBDBDB"/>
              </a:buClr>
              <a:buSzPts val="2300"/>
              <a:buFont typeface="Arial"/>
              <a:buChar char="•"/>
            </a:pPr>
            <a:r>
              <a:rPr b="0" i="0" lang="en-US" sz="2300" u="none">
                <a:solidFill>
                  <a:srgbClr val="DBDBDB"/>
                </a:solidFill>
                <a:latin typeface="Century Gothic"/>
                <a:ea typeface="Century Gothic"/>
                <a:cs typeface="Century Gothic"/>
                <a:sym typeface="Century Gothic"/>
              </a:rPr>
              <a:t>- Un fort individualisme </a:t>
            </a:r>
            <a:endParaRPr/>
          </a:p>
          <a:p>
            <a:pPr indent="-342900" lvl="0" marL="342900" marR="0" rtl="0" algn="l">
              <a:lnSpc>
                <a:spcPct val="100000"/>
              </a:lnSpc>
              <a:spcBef>
                <a:spcPts val="460"/>
              </a:spcBef>
              <a:spcAft>
                <a:spcPts val="0"/>
              </a:spcAft>
              <a:buClr>
                <a:srgbClr val="DBDBDB"/>
              </a:buClr>
              <a:buSzPts val="2300"/>
              <a:buFont typeface="Arial"/>
              <a:buChar char="•"/>
            </a:pPr>
            <a:r>
              <a:rPr b="0" i="0" lang="en-US" sz="2300" u="none">
                <a:solidFill>
                  <a:srgbClr val="DBDBDB"/>
                </a:solidFill>
                <a:latin typeface="Century Gothic"/>
                <a:ea typeface="Century Gothic"/>
                <a:cs typeface="Century Gothic"/>
                <a:sym typeface="Century Gothic"/>
              </a:rPr>
              <a:t>- Un manque de soutien social </a:t>
            </a:r>
            <a:endParaRPr/>
          </a:p>
          <a:p>
            <a:pPr indent="-342900" lvl="0" marL="342900" marR="0" rtl="0" algn="l">
              <a:lnSpc>
                <a:spcPct val="100000"/>
              </a:lnSpc>
              <a:spcBef>
                <a:spcPts val="460"/>
              </a:spcBef>
              <a:spcAft>
                <a:spcPts val="0"/>
              </a:spcAft>
              <a:buClr>
                <a:srgbClr val="DBDBDB"/>
              </a:buClr>
              <a:buSzPts val="2300"/>
              <a:buFont typeface="Arial"/>
              <a:buChar char="•"/>
            </a:pPr>
            <a:r>
              <a:rPr b="0" i="0" lang="en-US" sz="2300" u="none">
                <a:solidFill>
                  <a:srgbClr val="DBDBDB"/>
                </a:solidFill>
                <a:latin typeface="Century Gothic"/>
                <a:ea typeface="Century Gothic"/>
                <a:cs typeface="Century Gothic"/>
                <a:sym typeface="Century Gothic"/>
              </a:rPr>
              <a:t>- Une mauvaise définition des rôles de chacun </a:t>
            </a:r>
            <a:endParaRPr/>
          </a:p>
          <a:p>
            <a:pPr indent="-342900" lvl="0" marL="342900" marR="0" rtl="0" algn="l">
              <a:lnSpc>
                <a:spcPct val="100000"/>
              </a:lnSpc>
              <a:spcBef>
                <a:spcPts val="460"/>
              </a:spcBef>
              <a:spcAft>
                <a:spcPts val="0"/>
              </a:spcAft>
              <a:buClr>
                <a:srgbClr val="DBDBDB"/>
              </a:buClr>
              <a:buSzPts val="2300"/>
              <a:buFont typeface="Arial"/>
              <a:buChar char="•"/>
            </a:pPr>
            <a:r>
              <a:rPr b="0" i="0" lang="en-US" sz="2300" u="none">
                <a:solidFill>
                  <a:srgbClr val="DBDBDB"/>
                </a:solidFill>
                <a:latin typeface="Century Gothic"/>
                <a:ea typeface="Century Gothic"/>
                <a:cs typeface="Century Gothic"/>
                <a:sym typeface="Century Gothic"/>
              </a:rPr>
              <a:t>- Des attentes imprécises </a:t>
            </a:r>
            <a:endParaRPr/>
          </a:p>
          <a:p>
            <a:pPr indent="-342900" lvl="0" marL="342900" marR="0" rtl="0" algn="l">
              <a:lnSpc>
                <a:spcPct val="100000"/>
              </a:lnSpc>
              <a:spcBef>
                <a:spcPts val="460"/>
              </a:spcBef>
              <a:spcAft>
                <a:spcPts val="0"/>
              </a:spcAft>
              <a:buClr>
                <a:srgbClr val="DBDBDB"/>
              </a:buClr>
              <a:buSzPts val="2300"/>
              <a:buFont typeface="Arial"/>
              <a:buChar char="•"/>
            </a:pPr>
            <a:r>
              <a:rPr b="0" i="0" lang="en-US" sz="2300" u="none">
                <a:solidFill>
                  <a:srgbClr val="DBDBDB"/>
                </a:solidFill>
                <a:latin typeface="Century Gothic"/>
                <a:ea typeface="Century Gothic"/>
                <a:cs typeface="Century Gothic"/>
                <a:sym typeface="Century Gothic"/>
              </a:rPr>
              <a:t>- Un manque de transparence des valeurs de l’organisation. </a:t>
            </a:r>
            <a:endParaRPr/>
          </a:p>
          <a:p>
            <a:pPr indent="-196850" lvl="0" marL="342900" marR="0" rtl="0" algn="l">
              <a:spcBef>
                <a:spcPts val="460"/>
              </a:spcBef>
              <a:spcAft>
                <a:spcPts val="0"/>
              </a:spcAft>
              <a:buClr>
                <a:schemeClr val="dk1"/>
              </a:buClr>
              <a:buSzPts val="2300"/>
              <a:buFont typeface="Arial"/>
              <a:buNone/>
            </a:pPr>
            <a:r>
              <a:t/>
            </a:r>
            <a:endParaRPr b="0" i="0" sz="2300" u="none">
              <a:solidFill>
                <a:srgbClr val="DBDBDB"/>
              </a:solidFill>
              <a:latin typeface="Century Gothic"/>
              <a:ea typeface="Century Gothic"/>
              <a:cs typeface="Century Gothic"/>
              <a:sym typeface="Century Gothic"/>
            </a:endParaRPr>
          </a:p>
        </p:txBody>
      </p:sp>
      <p:sp>
        <p:nvSpPr>
          <p:cNvPr id="645" name="Google Shape;645;p6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66"/>
          <p:cNvSpPr txBox="1"/>
          <p:nvPr>
            <p:ph type="title"/>
          </p:nvPr>
        </p:nvSpPr>
        <p:spPr>
          <a:xfrm>
            <a:off x="317500" y="838200"/>
            <a:ext cx="8637587" cy="646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GESTION DES CONFLITS</a:t>
            </a:r>
            <a:endParaRPr/>
          </a:p>
        </p:txBody>
      </p:sp>
      <p:sp>
        <p:nvSpPr>
          <p:cNvPr id="652" name="Google Shape;652;p66"/>
          <p:cNvSpPr txBox="1"/>
          <p:nvPr>
            <p:ph idx="1" type="body"/>
          </p:nvPr>
        </p:nvSpPr>
        <p:spPr>
          <a:xfrm>
            <a:off x="328612" y="1401762"/>
            <a:ext cx="8626475"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DBDBDB"/>
              </a:buClr>
              <a:buSzPts val="2300"/>
              <a:buFont typeface="Arial"/>
              <a:buChar char="•"/>
            </a:pPr>
            <a:r>
              <a:rPr b="1" i="0" lang="en-US" sz="2300" u="none">
                <a:solidFill>
                  <a:srgbClr val="DBDBDB"/>
                </a:solidFill>
                <a:latin typeface="Century Gothic"/>
                <a:ea typeface="Century Gothic"/>
                <a:cs typeface="Century Gothic"/>
                <a:sym typeface="Century Gothic"/>
              </a:rPr>
              <a:t>La catégorisation des conflits </a:t>
            </a:r>
            <a:endParaRPr/>
          </a:p>
          <a:p>
            <a:pPr indent="-342900" lvl="0" marL="342900" marR="0" rtl="0" algn="l">
              <a:lnSpc>
                <a:spcPct val="100000"/>
              </a:lnSpc>
              <a:spcBef>
                <a:spcPts val="460"/>
              </a:spcBef>
              <a:spcAft>
                <a:spcPts val="0"/>
              </a:spcAft>
              <a:buClr>
                <a:srgbClr val="DBDBDB"/>
              </a:buClr>
              <a:buSzPts val="2300"/>
              <a:buFont typeface="Arial"/>
              <a:buChar char="•"/>
            </a:pPr>
            <a:r>
              <a:rPr b="0" i="0" lang="en-US" sz="2300" u="none">
                <a:solidFill>
                  <a:srgbClr val="DBDBDB"/>
                </a:solidFill>
                <a:latin typeface="Century Gothic"/>
                <a:ea typeface="Century Gothic"/>
                <a:cs typeface="Century Gothic"/>
                <a:sym typeface="Century Gothic"/>
              </a:rPr>
              <a:t>Les conflits sont regroupés en quatre niveaux d’inter-relation : </a:t>
            </a:r>
            <a:endParaRPr/>
          </a:p>
          <a:p>
            <a:pPr indent="-342900" lvl="0" marL="342900" marR="0" rtl="0" algn="l">
              <a:lnSpc>
                <a:spcPct val="100000"/>
              </a:lnSpc>
              <a:spcBef>
                <a:spcPts val="460"/>
              </a:spcBef>
              <a:spcAft>
                <a:spcPts val="0"/>
              </a:spcAft>
              <a:buClr>
                <a:srgbClr val="DBDBDB"/>
              </a:buClr>
              <a:buSzPts val="2300"/>
              <a:buFont typeface="Arial"/>
              <a:buChar char="•"/>
            </a:pPr>
            <a:r>
              <a:rPr b="0" i="0" lang="en-US" sz="2300" u="none">
                <a:solidFill>
                  <a:srgbClr val="DBDBDB"/>
                </a:solidFill>
                <a:latin typeface="Century Gothic"/>
                <a:ea typeface="Century Gothic"/>
                <a:cs typeface="Century Gothic"/>
                <a:sym typeface="Century Gothic"/>
              </a:rPr>
              <a:t>- les conflits intrapersonnels (interne à la personne), </a:t>
            </a:r>
            <a:endParaRPr/>
          </a:p>
          <a:p>
            <a:pPr indent="-342900" lvl="0" marL="342900" marR="0" rtl="0" algn="l">
              <a:lnSpc>
                <a:spcPct val="100000"/>
              </a:lnSpc>
              <a:spcBef>
                <a:spcPts val="460"/>
              </a:spcBef>
              <a:spcAft>
                <a:spcPts val="0"/>
              </a:spcAft>
              <a:buClr>
                <a:srgbClr val="DBDBDB"/>
              </a:buClr>
              <a:buSzPts val="2300"/>
              <a:buFont typeface="Arial"/>
              <a:buChar char="•"/>
            </a:pPr>
            <a:r>
              <a:rPr b="0" i="0" lang="en-US" sz="2300" u="none">
                <a:solidFill>
                  <a:srgbClr val="DBDBDB"/>
                </a:solidFill>
                <a:latin typeface="Century Gothic"/>
                <a:ea typeface="Century Gothic"/>
                <a:cs typeface="Century Gothic"/>
                <a:sym typeface="Century Gothic"/>
              </a:rPr>
              <a:t>- les conflits interpersonnels (entre individus), </a:t>
            </a:r>
            <a:endParaRPr/>
          </a:p>
          <a:p>
            <a:pPr indent="-342900" lvl="0" marL="342900" marR="0" rtl="0" algn="l">
              <a:lnSpc>
                <a:spcPct val="100000"/>
              </a:lnSpc>
              <a:spcBef>
                <a:spcPts val="460"/>
              </a:spcBef>
              <a:spcAft>
                <a:spcPts val="0"/>
              </a:spcAft>
              <a:buClr>
                <a:srgbClr val="DBDBDB"/>
              </a:buClr>
              <a:buSzPts val="2300"/>
              <a:buFont typeface="Arial"/>
              <a:buChar char="•"/>
            </a:pPr>
            <a:r>
              <a:rPr b="0" i="0" lang="en-US" sz="2300" u="none">
                <a:solidFill>
                  <a:srgbClr val="DBDBDB"/>
                </a:solidFill>
                <a:latin typeface="Century Gothic"/>
                <a:ea typeface="Century Gothic"/>
                <a:cs typeface="Century Gothic"/>
                <a:sym typeface="Century Gothic"/>
              </a:rPr>
              <a:t>- les conflits de groupes (à l'intérieur d'un groupe ou entre différents groupes), </a:t>
            </a:r>
            <a:endParaRPr/>
          </a:p>
          <a:p>
            <a:pPr indent="-342900" lvl="0" marL="342900" marR="0" rtl="0" algn="l">
              <a:lnSpc>
                <a:spcPct val="100000"/>
              </a:lnSpc>
              <a:spcBef>
                <a:spcPts val="460"/>
              </a:spcBef>
              <a:spcAft>
                <a:spcPts val="0"/>
              </a:spcAft>
              <a:buClr>
                <a:srgbClr val="DBDBDB"/>
              </a:buClr>
              <a:buSzPts val="2300"/>
              <a:buFont typeface="Arial"/>
              <a:buChar char="•"/>
            </a:pPr>
            <a:r>
              <a:rPr b="0" i="0" lang="en-US" sz="2300" u="none">
                <a:solidFill>
                  <a:srgbClr val="DBDBDB"/>
                </a:solidFill>
                <a:latin typeface="Century Gothic"/>
                <a:ea typeface="Century Gothic"/>
                <a:cs typeface="Century Gothic"/>
                <a:sym typeface="Century Gothic"/>
              </a:rPr>
              <a:t>- les conflits organisationnels (à l'intérieur de l'organisation ou entre différentes organisations). </a:t>
            </a:r>
            <a:endParaRPr/>
          </a:p>
          <a:p>
            <a:pPr indent="-342900" lvl="0" marL="342900" marR="0" rtl="0" algn="l">
              <a:lnSpc>
                <a:spcPct val="100000"/>
              </a:lnSpc>
              <a:spcBef>
                <a:spcPts val="480"/>
              </a:spcBef>
              <a:spcAft>
                <a:spcPts val="0"/>
              </a:spcAft>
              <a:buClr>
                <a:srgbClr val="DBDBDB"/>
              </a:buClr>
              <a:buSzPts val="2300"/>
              <a:buFont typeface="Arial"/>
              <a:buNone/>
            </a:pPr>
            <a:r>
              <a:rPr b="0" i="0" lang="en-US" sz="2300" u="none">
                <a:solidFill>
                  <a:srgbClr val="DBDBDB"/>
                </a:solidFill>
                <a:latin typeface="Century Gothic"/>
                <a:ea typeface="Century Gothic"/>
                <a:cs typeface="Century Gothic"/>
                <a:sym typeface="Century Gothic"/>
              </a:rPr>
              <a:t>Certains conflits peuvent être regroupés dans ces différents niveaux, par exemple, un conflit intergroupe peut s’inscrire dans un conflit organisationnel, </a:t>
            </a:r>
            <a:r>
              <a:rPr b="0" i="0" lang="en-US" sz="2400" u="none">
                <a:solidFill>
                  <a:srgbClr val="DBDBDB"/>
                </a:solidFill>
                <a:latin typeface="Century Gothic"/>
                <a:ea typeface="Century Gothic"/>
                <a:cs typeface="Century Gothic"/>
                <a:sym typeface="Century Gothic"/>
              </a:rPr>
              <a:t>bien que la plupart du temps les conflits aient lieu entre les leaders de groupes opposés (Cormier, 2004). </a:t>
            </a:r>
            <a:endParaRPr/>
          </a:p>
        </p:txBody>
      </p:sp>
      <p:sp>
        <p:nvSpPr>
          <p:cNvPr id="653" name="Google Shape;653;p6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67"/>
          <p:cNvSpPr txBox="1"/>
          <p:nvPr>
            <p:ph type="title"/>
          </p:nvPr>
        </p:nvSpPr>
        <p:spPr>
          <a:xfrm>
            <a:off x="317500" y="838200"/>
            <a:ext cx="8637587" cy="646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GESTION DES CONFLITS</a:t>
            </a:r>
            <a:endParaRPr/>
          </a:p>
        </p:txBody>
      </p:sp>
      <p:sp>
        <p:nvSpPr>
          <p:cNvPr id="660" name="Google Shape;660;p67"/>
          <p:cNvSpPr txBox="1"/>
          <p:nvPr>
            <p:ph idx="1" type="body"/>
          </p:nvPr>
        </p:nvSpPr>
        <p:spPr>
          <a:xfrm>
            <a:off x="328612" y="1401762"/>
            <a:ext cx="8626475"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DBDBDB"/>
              </a:buClr>
              <a:buSzPts val="3200"/>
              <a:buFont typeface="Arial"/>
              <a:buChar char="•"/>
            </a:pPr>
            <a:r>
              <a:rPr b="1" i="0" lang="en-US" sz="3200" u="none">
                <a:solidFill>
                  <a:srgbClr val="DBDBDB"/>
                </a:solidFill>
                <a:latin typeface="Century Gothic"/>
                <a:ea typeface="Century Gothic"/>
                <a:cs typeface="Century Gothic"/>
                <a:sym typeface="Century Gothic"/>
              </a:rPr>
              <a:t>Moyens de résolution de conflit </a:t>
            </a:r>
            <a:endParaRPr b="0" i="0" sz="3200" u="none">
              <a:solidFill>
                <a:srgbClr val="DBDBDB"/>
              </a:solidFill>
              <a:latin typeface="Century Gothic"/>
              <a:ea typeface="Century Gothic"/>
              <a:cs typeface="Century Gothic"/>
              <a:sym typeface="Century Gothic"/>
            </a:endParaRPr>
          </a:p>
          <a:p>
            <a:pPr indent="-342900" lvl="0" marL="342900" marR="0" rtl="0" algn="l">
              <a:lnSpc>
                <a:spcPct val="100000"/>
              </a:lnSpc>
              <a:spcBef>
                <a:spcPts val="480"/>
              </a:spcBef>
              <a:spcAft>
                <a:spcPts val="0"/>
              </a:spcAft>
              <a:buClr>
                <a:srgbClr val="DBDBDB"/>
              </a:buClr>
              <a:buSzPts val="2400"/>
              <a:buFont typeface="Arial"/>
              <a:buNone/>
            </a:pPr>
            <a:r>
              <a:rPr b="0" i="0" lang="en-US" sz="2400" u="none">
                <a:solidFill>
                  <a:srgbClr val="DBDBDB"/>
                </a:solidFill>
                <a:latin typeface="Century Gothic"/>
                <a:ea typeface="Century Gothic"/>
                <a:cs typeface="Century Gothic"/>
                <a:sym typeface="Century Gothic"/>
              </a:rPr>
              <a:t>Différents moyens existent pour la résolution des conflits. Ces moyens doivent être choisis en fonction de l’importance du conflit et de la volonté des acteurs pour sa résolution. </a:t>
            </a:r>
            <a:endParaRPr/>
          </a:p>
        </p:txBody>
      </p:sp>
      <p:sp>
        <p:nvSpPr>
          <p:cNvPr id="661" name="Google Shape;661;p6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68"/>
          <p:cNvSpPr txBox="1"/>
          <p:nvPr>
            <p:ph type="title"/>
          </p:nvPr>
        </p:nvSpPr>
        <p:spPr>
          <a:xfrm>
            <a:off x="317500" y="838200"/>
            <a:ext cx="8637587" cy="646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GESTION DES CONFLITS</a:t>
            </a:r>
            <a:endParaRPr/>
          </a:p>
        </p:txBody>
      </p:sp>
      <p:sp>
        <p:nvSpPr>
          <p:cNvPr id="668" name="Google Shape;668;p68"/>
          <p:cNvSpPr txBox="1"/>
          <p:nvPr>
            <p:ph idx="1" type="body"/>
          </p:nvPr>
        </p:nvSpPr>
        <p:spPr>
          <a:xfrm>
            <a:off x="328612" y="1401762"/>
            <a:ext cx="8626475"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DBDBDB"/>
              </a:buClr>
              <a:buSzPts val="2300"/>
              <a:buFont typeface="Arial"/>
              <a:buChar char="•"/>
            </a:pPr>
            <a:r>
              <a:rPr b="1" i="0" lang="en-US" sz="2300" u="none">
                <a:solidFill>
                  <a:srgbClr val="DBDBDB"/>
                </a:solidFill>
                <a:latin typeface="Century Gothic"/>
                <a:ea typeface="Century Gothic"/>
                <a:cs typeface="Century Gothic"/>
                <a:sym typeface="Century Gothic"/>
              </a:rPr>
              <a:t>La négociation </a:t>
            </a:r>
            <a:endParaRPr/>
          </a:p>
          <a:p>
            <a:pPr indent="-342900" lvl="0" marL="342900" marR="0" rtl="0" algn="l">
              <a:lnSpc>
                <a:spcPct val="100000"/>
              </a:lnSpc>
              <a:spcBef>
                <a:spcPts val="460"/>
              </a:spcBef>
              <a:spcAft>
                <a:spcPts val="0"/>
              </a:spcAft>
              <a:buClr>
                <a:srgbClr val="DBDBDB"/>
              </a:buClr>
              <a:buSzPts val="2300"/>
              <a:buFont typeface="Arial"/>
              <a:buChar char="•"/>
            </a:pPr>
            <a:r>
              <a:rPr b="0" i="0" lang="en-US" sz="2300" u="none">
                <a:solidFill>
                  <a:srgbClr val="DBDBDB"/>
                </a:solidFill>
                <a:latin typeface="Century Gothic"/>
                <a:ea typeface="Century Gothic"/>
                <a:cs typeface="Century Gothic"/>
                <a:sym typeface="Century Gothic"/>
              </a:rPr>
              <a:t>La négociation est la prise en charge du conflit ; c'est une solution pour concilier les points de vue opposés. </a:t>
            </a:r>
            <a:endParaRPr/>
          </a:p>
          <a:p>
            <a:pPr indent="-342900" lvl="0" marL="342900" marR="0" rtl="0" algn="l">
              <a:lnSpc>
                <a:spcPct val="100000"/>
              </a:lnSpc>
              <a:spcBef>
                <a:spcPts val="460"/>
              </a:spcBef>
              <a:spcAft>
                <a:spcPts val="0"/>
              </a:spcAft>
              <a:buClr>
                <a:srgbClr val="DBDBDB"/>
              </a:buClr>
              <a:buSzPts val="2300"/>
              <a:buFont typeface="Arial"/>
              <a:buChar char="•"/>
            </a:pPr>
            <a:r>
              <a:rPr b="1" i="0" lang="en-US" sz="2300" u="none">
                <a:solidFill>
                  <a:srgbClr val="DBDBDB"/>
                </a:solidFill>
                <a:latin typeface="Century Gothic"/>
                <a:ea typeface="Century Gothic"/>
                <a:cs typeface="Century Gothic"/>
                <a:sym typeface="Century Gothic"/>
              </a:rPr>
              <a:t>Les différents types de négociation : </a:t>
            </a:r>
            <a:endParaRPr b="0" i="0" sz="2300" u="none">
              <a:solidFill>
                <a:srgbClr val="DBDBDB"/>
              </a:solidFill>
              <a:latin typeface="Century Gothic"/>
              <a:ea typeface="Century Gothic"/>
              <a:cs typeface="Century Gothic"/>
              <a:sym typeface="Century Gothic"/>
            </a:endParaRPr>
          </a:p>
          <a:p>
            <a:pPr indent="-342900" lvl="0" marL="342900" marR="0" rtl="0" algn="l">
              <a:lnSpc>
                <a:spcPct val="100000"/>
              </a:lnSpc>
              <a:spcBef>
                <a:spcPts val="460"/>
              </a:spcBef>
              <a:spcAft>
                <a:spcPts val="0"/>
              </a:spcAft>
              <a:buClr>
                <a:srgbClr val="DBDBDB"/>
              </a:buClr>
              <a:buSzPts val="2300"/>
              <a:buFont typeface="Arial"/>
              <a:buNone/>
            </a:pPr>
            <a:r>
              <a:rPr b="0" i="0" lang="en-US" sz="2300" u="none">
                <a:solidFill>
                  <a:srgbClr val="DBDBDB"/>
                </a:solidFill>
                <a:latin typeface="Noto Sans Symbols"/>
                <a:ea typeface="Noto Sans Symbols"/>
                <a:cs typeface="Noto Sans Symbols"/>
                <a:sym typeface="Noto Sans Symbols"/>
              </a:rPr>
              <a:t>⮚ </a:t>
            </a:r>
            <a:r>
              <a:rPr b="0" i="0" lang="en-US" sz="2300" u="none">
                <a:solidFill>
                  <a:srgbClr val="DBDBDB"/>
                </a:solidFill>
                <a:latin typeface="Century Gothic"/>
                <a:ea typeface="Century Gothic"/>
                <a:cs typeface="Century Gothic"/>
                <a:sym typeface="Century Gothic"/>
              </a:rPr>
              <a:t>La négociation peut être conflictuelle (gagnant / perdant) C’est le cas lorsque des préjugés concernant l’un ou l’autre des individus existent ou lorsque les intérêts semblent totalement opposés. </a:t>
            </a:r>
            <a:endParaRPr/>
          </a:p>
          <a:p>
            <a:pPr indent="-342900" lvl="0" marL="342900" marR="0" rtl="0" algn="l">
              <a:lnSpc>
                <a:spcPct val="100000"/>
              </a:lnSpc>
              <a:spcBef>
                <a:spcPts val="460"/>
              </a:spcBef>
              <a:spcAft>
                <a:spcPts val="0"/>
              </a:spcAft>
              <a:buClr>
                <a:srgbClr val="DBDBDB"/>
              </a:buClr>
              <a:buSzPts val="2300"/>
              <a:buFont typeface="Arial"/>
              <a:buNone/>
            </a:pPr>
            <a:r>
              <a:rPr b="0" i="0" lang="en-US" sz="2300" u="none">
                <a:solidFill>
                  <a:srgbClr val="DBDBDB"/>
                </a:solidFill>
                <a:latin typeface="Noto Sans Symbols"/>
                <a:ea typeface="Noto Sans Symbols"/>
                <a:cs typeface="Noto Sans Symbols"/>
                <a:sym typeface="Noto Sans Symbols"/>
              </a:rPr>
              <a:t>⮚ </a:t>
            </a:r>
            <a:r>
              <a:rPr b="0" i="0" lang="en-US" sz="2300" u="none">
                <a:solidFill>
                  <a:srgbClr val="DBDBDB"/>
                </a:solidFill>
                <a:latin typeface="Century Gothic"/>
                <a:ea typeface="Century Gothic"/>
                <a:cs typeface="Century Gothic"/>
                <a:sym typeface="Century Gothic"/>
              </a:rPr>
              <a:t>La négociation peut être coopérative (gagnant / gagnant). C’est le cas lorsqu’on assiste à un consensus (adhésion commune à une solution satisfaisant les deux personnes), une concession (renoncement à une partie de ses prétentions par l’une des personnes) ou un compromis (concession réciproque des personnes). </a:t>
            </a:r>
            <a:endParaRPr/>
          </a:p>
          <a:p>
            <a:pPr indent="-196850" lvl="0" marL="342900" marR="0" rtl="0" algn="l">
              <a:spcBef>
                <a:spcPts val="460"/>
              </a:spcBef>
              <a:spcAft>
                <a:spcPts val="0"/>
              </a:spcAft>
              <a:buClr>
                <a:schemeClr val="dk1"/>
              </a:buClr>
              <a:buSzPts val="2300"/>
              <a:buFont typeface="Arial"/>
              <a:buNone/>
            </a:pPr>
            <a:r>
              <a:t/>
            </a:r>
            <a:endParaRPr b="0" i="0" sz="2300" u="none">
              <a:solidFill>
                <a:srgbClr val="DBDBDB"/>
              </a:solidFill>
              <a:latin typeface="Century Gothic"/>
              <a:ea typeface="Century Gothic"/>
              <a:cs typeface="Century Gothic"/>
              <a:sym typeface="Century Gothic"/>
            </a:endParaRPr>
          </a:p>
        </p:txBody>
      </p:sp>
      <p:sp>
        <p:nvSpPr>
          <p:cNvPr id="669" name="Google Shape;669;p6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69"/>
          <p:cNvSpPr txBox="1"/>
          <p:nvPr>
            <p:ph type="title"/>
          </p:nvPr>
        </p:nvSpPr>
        <p:spPr>
          <a:xfrm>
            <a:off x="317500" y="838200"/>
            <a:ext cx="8637587" cy="646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GESTION DES CONFLITS</a:t>
            </a:r>
            <a:endParaRPr/>
          </a:p>
        </p:txBody>
      </p:sp>
      <p:sp>
        <p:nvSpPr>
          <p:cNvPr id="676" name="Google Shape;676;p69"/>
          <p:cNvSpPr txBox="1"/>
          <p:nvPr>
            <p:ph idx="1" type="body"/>
          </p:nvPr>
        </p:nvSpPr>
        <p:spPr>
          <a:xfrm>
            <a:off x="328612" y="1401762"/>
            <a:ext cx="8626475" cy="5218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DBDBDB"/>
              </a:buClr>
              <a:buSzPts val="2400"/>
              <a:buFont typeface="Arial"/>
              <a:buNone/>
            </a:pPr>
            <a:r>
              <a:rPr b="1" i="0" lang="en-US" sz="2400" u="none">
                <a:solidFill>
                  <a:srgbClr val="DBDBDB"/>
                </a:solidFill>
                <a:latin typeface="Century Gothic"/>
                <a:ea typeface="Century Gothic"/>
                <a:cs typeface="Century Gothic"/>
                <a:sym typeface="Century Gothic"/>
              </a:rPr>
              <a:t>Les différentes techniques de négociation : </a:t>
            </a:r>
            <a:endParaRPr b="0" i="0" sz="2400" u="none">
              <a:solidFill>
                <a:srgbClr val="DBDBDB"/>
              </a:solidFill>
              <a:latin typeface="Century Gothic"/>
              <a:ea typeface="Century Gothic"/>
              <a:cs typeface="Century Gothic"/>
              <a:sym typeface="Century Gothic"/>
            </a:endParaRPr>
          </a:p>
          <a:p>
            <a:pPr indent="-152400" lvl="0" marL="0" marR="0" rtl="0" algn="l">
              <a:lnSpc>
                <a:spcPct val="100000"/>
              </a:lnSpc>
              <a:spcBef>
                <a:spcPts val="480"/>
              </a:spcBef>
              <a:spcAft>
                <a:spcPts val="0"/>
              </a:spcAft>
              <a:buClr>
                <a:srgbClr val="DBDBDB"/>
              </a:buClr>
              <a:buSzPts val="2400"/>
              <a:buFont typeface="Arial"/>
              <a:buChar char="•"/>
            </a:pPr>
            <a:r>
              <a:rPr b="0" i="0" lang="en-US" sz="2400" u="none">
                <a:solidFill>
                  <a:srgbClr val="DBDBDB"/>
                </a:solidFill>
                <a:latin typeface="Century Gothic"/>
                <a:ea typeface="Century Gothic"/>
                <a:cs typeface="Century Gothic"/>
                <a:sym typeface="Century Gothic"/>
              </a:rPr>
              <a:t>La technique des pivots : </a:t>
            </a:r>
            <a:endParaRPr/>
          </a:p>
          <a:p>
            <a:pPr indent="0" lvl="0" marL="0" marR="0" rtl="0" algn="l">
              <a:lnSpc>
                <a:spcPct val="100000"/>
              </a:lnSpc>
              <a:spcBef>
                <a:spcPts val="480"/>
              </a:spcBef>
              <a:spcAft>
                <a:spcPts val="0"/>
              </a:spcAft>
              <a:buClr>
                <a:srgbClr val="DBDBDB"/>
              </a:buClr>
              <a:buSzPts val="2400"/>
              <a:buFont typeface="Arial"/>
              <a:buNone/>
            </a:pPr>
            <a:r>
              <a:rPr b="0" i="0" lang="en-US" sz="2400" u="none">
                <a:solidFill>
                  <a:srgbClr val="DBDBDB"/>
                </a:solidFill>
                <a:latin typeface="Century Gothic"/>
                <a:ea typeface="Century Gothic"/>
                <a:cs typeface="Century Gothic"/>
                <a:sym typeface="Century Gothic"/>
              </a:rPr>
              <a:t>Elle consiste à obliger l'adversaire à négocier sur des objectifs en fait secondaires mais formulés de manière exigeante. On cède alors sur ces objectifs secondaires et en contrepartie on exige des concessions sur l'objectif principal. </a:t>
            </a:r>
            <a:endParaRPr/>
          </a:p>
          <a:p>
            <a:pPr indent="-152400" lvl="0" marL="0" marR="0" rtl="0" algn="l">
              <a:lnSpc>
                <a:spcPct val="100000"/>
              </a:lnSpc>
              <a:spcBef>
                <a:spcPts val="480"/>
              </a:spcBef>
              <a:spcAft>
                <a:spcPts val="0"/>
              </a:spcAft>
              <a:buClr>
                <a:srgbClr val="DBDBDB"/>
              </a:buClr>
              <a:buSzPts val="2400"/>
              <a:buFont typeface="Arial"/>
              <a:buChar char="•"/>
            </a:pPr>
            <a:r>
              <a:rPr b="0" i="0" lang="en-US" sz="2400" u="none">
                <a:solidFill>
                  <a:srgbClr val="DBDBDB"/>
                </a:solidFill>
                <a:latin typeface="Century Gothic"/>
                <a:ea typeface="Century Gothic"/>
                <a:cs typeface="Century Gothic"/>
                <a:sym typeface="Century Gothic"/>
              </a:rPr>
              <a:t>Les techniques de maniement du temps </a:t>
            </a:r>
            <a:r>
              <a:rPr b="1" i="1" lang="en-US" sz="2400" u="none">
                <a:solidFill>
                  <a:srgbClr val="DBDBDB"/>
                </a:solidFill>
                <a:latin typeface="Century Gothic"/>
                <a:ea typeface="Century Gothic"/>
                <a:cs typeface="Century Gothic"/>
                <a:sym typeface="Century Gothic"/>
              </a:rPr>
              <a:t>: </a:t>
            </a:r>
            <a:endParaRPr b="0" i="0" sz="2400" u="none">
              <a:solidFill>
                <a:srgbClr val="DBDBDB"/>
              </a:solidFill>
              <a:latin typeface="Century Gothic"/>
              <a:ea typeface="Century Gothic"/>
              <a:cs typeface="Century Gothic"/>
              <a:sym typeface="Century Gothic"/>
            </a:endParaRPr>
          </a:p>
          <a:p>
            <a:pPr indent="0" lvl="0" marL="0" marR="0" rtl="0" algn="l">
              <a:lnSpc>
                <a:spcPct val="100000"/>
              </a:lnSpc>
              <a:spcBef>
                <a:spcPts val="480"/>
              </a:spcBef>
              <a:spcAft>
                <a:spcPts val="0"/>
              </a:spcAft>
              <a:buClr>
                <a:srgbClr val="DBDBDB"/>
              </a:buClr>
              <a:buSzPts val="2400"/>
              <a:buFont typeface="Arial"/>
              <a:buNone/>
            </a:pPr>
            <a:r>
              <a:rPr b="0" i="0" lang="en-US" sz="2400" u="none">
                <a:solidFill>
                  <a:srgbClr val="DBDBDB"/>
                </a:solidFill>
                <a:latin typeface="Century Gothic"/>
                <a:ea typeface="Century Gothic"/>
                <a:cs typeface="Century Gothic"/>
                <a:sym typeface="Century Gothic"/>
              </a:rPr>
              <a:t>Elles consistent à jouer en allongeant la durée de la négociation pour user l'adversaire puis brutalement d'exiger des délais et de fixer des ultimatums. C'est une sorte de "guerre des nerfs" où les contraintes de temps se superposent pour déstabiliser l'adversaire. </a:t>
            </a:r>
            <a:endParaRPr/>
          </a:p>
        </p:txBody>
      </p:sp>
      <p:sp>
        <p:nvSpPr>
          <p:cNvPr id="677" name="Google Shape;677;p6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7"/>
          <p:cNvSpPr txBox="1"/>
          <p:nvPr>
            <p:ph type="title"/>
          </p:nvPr>
        </p:nvSpPr>
        <p:spPr>
          <a:xfrm>
            <a:off x="317500" y="838200"/>
            <a:ext cx="8637587" cy="646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LA COMPETENCE</a:t>
            </a:r>
            <a:endParaRPr/>
          </a:p>
        </p:txBody>
      </p:sp>
      <p:sp>
        <p:nvSpPr>
          <p:cNvPr id="166" name="Google Shape;166;p7"/>
          <p:cNvSpPr txBox="1"/>
          <p:nvPr>
            <p:ph idx="1" type="body"/>
          </p:nvPr>
        </p:nvSpPr>
        <p:spPr>
          <a:xfrm>
            <a:off x="328612" y="1600200"/>
            <a:ext cx="8208962"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DBDBDB"/>
              </a:buClr>
              <a:buSzPts val="2400"/>
              <a:buFont typeface="Arial"/>
              <a:buChar char="•"/>
            </a:pPr>
            <a:r>
              <a:rPr b="1" i="0" lang="en-US" sz="2400" u="none">
                <a:solidFill>
                  <a:srgbClr val="DBDBDB"/>
                </a:solidFill>
                <a:latin typeface="Arial"/>
                <a:ea typeface="Arial"/>
                <a:cs typeface="Arial"/>
                <a:sym typeface="Arial"/>
              </a:rPr>
              <a:t>SAVOIR-FAIRE</a:t>
            </a:r>
            <a:endParaRPr/>
          </a:p>
          <a:p>
            <a:pPr indent="-342900" lvl="0" marL="342900" marR="0" rtl="0" algn="l">
              <a:lnSpc>
                <a:spcPct val="100000"/>
              </a:lnSpc>
              <a:spcBef>
                <a:spcPts val="480"/>
              </a:spcBef>
              <a:spcAft>
                <a:spcPts val="0"/>
              </a:spcAft>
              <a:buClr>
                <a:srgbClr val="DBDBDB"/>
              </a:buClr>
              <a:buSzPts val="2400"/>
              <a:buFont typeface="Arial"/>
              <a:buNone/>
            </a:pPr>
            <a:r>
              <a:rPr b="0" i="0" lang="en-US" sz="2400" u="none">
                <a:solidFill>
                  <a:srgbClr val="DBDBDB"/>
                </a:solidFill>
                <a:latin typeface="Arial"/>
                <a:ea typeface="Arial"/>
                <a:cs typeface="Arial"/>
                <a:sym typeface="Arial"/>
              </a:rPr>
              <a:t>Le savoir-faire est </a:t>
            </a:r>
            <a:r>
              <a:rPr b="1" i="0" lang="en-US" sz="2400" u="none">
                <a:solidFill>
                  <a:srgbClr val="DBDBDB"/>
                </a:solidFill>
                <a:latin typeface="Arial"/>
                <a:ea typeface="Arial"/>
                <a:cs typeface="Arial"/>
                <a:sym typeface="Arial"/>
              </a:rPr>
              <a:t>l’expérience pratique</a:t>
            </a:r>
            <a:r>
              <a:rPr b="0" i="0" lang="en-US" sz="2400" u="none">
                <a:solidFill>
                  <a:srgbClr val="DBDBDB"/>
                </a:solidFill>
                <a:latin typeface="Arial"/>
                <a:ea typeface="Arial"/>
                <a:cs typeface="Arial"/>
                <a:sym typeface="Arial"/>
              </a:rPr>
              <a:t> qui témoigne de la maitrise technique d’un domaine et qui permet l’application d’une connaissance, d’un savoir. C’est donc l’habileté à mettre en œuvre son expérience et ses connaissances acquises dans un art ou un métier quelconque.</a:t>
            </a:r>
            <a:endParaRPr/>
          </a:p>
          <a:p>
            <a:pPr indent="-190500" lvl="0" marL="342900" marR="0" rtl="0" algn="l">
              <a:spcBef>
                <a:spcPts val="480"/>
              </a:spcBef>
              <a:spcAft>
                <a:spcPts val="0"/>
              </a:spcAft>
              <a:buClr>
                <a:schemeClr val="dk1"/>
              </a:buClr>
              <a:buSzPts val="2400"/>
              <a:buFont typeface="Arial"/>
              <a:buNone/>
            </a:pPr>
            <a:r>
              <a:t/>
            </a:r>
            <a:endParaRPr b="0" i="0" sz="2400" u="none">
              <a:solidFill>
                <a:srgbClr val="DBDBDB"/>
              </a:solidFill>
              <a:latin typeface="Arial"/>
              <a:ea typeface="Arial"/>
              <a:cs typeface="Arial"/>
              <a:sym typeface="Arial"/>
            </a:endParaRPr>
          </a:p>
        </p:txBody>
      </p:sp>
      <p:sp>
        <p:nvSpPr>
          <p:cNvPr id="167" name="Google Shape;167;p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80000"/>
              </a:lnSpc>
              <a:spcBef>
                <a:spcPts val="0"/>
              </a:spcBef>
              <a:spcAft>
                <a:spcPts val="0"/>
              </a:spcAft>
              <a:buClr>
                <a:schemeClr val="dk1"/>
              </a:buClr>
              <a:buSzPts val="2000"/>
              <a:buFont typeface="Arial"/>
              <a:buNone/>
            </a:pPr>
            <a:fld id="{00000000-1234-1234-1234-123412341234}" type="slidenum">
              <a:rPr b="0" i="0" lang="en-US" sz="20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70"/>
          <p:cNvSpPr txBox="1"/>
          <p:nvPr>
            <p:ph type="title"/>
          </p:nvPr>
        </p:nvSpPr>
        <p:spPr>
          <a:xfrm>
            <a:off x="317500" y="838200"/>
            <a:ext cx="8637587" cy="646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GESTION DES CONFLITS</a:t>
            </a:r>
            <a:endParaRPr/>
          </a:p>
        </p:txBody>
      </p:sp>
      <p:sp>
        <p:nvSpPr>
          <p:cNvPr id="684" name="Google Shape;684;p70"/>
          <p:cNvSpPr txBox="1"/>
          <p:nvPr>
            <p:ph idx="1" type="body"/>
          </p:nvPr>
        </p:nvSpPr>
        <p:spPr>
          <a:xfrm>
            <a:off x="328612" y="1600200"/>
            <a:ext cx="8626475"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DBDBDB"/>
              </a:buClr>
              <a:buSzPts val="2400"/>
              <a:buFont typeface="Arial"/>
              <a:buChar char="•"/>
            </a:pPr>
            <a:r>
              <a:rPr b="0" i="0" lang="en-US" sz="2400" u="none">
                <a:solidFill>
                  <a:srgbClr val="DBDBDB"/>
                </a:solidFill>
                <a:latin typeface="Century Gothic"/>
                <a:ea typeface="Century Gothic"/>
                <a:cs typeface="Century Gothic"/>
                <a:sym typeface="Century Gothic"/>
              </a:rPr>
              <a:t>La technique "point par point": </a:t>
            </a:r>
            <a:endParaRPr/>
          </a:p>
          <a:p>
            <a:pPr indent="-342900" lvl="0" marL="342900" marR="0" rtl="0" algn="l">
              <a:lnSpc>
                <a:spcPct val="100000"/>
              </a:lnSpc>
              <a:spcBef>
                <a:spcPts val="480"/>
              </a:spcBef>
              <a:spcAft>
                <a:spcPts val="0"/>
              </a:spcAft>
              <a:buClr>
                <a:srgbClr val="DBDBDB"/>
              </a:buClr>
              <a:buSzPts val="2400"/>
              <a:buFont typeface="Arial"/>
              <a:buNone/>
            </a:pPr>
            <a:r>
              <a:rPr b="0" i="0" lang="en-US" sz="2400" u="none">
                <a:solidFill>
                  <a:srgbClr val="DBDBDB"/>
                </a:solidFill>
                <a:latin typeface="Century Gothic"/>
                <a:ea typeface="Century Gothic"/>
                <a:cs typeface="Century Gothic"/>
                <a:sym typeface="Century Gothic"/>
              </a:rPr>
              <a:t>Elle consiste à découper la négociation point par point, thème par thème, et à chercher des séries de compromis. Cette technique permet de ne pas effrayer l'adversaire et de "grignoter" petit à petit ses positions. </a:t>
            </a:r>
            <a:endParaRPr/>
          </a:p>
          <a:p>
            <a:pPr indent="-342900" lvl="0" marL="342900" marR="0" rtl="0" algn="l">
              <a:lnSpc>
                <a:spcPct val="100000"/>
              </a:lnSpc>
              <a:spcBef>
                <a:spcPts val="480"/>
              </a:spcBef>
              <a:spcAft>
                <a:spcPts val="0"/>
              </a:spcAft>
              <a:buClr>
                <a:srgbClr val="DBDBDB"/>
              </a:buClr>
              <a:buSzPts val="2400"/>
              <a:buFont typeface="Arial"/>
              <a:buChar char="•"/>
            </a:pPr>
            <a:r>
              <a:rPr b="0" i="0" lang="en-US" sz="2400" u="none">
                <a:solidFill>
                  <a:srgbClr val="DBDBDB"/>
                </a:solidFill>
                <a:latin typeface="Century Gothic"/>
                <a:ea typeface="Century Gothic"/>
                <a:cs typeface="Century Gothic"/>
                <a:sym typeface="Century Gothic"/>
              </a:rPr>
              <a:t>La technique des jalons : </a:t>
            </a:r>
            <a:endParaRPr/>
          </a:p>
          <a:p>
            <a:pPr indent="-342900" lvl="0" marL="342900" marR="0" rtl="0" algn="l">
              <a:lnSpc>
                <a:spcPct val="100000"/>
              </a:lnSpc>
              <a:spcBef>
                <a:spcPts val="480"/>
              </a:spcBef>
              <a:spcAft>
                <a:spcPts val="0"/>
              </a:spcAft>
              <a:buClr>
                <a:srgbClr val="DBDBDB"/>
              </a:buClr>
              <a:buSzPts val="2400"/>
              <a:buFont typeface="Arial"/>
              <a:buNone/>
            </a:pPr>
            <a:r>
              <a:rPr b="0" i="0" lang="en-US" sz="2400" u="none">
                <a:solidFill>
                  <a:srgbClr val="DBDBDB"/>
                </a:solidFill>
                <a:latin typeface="Century Gothic"/>
                <a:ea typeface="Century Gothic"/>
                <a:cs typeface="Century Gothic"/>
                <a:sym typeface="Century Gothic"/>
              </a:rPr>
              <a:t>Consiste à faire admettre des points apparemment sans rapport avec le thème principal de la négociation pour finalement raccorder tous ces "petits jalons" et mettre l'adversaire devant le fait accompli. C'est une technique qui s'inspire du jeu de go et qui est d'orientation intégrative : le désaccord n'est jamais ouvert. </a:t>
            </a:r>
            <a:endParaRPr/>
          </a:p>
        </p:txBody>
      </p:sp>
      <p:sp>
        <p:nvSpPr>
          <p:cNvPr id="685" name="Google Shape;685;p7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71"/>
          <p:cNvSpPr txBox="1"/>
          <p:nvPr>
            <p:ph type="title"/>
          </p:nvPr>
        </p:nvSpPr>
        <p:spPr>
          <a:xfrm>
            <a:off x="317500" y="838200"/>
            <a:ext cx="8637587" cy="646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GESTION DES CONFLITS</a:t>
            </a:r>
            <a:endParaRPr/>
          </a:p>
        </p:txBody>
      </p:sp>
      <p:sp>
        <p:nvSpPr>
          <p:cNvPr id="692" name="Google Shape;692;p71"/>
          <p:cNvSpPr txBox="1"/>
          <p:nvPr>
            <p:ph idx="1" type="body"/>
          </p:nvPr>
        </p:nvSpPr>
        <p:spPr>
          <a:xfrm>
            <a:off x="328612" y="1600200"/>
            <a:ext cx="8626475"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DBDBDB"/>
              </a:buClr>
              <a:buSzPts val="2400"/>
              <a:buFont typeface="Arial"/>
              <a:buChar char="•"/>
            </a:pPr>
            <a:r>
              <a:rPr b="0" i="0" lang="en-US" sz="2400" u="none">
                <a:solidFill>
                  <a:srgbClr val="DBDBDB"/>
                </a:solidFill>
                <a:latin typeface="Century Gothic"/>
                <a:ea typeface="Century Gothic"/>
                <a:cs typeface="Century Gothic"/>
                <a:sym typeface="Century Gothic"/>
              </a:rPr>
              <a:t>La technique des bilans : </a:t>
            </a:r>
            <a:endParaRPr/>
          </a:p>
          <a:p>
            <a:pPr indent="-342900" lvl="0" marL="342900" marR="0" rtl="0" algn="l">
              <a:lnSpc>
                <a:spcPct val="100000"/>
              </a:lnSpc>
              <a:spcBef>
                <a:spcPts val="480"/>
              </a:spcBef>
              <a:spcAft>
                <a:spcPts val="0"/>
              </a:spcAft>
              <a:buClr>
                <a:srgbClr val="DBDBDB"/>
              </a:buClr>
              <a:buSzPts val="2400"/>
              <a:buFont typeface="Arial"/>
              <a:buNone/>
            </a:pPr>
            <a:r>
              <a:rPr b="0" i="0" lang="en-US" sz="2400" u="none">
                <a:solidFill>
                  <a:srgbClr val="DBDBDB"/>
                </a:solidFill>
                <a:latin typeface="Century Gothic"/>
                <a:ea typeface="Century Gothic"/>
                <a:cs typeface="Century Gothic"/>
                <a:sym typeface="Century Gothic"/>
              </a:rPr>
              <a:t>Consiste à faire établir par l'adversaire la liste des prétentions qu'il souhaite obtenir en les traduisant immédiatement en termes d'avantages pour lui et d'inconvénients pour soi. Puis, dans un deuxième temps, on présente des solutions pour rééquilibrer ce bilan tout en respectant les intérêts des deux interlocuteurs. Bien entendu, les solutions présentées alors sont les véritables objectifs que l'on poursuivait. </a:t>
            </a:r>
            <a:endParaRPr/>
          </a:p>
        </p:txBody>
      </p:sp>
      <p:sp>
        <p:nvSpPr>
          <p:cNvPr id="693" name="Google Shape;693;p7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72"/>
          <p:cNvSpPr txBox="1"/>
          <p:nvPr>
            <p:ph type="title"/>
          </p:nvPr>
        </p:nvSpPr>
        <p:spPr>
          <a:xfrm>
            <a:off x="317500" y="838200"/>
            <a:ext cx="8637587" cy="646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GESTION DES CONFLITS</a:t>
            </a:r>
            <a:endParaRPr/>
          </a:p>
        </p:txBody>
      </p:sp>
      <p:sp>
        <p:nvSpPr>
          <p:cNvPr id="700" name="Google Shape;700;p72"/>
          <p:cNvSpPr txBox="1"/>
          <p:nvPr>
            <p:ph idx="1" type="body"/>
          </p:nvPr>
        </p:nvSpPr>
        <p:spPr>
          <a:xfrm>
            <a:off x="328612" y="1600200"/>
            <a:ext cx="8626475"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DBDBDB"/>
              </a:buClr>
              <a:buSzPts val="2400"/>
              <a:buFont typeface="Arial"/>
              <a:buChar char="•"/>
            </a:pPr>
            <a:r>
              <a:rPr b="0" i="0" lang="en-US" sz="2400" u="none">
                <a:solidFill>
                  <a:srgbClr val="DBDBDB"/>
                </a:solidFill>
                <a:latin typeface="Century Gothic"/>
                <a:ea typeface="Century Gothic"/>
                <a:cs typeface="Century Gothic"/>
                <a:sym typeface="Century Gothic"/>
              </a:rPr>
              <a:t>La technique des quatre marches : </a:t>
            </a:r>
            <a:endParaRPr/>
          </a:p>
          <a:p>
            <a:pPr indent="-342900" lvl="0" marL="342900" marR="0" rtl="0" algn="l">
              <a:lnSpc>
                <a:spcPct val="100000"/>
              </a:lnSpc>
              <a:spcBef>
                <a:spcPts val="480"/>
              </a:spcBef>
              <a:spcAft>
                <a:spcPts val="0"/>
              </a:spcAft>
              <a:buClr>
                <a:srgbClr val="DBDBDB"/>
              </a:buClr>
              <a:buSzPts val="2400"/>
              <a:buFont typeface="Arial"/>
              <a:buNone/>
            </a:pPr>
            <a:r>
              <a:rPr b="0" i="0" lang="en-US" sz="2400" u="none">
                <a:solidFill>
                  <a:srgbClr val="DBDBDB"/>
                </a:solidFill>
                <a:latin typeface="Century Gothic"/>
                <a:ea typeface="Century Gothic"/>
                <a:cs typeface="Century Gothic"/>
                <a:sym typeface="Century Gothic"/>
              </a:rPr>
              <a:t>Il s'agit d'un jeu de repli dans lequel on évoque les solutions de manière progressive. Il s'agit de présenter d'emblée quatre solutions et non pas deux comme c'est souvent fait de manière caricaturale. La première solution est au-delà de son propre seuil de rupture, elle est beaucoup trop avantageuse pour l'autre et dramatique pour soi. C'est en fait une solution de pure forme. injuste, dangereux... puis à détruire la solution suivante à l'aide </a:t>
            </a:r>
            <a:endParaRPr/>
          </a:p>
        </p:txBody>
      </p:sp>
      <p:sp>
        <p:nvSpPr>
          <p:cNvPr id="701" name="Google Shape;701;p7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73"/>
          <p:cNvSpPr txBox="1"/>
          <p:nvPr>
            <p:ph type="title"/>
          </p:nvPr>
        </p:nvSpPr>
        <p:spPr>
          <a:xfrm>
            <a:off x="317500" y="838200"/>
            <a:ext cx="8637587" cy="646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GESTION DES CONFLITS</a:t>
            </a:r>
            <a:endParaRPr/>
          </a:p>
        </p:txBody>
      </p:sp>
      <p:sp>
        <p:nvSpPr>
          <p:cNvPr id="708" name="Google Shape;708;p73"/>
          <p:cNvSpPr txBox="1"/>
          <p:nvPr>
            <p:ph idx="1" type="body"/>
          </p:nvPr>
        </p:nvSpPr>
        <p:spPr>
          <a:xfrm>
            <a:off x="328612" y="1600200"/>
            <a:ext cx="8626475" cy="5218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DBDBDB"/>
              </a:buClr>
              <a:buSzPts val="2400"/>
              <a:buFont typeface="Arial"/>
              <a:buNone/>
            </a:pPr>
            <a:r>
              <a:rPr b="0" i="0" lang="en-US" sz="2400" u="none">
                <a:solidFill>
                  <a:srgbClr val="DBDBDB"/>
                </a:solidFill>
                <a:latin typeface="Century Gothic"/>
                <a:ea typeface="Century Gothic"/>
                <a:cs typeface="Century Gothic"/>
                <a:sym typeface="Century Gothic"/>
              </a:rPr>
              <a:t>La seconde solution est peu avantageuse mais acceptable pour soi et excellente pour l'autre. La troisième est l'inverse de la seconde, la quatrième est l'inverse de la première : idéale pour soi et inacceptable pour l'autre. La technique consiste à présenter la première solution de manière à l'éliminer pour son côté</a:t>
            </a:r>
            <a:r>
              <a:rPr b="0" i="0" lang="en-US" sz="2400" u="none">
                <a:solidFill>
                  <a:srgbClr val="000000"/>
                </a:solidFill>
                <a:latin typeface="Century Gothic"/>
                <a:ea typeface="Century Gothic"/>
                <a:cs typeface="Century Gothic"/>
                <a:sym typeface="Century Gothic"/>
              </a:rPr>
              <a:t> </a:t>
            </a:r>
            <a:r>
              <a:rPr b="0" i="0" lang="en-US" sz="2400" u="none">
                <a:solidFill>
                  <a:srgbClr val="DBDBDB"/>
                </a:solidFill>
                <a:latin typeface="Century Gothic"/>
                <a:ea typeface="Century Gothic"/>
                <a:cs typeface="Century Gothic"/>
                <a:sym typeface="Century Gothic"/>
              </a:rPr>
              <a:t>d'arguments techniques solides et en profitant de la déstabilisation créée par la première présentation. Enfin, il ne reste que les deux dernières solutions, la troisième apparaissant finalement comme le compromis. </a:t>
            </a:r>
            <a:endParaRPr/>
          </a:p>
        </p:txBody>
      </p:sp>
      <p:sp>
        <p:nvSpPr>
          <p:cNvPr id="709" name="Google Shape;709;p7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74"/>
          <p:cNvSpPr txBox="1"/>
          <p:nvPr>
            <p:ph type="title"/>
          </p:nvPr>
        </p:nvSpPr>
        <p:spPr>
          <a:xfrm>
            <a:off x="317500" y="838200"/>
            <a:ext cx="8637587" cy="646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GESTION DES CONFLITS</a:t>
            </a:r>
            <a:endParaRPr/>
          </a:p>
        </p:txBody>
      </p:sp>
      <p:sp>
        <p:nvSpPr>
          <p:cNvPr id="716" name="Google Shape;716;p74"/>
          <p:cNvSpPr txBox="1"/>
          <p:nvPr>
            <p:ph idx="1" type="body"/>
          </p:nvPr>
        </p:nvSpPr>
        <p:spPr>
          <a:xfrm>
            <a:off x="328612" y="1600200"/>
            <a:ext cx="8626475"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DBDBDB"/>
              </a:buClr>
              <a:buSzPts val="3200"/>
              <a:buFont typeface="Arial"/>
              <a:buChar char="•"/>
            </a:pPr>
            <a:r>
              <a:rPr b="1" i="0" lang="en-US" sz="3200" u="none">
                <a:solidFill>
                  <a:srgbClr val="DBDBDB"/>
                </a:solidFill>
                <a:latin typeface="Century Gothic"/>
                <a:ea typeface="Century Gothic"/>
                <a:cs typeface="Century Gothic"/>
                <a:sym typeface="Century Gothic"/>
              </a:rPr>
              <a:t>Résoudre par la prévention </a:t>
            </a:r>
            <a:endParaRPr b="0" i="0" sz="3200" u="none">
              <a:solidFill>
                <a:srgbClr val="DBDBDB"/>
              </a:solidFill>
              <a:latin typeface="Century Gothic"/>
              <a:ea typeface="Century Gothic"/>
              <a:cs typeface="Century Gothic"/>
              <a:sym typeface="Century Gothic"/>
            </a:endParaRPr>
          </a:p>
          <a:p>
            <a:pPr indent="-342900" lvl="0" marL="342900" marR="0" rtl="0" algn="l">
              <a:lnSpc>
                <a:spcPct val="100000"/>
              </a:lnSpc>
              <a:spcBef>
                <a:spcPts val="480"/>
              </a:spcBef>
              <a:spcAft>
                <a:spcPts val="0"/>
              </a:spcAft>
              <a:buClr>
                <a:srgbClr val="DBDBDB"/>
              </a:buClr>
              <a:buSzPts val="2400"/>
              <a:buFont typeface="Arial"/>
              <a:buChar char="•"/>
            </a:pPr>
            <a:r>
              <a:rPr b="1" i="0" lang="en-US" sz="2400" u="none">
                <a:solidFill>
                  <a:srgbClr val="DBDBDB"/>
                </a:solidFill>
                <a:latin typeface="Century Gothic"/>
                <a:ea typeface="Century Gothic"/>
                <a:cs typeface="Century Gothic"/>
                <a:sym typeface="Century Gothic"/>
              </a:rPr>
              <a:t>Former les individus aux fonctionnements humains </a:t>
            </a:r>
            <a:endParaRPr b="0" i="0" sz="2400" u="none">
              <a:solidFill>
                <a:srgbClr val="DBDBDB"/>
              </a:solidFill>
              <a:latin typeface="Century Gothic"/>
              <a:ea typeface="Century Gothic"/>
              <a:cs typeface="Century Gothic"/>
              <a:sym typeface="Century Gothic"/>
            </a:endParaRPr>
          </a:p>
          <a:p>
            <a:pPr indent="-342900" lvl="0" marL="342900" marR="0" rtl="0" algn="l">
              <a:lnSpc>
                <a:spcPct val="100000"/>
              </a:lnSpc>
              <a:spcBef>
                <a:spcPts val="480"/>
              </a:spcBef>
              <a:spcAft>
                <a:spcPts val="0"/>
              </a:spcAft>
              <a:buClr>
                <a:srgbClr val="DBDBDB"/>
              </a:buClr>
              <a:buSzPts val="2400"/>
              <a:buFont typeface="Arial"/>
              <a:buNone/>
            </a:pPr>
            <a:r>
              <a:rPr b="0" i="0" lang="en-US" sz="2400" u="none">
                <a:solidFill>
                  <a:srgbClr val="DBDBDB"/>
                </a:solidFill>
                <a:latin typeface="Century Gothic"/>
                <a:ea typeface="Century Gothic"/>
                <a:cs typeface="Century Gothic"/>
                <a:sym typeface="Century Gothic"/>
              </a:rPr>
              <a:t>Prévenir les conflits consiste à former les personnes à des approches de sensibilisation aux différents modes de fonctionnement humain. Les méthodes sont très variées. Ces approches ont pour but principal de doter les participants d'un référentiel culturel commun. Les approches les plus répandues en matière de résolution des conflits ont pour objectif de donner à chacun des savoir-faire comportementaux de contrôle de soi et de compréhension des autres</a:t>
            </a:r>
            <a:endParaRPr/>
          </a:p>
        </p:txBody>
      </p:sp>
      <p:sp>
        <p:nvSpPr>
          <p:cNvPr id="717" name="Google Shape;717;p7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75"/>
          <p:cNvSpPr txBox="1"/>
          <p:nvPr>
            <p:ph type="title"/>
          </p:nvPr>
        </p:nvSpPr>
        <p:spPr>
          <a:xfrm>
            <a:off x="317500" y="838200"/>
            <a:ext cx="8637587" cy="646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GESTION DES CONFLITS</a:t>
            </a:r>
            <a:endParaRPr/>
          </a:p>
        </p:txBody>
      </p:sp>
      <p:sp>
        <p:nvSpPr>
          <p:cNvPr id="724" name="Google Shape;724;p75"/>
          <p:cNvSpPr txBox="1"/>
          <p:nvPr>
            <p:ph idx="1" type="body"/>
          </p:nvPr>
        </p:nvSpPr>
        <p:spPr>
          <a:xfrm>
            <a:off x="328612" y="1600200"/>
            <a:ext cx="8626475"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400"/>
              <a:buFont typeface="Arial"/>
              <a:buChar char="•"/>
            </a:pPr>
            <a:r>
              <a:rPr b="1" i="0" lang="en-US" sz="2400" u="none">
                <a:solidFill>
                  <a:srgbClr val="000000"/>
                </a:solidFill>
                <a:latin typeface="Century Gothic"/>
                <a:ea typeface="Century Gothic"/>
                <a:cs typeface="Century Gothic"/>
                <a:sym typeface="Century Gothic"/>
              </a:rPr>
              <a:t>Extirper le problème à la racine : la </a:t>
            </a:r>
            <a:r>
              <a:rPr b="1" lang="en-US" sz="2400">
                <a:solidFill>
                  <a:srgbClr val="000000"/>
                </a:solidFill>
                <a:latin typeface="Century Gothic"/>
                <a:ea typeface="Century Gothic"/>
                <a:cs typeface="Century Gothic"/>
                <a:sym typeface="Century Gothic"/>
              </a:rPr>
              <a:t>boîte</a:t>
            </a:r>
            <a:r>
              <a:rPr b="1" i="0" lang="en-US" sz="2400" u="none">
                <a:solidFill>
                  <a:srgbClr val="000000"/>
                </a:solidFill>
                <a:latin typeface="Century Gothic"/>
                <a:ea typeface="Century Gothic"/>
                <a:cs typeface="Century Gothic"/>
                <a:sym typeface="Century Gothic"/>
              </a:rPr>
              <a:t> aux lettres anonyme </a:t>
            </a:r>
            <a:endParaRPr/>
          </a:p>
          <a:p>
            <a:pPr indent="-342900" lvl="0" marL="342900" marR="0" rtl="0" algn="l">
              <a:lnSpc>
                <a:spcPct val="100000"/>
              </a:lnSpc>
              <a:spcBef>
                <a:spcPts val="480"/>
              </a:spcBef>
              <a:spcAft>
                <a:spcPts val="0"/>
              </a:spcAft>
              <a:buClr>
                <a:srgbClr val="000000"/>
              </a:buClr>
              <a:buSzPts val="2400"/>
              <a:buFont typeface="Arial"/>
              <a:buChar char="•"/>
            </a:pPr>
            <a:r>
              <a:rPr b="0" i="0" lang="en-US" sz="2400" u="none">
                <a:solidFill>
                  <a:srgbClr val="000000"/>
                </a:solidFill>
                <a:latin typeface="Century Gothic"/>
                <a:ea typeface="Century Gothic"/>
                <a:cs typeface="Century Gothic"/>
                <a:sym typeface="Century Gothic"/>
              </a:rPr>
              <a:t>Un manager doit être attentif aux changements qui s’opèrent au sein de l’organisation, il doit toujours être attentif et à l’écoute et favoriser les discussions de groupe lors des pauses par exemple pour permettre aux employés de pouvoir discuter sur d’éventuelles incompréhensions ou tensions. </a:t>
            </a:r>
            <a:endParaRPr/>
          </a:p>
        </p:txBody>
      </p:sp>
      <p:sp>
        <p:nvSpPr>
          <p:cNvPr id="725" name="Google Shape;725;p7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76"/>
          <p:cNvSpPr txBox="1"/>
          <p:nvPr>
            <p:ph type="title"/>
          </p:nvPr>
        </p:nvSpPr>
        <p:spPr>
          <a:xfrm>
            <a:off x="317500" y="838200"/>
            <a:ext cx="8637587" cy="646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GESTION DES CONFLITS</a:t>
            </a:r>
            <a:endParaRPr/>
          </a:p>
        </p:txBody>
      </p:sp>
      <p:sp>
        <p:nvSpPr>
          <p:cNvPr id="732" name="Google Shape;732;p76"/>
          <p:cNvSpPr txBox="1"/>
          <p:nvPr>
            <p:ph idx="1" type="body"/>
          </p:nvPr>
        </p:nvSpPr>
        <p:spPr>
          <a:xfrm>
            <a:off x="328612" y="1600200"/>
            <a:ext cx="8626475"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400"/>
              <a:buFont typeface="Arial"/>
              <a:buChar char="•"/>
            </a:pPr>
            <a:r>
              <a:rPr b="0" i="0" lang="en-US" sz="2400" u="none">
                <a:solidFill>
                  <a:srgbClr val="000000"/>
                </a:solidFill>
                <a:latin typeface="Century Gothic"/>
                <a:ea typeface="Century Gothic"/>
                <a:cs typeface="Century Gothic"/>
                <a:sym typeface="Century Gothic"/>
              </a:rPr>
              <a:t>Si ces tensions de sont pas évacuées rapidement, elles peuvent s'accumuler et provoquer des conflits qui de toute façon se manifesteront à un moment donné. Un moyen très simple à mettre en place serait par exemple une boîte à suggestions qui permettrait à tous les employés de faire part de leur remarques et critiques afin d’apaiser le climat social au sein de l’entreprise.</a:t>
            </a:r>
            <a:endParaRPr b="0" i="0" sz="2400" u="none">
              <a:solidFill>
                <a:srgbClr val="DBDBDB"/>
              </a:solidFill>
              <a:latin typeface="Century Gothic"/>
              <a:ea typeface="Century Gothic"/>
              <a:cs typeface="Century Gothic"/>
              <a:sym typeface="Century Gothic"/>
            </a:endParaRPr>
          </a:p>
          <a:p>
            <a:pPr indent="-190500" lvl="0" marL="342900" marR="0" rtl="0" algn="l">
              <a:spcBef>
                <a:spcPts val="480"/>
              </a:spcBef>
              <a:spcAft>
                <a:spcPts val="0"/>
              </a:spcAft>
              <a:buClr>
                <a:schemeClr val="dk1"/>
              </a:buClr>
              <a:buSzPts val="2400"/>
              <a:buFont typeface="Arial"/>
              <a:buNone/>
            </a:pPr>
            <a:r>
              <a:t/>
            </a:r>
            <a:endParaRPr b="0" i="0" sz="2400" u="none">
              <a:solidFill>
                <a:srgbClr val="DBDBDB"/>
              </a:solidFill>
              <a:latin typeface="Century Gothic"/>
              <a:ea typeface="Century Gothic"/>
              <a:cs typeface="Century Gothic"/>
              <a:sym typeface="Century Gothic"/>
            </a:endParaRPr>
          </a:p>
        </p:txBody>
      </p:sp>
      <p:sp>
        <p:nvSpPr>
          <p:cNvPr id="733" name="Google Shape;733;p7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77"/>
          <p:cNvSpPr txBox="1"/>
          <p:nvPr>
            <p:ph type="title"/>
          </p:nvPr>
        </p:nvSpPr>
        <p:spPr>
          <a:xfrm>
            <a:off x="317500" y="838200"/>
            <a:ext cx="8637587" cy="646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GESTION DES CONFLITS</a:t>
            </a:r>
            <a:endParaRPr/>
          </a:p>
        </p:txBody>
      </p:sp>
      <p:sp>
        <p:nvSpPr>
          <p:cNvPr id="740" name="Google Shape;740;p77"/>
          <p:cNvSpPr txBox="1"/>
          <p:nvPr>
            <p:ph idx="1" type="body"/>
          </p:nvPr>
        </p:nvSpPr>
        <p:spPr>
          <a:xfrm>
            <a:off x="328612" y="1600200"/>
            <a:ext cx="8626475"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3200"/>
              <a:buFont typeface="Arial"/>
              <a:buChar char="•"/>
            </a:pPr>
            <a:r>
              <a:rPr b="1" i="0" lang="en-US" sz="3200" u="none">
                <a:solidFill>
                  <a:srgbClr val="000000"/>
                </a:solidFill>
                <a:latin typeface="Century Gothic"/>
                <a:ea typeface="Century Gothic"/>
                <a:cs typeface="Century Gothic"/>
                <a:sym typeface="Century Gothic"/>
              </a:rPr>
              <a:t>Le recours hiérarchique </a:t>
            </a:r>
            <a:endParaRPr b="0" i="0" sz="3200" u="none">
              <a:solidFill>
                <a:srgbClr val="000000"/>
              </a:solidFill>
              <a:latin typeface="Century Gothic"/>
              <a:ea typeface="Century Gothic"/>
              <a:cs typeface="Century Gothic"/>
              <a:sym typeface="Century Gothic"/>
            </a:endParaRPr>
          </a:p>
          <a:p>
            <a:pPr indent="-342900" lvl="0" marL="342900" marR="0" rtl="0" algn="l">
              <a:lnSpc>
                <a:spcPct val="100000"/>
              </a:lnSpc>
              <a:spcBef>
                <a:spcPts val="480"/>
              </a:spcBef>
              <a:spcAft>
                <a:spcPts val="0"/>
              </a:spcAft>
              <a:buClr>
                <a:srgbClr val="000000"/>
              </a:buClr>
              <a:buSzPts val="2400"/>
              <a:buFont typeface="Arial"/>
              <a:buNone/>
            </a:pPr>
            <a:r>
              <a:rPr b="0" i="0" lang="en-US" sz="2400" u="none">
                <a:solidFill>
                  <a:srgbClr val="000000"/>
                </a:solidFill>
                <a:latin typeface="Century Gothic"/>
                <a:ea typeface="Century Gothic"/>
                <a:cs typeface="Century Gothic"/>
                <a:sym typeface="Century Gothic"/>
              </a:rPr>
              <a:t>Le recours hiérarchique permet de résoudre rapidement un conflit. Le supérieur hiérarchique va trancher de manière définitive; la plupart du temps, le supérieur hiérarchique impose une solution sans forcément résoudre le problème de fond. Les deux parties en conflit ne sont pas sollicitées, le supérieur impose sa solution. Ce type de résolution peut parfois aboutir à un autre conflit.  </a:t>
            </a:r>
            <a:endParaRPr/>
          </a:p>
        </p:txBody>
      </p:sp>
      <p:sp>
        <p:nvSpPr>
          <p:cNvPr id="741" name="Google Shape;741;p7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78"/>
          <p:cNvSpPr txBox="1"/>
          <p:nvPr>
            <p:ph type="title"/>
          </p:nvPr>
        </p:nvSpPr>
        <p:spPr>
          <a:xfrm>
            <a:off x="317500" y="838200"/>
            <a:ext cx="8637587" cy="646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GESTION DES CONFLITS</a:t>
            </a:r>
            <a:endParaRPr/>
          </a:p>
        </p:txBody>
      </p:sp>
      <p:sp>
        <p:nvSpPr>
          <p:cNvPr id="748" name="Google Shape;748;p78"/>
          <p:cNvSpPr txBox="1"/>
          <p:nvPr>
            <p:ph idx="1" type="body"/>
          </p:nvPr>
        </p:nvSpPr>
        <p:spPr>
          <a:xfrm>
            <a:off x="328612" y="1600200"/>
            <a:ext cx="8626475"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DBDBDB"/>
              </a:buClr>
              <a:buSzPts val="3200"/>
              <a:buFont typeface="Arial"/>
              <a:buChar char="•"/>
            </a:pPr>
            <a:r>
              <a:rPr b="1" i="0" lang="en-US" sz="3200" u="none">
                <a:solidFill>
                  <a:srgbClr val="DBDBDB"/>
                </a:solidFill>
                <a:latin typeface="Century Gothic"/>
                <a:ea typeface="Century Gothic"/>
                <a:cs typeface="Century Gothic"/>
                <a:sym typeface="Century Gothic"/>
              </a:rPr>
              <a:t>L’arbitrage </a:t>
            </a:r>
            <a:endParaRPr b="0" i="0" sz="3200" u="none">
              <a:solidFill>
                <a:srgbClr val="DBDBDB"/>
              </a:solidFill>
              <a:latin typeface="Century Gothic"/>
              <a:ea typeface="Century Gothic"/>
              <a:cs typeface="Century Gothic"/>
              <a:sym typeface="Century Gothic"/>
            </a:endParaRPr>
          </a:p>
          <a:p>
            <a:pPr indent="-342900" lvl="0" marL="342900" marR="0" rtl="0" algn="l">
              <a:lnSpc>
                <a:spcPct val="100000"/>
              </a:lnSpc>
              <a:spcBef>
                <a:spcPts val="480"/>
              </a:spcBef>
              <a:spcAft>
                <a:spcPts val="0"/>
              </a:spcAft>
              <a:buClr>
                <a:srgbClr val="DBDBDB"/>
              </a:buClr>
              <a:buSzPts val="2400"/>
              <a:buFont typeface="Arial"/>
              <a:buNone/>
            </a:pPr>
            <a:r>
              <a:rPr b="0" i="0" lang="en-US" sz="2400" u="none">
                <a:solidFill>
                  <a:srgbClr val="DBDBDB"/>
                </a:solidFill>
                <a:latin typeface="Century Gothic"/>
                <a:ea typeface="Century Gothic"/>
                <a:cs typeface="Century Gothic"/>
                <a:sym typeface="Century Gothic"/>
              </a:rPr>
              <a:t>Ici, les parties en conflits choisissent chacune une tierce personne. Les parties en conflit sont donc impliquées ici dans la résolution de leur problème, ce qui peut facilement arriver à la résolution du conflit si </a:t>
            </a:r>
            <a:r>
              <a:rPr lang="en-US" sz="2400">
                <a:solidFill>
                  <a:srgbClr val="DBDBDB"/>
                </a:solidFill>
                <a:latin typeface="Century Gothic"/>
                <a:ea typeface="Century Gothic"/>
                <a:cs typeface="Century Gothic"/>
                <a:sym typeface="Century Gothic"/>
              </a:rPr>
              <a:t>toutefois</a:t>
            </a:r>
            <a:r>
              <a:rPr b="0" i="0" lang="en-US" sz="2400" u="none">
                <a:solidFill>
                  <a:srgbClr val="DBDBDB"/>
                </a:solidFill>
                <a:latin typeface="Century Gothic"/>
                <a:ea typeface="Century Gothic"/>
                <a:cs typeface="Century Gothic"/>
                <a:sym typeface="Century Gothic"/>
              </a:rPr>
              <a:t> le conflit n’est pas trop avancé. Le fait de consentir à résoudre un conflit sous-tend l’idée qu’une des deux parties fasse le premier pas vers l’autre partie pour arriver à la « réconciliation ». </a:t>
            </a:r>
            <a:endParaRPr/>
          </a:p>
        </p:txBody>
      </p:sp>
      <p:sp>
        <p:nvSpPr>
          <p:cNvPr id="749" name="Google Shape;749;p7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79"/>
          <p:cNvSpPr txBox="1"/>
          <p:nvPr>
            <p:ph type="title"/>
          </p:nvPr>
        </p:nvSpPr>
        <p:spPr>
          <a:xfrm>
            <a:off x="317500" y="838200"/>
            <a:ext cx="8637587" cy="646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GESTION DES CONFLITS</a:t>
            </a:r>
            <a:endParaRPr/>
          </a:p>
        </p:txBody>
      </p:sp>
      <p:sp>
        <p:nvSpPr>
          <p:cNvPr id="756" name="Google Shape;756;p79"/>
          <p:cNvSpPr txBox="1"/>
          <p:nvPr>
            <p:ph idx="1" type="body"/>
          </p:nvPr>
        </p:nvSpPr>
        <p:spPr>
          <a:xfrm>
            <a:off x="328612" y="1600200"/>
            <a:ext cx="8626475"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DBDBDB"/>
              </a:buClr>
              <a:buSzPts val="3200"/>
              <a:buFont typeface="Arial"/>
              <a:buChar char="•"/>
            </a:pPr>
            <a:r>
              <a:rPr b="1" i="0" lang="en-US" sz="3200" u="none">
                <a:solidFill>
                  <a:srgbClr val="DBDBDB"/>
                </a:solidFill>
                <a:latin typeface="Century Gothic"/>
                <a:ea typeface="Century Gothic"/>
                <a:cs typeface="Century Gothic"/>
                <a:sym typeface="Century Gothic"/>
              </a:rPr>
              <a:t>La médiation </a:t>
            </a:r>
            <a:endParaRPr b="0" i="0" sz="3200" u="none">
              <a:solidFill>
                <a:srgbClr val="DBDBDB"/>
              </a:solidFill>
              <a:latin typeface="Century Gothic"/>
              <a:ea typeface="Century Gothic"/>
              <a:cs typeface="Century Gothic"/>
              <a:sym typeface="Century Gothic"/>
            </a:endParaRPr>
          </a:p>
          <a:p>
            <a:pPr indent="-342900" lvl="0" marL="342900" marR="0" rtl="0" algn="l">
              <a:lnSpc>
                <a:spcPct val="100000"/>
              </a:lnSpc>
              <a:spcBef>
                <a:spcPts val="480"/>
              </a:spcBef>
              <a:spcAft>
                <a:spcPts val="0"/>
              </a:spcAft>
              <a:buClr>
                <a:srgbClr val="DBDBDB"/>
              </a:buClr>
              <a:buSzPts val="2400"/>
              <a:buFont typeface="Arial"/>
              <a:buNone/>
            </a:pPr>
            <a:r>
              <a:rPr b="0" i="0" lang="en-US" sz="2400" u="none">
                <a:solidFill>
                  <a:srgbClr val="DBDBDB"/>
                </a:solidFill>
                <a:latin typeface="Century Gothic"/>
                <a:ea typeface="Century Gothic"/>
                <a:cs typeface="Century Gothic"/>
                <a:sym typeface="Century Gothic"/>
              </a:rPr>
              <a:t>Pour qu’il y ait médiation, il faut déjà qu’il y ait une volonté de résolution de ce conflit de la part des deux parties. Il faut ensuite avoir recours à un médiateur qui sera le guide de la discussion et la facilitera. </a:t>
            </a:r>
            <a:endParaRPr/>
          </a:p>
        </p:txBody>
      </p:sp>
      <p:sp>
        <p:nvSpPr>
          <p:cNvPr id="757" name="Google Shape;757;p7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fld id="{00000000-1234-1234-1234-123412341234}" type="slidenum">
              <a:rPr b="0" i="0" lang="en-US" sz="24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8"/>
          <p:cNvSpPr txBox="1"/>
          <p:nvPr>
            <p:ph type="title"/>
          </p:nvPr>
        </p:nvSpPr>
        <p:spPr>
          <a:xfrm>
            <a:off x="317500" y="838200"/>
            <a:ext cx="8637587" cy="646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LA COMPETENCE</a:t>
            </a:r>
            <a:endParaRPr/>
          </a:p>
        </p:txBody>
      </p:sp>
      <p:sp>
        <p:nvSpPr>
          <p:cNvPr id="174" name="Google Shape;174;p8"/>
          <p:cNvSpPr txBox="1"/>
          <p:nvPr>
            <p:ph idx="1" type="body"/>
          </p:nvPr>
        </p:nvSpPr>
        <p:spPr>
          <a:xfrm>
            <a:off x="328612" y="1600200"/>
            <a:ext cx="8208962"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DBDBDB"/>
              </a:buClr>
              <a:buSzPts val="2400"/>
              <a:buFont typeface="Arial"/>
              <a:buChar char="•"/>
            </a:pPr>
            <a:r>
              <a:rPr b="1" i="0" lang="en-US" sz="2400" u="none">
                <a:solidFill>
                  <a:srgbClr val="DBDBDB"/>
                </a:solidFill>
                <a:latin typeface="Arial"/>
                <a:ea typeface="Arial"/>
                <a:cs typeface="Arial"/>
                <a:sym typeface="Arial"/>
              </a:rPr>
              <a:t>SAVOIR-ÊTRE</a:t>
            </a:r>
            <a:endParaRPr/>
          </a:p>
          <a:p>
            <a:pPr indent="-342900" lvl="0" marL="342900" marR="0" rtl="0" algn="l">
              <a:lnSpc>
                <a:spcPct val="90000"/>
              </a:lnSpc>
              <a:spcBef>
                <a:spcPts val="480"/>
              </a:spcBef>
              <a:spcAft>
                <a:spcPts val="0"/>
              </a:spcAft>
              <a:buClr>
                <a:srgbClr val="DBDBDB"/>
              </a:buClr>
              <a:buSzPts val="2400"/>
              <a:buFont typeface="Arial"/>
              <a:buNone/>
            </a:pPr>
            <a:r>
              <a:rPr b="0" i="0" lang="en-US" sz="2400" u="none">
                <a:solidFill>
                  <a:srgbClr val="DBDBDB"/>
                </a:solidFill>
                <a:latin typeface="Arial"/>
                <a:ea typeface="Arial"/>
                <a:cs typeface="Arial"/>
                <a:sym typeface="Arial"/>
              </a:rPr>
              <a:t>Le savoir-être est lié à </a:t>
            </a:r>
            <a:r>
              <a:rPr b="1" i="0" lang="en-US" sz="2400" u="none">
                <a:solidFill>
                  <a:srgbClr val="DBDBDB"/>
                </a:solidFill>
                <a:latin typeface="Arial"/>
                <a:ea typeface="Arial"/>
                <a:cs typeface="Arial"/>
                <a:sym typeface="Arial"/>
              </a:rPr>
              <a:t>votre attitude</a:t>
            </a:r>
            <a:r>
              <a:rPr b="0" i="0" lang="en-US" sz="2400" u="none">
                <a:solidFill>
                  <a:srgbClr val="DBDBDB"/>
                </a:solidFill>
                <a:latin typeface="Arial"/>
                <a:ea typeface="Arial"/>
                <a:cs typeface="Arial"/>
                <a:sym typeface="Arial"/>
              </a:rPr>
              <a:t>, à </a:t>
            </a:r>
            <a:r>
              <a:rPr b="1" i="0" lang="en-US" sz="2400" u="none">
                <a:solidFill>
                  <a:srgbClr val="DBDBDB"/>
                </a:solidFill>
                <a:latin typeface="Arial"/>
                <a:ea typeface="Arial"/>
                <a:cs typeface="Arial"/>
                <a:sym typeface="Arial"/>
              </a:rPr>
              <a:t>vos valeurs</a:t>
            </a:r>
            <a:r>
              <a:rPr b="0" i="0" lang="en-US" sz="2400" u="none">
                <a:solidFill>
                  <a:srgbClr val="DBDBDB"/>
                </a:solidFill>
                <a:latin typeface="Arial"/>
                <a:ea typeface="Arial"/>
                <a:cs typeface="Arial"/>
                <a:sym typeface="Arial"/>
              </a:rPr>
              <a:t>. Ce sont les qualités personnelles et comportementales dont vous allez faire preuve dans le domaine professionnel (courtoisie, maîtrise de vos émotions, bon relationnel, capacité à travailler en équipe…).</a:t>
            </a:r>
            <a:endParaRPr/>
          </a:p>
          <a:p>
            <a:pPr indent="-342900" lvl="0" marL="342900" marR="0" rtl="0" algn="l">
              <a:lnSpc>
                <a:spcPct val="90000"/>
              </a:lnSpc>
              <a:spcBef>
                <a:spcPts val="480"/>
              </a:spcBef>
              <a:spcAft>
                <a:spcPts val="0"/>
              </a:spcAft>
              <a:buClr>
                <a:srgbClr val="DBDBDB"/>
              </a:buClr>
              <a:buSzPts val="2400"/>
              <a:buFont typeface="Arial"/>
              <a:buNone/>
            </a:pPr>
            <a:r>
              <a:rPr b="0" i="0" lang="en-US" sz="2400" u="none">
                <a:solidFill>
                  <a:srgbClr val="DBDBDB"/>
                </a:solidFill>
                <a:latin typeface="Arial"/>
                <a:ea typeface="Arial"/>
                <a:cs typeface="Arial"/>
                <a:sym typeface="Arial"/>
              </a:rPr>
              <a:t>Ce sont typiquement les compétences que l’on n’apprend pas à l’école mais qu’on utilise tous les jours. Elles vont refléter la manière dont vous réagissez dans l’environnement professionnel. Petite précision, on parle bien ici de votre comportement au sein de l’organisation: vous pouvez être bordélique chez vous et méticuleux et rigoureux au travail. L’un n’empêche pas l’autre.</a:t>
            </a:r>
            <a:endParaRPr/>
          </a:p>
          <a:p>
            <a:pPr indent="-190500" lvl="0" marL="342900" marR="0" rtl="0" algn="l">
              <a:spcBef>
                <a:spcPts val="480"/>
              </a:spcBef>
              <a:spcAft>
                <a:spcPts val="0"/>
              </a:spcAft>
              <a:buClr>
                <a:schemeClr val="dk1"/>
              </a:buClr>
              <a:buSzPts val="2400"/>
              <a:buFont typeface="Arial"/>
              <a:buNone/>
            </a:pPr>
            <a:r>
              <a:t/>
            </a:r>
            <a:endParaRPr b="0" i="0" sz="2400" u="none">
              <a:solidFill>
                <a:srgbClr val="DBDBDB"/>
              </a:solidFill>
              <a:latin typeface="Arial"/>
              <a:ea typeface="Arial"/>
              <a:cs typeface="Arial"/>
              <a:sym typeface="Arial"/>
            </a:endParaRPr>
          </a:p>
        </p:txBody>
      </p:sp>
      <p:sp>
        <p:nvSpPr>
          <p:cNvPr id="175" name="Google Shape;175;p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80000"/>
              </a:lnSpc>
              <a:spcBef>
                <a:spcPts val="0"/>
              </a:spcBef>
              <a:spcAft>
                <a:spcPts val="0"/>
              </a:spcAft>
              <a:buClr>
                <a:schemeClr val="dk1"/>
              </a:buClr>
              <a:buSzPts val="2000"/>
              <a:buFont typeface="Arial"/>
              <a:buNone/>
            </a:pPr>
            <a:fld id="{00000000-1234-1234-1234-123412341234}" type="slidenum">
              <a:rPr b="0" i="0" lang="en-US" sz="20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80"/>
          <p:cNvSpPr txBox="1"/>
          <p:nvPr>
            <p:ph type="title"/>
          </p:nvPr>
        </p:nvSpPr>
        <p:spPr>
          <a:xfrm>
            <a:off x="571500" y="457200"/>
            <a:ext cx="8001000" cy="923925"/>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chemeClr val="lt1"/>
              </a:buClr>
              <a:buSzPts val="4800"/>
              <a:buFont typeface="Calibri"/>
              <a:buNone/>
            </a:pPr>
            <a:r>
              <a:rPr b="1" i="0" lang="en-US" sz="4800" u="none">
                <a:solidFill>
                  <a:schemeClr val="lt1"/>
                </a:solidFill>
                <a:latin typeface="Calibri"/>
                <a:ea typeface="Calibri"/>
                <a:cs typeface="Calibri"/>
                <a:sym typeface="Calibri"/>
              </a:rPr>
              <a:t>Merci pour votre attention</a:t>
            </a:r>
            <a:endParaRPr/>
          </a:p>
        </p:txBody>
      </p:sp>
      <p:sp>
        <p:nvSpPr>
          <p:cNvPr id="763" name="Google Shape;763;p80"/>
          <p:cNvSpPr txBox="1"/>
          <p:nvPr/>
        </p:nvSpPr>
        <p:spPr>
          <a:xfrm>
            <a:off x="1692275" y="3141662"/>
            <a:ext cx="5829300" cy="144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600"/>
              <a:buFont typeface="Calibri"/>
              <a:buNone/>
            </a:pPr>
            <a:r>
              <a:rPr b="0" i="0" lang="en-US" sz="3600" u="none">
                <a:solidFill>
                  <a:srgbClr val="FFFFFF"/>
                </a:solidFill>
                <a:latin typeface="Calibri"/>
                <a:ea typeface="Calibri"/>
                <a:cs typeface="Calibri"/>
                <a:sym typeface="Calibri"/>
              </a:rPr>
              <a:t>Jay-jay.kongo@gmx.de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9"/>
          <p:cNvSpPr txBox="1"/>
          <p:nvPr>
            <p:ph type="title"/>
          </p:nvPr>
        </p:nvSpPr>
        <p:spPr>
          <a:xfrm>
            <a:off x="317500" y="284162"/>
            <a:ext cx="8637587" cy="12001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LES COMPETENCES DE GESTIONNAIRES</a:t>
            </a:r>
            <a:endParaRPr/>
          </a:p>
        </p:txBody>
      </p:sp>
      <p:sp>
        <p:nvSpPr>
          <p:cNvPr id="182" name="Google Shape;182;p9"/>
          <p:cNvSpPr txBox="1"/>
          <p:nvPr>
            <p:ph idx="1" type="body"/>
          </p:nvPr>
        </p:nvSpPr>
        <p:spPr>
          <a:xfrm>
            <a:off x="328612" y="1600200"/>
            <a:ext cx="8208962" cy="4953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700"/>
              <a:buFont typeface="Arial"/>
              <a:buNone/>
            </a:pPr>
            <a:r>
              <a:t/>
            </a:r>
            <a:endParaRPr b="0" i="0" sz="700" u="none">
              <a:solidFill>
                <a:srgbClr val="DBDBDB"/>
              </a:solidFill>
              <a:latin typeface="Roboto"/>
              <a:ea typeface="Roboto"/>
              <a:cs typeface="Roboto"/>
              <a:sym typeface="Roboto"/>
            </a:endParaRPr>
          </a:p>
          <a:p>
            <a:pPr indent="-146050" lvl="0" marL="0" marR="0" rtl="0" algn="just">
              <a:lnSpc>
                <a:spcPct val="100000"/>
              </a:lnSpc>
              <a:spcBef>
                <a:spcPts val="460"/>
              </a:spcBef>
              <a:spcAft>
                <a:spcPts val="0"/>
              </a:spcAft>
              <a:buClr>
                <a:srgbClr val="DBDBDB"/>
              </a:buClr>
              <a:buSzPts val="2300"/>
              <a:buFont typeface="Arial"/>
              <a:buChar char="•"/>
            </a:pPr>
            <a:r>
              <a:rPr b="0" i="0" lang="en-US" sz="2300" u="none">
                <a:solidFill>
                  <a:srgbClr val="DBDBDB"/>
                </a:solidFill>
                <a:latin typeface="Lato"/>
                <a:ea typeface="Lato"/>
                <a:cs typeface="Lato"/>
                <a:sym typeface="Lato"/>
              </a:rPr>
              <a:t>Si vous demandiez autour de vous  “quelles sont les qualités d’un bon gestionnaire”, vous vous retrouverez probablement avec une liste de plus de 50 qualités.</a:t>
            </a:r>
            <a:endParaRPr/>
          </a:p>
          <a:p>
            <a:pPr indent="-146050" lvl="0" marL="0" marR="0" rtl="0" algn="just">
              <a:lnSpc>
                <a:spcPct val="100000"/>
              </a:lnSpc>
              <a:spcBef>
                <a:spcPts val="460"/>
              </a:spcBef>
              <a:spcAft>
                <a:spcPts val="0"/>
              </a:spcAft>
              <a:buClr>
                <a:srgbClr val="DBDBDB"/>
              </a:buClr>
              <a:buSzPts val="2300"/>
              <a:buFont typeface="Arial"/>
              <a:buChar char="•"/>
            </a:pPr>
            <a:r>
              <a:rPr b="0" i="0" lang="en-US" sz="2300" u="none">
                <a:solidFill>
                  <a:srgbClr val="DBDBDB"/>
                </a:solidFill>
                <a:latin typeface="Lato"/>
                <a:ea typeface="Lato"/>
                <a:cs typeface="Lato"/>
                <a:sym typeface="Lato"/>
              </a:rPr>
              <a:t>Non seulement en existe-t-il plusieurs, mais elles seront peut-être même contradictoires d’une personne à l’autre. Pourquoi? </a:t>
            </a:r>
            <a:endParaRPr/>
          </a:p>
          <a:p>
            <a:pPr indent="-146050" lvl="0" marL="0" marR="0" rtl="0" algn="just">
              <a:lnSpc>
                <a:spcPct val="100000"/>
              </a:lnSpc>
              <a:spcBef>
                <a:spcPts val="460"/>
              </a:spcBef>
              <a:spcAft>
                <a:spcPts val="0"/>
              </a:spcAft>
              <a:buClr>
                <a:srgbClr val="DBDBDB"/>
              </a:buClr>
              <a:buSzPts val="2300"/>
              <a:buFont typeface="Arial"/>
              <a:buChar char="•"/>
            </a:pPr>
            <a:r>
              <a:rPr b="0" i="0" lang="en-US" sz="2300" u="none">
                <a:solidFill>
                  <a:srgbClr val="DBDBDB"/>
                </a:solidFill>
                <a:latin typeface="Lato"/>
                <a:ea typeface="Lato"/>
                <a:cs typeface="Lato"/>
                <a:sym typeface="Lato"/>
              </a:rPr>
              <a:t>Les qualités d’un bon gestionnaire varient considérablement en fonction de l’organisation, sa stratégie, les objectifs spécifiques du gestionnaire, et même l’équipe qu’il gérera.</a:t>
            </a:r>
            <a:br>
              <a:rPr b="0" i="0" lang="en-US" sz="2300" u="none">
                <a:solidFill>
                  <a:srgbClr val="DBDBDB"/>
                </a:solidFill>
                <a:latin typeface="Lato"/>
                <a:ea typeface="Lato"/>
                <a:cs typeface="Lato"/>
                <a:sym typeface="Lato"/>
              </a:rPr>
            </a:br>
            <a:r>
              <a:rPr b="0" i="0" lang="en-US" sz="2300" u="none">
                <a:solidFill>
                  <a:srgbClr val="DBDBDB"/>
                </a:solidFill>
                <a:latin typeface="Lato"/>
                <a:ea typeface="Lato"/>
                <a:cs typeface="Lato"/>
                <a:sym typeface="Lato"/>
              </a:rPr>
              <a:t>Cela étant dit, il y a des qualités indispensables sur lesquelles tout le monde peut s’entendre. </a:t>
            </a:r>
            <a:endParaRPr/>
          </a:p>
        </p:txBody>
      </p:sp>
      <p:sp>
        <p:nvSpPr>
          <p:cNvPr id="183" name="Google Shape;183;p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80000"/>
              </a:lnSpc>
              <a:spcBef>
                <a:spcPts val="0"/>
              </a:spcBef>
              <a:spcAft>
                <a:spcPts val="0"/>
              </a:spcAft>
              <a:buClr>
                <a:schemeClr val="dk1"/>
              </a:buClr>
              <a:buSzPts val="2000"/>
              <a:buFont typeface="Arial"/>
              <a:buNone/>
            </a:pPr>
            <a:fld id="{00000000-1234-1234-1234-123412341234}" type="slidenum">
              <a:rPr b="0" i="0" lang="en-US" sz="2000" u="none">
                <a:solidFill>
                  <a:schemeClr val="dk1"/>
                </a:solidFill>
                <a:latin typeface="Arial"/>
                <a:ea typeface="Arial"/>
                <a:cs typeface="Arial"/>
                <a:sym typeface="Arial"/>
              </a:rPr>
              <a:t>‹#›</a:t>
            </a:fld>
            <a:endParaRPr/>
          </a:p>
        </p:txBody>
      </p:sp>
    </p:spTree>
  </p:cSld>
  <p:clrMapOvr>
    <a:masterClrMapping/>
  </p:clrMapOvr>
  <p:transition spd="slow">
    <p:checker/>
  </p:transition>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1601-01-01T00:00:00Z</dcterms:created>
  <dc:creator>STAYPHANE</dc:creator>
</cp:coreProperties>
</file>

<file path=docProps/custom.xml><?xml version="1.0" encoding="utf-8"?>
<Properties xmlns="http://schemas.openxmlformats.org/officeDocument/2006/custom-properties" xmlns:vt="http://schemas.openxmlformats.org/officeDocument/2006/docPropsVTypes"/>
</file>