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y="6858000" cx="12192000"/>
  <p:notesSz cx="12192000" cy="6858000"/>
  <p:embeddedFontLst>
    <p:embeddedFont>
      <p:font typeface="Arial Narrow"/>
      <p:regular r:id="rId61"/>
      <p:bold r:id="rId62"/>
      <p:italic r:id="rId63"/>
      <p:boldItalic r:id="rId64"/>
    </p:embeddedFont>
    <p:embeddedFont>
      <p:font typeface="Tahoma"/>
      <p:regular r:id="rId65"/>
      <p:bold r:id="rId66"/>
    </p:embeddedFont>
    <p:embeddedFont>
      <p:font typeface="Quattrocento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1" roundtripDataSignature="AMtx7mgtQlvLtcgrJBc9Ya9GvZ2CgVb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F25F4B-73B3-41A6-88B5-2102854BAF7B}">
  <a:tblStyle styleId="{4DF25F4B-73B3-41A6-88B5-2102854BAF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customschemas.google.com/relationships/presentationmetadata" Target="metadata"/><Relationship Id="rId70" Type="http://schemas.openxmlformats.org/officeDocument/2006/relationships/font" Target="fonts/QuattrocentoSans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ArialNarrow-bold.fntdata"/><Relationship Id="rId61" Type="http://schemas.openxmlformats.org/officeDocument/2006/relationships/font" Target="fonts/ArialNarrow-regular.fntdata"/><Relationship Id="rId20" Type="http://schemas.openxmlformats.org/officeDocument/2006/relationships/slide" Target="slides/slide13.xml"/><Relationship Id="rId64" Type="http://schemas.openxmlformats.org/officeDocument/2006/relationships/font" Target="fonts/ArialNarrow-boldItalic.fntdata"/><Relationship Id="rId63" Type="http://schemas.openxmlformats.org/officeDocument/2006/relationships/font" Target="fonts/ArialNarrow-italic.fntdata"/><Relationship Id="rId22" Type="http://schemas.openxmlformats.org/officeDocument/2006/relationships/slide" Target="slides/slide15.xml"/><Relationship Id="rId66" Type="http://schemas.openxmlformats.org/officeDocument/2006/relationships/font" Target="fonts/Tahoma-bold.fntdata"/><Relationship Id="rId21" Type="http://schemas.openxmlformats.org/officeDocument/2006/relationships/slide" Target="slides/slide14.xml"/><Relationship Id="rId65" Type="http://schemas.openxmlformats.org/officeDocument/2006/relationships/font" Target="fonts/Tahoma-regular.fntdata"/><Relationship Id="rId24" Type="http://schemas.openxmlformats.org/officeDocument/2006/relationships/slide" Target="slides/slide17.xml"/><Relationship Id="rId68" Type="http://schemas.openxmlformats.org/officeDocument/2006/relationships/font" Target="fonts/QuattrocentoSans-bold.fntdata"/><Relationship Id="rId23" Type="http://schemas.openxmlformats.org/officeDocument/2006/relationships/slide" Target="slides/slide16.xml"/><Relationship Id="rId67" Type="http://schemas.openxmlformats.org/officeDocument/2006/relationships/font" Target="fonts/QuattrocentoSans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QuattrocentoSans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5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5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335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Sopra HR Software" showMasterSp="0">
  <p:cSld name="Couverture Sopra HR Softwar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5"/>
          <p:cNvGrpSpPr/>
          <p:nvPr/>
        </p:nvGrpSpPr>
        <p:grpSpPr>
          <a:xfrm>
            <a:off x="1" y="1722514"/>
            <a:ext cx="12194116" cy="1773238"/>
            <a:chOff x="0" y="1958231"/>
            <a:chExt cx="9145587" cy="1773238"/>
          </a:xfrm>
        </p:grpSpPr>
        <p:sp>
          <p:nvSpPr>
            <p:cNvPr id="90" name="Google Shape;90;p65"/>
            <p:cNvSpPr/>
            <p:nvPr/>
          </p:nvSpPr>
          <p:spPr>
            <a:xfrm>
              <a:off x="3374982" y="2326531"/>
              <a:ext cx="5770605" cy="1333688"/>
            </a:xfrm>
            <a:custGeom>
              <a:rect b="b" l="l" r="r" t="t"/>
              <a:pathLst>
                <a:path extrusionOk="0" h="9954" w="10185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5"/>
            <p:cNvSpPr/>
            <p:nvPr/>
          </p:nvSpPr>
          <p:spPr>
            <a:xfrm>
              <a:off x="0" y="1958231"/>
              <a:ext cx="3479800" cy="1773238"/>
            </a:xfrm>
            <a:custGeom>
              <a:rect b="b" l="l" r="r" t="t"/>
              <a:pathLst>
                <a:path extrusionOk="0" h="1086" w="2130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65"/>
          <p:cNvSpPr/>
          <p:nvPr/>
        </p:nvSpPr>
        <p:spPr>
          <a:xfrm>
            <a:off x="0" y="-234950"/>
            <a:ext cx="12194117" cy="3660775"/>
          </a:xfrm>
          <a:custGeom>
            <a:rect b="b" l="l" r="r" t="t"/>
            <a:pathLst>
              <a:path extrusionOk="0" h="3661619" w="9145588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7518" y="5986464"/>
            <a:ext cx="4614333" cy="76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5"/>
          <p:cNvSpPr txBox="1"/>
          <p:nvPr/>
        </p:nvSpPr>
        <p:spPr>
          <a:xfrm>
            <a:off x="584200" y="6400801"/>
            <a:ext cx="3598333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Delivering Transformation. Together.*</a:t>
            </a:r>
            <a:endParaRPr/>
          </a:p>
        </p:txBody>
      </p:sp>
      <p:sp>
        <p:nvSpPr>
          <p:cNvPr id="95" name="Google Shape;95;p65"/>
          <p:cNvSpPr txBox="1"/>
          <p:nvPr/>
        </p:nvSpPr>
        <p:spPr>
          <a:xfrm rot="-5400000">
            <a:off x="-665690" y="5719747"/>
            <a:ext cx="161925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*Réussir la transformation. Ensemble.</a:t>
            </a:r>
            <a:endParaRPr/>
          </a:p>
        </p:txBody>
      </p:sp>
      <p:sp>
        <p:nvSpPr>
          <p:cNvPr id="96" name="Google Shape;96;p65"/>
          <p:cNvSpPr txBox="1"/>
          <p:nvPr>
            <p:ph type="ctrTitle"/>
          </p:nvPr>
        </p:nvSpPr>
        <p:spPr>
          <a:xfrm>
            <a:off x="735846" y="4217143"/>
            <a:ext cx="8601908" cy="424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cap="none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" type="subTitle"/>
          </p:nvPr>
        </p:nvSpPr>
        <p:spPr>
          <a:xfrm>
            <a:off x="728134" y="4653137"/>
            <a:ext cx="8609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11"/>
              </a:spcBef>
              <a:spcAft>
                <a:spcPts val="0"/>
              </a:spcAft>
              <a:buSzPts val="1800"/>
              <a:buFont typeface="Tahoma"/>
              <a:buNone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413"/>
              </a:spcBef>
              <a:spcAft>
                <a:spcPts val="0"/>
              </a:spcAft>
              <a:buSzPts val="1800"/>
              <a:buNone/>
              <a:defRPr>
                <a:solidFill>
                  <a:srgbClr val="8A8A8A"/>
                </a:solidFill>
              </a:defRPr>
            </a:lvl2pPr>
            <a:lvl3pPr lvl="2" algn="ctr">
              <a:spcBef>
                <a:spcPts val="413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98" name="Google Shape;98;p65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6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1" type="body"/>
          </p:nvPr>
        </p:nvSpPr>
        <p:spPr>
          <a:xfrm>
            <a:off x="687917" y="1484314"/>
            <a:ext cx="10784416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Char char="•"/>
              <a:defRPr/>
            </a:lvl1pPr>
            <a:lvl2pPr indent="-342900" lvl="1" marL="914400" algn="l">
              <a:spcBef>
                <a:spcPts val="413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6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67"/>
          <p:cNvGrpSpPr/>
          <p:nvPr/>
        </p:nvGrpSpPr>
        <p:grpSpPr>
          <a:xfrm>
            <a:off x="1" y="0"/>
            <a:ext cx="12194116" cy="1773238"/>
            <a:chOff x="0" y="1958231"/>
            <a:chExt cx="9145587" cy="1773238"/>
          </a:xfrm>
        </p:grpSpPr>
        <p:sp>
          <p:nvSpPr>
            <p:cNvPr id="108" name="Google Shape;108;p67"/>
            <p:cNvSpPr/>
            <p:nvPr/>
          </p:nvSpPr>
          <p:spPr>
            <a:xfrm>
              <a:off x="3374982" y="2326531"/>
              <a:ext cx="5770605" cy="1333688"/>
            </a:xfrm>
            <a:custGeom>
              <a:rect b="b" l="l" r="r" t="t"/>
              <a:pathLst>
                <a:path extrusionOk="0" h="9954" w="10185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7"/>
            <p:cNvSpPr/>
            <p:nvPr/>
          </p:nvSpPr>
          <p:spPr>
            <a:xfrm>
              <a:off x="0" y="1958231"/>
              <a:ext cx="3479800" cy="1773238"/>
            </a:xfrm>
            <a:custGeom>
              <a:rect b="b" l="l" r="r" t="t"/>
              <a:pathLst>
                <a:path extrusionOk="0" h="1086" w="2130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67"/>
          <p:cNvSpPr/>
          <p:nvPr/>
        </p:nvSpPr>
        <p:spPr>
          <a:xfrm>
            <a:off x="0" y="0"/>
            <a:ext cx="12194117" cy="1695450"/>
          </a:xfrm>
          <a:custGeom>
            <a:rect b="b" l="l" r="r" t="t"/>
            <a:pathLst>
              <a:path extrusionOk="0" h="1037" w="5596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7"/>
          <p:cNvSpPr txBox="1"/>
          <p:nvPr/>
        </p:nvSpPr>
        <p:spPr>
          <a:xfrm>
            <a:off x="615951" y="776289"/>
            <a:ext cx="3175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12" name="Google Shape;112;p67"/>
          <p:cNvSpPr txBox="1"/>
          <p:nvPr>
            <p:ph idx="1" type="body"/>
          </p:nvPr>
        </p:nvSpPr>
        <p:spPr>
          <a:xfrm>
            <a:off x="719666" y="2492896"/>
            <a:ext cx="10977033" cy="367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160"/>
              <a:buFont typeface="Arial"/>
              <a:buNone/>
              <a:defRPr b="0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800"/>
              <a:buFont typeface="Arial"/>
              <a:buNone/>
              <a:defRPr b="1" sz="28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7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7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68"/>
          <p:cNvCxnSpPr/>
          <p:nvPr/>
        </p:nvCxnSpPr>
        <p:spPr>
          <a:xfrm>
            <a:off x="709084" y="6538914"/>
            <a:ext cx="0" cy="98425"/>
          </a:xfrm>
          <a:prstGeom prst="straightConnector1">
            <a:avLst/>
          </a:prstGeom>
          <a:noFill/>
          <a:ln cap="flat" cmpd="sng" w="28575">
            <a:solidFill>
              <a:srgbClr val="CF022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68"/>
          <p:cNvGrpSpPr/>
          <p:nvPr/>
        </p:nvGrpSpPr>
        <p:grpSpPr>
          <a:xfrm>
            <a:off x="1" y="1735560"/>
            <a:ext cx="12194116" cy="1773238"/>
            <a:chOff x="0" y="1958231"/>
            <a:chExt cx="9145587" cy="1773238"/>
          </a:xfrm>
        </p:grpSpPr>
        <p:sp>
          <p:nvSpPr>
            <p:cNvPr id="119" name="Google Shape;119;p68"/>
            <p:cNvSpPr/>
            <p:nvPr/>
          </p:nvSpPr>
          <p:spPr>
            <a:xfrm>
              <a:off x="3374982" y="2326531"/>
              <a:ext cx="5770605" cy="1333688"/>
            </a:xfrm>
            <a:custGeom>
              <a:rect b="b" l="l" r="r" t="t"/>
              <a:pathLst>
                <a:path extrusionOk="0" h="9954" w="10185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0" y="1958231"/>
              <a:ext cx="3479800" cy="1773238"/>
            </a:xfrm>
            <a:custGeom>
              <a:rect b="b" l="l" r="r" t="t"/>
              <a:pathLst>
                <a:path extrusionOk="0" h="1086" w="2130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1351" y="6286501"/>
            <a:ext cx="747183" cy="41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8"/>
          <p:cNvSpPr/>
          <p:nvPr>
            <p:ph idx="2" type="pic"/>
          </p:nvPr>
        </p:nvSpPr>
        <p:spPr>
          <a:xfrm>
            <a:off x="-7320" y="-2539"/>
            <a:ext cx="12207855" cy="3431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13"/>
              </a:spcBef>
              <a:spcAft>
                <a:spcPts val="0"/>
              </a:spcAft>
              <a:buClr>
                <a:srgbClr val="F07D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68"/>
          <p:cNvSpPr txBox="1"/>
          <p:nvPr>
            <p:ph type="ctrTitle"/>
          </p:nvPr>
        </p:nvSpPr>
        <p:spPr>
          <a:xfrm>
            <a:off x="735846" y="4218560"/>
            <a:ext cx="8601908" cy="424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cap="none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8"/>
          <p:cNvSpPr txBox="1"/>
          <p:nvPr>
            <p:ph idx="1" type="subTitle"/>
          </p:nvPr>
        </p:nvSpPr>
        <p:spPr>
          <a:xfrm>
            <a:off x="728134" y="4654554"/>
            <a:ext cx="8609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11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413"/>
              </a:spcBef>
              <a:spcAft>
                <a:spcPts val="0"/>
              </a:spcAft>
              <a:buSzPts val="1800"/>
              <a:buNone/>
              <a:defRPr>
                <a:solidFill>
                  <a:srgbClr val="8A8A8A"/>
                </a:solidFill>
              </a:defRPr>
            </a:lvl2pPr>
            <a:lvl3pPr lvl="2" algn="ctr">
              <a:spcBef>
                <a:spcPts val="413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125" name="Google Shape;125;p68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8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8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sous-titre  et contenu">
  <p:cSld name="Titre, sous-titre  et contenu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9"/>
          <p:cNvSpPr txBox="1"/>
          <p:nvPr>
            <p:ph idx="1" type="body"/>
          </p:nvPr>
        </p:nvSpPr>
        <p:spPr>
          <a:xfrm>
            <a:off x="687918" y="1484312"/>
            <a:ext cx="10784681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Char char="•"/>
              <a:defRPr/>
            </a:lvl1pPr>
            <a:lvl2pPr indent="-342900" lvl="1" marL="914400" algn="l">
              <a:spcBef>
                <a:spcPts val="413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69"/>
          <p:cNvSpPr txBox="1"/>
          <p:nvPr>
            <p:ph type="title"/>
          </p:nvPr>
        </p:nvSpPr>
        <p:spPr>
          <a:xfrm>
            <a:off x="725919" y="316180"/>
            <a:ext cx="10727165" cy="332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9"/>
          <p:cNvSpPr txBox="1"/>
          <p:nvPr>
            <p:ph idx="2" type="body"/>
          </p:nvPr>
        </p:nvSpPr>
        <p:spPr>
          <a:xfrm>
            <a:off x="725919" y="656625"/>
            <a:ext cx="10727267" cy="26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Arial"/>
              <a:buNone/>
              <a:defRPr sz="1800" cap="none">
                <a:solidFill>
                  <a:srgbClr val="CF022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spcBef>
                <a:spcPts val="413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onnes">
  <p:cSld name="2 colonne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0"/>
          <p:cNvSpPr txBox="1"/>
          <p:nvPr>
            <p:ph idx="1" type="body"/>
          </p:nvPr>
        </p:nvSpPr>
        <p:spPr>
          <a:xfrm>
            <a:off x="6288021" y="1484313"/>
            <a:ext cx="5184312" cy="4679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•"/>
              <a:defRPr sz="2000"/>
            </a:lvl1pPr>
            <a:lvl2pPr indent="-342900" lvl="1" marL="914400" algn="l">
              <a:spcBef>
                <a:spcPts val="413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 sz="16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2" type="body"/>
          </p:nvPr>
        </p:nvSpPr>
        <p:spPr>
          <a:xfrm>
            <a:off x="687919" y="1484313"/>
            <a:ext cx="5216061" cy="4678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•"/>
              <a:defRPr sz="2000"/>
            </a:lvl1pPr>
            <a:lvl2pPr indent="-342900" lvl="1" marL="914400" algn="l">
              <a:spcBef>
                <a:spcPts val="413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 sz="16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0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0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0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et image rectangulaire">
  <p:cSld name="Contenu et image rectangulair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1"/>
          <p:cNvSpPr txBox="1"/>
          <p:nvPr>
            <p:ph idx="1" type="body"/>
          </p:nvPr>
        </p:nvSpPr>
        <p:spPr>
          <a:xfrm>
            <a:off x="687918" y="1484312"/>
            <a:ext cx="5408084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•"/>
              <a:defRPr sz="2000"/>
            </a:lvl1pPr>
            <a:lvl2pPr indent="-342900" lvl="1" marL="914400" algn="l">
              <a:spcBef>
                <a:spcPts val="413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 sz="16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1"/>
          <p:cNvSpPr/>
          <p:nvPr>
            <p:ph idx="2" type="pic"/>
          </p:nvPr>
        </p:nvSpPr>
        <p:spPr>
          <a:xfrm>
            <a:off x="6384033" y="1474789"/>
            <a:ext cx="580796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13"/>
              </a:spcBef>
              <a:spcAft>
                <a:spcPts val="0"/>
              </a:spcAft>
              <a:buClr>
                <a:srgbClr val="F07D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71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1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1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us">
  <p:cSld name="4 contenu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2"/>
          <p:cNvSpPr/>
          <p:nvPr/>
        </p:nvSpPr>
        <p:spPr>
          <a:xfrm>
            <a:off x="1" y="1474789"/>
            <a:ext cx="6074833" cy="2314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2"/>
          <p:cNvSpPr/>
          <p:nvPr/>
        </p:nvSpPr>
        <p:spPr>
          <a:xfrm>
            <a:off x="6112933" y="1474789"/>
            <a:ext cx="6079067" cy="2314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2"/>
          <p:cNvSpPr/>
          <p:nvPr/>
        </p:nvSpPr>
        <p:spPr>
          <a:xfrm>
            <a:off x="1" y="3824288"/>
            <a:ext cx="6074833" cy="23352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2"/>
          <p:cNvSpPr/>
          <p:nvPr/>
        </p:nvSpPr>
        <p:spPr>
          <a:xfrm>
            <a:off x="6112933" y="3824288"/>
            <a:ext cx="6079067" cy="23352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2"/>
          <p:cNvSpPr txBox="1"/>
          <p:nvPr>
            <p:ph idx="1" type="body"/>
          </p:nvPr>
        </p:nvSpPr>
        <p:spPr>
          <a:xfrm>
            <a:off x="687918" y="1474789"/>
            <a:ext cx="5387209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Calibri"/>
              <a:buChar char="•"/>
              <a:defRPr sz="18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72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2"/>
          <p:cNvSpPr txBox="1"/>
          <p:nvPr>
            <p:ph idx="2" type="body"/>
          </p:nvPr>
        </p:nvSpPr>
        <p:spPr>
          <a:xfrm>
            <a:off x="6275935" y="1474789"/>
            <a:ext cx="5356173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Calibri"/>
              <a:buChar char="•"/>
              <a:defRPr sz="18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72"/>
          <p:cNvSpPr txBox="1"/>
          <p:nvPr>
            <p:ph idx="3" type="body"/>
          </p:nvPr>
        </p:nvSpPr>
        <p:spPr>
          <a:xfrm>
            <a:off x="6275935" y="3844609"/>
            <a:ext cx="5356173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Calibri"/>
              <a:buChar char="•"/>
              <a:defRPr sz="18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2"/>
          <p:cNvSpPr txBox="1"/>
          <p:nvPr>
            <p:ph idx="4" type="body"/>
          </p:nvPr>
        </p:nvSpPr>
        <p:spPr>
          <a:xfrm>
            <a:off x="687918" y="3844609"/>
            <a:ext cx="5387209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Calibri"/>
              <a:buChar char="•"/>
              <a:defRPr sz="18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72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2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2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us">
  <p:cSld name="3 contenu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3"/>
          <p:cNvSpPr/>
          <p:nvPr/>
        </p:nvSpPr>
        <p:spPr>
          <a:xfrm>
            <a:off x="0" y="1474788"/>
            <a:ext cx="6521451" cy="46910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3"/>
          <p:cNvSpPr/>
          <p:nvPr/>
        </p:nvSpPr>
        <p:spPr>
          <a:xfrm>
            <a:off x="6576485" y="1474789"/>
            <a:ext cx="5615516" cy="2314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3"/>
          <p:cNvSpPr/>
          <p:nvPr/>
        </p:nvSpPr>
        <p:spPr>
          <a:xfrm>
            <a:off x="6576485" y="3824288"/>
            <a:ext cx="5615516" cy="23352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3"/>
          <p:cNvSpPr txBox="1"/>
          <p:nvPr>
            <p:ph idx="1" type="body"/>
          </p:nvPr>
        </p:nvSpPr>
        <p:spPr>
          <a:xfrm>
            <a:off x="2" y="1474788"/>
            <a:ext cx="6521517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04000" spcFirstLastPara="1" rIns="10800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•"/>
              <a:defRPr sz="20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73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3"/>
          <p:cNvSpPr txBox="1"/>
          <p:nvPr>
            <p:ph idx="2" type="body"/>
          </p:nvPr>
        </p:nvSpPr>
        <p:spPr>
          <a:xfrm>
            <a:off x="6941733" y="1474789"/>
            <a:ext cx="4884587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•"/>
              <a:defRPr sz="20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5275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‐"/>
              <a:defRPr sz="105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73"/>
          <p:cNvSpPr txBox="1"/>
          <p:nvPr>
            <p:ph idx="3" type="body"/>
          </p:nvPr>
        </p:nvSpPr>
        <p:spPr>
          <a:xfrm>
            <a:off x="6941733" y="3844609"/>
            <a:ext cx="4884587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•"/>
              <a:defRPr sz="20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73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3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3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s texte">
  <p:cSld name="3 colonnes text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4"/>
          <p:cNvSpPr/>
          <p:nvPr/>
        </p:nvSpPr>
        <p:spPr>
          <a:xfrm>
            <a:off x="1" y="1474788"/>
            <a:ext cx="4025900" cy="46910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4"/>
          <p:cNvSpPr/>
          <p:nvPr/>
        </p:nvSpPr>
        <p:spPr>
          <a:xfrm>
            <a:off x="4076700" y="1474788"/>
            <a:ext cx="4032251" cy="46910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4"/>
          <p:cNvSpPr/>
          <p:nvPr/>
        </p:nvSpPr>
        <p:spPr>
          <a:xfrm>
            <a:off x="8157633" y="1474788"/>
            <a:ext cx="4032251" cy="46910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-16002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4"/>
          <p:cNvSpPr txBox="1"/>
          <p:nvPr>
            <p:ph idx="1" type="body"/>
          </p:nvPr>
        </p:nvSpPr>
        <p:spPr>
          <a:xfrm>
            <a:off x="693503" y="1474788"/>
            <a:ext cx="3332232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Calibri"/>
              <a:buChar char="•"/>
              <a:defRPr sz="18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74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4"/>
          <p:cNvSpPr txBox="1"/>
          <p:nvPr>
            <p:ph idx="2" type="body"/>
          </p:nvPr>
        </p:nvSpPr>
        <p:spPr>
          <a:xfrm>
            <a:off x="4418608" y="1474788"/>
            <a:ext cx="3332232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Calibri"/>
              <a:buChar char="•"/>
              <a:defRPr sz="18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74"/>
          <p:cNvSpPr txBox="1"/>
          <p:nvPr>
            <p:ph idx="3" type="body"/>
          </p:nvPr>
        </p:nvSpPr>
        <p:spPr>
          <a:xfrm>
            <a:off x="8489156" y="1474788"/>
            <a:ext cx="3332232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spcBef>
                <a:spcPts val="1800"/>
              </a:spcBef>
              <a:spcAft>
                <a:spcPts val="0"/>
              </a:spcAft>
              <a:buSzPts val="1620"/>
              <a:buFont typeface="Calibri"/>
              <a:buChar char="•"/>
              <a:defRPr sz="1800"/>
            </a:lvl1pPr>
            <a:lvl2pPr indent="-330200" lvl="1" marL="914400" algn="l">
              <a:spcBef>
                <a:spcPts val="413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 sz="1400"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‐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74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74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74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apositive de titre">
  <p:cSld name="6_Diapositive de titr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" name="Google Shape;22;p56"/>
          <p:cNvSpPr/>
          <p:nvPr/>
        </p:nvSpPr>
        <p:spPr>
          <a:xfrm>
            <a:off x="342021" y="250943"/>
            <a:ext cx="84406" cy="346249"/>
          </a:xfrm>
          <a:prstGeom prst="rect">
            <a:avLst/>
          </a:prstGeom>
          <a:solidFill>
            <a:srgbClr val="B8524E"/>
          </a:solidFill>
          <a:ln cap="flat" cmpd="sng" w="25400">
            <a:solidFill>
              <a:srgbClr val="B85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6"/>
          <p:cNvSpPr/>
          <p:nvPr>
            <p:ph idx="2" type="chart"/>
          </p:nvPr>
        </p:nvSpPr>
        <p:spPr>
          <a:xfrm>
            <a:off x="342021" y="1870113"/>
            <a:ext cx="11304740" cy="423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2C6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E2C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6"/>
          <p:cNvSpPr/>
          <p:nvPr/>
        </p:nvSpPr>
        <p:spPr>
          <a:xfrm>
            <a:off x="0" y="6743094"/>
            <a:ext cx="12192000" cy="129654"/>
          </a:xfrm>
          <a:prstGeom prst="rect">
            <a:avLst/>
          </a:prstGeom>
          <a:solidFill>
            <a:srgbClr val="B852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6"/>
          <p:cNvSpPr txBox="1"/>
          <p:nvPr>
            <p:ph idx="1" type="body"/>
          </p:nvPr>
        </p:nvSpPr>
        <p:spPr>
          <a:xfrm>
            <a:off x="342021" y="1013423"/>
            <a:ext cx="11304740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  <a:def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type="ctrTitle"/>
          </p:nvPr>
        </p:nvSpPr>
        <p:spPr>
          <a:xfrm>
            <a:off x="754063" y="250943"/>
            <a:ext cx="9144000" cy="3415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5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5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5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5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76"/>
          <p:cNvCxnSpPr/>
          <p:nvPr/>
        </p:nvCxnSpPr>
        <p:spPr>
          <a:xfrm>
            <a:off x="709084" y="6538914"/>
            <a:ext cx="0" cy="98425"/>
          </a:xfrm>
          <a:prstGeom prst="straightConnector1">
            <a:avLst/>
          </a:prstGeom>
          <a:noFill/>
          <a:ln cap="flat" cmpd="sng" w="28575">
            <a:solidFill>
              <a:srgbClr val="CF02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76"/>
          <p:cNvSpPr/>
          <p:nvPr/>
        </p:nvSpPr>
        <p:spPr>
          <a:xfrm>
            <a:off x="0" y="1"/>
            <a:ext cx="12192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1351" y="6286501"/>
            <a:ext cx="747183" cy="41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6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6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76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s">
  <p:cSld name="Conta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7"/>
          <p:cNvGrpSpPr/>
          <p:nvPr/>
        </p:nvGrpSpPr>
        <p:grpSpPr>
          <a:xfrm>
            <a:off x="1" y="0"/>
            <a:ext cx="12194116" cy="1773238"/>
            <a:chOff x="0" y="1958231"/>
            <a:chExt cx="9145587" cy="1773238"/>
          </a:xfrm>
        </p:grpSpPr>
        <p:sp>
          <p:nvSpPr>
            <p:cNvPr id="195" name="Google Shape;195;p77"/>
            <p:cNvSpPr/>
            <p:nvPr/>
          </p:nvSpPr>
          <p:spPr>
            <a:xfrm>
              <a:off x="3374982" y="2326531"/>
              <a:ext cx="5770605" cy="1333688"/>
            </a:xfrm>
            <a:custGeom>
              <a:rect b="b" l="l" r="r" t="t"/>
              <a:pathLst>
                <a:path extrusionOk="0" h="9954" w="10185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7"/>
            <p:cNvSpPr/>
            <p:nvPr/>
          </p:nvSpPr>
          <p:spPr>
            <a:xfrm>
              <a:off x="0" y="1958231"/>
              <a:ext cx="3479800" cy="1773238"/>
            </a:xfrm>
            <a:custGeom>
              <a:rect b="b" l="l" r="r" t="t"/>
              <a:pathLst>
                <a:path extrusionOk="0" h="1086" w="2130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77"/>
          <p:cNvSpPr/>
          <p:nvPr/>
        </p:nvSpPr>
        <p:spPr>
          <a:xfrm>
            <a:off x="0" y="0"/>
            <a:ext cx="12194117" cy="1695450"/>
          </a:xfrm>
          <a:custGeom>
            <a:rect b="b" l="l" r="r" t="t"/>
            <a:pathLst>
              <a:path extrusionOk="0" h="1037" w="5596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7"/>
          <p:cNvSpPr txBox="1"/>
          <p:nvPr/>
        </p:nvSpPr>
        <p:spPr>
          <a:xfrm>
            <a:off x="615951" y="776289"/>
            <a:ext cx="3175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sp>
        <p:nvSpPr>
          <p:cNvPr id="199" name="Google Shape;199;p77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7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7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énérique">
  <p:cSld name="Génériqu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78"/>
          <p:cNvGrpSpPr/>
          <p:nvPr/>
        </p:nvGrpSpPr>
        <p:grpSpPr>
          <a:xfrm>
            <a:off x="1" y="0"/>
            <a:ext cx="12194116" cy="1773238"/>
            <a:chOff x="0" y="1958231"/>
            <a:chExt cx="9145587" cy="1773238"/>
          </a:xfrm>
        </p:grpSpPr>
        <p:sp>
          <p:nvSpPr>
            <p:cNvPr id="204" name="Google Shape;204;p78"/>
            <p:cNvSpPr/>
            <p:nvPr/>
          </p:nvSpPr>
          <p:spPr>
            <a:xfrm>
              <a:off x="3374982" y="2326531"/>
              <a:ext cx="5770605" cy="1333688"/>
            </a:xfrm>
            <a:custGeom>
              <a:rect b="b" l="l" r="r" t="t"/>
              <a:pathLst>
                <a:path extrusionOk="0" h="9954" w="10185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8"/>
            <p:cNvSpPr/>
            <p:nvPr/>
          </p:nvSpPr>
          <p:spPr>
            <a:xfrm>
              <a:off x="0" y="1958231"/>
              <a:ext cx="3479800" cy="1773238"/>
            </a:xfrm>
            <a:custGeom>
              <a:rect b="b" l="l" r="r" t="t"/>
              <a:pathLst>
                <a:path extrusionOk="0" h="1086" w="2130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78"/>
          <p:cNvSpPr/>
          <p:nvPr/>
        </p:nvSpPr>
        <p:spPr>
          <a:xfrm>
            <a:off x="0" y="0"/>
            <a:ext cx="12194117" cy="1695450"/>
          </a:xfrm>
          <a:custGeom>
            <a:rect b="b" l="l" r="r" t="t"/>
            <a:pathLst>
              <a:path extrusionOk="0" h="1037" w="5596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8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8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8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 showMasterSp="0">
  <p:cSld name="Chapt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79"/>
          <p:cNvCxnSpPr/>
          <p:nvPr/>
        </p:nvCxnSpPr>
        <p:spPr>
          <a:xfrm>
            <a:off x="709084" y="6538914"/>
            <a:ext cx="0" cy="98425"/>
          </a:xfrm>
          <a:prstGeom prst="straightConnector1">
            <a:avLst/>
          </a:prstGeom>
          <a:noFill/>
          <a:ln cap="flat" cmpd="sng" w="28575">
            <a:solidFill>
              <a:srgbClr val="CF02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26818" y="6165850"/>
            <a:ext cx="4895849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9"/>
          <p:cNvSpPr/>
          <p:nvPr>
            <p:ph idx="2" type="pic"/>
          </p:nvPr>
        </p:nvSpPr>
        <p:spPr>
          <a:xfrm>
            <a:off x="-16973" y="0"/>
            <a:ext cx="12208975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13"/>
              </a:spcBef>
              <a:spcAft>
                <a:spcPts val="0"/>
              </a:spcAft>
              <a:buClr>
                <a:srgbClr val="F07D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79"/>
          <p:cNvSpPr txBox="1"/>
          <p:nvPr>
            <p:ph type="ctrTitle"/>
          </p:nvPr>
        </p:nvSpPr>
        <p:spPr>
          <a:xfrm>
            <a:off x="735846" y="4968084"/>
            <a:ext cx="8601908" cy="424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cap="none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9"/>
          <p:cNvSpPr txBox="1"/>
          <p:nvPr>
            <p:ph idx="1" type="subTitle"/>
          </p:nvPr>
        </p:nvSpPr>
        <p:spPr>
          <a:xfrm>
            <a:off x="728134" y="5404078"/>
            <a:ext cx="8609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11"/>
              </a:spcBef>
              <a:spcAft>
                <a:spcPts val="0"/>
              </a:spcAft>
              <a:buSzPts val="1800"/>
              <a:buFont typeface="Tahoma"/>
              <a:buNone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413"/>
              </a:spcBef>
              <a:spcAft>
                <a:spcPts val="0"/>
              </a:spcAft>
              <a:buSzPts val="1800"/>
              <a:buNone/>
              <a:defRPr>
                <a:solidFill>
                  <a:srgbClr val="8A8A8A"/>
                </a:solidFill>
              </a:defRPr>
            </a:lvl2pPr>
            <a:lvl3pPr lvl="2" algn="ctr">
              <a:spcBef>
                <a:spcPts val="413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16" name="Google Shape;216;p79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9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79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Disposition personnalisée">
  <p:cSld name="31_Disposition personnalisé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80"/>
          <p:cNvGrpSpPr/>
          <p:nvPr/>
        </p:nvGrpSpPr>
        <p:grpSpPr>
          <a:xfrm>
            <a:off x="6093885" y="3898900"/>
            <a:ext cx="2705100" cy="1511300"/>
            <a:chOff x="4568507" y="2932113"/>
            <a:chExt cx="1665606" cy="1373668"/>
          </a:xfrm>
        </p:grpSpPr>
        <p:sp>
          <p:nvSpPr>
            <p:cNvPr id="221" name="Google Shape;221;p80"/>
            <p:cNvSpPr/>
            <p:nvPr/>
          </p:nvSpPr>
          <p:spPr>
            <a:xfrm>
              <a:off x="4568507" y="3033118"/>
              <a:ext cx="1661696" cy="1272663"/>
            </a:xfrm>
            <a:custGeom>
              <a:rect b="b" l="l" r="r" t="t"/>
              <a:pathLst>
                <a:path extrusionOk="0" h="338" w="441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A8380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0"/>
            <p:cNvSpPr/>
            <p:nvPr/>
          </p:nvSpPr>
          <p:spPr>
            <a:xfrm>
              <a:off x="4572416" y="2932113"/>
              <a:ext cx="1661697" cy="1272663"/>
            </a:xfrm>
            <a:custGeom>
              <a:rect b="b" l="l" r="r" t="t"/>
              <a:pathLst>
                <a:path extrusionOk="0" h="338" w="441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gradFill>
              <a:gsLst>
                <a:gs pos="0">
                  <a:srgbClr val="A8380B"/>
                </a:gs>
                <a:gs pos="10000">
                  <a:schemeClr val="accent3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80"/>
          <p:cNvGrpSpPr/>
          <p:nvPr/>
        </p:nvGrpSpPr>
        <p:grpSpPr>
          <a:xfrm>
            <a:off x="6093884" y="2989264"/>
            <a:ext cx="4150783" cy="1501775"/>
            <a:chOff x="4568507" y="2105026"/>
            <a:chExt cx="2554606" cy="1365576"/>
          </a:xfrm>
        </p:grpSpPr>
        <p:sp>
          <p:nvSpPr>
            <p:cNvPr id="224" name="Google Shape;224;p80"/>
            <p:cNvSpPr/>
            <p:nvPr/>
          </p:nvSpPr>
          <p:spPr>
            <a:xfrm>
              <a:off x="4568507" y="2198855"/>
              <a:ext cx="2550698" cy="1271747"/>
            </a:xfrm>
            <a:custGeom>
              <a:rect b="b" l="l" r="r" t="t"/>
              <a:pathLst>
                <a:path extrusionOk="0" h="338" w="677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4B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0"/>
            <p:cNvSpPr/>
            <p:nvPr/>
          </p:nvSpPr>
          <p:spPr>
            <a:xfrm>
              <a:off x="4572415" y="2105026"/>
              <a:ext cx="2550698" cy="1271746"/>
            </a:xfrm>
            <a:custGeom>
              <a:rect b="b" l="l" r="r" t="t"/>
              <a:pathLst>
                <a:path extrusionOk="0" h="338" w="677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gradFill>
              <a:gsLst>
                <a:gs pos="0">
                  <a:srgbClr val="4B0000"/>
                </a:gs>
                <a:gs pos="10000">
                  <a:schemeClr val="accen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80"/>
          <p:cNvGrpSpPr/>
          <p:nvPr/>
        </p:nvGrpSpPr>
        <p:grpSpPr>
          <a:xfrm>
            <a:off x="6093885" y="2044700"/>
            <a:ext cx="3365500" cy="1498600"/>
            <a:chOff x="4568507" y="1246188"/>
            <a:chExt cx="2072006" cy="1361863"/>
          </a:xfrm>
        </p:grpSpPr>
        <p:sp>
          <p:nvSpPr>
            <p:cNvPr id="227" name="Google Shape;227;p80"/>
            <p:cNvSpPr/>
            <p:nvPr/>
          </p:nvSpPr>
          <p:spPr>
            <a:xfrm>
              <a:off x="4568507" y="1334190"/>
              <a:ext cx="2068096" cy="1273861"/>
            </a:xfrm>
            <a:custGeom>
              <a:rect b="b" l="l" r="r" t="t"/>
              <a:pathLst>
                <a:path extrusionOk="0" h="338" w="549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solidFill>
              <a:srgbClr val="9B01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0"/>
            <p:cNvSpPr/>
            <p:nvPr/>
          </p:nvSpPr>
          <p:spPr>
            <a:xfrm>
              <a:off x="4572416" y="1246188"/>
              <a:ext cx="2068097" cy="1273862"/>
            </a:xfrm>
            <a:custGeom>
              <a:rect b="b" l="l" r="r" t="t"/>
              <a:pathLst>
                <a:path extrusionOk="0" h="338" w="549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gradFill>
              <a:gsLst>
                <a:gs pos="0">
                  <a:srgbClr val="9B0120"/>
                </a:gs>
                <a:gs pos="10000">
                  <a:schemeClr val="accent1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80"/>
          <p:cNvGrpSpPr/>
          <p:nvPr/>
        </p:nvGrpSpPr>
        <p:grpSpPr>
          <a:xfrm flipH="1">
            <a:off x="3393019" y="4259263"/>
            <a:ext cx="2705100" cy="1509712"/>
            <a:chOff x="4568507" y="2932113"/>
            <a:chExt cx="1665606" cy="1373668"/>
          </a:xfrm>
        </p:grpSpPr>
        <p:sp>
          <p:nvSpPr>
            <p:cNvPr id="230" name="Google Shape;230;p80"/>
            <p:cNvSpPr/>
            <p:nvPr/>
          </p:nvSpPr>
          <p:spPr>
            <a:xfrm>
              <a:off x="4568507" y="3033224"/>
              <a:ext cx="1661697" cy="1272557"/>
            </a:xfrm>
            <a:custGeom>
              <a:rect b="b" l="l" r="r" t="t"/>
              <a:pathLst>
                <a:path extrusionOk="0" h="338" w="441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BF800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0"/>
            <p:cNvSpPr/>
            <p:nvPr/>
          </p:nvSpPr>
          <p:spPr>
            <a:xfrm>
              <a:off x="4572417" y="2932113"/>
              <a:ext cx="1661696" cy="1272557"/>
            </a:xfrm>
            <a:custGeom>
              <a:rect b="b" l="l" r="r" t="t"/>
              <a:pathLst>
                <a:path extrusionOk="0" h="338" w="441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80"/>
          <p:cNvGrpSpPr/>
          <p:nvPr/>
        </p:nvGrpSpPr>
        <p:grpSpPr>
          <a:xfrm flipH="1">
            <a:off x="1947333" y="3425826"/>
            <a:ext cx="4150784" cy="1503363"/>
            <a:chOff x="4568507" y="2105026"/>
            <a:chExt cx="2554606" cy="1365576"/>
          </a:xfrm>
        </p:grpSpPr>
        <p:sp>
          <p:nvSpPr>
            <p:cNvPr id="233" name="Google Shape;233;p80"/>
            <p:cNvSpPr/>
            <p:nvPr/>
          </p:nvSpPr>
          <p:spPr>
            <a:xfrm>
              <a:off x="4568507" y="2198757"/>
              <a:ext cx="2550697" cy="1271845"/>
            </a:xfrm>
            <a:custGeom>
              <a:rect b="b" l="l" r="r" t="t"/>
              <a:pathLst>
                <a:path extrusionOk="0" h="338" w="677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3056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0"/>
            <p:cNvSpPr/>
            <p:nvPr/>
          </p:nvSpPr>
          <p:spPr>
            <a:xfrm>
              <a:off x="4572416" y="2105026"/>
              <a:ext cx="2550697" cy="1271845"/>
            </a:xfrm>
            <a:custGeom>
              <a:rect b="b" l="l" r="r" t="t"/>
              <a:pathLst>
                <a:path extrusionOk="0" h="338" w="677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80"/>
          <p:cNvGrpSpPr/>
          <p:nvPr/>
        </p:nvGrpSpPr>
        <p:grpSpPr>
          <a:xfrm flipH="1">
            <a:off x="2732617" y="2481263"/>
            <a:ext cx="3365500" cy="1498600"/>
            <a:chOff x="4568507" y="1246188"/>
            <a:chExt cx="2072006" cy="1361863"/>
          </a:xfrm>
        </p:grpSpPr>
        <p:sp>
          <p:nvSpPr>
            <p:cNvPr id="236" name="Google Shape;236;p80"/>
            <p:cNvSpPr/>
            <p:nvPr/>
          </p:nvSpPr>
          <p:spPr>
            <a:xfrm>
              <a:off x="4568507" y="1334189"/>
              <a:ext cx="2068097" cy="1273862"/>
            </a:xfrm>
            <a:custGeom>
              <a:rect b="b" l="l" r="r" t="t"/>
              <a:pathLst>
                <a:path extrusionOk="0" h="338" w="549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solidFill>
              <a:srgbClr val="B45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0"/>
            <p:cNvSpPr/>
            <p:nvPr/>
          </p:nvSpPr>
          <p:spPr>
            <a:xfrm>
              <a:off x="4572417" y="1246188"/>
              <a:ext cx="2068096" cy="1273861"/>
            </a:xfrm>
            <a:custGeom>
              <a:rect b="b" l="l" r="r" t="t"/>
              <a:pathLst>
                <a:path extrusionOk="0" h="338" w="549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80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80"/>
          <p:cNvSpPr txBox="1"/>
          <p:nvPr>
            <p:ph idx="1" type="body"/>
          </p:nvPr>
        </p:nvSpPr>
        <p:spPr>
          <a:xfrm>
            <a:off x="3489344" y="2492896"/>
            <a:ext cx="2222613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0" name="Google Shape;240;p80"/>
          <p:cNvSpPr txBox="1"/>
          <p:nvPr>
            <p:ph idx="2" type="body"/>
          </p:nvPr>
        </p:nvSpPr>
        <p:spPr>
          <a:xfrm>
            <a:off x="3723535" y="2882535"/>
            <a:ext cx="1854333" cy="41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080"/>
              <a:buFont typeface="Calibri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1" name="Google Shape;241;p80"/>
          <p:cNvSpPr txBox="1"/>
          <p:nvPr>
            <p:ph idx="3" type="body"/>
          </p:nvPr>
        </p:nvSpPr>
        <p:spPr>
          <a:xfrm>
            <a:off x="3119670" y="3573016"/>
            <a:ext cx="2222613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2" name="Google Shape;242;p80"/>
          <p:cNvSpPr txBox="1"/>
          <p:nvPr>
            <p:ph idx="4" type="body"/>
          </p:nvPr>
        </p:nvSpPr>
        <p:spPr>
          <a:xfrm>
            <a:off x="3353860" y="3962655"/>
            <a:ext cx="1854333" cy="41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080"/>
              <a:buFont typeface="Calibri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3" name="Google Shape;243;p80"/>
          <p:cNvSpPr txBox="1"/>
          <p:nvPr>
            <p:ph idx="5" type="body"/>
          </p:nvPr>
        </p:nvSpPr>
        <p:spPr>
          <a:xfrm>
            <a:off x="3983765" y="4509120"/>
            <a:ext cx="1728192" cy="2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4" name="Google Shape;244;p80"/>
          <p:cNvSpPr txBox="1"/>
          <p:nvPr>
            <p:ph idx="6" type="body"/>
          </p:nvPr>
        </p:nvSpPr>
        <p:spPr>
          <a:xfrm>
            <a:off x="3983765" y="4826752"/>
            <a:ext cx="1824204" cy="330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080"/>
              <a:buFont typeface="Calibri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5" name="Google Shape;245;p80"/>
          <p:cNvSpPr txBox="1"/>
          <p:nvPr>
            <p:ph idx="7" type="body"/>
          </p:nvPr>
        </p:nvSpPr>
        <p:spPr>
          <a:xfrm>
            <a:off x="6273654" y="2132856"/>
            <a:ext cx="2222613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6" name="Google Shape;246;p80"/>
          <p:cNvSpPr txBox="1"/>
          <p:nvPr>
            <p:ph idx="8" type="body"/>
          </p:nvPr>
        </p:nvSpPr>
        <p:spPr>
          <a:xfrm>
            <a:off x="6507844" y="2522495"/>
            <a:ext cx="1854333" cy="41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080"/>
              <a:buFont typeface="Calibri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7" name="Google Shape;247;p80"/>
          <p:cNvSpPr txBox="1"/>
          <p:nvPr>
            <p:ph idx="9" type="body"/>
          </p:nvPr>
        </p:nvSpPr>
        <p:spPr>
          <a:xfrm>
            <a:off x="6657696" y="3123501"/>
            <a:ext cx="2222613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8" name="Google Shape;248;p80"/>
          <p:cNvSpPr txBox="1"/>
          <p:nvPr>
            <p:ph idx="13" type="body"/>
          </p:nvPr>
        </p:nvSpPr>
        <p:spPr>
          <a:xfrm>
            <a:off x="6891887" y="3513140"/>
            <a:ext cx="1854333" cy="41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080"/>
              <a:buFont typeface="Calibri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9" name="Google Shape;249;p80"/>
          <p:cNvSpPr txBox="1"/>
          <p:nvPr>
            <p:ph idx="14" type="body"/>
          </p:nvPr>
        </p:nvSpPr>
        <p:spPr>
          <a:xfrm>
            <a:off x="6288023" y="4149080"/>
            <a:ext cx="1920213" cy="2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0" name="Google Shape;250;p80"/>
          <p:cNvSpPr txBox="1"/>
          <p:nvPr>
            <p:ph idx="15" type="body"/>
          </p:nvPr>
        </p:nvSpPr>
        <p:spPr>
          <a:xfrm>
            <a:off x="6288022" y="4466711"/>
            <a:ext cx="1920215" cy="41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080"/>
              <a:buFont typeface="Calibri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1" name="Google Shape;251;p80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80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80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Disposition personnalisée">
  <p:cSld name="25_Disposition personnalisé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1"/>
          <p:cNvSpPr/>
          <p:nvPr/>
        </p:nvSpPr>
        <p:spPr>
          <a:xfrm>
            <a:off x="4284134" y="2478088"/>
            <a:ext cx="3623733" cy="27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5A5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81"/>
          <p:cNvCxnSpPr/>
          <p:nvPr/>
        </p:nvCxnSpPr>
        <p:spPr>
          <a:xfrm>
            <a:off x="3352800" y="2871788"/>
            <a:ext cx="1365251" cy="0"/>
          </a:xfrm>
          <a:prstGeom prst="straightConnector1">
            <a:avLst/>
          </a:prstGeom>
          <a:noFill/>
          <a:ln cap="flat" cmpd="sng" w="19050">
            <a:solidFill>
              <a:srgbClr val="CF002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57" name="Google Shape;257;p81"/>
          <p:cNvCxnSpPr/>
          <p:nvPr/>
        </p:nvCxnSpPr>
        <p:spPr>
          <a:xfrm>
            <a:off x="7406218" y="4794250"/>
            <a:ext cx="130598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58" name="Google Shape;258;p81"/>
          <p:cNvCxnSpPr/>
          <p:nvPr/>
        </p:nvCxnSpPr>
        <p:spPr>
          <a:xfrm>
            <a:off x="3380318" y="4794250"/>
            <a:ext cx="1365249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59" name="Google Shape;259;p81"/>
          <p:cNvCxnSpPr/>
          <p:nvPr/>
        </p:nvCxnSpPr>
        <p:spPr>
          <a:xfrm>
            <a:off x="7918451" y="3836988"/>
            <a:ext cx="1316567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0" name="Google Shape;260;p81"/>
          <p:cNvCxnSpPr/>
          <p:nvPr/>
        </p:nvCxnSpPr>
        <p:spPr>
          <a:xfrm>
            <a:off x="2904067" y="3836988"/>
            <a:ext cx="1377951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1" name="Google Shape;261;p81"/>
          <p:cNvCxnSpPr/>
          <p:nvPr/>
        </p:nvCxnSpPr>
        <p:spPr>
          <a:xfrm>
            <a:off x="7423151" y="2892425"/>
            <a:ext cx="1320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62" name="Google Shape;262;p81"/>
          <p:cNvGrpSpPr/>
          <p:nvPr/>
        </p:nvGrpSpPr>
        <p:grpSpPr>
          <a:xfrm>
            <a:off x="1697567" y="2268539"/>
            <a:ext cx="1752600" cy="1247775"/>
            <a:chOff x="1273918" y="1198757"/>
            <a:chExt cx="1314044" cy="1248237"/>
          </a:xfrm>
        </p:grpSpPr>
        <p:sp>
          <p:nvSpPr>
            <p:cNvPr id="263" name="Google Shape;263;p81"/>
            <p:cNvSpPr/>
            <p:nvPr/>
          </p:nvSpPr>
          <p:spPr>
            <a:xfrm>
              <a:off x="1305658" y="1198757"/>
              <a:ext cx="1282304" cy="1229180"/>
            </a:xfrm>
            <a:prstGeom prst="roundRect">
              <a:avLst>
                <a:gd fmla="val 16667" name="adj"/>
              </a:avLst>
            </a:prstGeom>
            <a:solidFill>
              <a:srgbClr val="9B01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" name="Google Shape;264;p81"/>
            <p:cNvSpPr/>
            <p:nvPr/>
          </p:nvSpPr>
          <p:spPr>
            <a:xfrm>
              <a:off x="1273918" y="1217814"/>
              <a:ext cx="1282304" cy="12291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5" name="Google Shape;265;p81"/>
          <p:cNvGrpSpPr/>
          <p:nvPr/>
        </p:nvGrpSpPr>
        <p:grpSpPr>
          <a:xfrm>
            <a:off x="1191684" y="3211513"/>
            <a:ext cx="1761067" cy="1249362"/>
            <a:chOff x="894342" y="2141923"/>
            <a:chExt cx="1319937" cy="1249529"/>
          </a:xfrm>
        </p:grpSpPr>
        <p:sp>
          <p:nvSpPr>
            <p:cNvPr id="266" name="Google Shape;266;p81"/>
            <p:cNvSpPr/>
            <p:nvPr/>
          </p:nvSpPr>
          <p:spPr>
            <a:xfrm>
              <a:off x="932417" y="2141923"/>
              <a:ext cx="1281862" cy="1228889"/>
            </a:xfrm>
            <a:prstGeom prst="roundRect">
              <a:avLst>
                <a:gd fmla="val 16667" name="adj"/>
              </a:avLst>
            </a:prstGeom>
            <a:solidFill>
              <a:srgbClr val="4B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" name="Google Shape;267;p81"/>
            <p:cNvSpPr/>
            <p:nvPr/>
          </p:nvSpPr>
          <p:spPr>
            <a:xfrm>
              <a:off x="894342" y="2162563"/>
              <a:ext cx="1281862" cy="122888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8" name="Google Shape;268;p81"/>
          <p:cNvGrpSpPr/>
          <p:nvPr/>
        </p:nvGrpSpPr>
        <p:grpSpPr>
          <a:xfrm>
            <a:off x="6925733" y="4470400"/>
            <a:ext cx="863600" cy="649288"/>
            <a:chOff x="5244691" y="3613920"/>
            <a:chExt cx="648499" cy="649042"/>
          </a:xfrm>
        </p:grpSpPr>
        <p:sp>
          <p:nvSpPr>
            <p:cNvPr id="269" name="Google Shape;269;p81"/>
            <p:cNvSpPr/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rgbClr val="ABC7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0" name="Google Shape;270;p81"/>
            <p:cNvSpPr/>
            <p:nvPr/>
          </p:nvSpPr>
          <p:spPr>
            <a:xfrm>
              <a:off x="5319396" y="3688505"/>
              <a:ext cx="499090" cy="4998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b="1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1" name="Google Shape;271;p81"/>
          <p:cNvGrpSpPr/>
          <p:nvPr/>
        </p:nvGrpSpPr>
        <p:grpSpPr>
          <a:xfrm>
            <a:off x="4383617" y="2546350"/>
            <a:ext cx="863600" cy="649288"/>
            <a:chOff x="3287425" y="1417883"/>
            <a:chExt cx="648499" cy="649042"/>
          </a:xfrm>
        </p:grpSpPr>
        <p:sp>
          <p:nvSpPr>
            <p:cNvPr id="272" name="Google Shape;272;p81"/>
            <p:cNvSpPr/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85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" name="Google Shape;273;p81"/>
            <p:cNvSpPr/>
            <p:nvPr/>
          </p:nvSpPr>
          <p:spPr>
            <a:xfrm>
              <a:off x="3362129" y="1492468"/>
              <a:ext cx="499090" cy="4998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4" name="Google Shape;274;p81"/>
          <p:cNvGrpSpPr/>
          <p:nvPr/>
        </p:nvGrpSpPr>
        <p:grpSpPr>
          <a:xfrm>
            <a:off x="3848100" y="3513138"/>
            <a:ext cx="865717" cy="649287"/>
            <a:chOff x="2779491" y="2517212"/>
            <a:chExt cx="648499" cy="649042"/>
          </a:xfrm>
        </p:grpSpPr>
        <p:sp>
          <p:nvSpPr>
            <p:cNvPr id="275" name="Google Shape;275;p81"/>
            <p:cNvSpPr/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rgbClr val="FF6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" name="Google Shape;276;p81"/>
            <p:cNvSpPr/>
            <p:nvPr/>
          </p:nvSpPr>
          <p:spPr>
            <a:xfrm>
              <a:off x="2854013" y="2591796"/>
              <a:ext cx="499454" cy="499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7" name="Google Shape;277;p81"/>
          <p:cNvGrpSpPr/>
          <p:nvPr/>
        </p:nvGrpSpPr>
        <p:grpSpPr>
          <a:xfrm>
            <a:off x="7486651" y="3513138"/>
            <a:ext cx="863600" cy="649287"/>
            <a:chOff x="5716010" y="2517212"/>
            <a:chExt cx="648499" cy="649042"/>
          </a:xfrm>
        </p:grpSpPr>
        <p:sp>
          <p:nvSpPr>
            <p:cNvPr id="278" name="Google Shape;278;p81"/>
            <p:cNvSpPr/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rgbClr val="FDDC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" name="Google Shape;279;p81"/>
            <p:cNvSpPr/>
            <p:nvPr/>
          </p:nvSpPr>
          <p:spPr>
            <a:xfrm>
              <a:off x="5790714" y="2591796"/>
              <a:ext cx="499090" cy="49987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1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0" name="Google Shape;280;p81"/>
          <p:cNvGrpSpPr/>
          <p:nvPr/>
        </p:nvGrpSpPr>
        <p:grpSpPr>
          <a:xfrm>
            <a:off x="4411133" y="4470400"/>
            <a:ext cx="863600" cy="649288"/>
            <a:chOff x="3287425" y="3613920"/>
            <a:chExt cx="648499" cy="649042"/>
          </a:xfrm>
        </p:grpSpPr>
        <p:sp>
          <p:nvSpPr>
            <p:cNvPr id="281" name="Google Shape;281;p81"/>
            <p:cNvSpPr/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rgbClr val="F9B4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" name="Google Shape;282;p81"/>
            <p:cNvSpPr/>
            <p:nvPr/>
          </p:nvSpPr>
          <p:spPr>
            <a:xfrm>
              <a:off x="3362130" y="3688505"/>
              <a:ext cx="499090" cy="4998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3" name="Google Shape;283;p81"/>
          <p:cNvGrpSpPr/>
          <p:nvPr/>
        </p:nvGrpSpPr>
        <p:grpSpPr>
          <a:xfrm>
            <a:off x="6949017" y="2555875"/>
            <a:ext cx="863600" cy="649288"/>
            <a:chOff x="5249342" y="1406453"/>
            <a:chExt cx="648499" cy="649042"/>
          </a:xfrm>
        </p:grpSpPr>
        <p:sp>
          <p:nvSpPr>
            <p:cNvPr id="284" name="Google Shape;284;p81"/>
            <p:cNvSpPr/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rgbClr val="FFC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" name="Google Shape;285;p81"/>
            <p:cNvSpPr/>
            <p:nvPr/>
          </p:nvSpPr>
          <p:spPr>
            <a:xfrm>
              <a:off x="5324046" y="1481038"/>
              <a:ext cx="499090" cy="499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6" name="Google Shape;286;p81"/>
          <p:cNvGrpSpPr/>
          <p:nvPr/>
        </p:nvGrpSpPr>
        <p:grpSpPr>
          <a:xfrm>
            <a:off x="1697568" y="4095750"/>
            <a:ext cx="1767417" cy="1250950"/>
            <a:chOff x="1273918" y="3025653"/>
            <a:chExt cx="1325526" cy="1252186"/>
          </a:xfrm>
        </p:grpSpPr>
        <p:sp>
          <p:nvSpPr>
            <p:cNvPr id="287" name="Google Shape;287;p81"/>
            <p:cNvSpPr/>
            <p:nvPr/>
          </p:nvSpPr>
          <p:spPr>
            <a:xfrm>
              <a:off x="1318367" y="3025653"/>
              <a:ext cx="1281077" cy="1229939"/>
            </a:xfrm>
            <a:prstGeom prst="roundRect">
              <a:avLst>
                <a:gd fmla="val 16667" name="adj"/>
              </a:avLst>
            </a:prstGeom>
            <a:solidFill>
              <a:srgbClr val="A838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" name="Google Shape;288;p81"/>
            <p:cNvSpPr/>
            <p:nvPr/>
          </p:nvSpPr>
          <p:spPr>
            <a:xfrm>
              <a:off x="1273918" y="3047900"/>
              <a:ext cx="1281077" cy="122993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9" name="Google Shape;289;p81"/>
          <p:cNvGrpSpPr/>
          <p:nvPr/>
        </p:nvGrpSpPr>
        <p:grpSpPr>
          <a:xfrm>
            <a:off x="8648701" y="2247900"/>
            <a:ext cx="1767417" cy="1244600"/>
            <a:chOff x="6487230" y="1178298"/>
            <a:chExt cx="1325245" cy="1244566"/>
          </a:xfrm>
        </p:grpSpPr>
        <p:sp>
          <p:nvSpPr>
            <p:cNvPr id="290" name="Google Shape;290;p81"/>
            <p:cNvSpPr/>
            <p:nvPr/>
          </p:nvSpPr>
          <p:spPr>
            <a:xfrm>
              <a:off x="6487230" y="1178298"/>
              <a:ext cx="1282392" cy="1228691"/>
            </a:xfrm>
            <a:prstGeom prst="roundRect">
              <a:avLst>
                <a:gd fmla="val 16667" name="adj"/>
              </a:avLst>
            </a:prstGeom>
            <a:solidFill>
              <a:srgbClr val="B45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" name="Google Shape;291;p81"/>
            <p:cNvSpPr/>
            <p:nvPr/>
          </p:nvSpPr>
          <p:spPr>
            <a:xfrm>
              <a:off x="6530083" y="1194173"/>
              <a:ext cx="1282392" cy="1228691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2" name="Google Shape;292;p81"/>
          <p:cNvGrpSpPr/>
          <p:nvPr/>
        </p:nvGrpSpPr>
        <p:grpSpPr>
          <a:xfrm>
            <a:off x="9150352" y="3201988"/>
            <a:ext cx="1767415" cy="1249362"/>
            <a:chOff x="6862188" y="2132534"/>
            <a:chExt cx="1325624" cy="1249329"/>
          </a:xfrm>
        </p:grpSpPr>
        <p:sp>
          <p:nvSpPr>
            <p:cNvPr id="293" name="Google Shape;293;p81"/>
            <p:cNvSpPr/>
            <p:nvPr/>
          </p:nvSpPr>
          <p:spPr>
            <a:xfrm>
              <a:off x="6862188" y="2132534"/>
              <a:ext cx="1281172" cy="1228693"/>
            </a:xfrm>
            <a:prstGeom prst="roundRect">
              <a:avLst>
                <a:gd fmla="val 16667" name="adj"/>
              </a:avLst>
            </a:prstGeom>
            <a:solidFill>
              <a:srgbClr val="BF80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4" name="Google Shape;294;p81"/>
            <p:cNvSpPr/>
            <p:nvPr/>
          </p:nvSpPr>
          <p:spPr>
            <a:xfrm>
              <a:off x="6906640" y="2153170"/>
              <a:ext cx="1281172" cy="1228693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5" name="Google Shape;295;p81"/>
          <p:cNvGrpSpPr/>
          <p:nvPr/>
        </p:nvGrpSpPr>
        <p:grpSpPr>
          <a:xfrm>
            <a:off x="8648701" y="4157664"/>
            <a:ext cx="1767417" cy="1252537"/>
            <a:chOff x="6487230" y="3088676"/>
            <a:chExt cx="1325245" cy="1252186"/>
          </a:xfrm>
        </p:grpSpPr>
        <p:sp>
          <p:nvSpPr>
            <p:cNvPr id="296" name="Google Shape;296;p81"/>
            <p:cNvSpPr/>
            <p:nvPr/>
          </p:nvSpPr>
          <p:spPr>
            <a:xfrm>
              <a:off x="6487230" y="3088676"/>
              <a:ext cx="1282392" cy="1229967"/>
            </a:xfrm>
            <a:prstGeom prst="roundRect">
              <a:avLst>
                <a:gd fmla="val 16667" name="adj"/>
              </a:avLst>
            </a:prstGeom>
            <a:solidFill>
              <a:srgbClr val="3056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81"/>
            <p:cNvSpPr/>
            <p:nvPr/>
          </p:nvSpPr>
          <p:spPr>
            <a:xfrm>
              <a:off x="6530083" y="3110895"/>
              <a:ext cx="1282392" cy="1229967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81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81"/>
          <p:cNvSpPr txBox="1"/>
          <p:nvPr>
            <p:ph idx="1" type="body"/>
          </p:nvPr>
        </p:nvSpPr>
        <p:spPr>
          <a:xfrm>
            <a:off x="1679510" y="2361012"/>
            <a:ext cx="1709116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0" name="Google Shape;300;p81"/>
          <p:cNvSpPr txBox="1"/>
          <p:nvPr>
            <p:ph idx="2" type="body"/>
          </p:nvPr>
        </p:nvSpPr>
        <p:spPr>
          <a:xfrm>
            <a:off x="8688289" y="2276872"/>
            <a:ext cx="1709116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1" name="Google Shape;301;p81"/>
          <p:cNvSpPr txBox="1"/>
          <p:nvPr>
            <p:ph idx="3" type="body"/>
          </p:nvPr>
        </p:nvSpPr>
        <p:spPr>
          <a:xfrm>
            <a:off x="9168342" y="3297116"/>
            <a:ext cx="1709116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2" name="Google Shape;302;p81"/>
          <p:cNvSpPr txBox="1"/>
          <p:nvPr>
            <p:ph idx="4" type="body"/>
          </p:nvPr>
        </p:nvSpPr>
        <p:spPr>
          <a:xfrm>
            <a:off x="8688289" y="4305228"/>
            <a:ext cx="1709116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3" name="Google Shape;303;p81"/>
          <p:cNvSpPr txBox="1"/>
          <p:nvPr>
            <p:ph idx="5" type="body"/>
          </p:nvPr>
        </p:nvSpPr>
        <p:spPr>
          <a:xfrm>
            <a:off x="1698586" y="4221088"/>
            <a:ext cx="1709116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4" name="Google Shape;304;p81"/>
          <p:cNvSpPr txBox="1"/>
          <p:nvPr>
            <p:ph idx="6" type="body"/>
          </p:nvPr>
        </p:nvSpPr>
        <p:spPr>
          <a:xfrm>
            <a:off x="1218533" y="3297116"/>
            <a:ext cx="1709116" cy="34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800"/>
              </a:spcBef>
              <a:spcAft>
                <a:spcPts val="0"/>
              </a:spcAft>
              <a:buSzPts val="1260"/>
              <a:buFont typeface="Calibri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5" name="Google Shape;305;p81"/>
          <p:cNvSpPr txBox="1"/>
          <p:nvPr>
            <p:ph idx="7" type="body"/>
          </p:nvPr>
        </p:nvSpPr>
        <p:spPr>
          <a:xfrm>
            <a:off x="4776610" y="3576504"/>
            <a:ext cx="2548885" cy="93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0"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81"/>
          <p:cNvSpPr txBox="1"/>
          <p:nvPr>
            <p:ph idx="8" type="body"/>
          </p:nvPr>
        </p:nvSpPr>
        <p:spPr>
          <a:xfrm>
            <a:off x="4751852" y="3176924"/>
            <a:ext cx="2573641" cy="399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1"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81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81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81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ic10">
  <p:cSld name="3_Pic10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2"/>
          <p:cNvSpPr/>
          <p:nvPr>
            <p:ph idx="2" type="pic"/>
          </p:nvPr>
        </p:nvSpPr>
        <p:spPr>
          <a:xfrm>
            <a:off x="6385124" y="2323731"/>
            <a:ext cx="4908153" cy="3225991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0" spcFirstLastPara="1" rIns="0" wrap="square" tIns="0">
            <a:noAutofit/>
          </a:bodyPr>
          <a:lstStyle>
            <a:lvl1pPr lvl="0" marR="0" rtl="0" algn="ctr"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ts val="1080"/>
              <a:buFont typeface="Calibri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13"/>
              </a:spcBef>
              <a:spcAft>
                <a:spcPts val="0"/>
              </a:spcAft>
              <a:buClr>
                <a:srgbClr val="F07D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82"/>
          <p:cNvSpPr txBox="1"/>
          <p:nvPr>
            <p:ph type="title"/>
          </p:nvPr>
        </p:nvSpPr>
        <p:spPr>
          <a:xfrm>
            <a:off x="725919" y="190698"/>
            <a:ext cx="10727165" cy="790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82"/>
          <p:cNvSpPr txBox="1"/>
          <p:nvPr>
            <p:ph idx="1" type="body"/>
          </p:nvPr>
        </p:nvSpPr>
        <p:spPr>
          <a:xfrm>
            <a:off x="687919" y="1484313"/>
            <a:ext cx="5216061" cy="4678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•"/>
              <a:defRPr sz="2000"/>
            </a:lvl1pPr>
            <a:lvl2pPr indent="-342900" lvl="1" marL="914400" algn="l">
              <a:spcBef>
                <a:spcPts val="413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Char char="‐"/>
              <a:defRPr sz="16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82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82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82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Disposition personnalisée">
  <p:cSld name="78_Disposition personnalisée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3"/>
          <p:cNvSpPr/>
          <p:nvPr/>
        </p:nvSpPr>
        <p:spPr>
          <a:xfrm>
            <a:off x="3818467" y="3328988"/>
            <a:ext cx="2277533" cy="1706562"/>
          </a:xfrm>
          <a:custGeom>
            <a:rect b="b" l="l" r="r" t="t"/>
            <a:pathLst>
              <a:path extrusionOk="0" h="819" w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3"/>
          <p:cNvSpPr/>
          <p:nvPr/>
        </p:nvSpPr>
        <p:spPr>
          <a:xfrm>
            <a:off x="6096000" y="2522538"/>
            <a:ext cx="2277533" cy="1706562"/>
          </a:xfrm>
          <a:custGeom>
            <a:rect b="b" l="l" r="r" t="t"/>
            <a:pathLst>
              <a:path extrusionOk="0" h="819" w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3"/>
          <p:cNvSpPr/>
          <p:nvPr/>
        </p:nvSpPr>
        <p:spPr>
          <a:xfrm>
            <a:off x="4419600" y="2071688"/>
            <a:ext cx="2277533" cy="1706562"/>
          </a:xfrm>
          <a:custGeom>
            <a:rect b="b" l="l" r="r" t="t"/>
            <a:pathLst>
              <a:path extrusionOk="0" h="819" w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3"/>
          <p:cNvSpPr/>
          <p:nvPr/>
        </p:nvSpPr>
        <p:spPr>
          <a:xfrm>
            <a:off x="5494867" y="3778250"/>
            <a:ext cx="2277533" cy="1708150"/>
          </a:xfrm>
          <a:custGeom>
            <a:rect b="b" l="l" r="r" t="t"/>
            <a:pathLst>
              <a:path extrusionOk="0" h="819" w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3"/>
          <p:cNvSpPr txBox="1"/>
          <p:nvPr/>
        </p:nvSpPr>
        <p:spPr>
          <a:xfrm>
            <a:off x="5134059" y="2950131"/>
            <a:ext cx="31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3"/>
          <p:cNvSpPr txBox="1"/>
          <p:nvPr/>
        </p:nvSpPr>
        <p:spPr>
          <a:xfrm>
            <a:off x="5121359" y="4156631"/>
            <a:ext cx="31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83"/>
          <p:cNvSpPr txBox="1"/>
          <p:nvPr/>
        </p:nvSpPr>
        <p:spPr>
          <a:xfrm>
            <a:off x="6734259" y="4248706"/>
            <a:ext cx="31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3"/>
          <p:cNvSpPr txBox="1"/>
          <p:nvPr/>
        </p:nvSpPr>
        <p:spPr>
          <a:xfrm>
            <a:off x="6800933" y="3010456"/>
            <a:ext cx="31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3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83"/>
          <p:cNvSpPr txBox="1"/>
          <p:nvPr>
            <p:ph idx="1" type="body"/>
          </p:nvPr>
        </p:nvSpPr>
        <p:spPr>
          <a:xfrm>
            <a:off x="8304246" y="4155480"/>
            <a:ext cx="3360373" cy="88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0"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83"/>
          <p:cNvSpPr txBox="1"/>
          <p:nvPr>
            <p:ph idx="2" type="body"/>
          </p:nvPr>
        </p:nvSpPr>
        <p:spPr>
          <a:xfrm>
            <a:off x="8304246" y="3867448"/>
            <a:ext cx="3360373" cy="28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1" sz="1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83"/>
          <p:cNvSpPr txBox="1"/>
          <p:nvPr>
            <p:ph idx="3" type="body"/>
          </p:nvPr>
        </p:nvSpPr>
        <p:spPr>
          <a:xfrm>
            <a:off x="8304246" y="2836962"/>
            <a:ext cx="3360373" cy="88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0"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83"/>
          <p:cNvSpPr txBox="1"/>
          <p:nvPr>
            <p:ph idx="4" type="body"/>
          </p:nvPr>
        </p:nvSpPr>
        <p:spPr>
          <a:xfrm>
            <a:off x="8304246" y="2548930"/>
            <a:ext cx="3360373" cy="28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1" sz="1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83"/>
          <p:cNvSpPr txBox="1"/>
          <p:nvPr>
            <p:ph idx="5" type="body"/>
          </p:nvPr>
        </p:nvSpPr>
        <p:spPr>
          <a:xfrm>
            <a:off x="527382" y="4171455"/>
            <a:ext cx="3360373" cy="88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0"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83"/>
          <p:cNvSpPr txBox="1"/>
          <p:nvPr>
            <p:ph idx="6" type="body"/>
          </p:nvPr>
        </p:nvSpPr>
        <p:spPr>
          <a:xfrm>
            <a:off x="527382" y="3883423"/>
            <a:ext cx="3360373" cy="28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1" sz="1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83"/>
          <p:cNvSpPr txBox="1"/>
          <p:nvPr>
            <p:ph idx="7" type="body"/>
          </p:nvPr>
        </p:nvSpPr>
        <p:spPr>
          <a:xfrm>
            <a:off x="527382" y="2852937"/>
            <a:ext cx="3360373" cy="88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0"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83"/>
          <p:cNvSpPr txBox="1"/>
          <p:nvPr>
            <p:ph idx="8" type="body"/>
          </p:nvPr>
        </p:nvSpPr>
        <p:spPr>
          <a:xfrm>
            <a:off x="527382" y="2564905"/>
            <a:ext cx="3360373" cy="28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60"/>
              <a:buFont typeface="Arial"/>
              <a:buNone/>
              <a:defRPr b="1"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2pPr>
            <a:lvl3pPr indent="-228600" lvl="2" marL="137160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83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83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83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Diapositive de titre">
  <p:cSld name="10_Diapositive de 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8068963" y="0"/>
            <a:ext cx="41230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7"/>
          <p:cNvSpPr txBox="1"/>
          <p:nvPr>
            <p:ph type="ctrTitle"/>
          </p:nvPr>
        </p:nvSpPr>
        <p:spPr>
          <a:xfrm>
            <a:off x="697426" y="682171"/>
            <a:ext cx="6806460" cy="12917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" type="subTitle"/>
          </p:nvPr>
        </p:nvSpPr>
        <p:spPr>
          <a:xfrm>
            <a:off x="2598056" y="2601119"/>
            <a:ext cx="4905829" cy="2827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31" name="Google Shape;31;p5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" name="Google Shape;32;p57"/>
          <p:cNvSpPr/>
          <p:nvPr/>
        </p:nvSpPr>
        <p:spPr>
          <a:xfrm>
            <a:off x="697426" y="2183724"/>
            <a:ext cx="1161143" cy="188685"/>
          </a:xfrm>
          <a:prstGeom prst="rect">
            <a:avLst/>
          </a:prstGeom>
          <a:solidFill>
            <a:srgbClr val="BA534F"/>
          </a:solidFill>
          <a:ln cap="flat" cmpd="sng" w="25400">
            <a:solidFill>
              <a:srgbClr val="B85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7"/>
          <p:cNvSpPr txBox="1"/>
          <p:nvPr>
            <p:ph idx="2" type="body"/>
          </p:nvPr>
        </p:nvSpPr>
        <p:spPr>
          <a:xfrm>
            <a:off x="696913" y="2601913"/>
            <a:ext cx="1755775" cy="282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 b="1" sz="16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" name="Google Shape;3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0031" y="266653"/>
            <a:ext cx="968774" cy="52941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5535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2C6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8"/>
          <p:cNvSpPr txBox="1"/>
          <p:nvPr>
            <p:ph type="title"/>
          </p:nvPr>
        </p:nvSpPr>
        <p:spPr>
          <a:xfrm>
            <a:off x="1016812" y="2804617"/>
            <a:ext cx="10158374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ctrTitle"/>
          </p:nvPr>
        </p:nvSpPr>
        <p:spPr>
          <a:xfrm>
            <a:off x="410057" y="142748"/>
            <a:ext cx="1137188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0"/>
          <p:cNvSpPr txBox="1"/>
          <p:nvPr>
            <p:ph type="title"/>
          </p:nvPr>
        </p:nvSpPr>
        <p:spPr>
          <a:xfrm>
            <a:off x="1016812" y="2804617"/>
            <a:ext cx="10158374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" type="body"/>
          </p:nvPr>
        </p:nvSpPr>
        <p:spPr>
          <a:xfrm>
            <a:off x="1265046" y="1158366"/>
            <a:ext cx="9661906" cy="264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0E2C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/>
          <p:nvPr>
            <p:ph type="title"/>
          </p:nvPr>
        </p:nvSpPr>
        <p:spPr>
          <a:xfrm>
            <a:off x="1016812" y="2804617"/>
            <a:ext cx="10158374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" type="body"/>
          </p:nvPr>
        </p:nvSpPr>
        <p:spPr>
          <a:xfrm>
            <a:off x="602386" y="2061210"/>
            <a:ext cx="4795520" cy="4294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Sopra Steria" showMasterSp="0">
  <p:cSld name="Couverture Sopra Steria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/>
          <p:nvPr/>
        </p:nvSpPr>
        <p:spPr>
          <a:xfrm>
            <a:off x="584200" y="6400801"/>
            <a:ext cx="3598333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Delivering Transformation. Together.*</a:t>
            </a:r>
            <a:endParaRPr/>
          </a:p>
        </p:txBody>
      </p:sp>
      <p:sp>
        <p:nvSpPr>
          <p:cNvPr id="74" name="Google Shape;74;p63"/>
          <p:cNvSpPr txBox="1"/>
          <p:nvPr/>
        </p:nvSpPr>
        <p:spPr>
          <a:xfrm rot="-5400000">
            <a:off x="-665690" y="5719747"/>
            <a:ext cx="161925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*Réussir la transformation. Ensemble.</a:t>
            </a:r>
            <a:endParaRPr/>
          </a:p>
        </p:txBody>
      </p:sp>
      <p:sp>
        <p:nvSpPr>
          <p:cNvPr id="75" name="Google Shape;75;p63"/>
          <p:cNvSpPr txBox="1"/>
          <p:nvPr>
            <p:ph type="ctrTitle"/>
          </p:nvPr>
        </p:nvSpPr>
        <p:spPr>
          <a:xfrm>
            <a:off x="735846" y="4217143"/>
            <a:ext cx="8601908" cy="424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cap="none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" type="subTitle"/>
          </p:nvPr>
        </p:nvSpPr>
        <p:spPr>
          <a:xfrm>
            <a:off x="728134" y="4653137"/>
            <a:ext cx="8609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11"/>
              </a:spcBef>
              <a:spcAft>
                <a:spcPts val="0"/>
              </a:spcAft>
              <a:buSzPts val="1800"/>
              <a:buFont typeface="Tahoma"/>
              <a:buNone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413"/>
              </a:spcBef>
              <a:spcAft>
                <a:spcPts val="0"/>
              </a:spcAft>
              <a:buSzPts val="1800"/>
              <a:buNone/>
              <a:defRPr>
                <a:solidFill>
                  <a:srgbClr val="8A8A8A"/>
                </a:solidFill>
              </a:defRPr>
            </a:lvl2pPr>
            <a:lvl3pPr lvl="2" algn="ctr">
              <a:spcBef>
                <a:spcPts val="413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77" name="Google Shape;77;p63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Sopra Steria Consulting" showMasterSp="0">
  <p:cSld name="Couverture Sopra Steria Consulting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64"/>
          <p:cNvGrpSpPr/>
          <p:nvPr/>
        </p:nvGrpSpPr>
        <p:grpSpPr>
          <a:xfrm>
            <a:off x="1" y="1722514"/>
            <a:ext cx="12194116" cy="1773238"/>
            <a:chOff x="0" y="1958231"/>
            <a:chExt cx="9145587" cy="1773238"/>
          </a:xfrm>
        </p:grpSpPr>
        <p:sp>
          <p:nvSpPr>
            <p:cNvPr id="80" name="Google Shape;80;p64"/>
            <p:cNvSpPr/>
            <p:nvPr/>
          </p:nvSpPr>
          <p:spPr>
            <a:xfrm>
              <a:off x="3374982" y="2326531"/>
              <a:ext cx="5770605" cy="1333688"/>
            </a:xfrm>
            <a:custGeom>
              <a:rect b="b" l="l" r="r" t="t"/>
              <a:pathLst>
                <a:path extrusionOk="0" h="9954" w="10185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4"/>
            <p:cNvSpPr/>
            <p:nvPr/>
          </p:nvSpPr>
          <p:spPr>
            <a:xfrm>
              <a:off x="0" y="1958231"/>
              <a:ext cx="3479800" cy="1773238"/>
            </a:xfrm>
            <a:custGeom>
              <a:rect b="b" l="l" r="r" t="t"/>
              <a:pathLst>
                <a:path extrusionOk="0" h="1086" w="2130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64"/>
          <p:cNvSpPr/>
          <p:nvPr/>
        </p:nvSpPr>
        <p:spPr>
          <a:xfrm>
            <a:off x="0" y="-234950"/>
            <a:ext cx="12194117" cy="3660775"/>
          </a:xfrm>
          <a:custGeom>
            <a:rect b="b" l="l" r="r" t="t"/>
            <a:pathLst>
              <a:path extrusionOk="0" h="3661619" w="9145588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584200" y="6400801"/>
            <a:ext cx="3598333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Delivering Transformation. Together.*</a:t>
            </a:r>
            <a:endParaRPr/>
          </a:p>
        </p:txBody>
      </p:sp>
      <p:sp>
        <p:nvSpPr>
          <p:cNvPr id="84" name="Google Shape;84;p64"/>
          <p:cNvSpPr txBox="1"/>
          <p:nvPr/>
        </p:nvSpPr>
        <p:spPr>
          <a:xfrm rot="-5400000">
            <a:off x="-665690" y="5719747"/>
            <a:ext cx="161925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*Réussir la transformation. Ensemble.</a:t>
            </a:r>
            <a:endParaRPr/>
          </a:p>
        </p:txBody>
      </p:sp>
      <p:sp>
        <p:nvSpPr>
          <p:cNvPr id="85" name="Google Shape;85;p64"/>
          <p:cNvSpPr txBox="1"/>
          <p:nvPr>
            <p:ph type="ctrTitle"/>
          </p:nvPr>
        </p:nvSpPr>
        <p:spPr>
          <a:xfrm>
            <a:off x="735846" y="4217143"/>
            <a:ext cx="8601908" cy="424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cap="none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4"/>
          <p:cNvSpPr txBox="1"/>
          <p:nvPr>
            <p:ph idx="1" type="subTitle"/>
          </p:nvPr>
        </p:nvSpPr>
        <p:spPr>
          <a:xfrm>
            <a:off x="728134" y="4653137"/>
            <a:ext cx="8609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11"/>
              </a:spcBef>
              <a:spcAft>
                <a:spcPts val="0"/>
              </a:spcAft>
              <a:buSzPts val="1800"/>
              <a:buFont typeface="Tahoma"/>
              <a:buNone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413"/>
              </a:spcBef>
              <a:spcAft>
                <a:spcPts val="0"/>
              </a:spcAft>
              <a:buSzPts val="1800"/>
              <a:buNone/>
              <a:defRPr>
                <a:solidFill>
                  <a:srgbClr val="8A8A8A"/>
                </a:solidFill>
              </a:defRPr>
            </a:lvl2pPr>
            <a:lvl3pPr lvl="2" algn="ctr">
              <a:spcBef>
                <a:spcPts val="413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87" name="Google Shape;87;p64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1016812" y="2804617"/>
            <a:ext cx="10158374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1265046" y="1158366"/>
            <a:ext cx="9661906" cy="264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E2C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/>
          <p:nvPr>
            <p:ph type="title"/>
          </p:nvPr>
        </p:nvSpPr>
        <p:spPr>
          <a:xfrm>
            <a:off x="726017" y="190501"/>
            <a:ext cx="10727267" cy="79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62"/>
          <p:cNvSpPr txBox="1"/>
          <p:nvPr>
            <p:ph idx="10" type="dt"/>
          </p:nvPr>
        </p:nvSpPr>
        <p:spPr>
          <a:xfrm>
            <a:off x="6855884" y="6469064"/>
            <a:ext cx="14478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2"/>
          <p:cNvSpPr txBox="1"/>
          <p:nvPr>
            <p:ph idx="11" type="ftr"/>
          </p:nvPr>
        </p:nvSpPr>
        <p:spPr>
          <a:xfrm>
            <a:off x="709084" y="6502401"/>
            <a:ext cx="60600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2"/>
          <p:cNvSpPr txBox="1"/>
          <p:nvPr>
            <p:ph idx="12" type="sldNum"/>
          </p:nvPr>
        </p:nvSpPr>
        <p:spPr>
          <a:xfrm>
            <a:off x="162984" y="6502401"/>
            <a:ext cx="395816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6" name="Google Shape;66;p62"/>
          <p:cNvCxnSpPr/>
          <p:nvPr/>
        </p:nvCxnSpPr>
        <p:spPr>
          <a:xfrm>
            <a:off x="709084" y="6538914"/>
            <a:ext cx="0" cy="98425"/>
          </a:xfrm>
          <a:prstGeom prst="straightConnector1">
            <a:avLst/>
          </a:prstGeom>
          <a:noFill/>
          <a:ln cap="flat" cmpd="sng" w="28575">
            <a:solidFill>
              <a:srgbClr val="CF022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62"/>
          <p:cNvCxnSpPr/>
          <p:nvPr/>
        </p:nvCxnSpPr>
        <p:spPr>
          <a:xfrm>
            <a:off x="719667" y="1054100"/>
            <a:ext cx="855133" cy="0"/>
          </a:xfrm>
          <a:prstGeom prst="straightConnector1">
            <a:avLst/>
          </a:prstGeom>
          <a:noFill/>
          <a:ln cap="flat" cmpd="sng" w="12700">
            <a:solidFill>
              <a:srgbClr val="CF02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62"/>
          <p:cNvSpPr/>
          <p:nvPr/>
        </p:nvSpPr>
        <p:spPr>
          <a:xfrm>
            <a:off x="0" y="1"/>
            <a:ext cx="12192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2"/>
          <p:cNvSpPr txBox="1"/>
          <p:nvPr>
            <p:ph idx="1" type="body"/>
          </p:nvPr>
        </p:nvSpPr>
        <p:spPr>
          <a:xfrm>
            <a:off x="687917" y="1484314"/>
            <a:ext cx="10784416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413"/>
              </a:spcBef>
              <a:spcAft>
                <a:spcPts val="0"/>
              </a:spcAft>
              <a:buClr>
                <a:srgbClr val="F07D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‐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0" name="Google Shape;70;p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01351" y="6286501"/>
            <a:ext cx="747183" cy="4111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{&quot;HashCode&quot;:-424964394,&quot;Placement&quot;:&quot;Footer&quot;,&quot;Top&quot;:520.3781,&quot;Left&quot;:634.774353,&quot;SlideWidth&quot;:720,&quot;SlideHeight&quot;:540}" id="71" name="Google Shape;71;p62"/>
          <p:cNvSpPr txBox="1"/>
          <p:nvPr/>
        </p:nvSpPr>
        <p:spPr>
          <a:xfrm>
            <a:off x="10748845" y="6656457"/>
            <a:ext cx="1443155" cy="15388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Relationship Id="rId4" Type="http://schemas.openxmlformats.org/officeDocument/2006/relationships/image" Target="../media/image24.jpg"/><Relationship Id="rId5" Type="http://schemas.openxmlformats.org/officeDocument/2006/relationships/image" Target="../media/image27.jpg"/><Relationship Id="rId6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2C6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"/>
          <p:cNvSpPr txBox="1"/>
          <p:nvPr/>
        </p:nvSpPr>
        <p:spPr>
          <a:xfrm>
            <a:off x="2667000" y="1676400"/>
            <a:ext cx="7162800" cy="309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50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Management de projet opérationnel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"/>
          <p:cNvSpPr txBox="1"/>
          <p:nvPr/>
        </p:nvSpPr>
        <p:spPr>
          <a:xfrm>
            <a:off x="360600" y="6011300"/>
            <a:ext cx="3809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Formation – Avril 2021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 txBox="1"/>
          <p:nvPr>
            <p:ph idx="4294967295" type="title"/>
          </p:nvPr>
        </p:nvSpPr>
        <p:spPr>
          <a:xfrm>
            <a:off x="609600" y="25400"/>
            <a:ext cx="10212387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latin typeface="Arial"/>
                <a:ea typeface="Arial"/>
                <a:cs typeface="Arial"/>
                <a:sym typeface="Arial"/>
              </a:rPr>
              <a:t>MANAGER et LEADER :</a:t>
            </a:r>
            <a:br>
              <a:rPr lang="fr-FR" sz="3200">
                <a:latin typeface="Arial"/>
                <a:ea typeface="Arial"/>
                <a:cs typeface="Arial"/>
                <a:sym typeface="Arial"/>
              </a:rPr>
            </a:br>
            <a:r>
              <a:rPr lang="fr-FR" sz="3200">
                <a:latin typeface="Arial"/>
                <a:ea typeface="Arial"/>
                <a:cs typeface="Arial"/>
                <a:sym typeface="Arial"/>
              </a:rPr>
              <a:t>Les caractéristiques et les différences</a:t>
            </a:r>
            <a:endParaRPr/>
          </a:p>
        </p:txBody>
      </p:sp>
      <p:sp>
        <p:nvSpPr>
          <p:cNvPr id="414" name="Google Shape;414;p10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5" name="Google Shape;415;p10"/>
          <p:cNvGraphicFramePr/>
          <p:nvPr/>
        </p:nvGraphicFramePr>
        <p:xfrm>
          <a:off x="322263" y="126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{4DF25F4B-73B3-41A6-88B5-2102854BAF7B}</a:tableStyleId>
              </a:tblPr>
              <a:tblGrid>
                <a:gridCol w="4105275"/>
              </a:tblGrid>
              <a:tr h="808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None/>
                      </a:pPr>
                      <a:br>
                        <a:rPr b="0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MANAGER 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Fait comme il faut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Gère l'existant à court et moyen terme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Délègue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Travaille pour l'entreprise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Agit selon le plan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Accompagne l'organisation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Pilote et suit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Rationnel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Entretient le mouvement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Réalise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Conviction professionnelle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Explique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Décide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Donne l'exemple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10"/>
          <p:cNvGraphicFramePr/>
          <p:nvPr/>
        </p:nvGraphicFramePr>
        <p:xfrm>
          <a:off x="4716462" y="126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{4DF25F4B-73B3-41A6-88B5-2102854BAF7B}</a:tableStyleId>
              </a:tblPr>
              <a:tblGrid>
                <a:gridCol w="4198925"/>
              </a:tblGrid>
              <a:tr h="811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Noto Sans Symbols"/>
                        <a:buNone/>
                      </a:pPr>
                      <a:br>
                        <a:rPr b="0" i="0" lang="fr-FR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fr-FR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</a:t>
                      </a:r>
                      <a:endParaRPr b="1" i="0" sz="18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1687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Fait ce qu'il faut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Remet en cause l'existant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 terme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Inspire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Crée ses propres buts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Agit selon sa vision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Innove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 personnes se reconnaissent en lui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Fait confiance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Intuitif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Donne le mouvement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Passionné</a:t>
                      </a:r>
                      <a:br>
                        <a:rPr b="1" i="0" lang="fr-FR" sz="18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1" i="0" sz="1800" u="none" cap="none" strike="noStrike">
                        <a:solidFill>
                          <a:srgbClr val="8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"/>
          <p:cNvSpPr txBox="1"/>
          <p:nvPr/>
        </p:nvSpPr>
        <p:spPr>
          <a:xfrm>
            <a:off x="457200" y="1828800"/>
            <a:ext cx="10352088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6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PEUT-ON DÉVELOPPER </a:t>
            </a:r>
            <a:endParaRPr b="0" i="0" sz="6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6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LES COMPÉTENCES DE LEADERSHIP ? </a:t>
            </a:r>
            <a:endParaRPr b="0" i="0" sz="6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1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"/>
          <p:cNvSpPr txBox="1"/>
          <p:nvPr>
            <p:ph idx="4294967295" type="title"/>
          </p:nvPr>
        </p:nvSpPr>
        <p:spPr>
          <a:xfrm>
            <a:off x="455613" y="374650"/>
            <a:ext cx="102123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/>
              <a:t> LES FONDAMENTAUX DU LEADERSHIP 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2"/>
          <p:cNvSpPr txBox="1"/>
          <p:nvPr/>
        </p:nvSpPr>
        <p:spPr>
          <a:xfrm>
            <a:off x="457200" y="1295400"/>
            <a:ext cx="1035208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VALEURS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 leadership est basé sur des valeurs: 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-"/>
            </a:pP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groupe (de l</a:t>
            </a:r>
            <a:r>
              <a:rPr b="0" i="0" lang="fr-F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organisation)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-"/>
            </a:pP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 l</a:t>
            </a:r>
            <a:r>
              <a:rPr b="0" i="0" lang="fr-F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individu</a:t>
            </a:r>
            <a:endParaRPr/>
          </a:p>
          <a:p>
            <a:pPr indent="-3810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0E2C6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La performance résulte de l</a:t>
            </a:r>
            <a:r>
              <a:rPr b="0" i="0" lang="fr-F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adéquation entre les deu</a:t>
            </a: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b="0" i="0"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990600" y="4267200"/>
            <a:ext cx="820737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i="1"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leader efficace se connaît bien, 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i="1"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1" lang="fr-F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1"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accepte et est honnête avec lui-même.  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i="1" lang="fr-F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 est en phase avec les valeurs de son groupe</a:t>
            </a:r>
            <a:endParaRPr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>
            <p:ph idx="4294967295" type="title"/>
          </p:nvPr>
        </p:nvSpPr>
        <p:spPr>
          <a:xfrm>
            <a:off x="455613" y="374650"/>
            <a:ext cx="102123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/>
              <a:t> LES FONDAMENTAUX DU LEADERSHIP 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3"/>
          <p:cNvSpPr txBox="1"/>
          <p:nvPr/>
        </p:nvSpPr>
        <p:spPr>
          <a:xfrm>
            <a:off x="457200" y="1295400"/>
            <a:ext cx="103520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INCONTOURNABLES A MAITRISER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 décodage des stades de développement des équipes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 Le décodage face à la situation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 La maîtrise du processus de changement</a:t>
            </a:r>
            <a:endParaRPr/>
          </a:p>
        </p:txBody>
      </p:sp>
      <p:sp>
        <p:nvSpPr>
          <p:cNvPr id="437" name="Google Shape;437;p13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990600" y="4267200"/>
            <a:ext cx="820737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None/>
            </a:pPr>
            <a:r>
              <a:rPr i="1"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leader efficace: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i="1"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agit et s</a:t>
            </a:r>
            <a:r>
              <a:rPr i="1" lang="fr-FR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1"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affirme, </a:t>
            </a:r>
            <a:endParaRPr i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i="1"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sait doser ces incontournables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i="1"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 un agent du  changement 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i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i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"/>
          <p:cNvSpPr txBox="1"/>
          <p:nvPr>
            <p:ph idx="4294967295" type="title"/>
          </p:nvPr>
        </p:nvSpPr>
        <p:spPr>
          <a:xfrm>
            <a:off x="455613" y="374650"/>
            <a:ext cx="102123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/>
              <a:t> LES FONDAMENTAUX DU LEADERSHIP 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4"/>
          <p:cNvSpPr txBox="1"/>
          <p:nvPr/>
        </p:nvSpPr>
        <p:spPr>
          <a:xfrm>
            <a:off x="457200" y="1295400"/>
            <a:ext cx="10352088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LES MEILLEURES PRATIQUES: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Bien se connaître et savoir où on veut aller en tant que Leader</a:t>
            </a:r>
            <a:endParaRPr/>
          </a:p>
          <a:p>
            <a:pPr indent="-406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0E2C6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Chercher et s</a:t>
            </a: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approprier des enseignements et des façons de faire éprouvées (benchmark)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14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4"/>
          <p:cNvSpPr/>
          <p:nvPr/>
        </p:nvSpPr>
        <p:spPr>
          <a:xfrm>
            <a:off x="990600" y="4267200"/>
            <a:ext cx="820737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leader efficace développe son propre style </a:t>
            </a:r>
            <a:endParaRPr/>
          </a:p>
          <a:p>
            <a:pPr indent="-533400" lvl="0" marL="533400" marR="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dans la mise en œuvre des meilleures pratiques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"/>
          <p:cNvSpPr txBox="1"/>
          <p:nvPr>
            <p:ph idx="4294967295" type="title"/>
          </p:nvPr>
        </p:nvSpPr>
        <p:spPr>
          <a:xfrm>
            <a:off x="455613" y="374650"/>
            <a:ext cx="102123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latin typeface="Tahoma"/>
                <a:ea typeface="Tahoma"/>
                <a:cs typeface="Tahoma"/>
                <a:sym typeface="Tahoma"/>
              </a:rPr>
            </a:br>
            <a:r>
              <a:rPr lang="fr-FR" sz="3600">
                <a:latin typeface="Tahoma"/>
                <a:ea typeface="Tahoma"/>
                <a:cs typeface="Tahoma"/>
                <a:sym typeface="Tahoma"/>
              </a:rPr>
              <a:t>LES TROIS TYPES DE LEADERSHIP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5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5"/>
          <p:cNvSpPr/>
          <p:nvPr/>
        </p:nvSpPr>
        <p:spPr>
          <a:xfrm>
            <a:off x="228600" y="1447800"/>
            <a:ext cx="1439863" cy="39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externe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interne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15"/>
          <p:cNvCxnSpPr/>
          <p:nvPr/>
        </p:nvCxnSpPr>
        <p:spPr>
          <a:xfrm rot="10800000">
            <a:off x="685800" y="2362200"/>
            <a:ext cx="0" cy="2376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5" name="Google Shape;455;p15"/>
          <p:cNvSpPr txBox="1"/>
          <p:nvPr/>
        </p:nvSpPr>
        <p:spPr>
          <a:xfrm>
            <a:off x="18288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Leadership de fonction - de hiérarchie : </a:t>
            </a:r>
            <a:endParaRPr/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ils le font car ils doivent le faire</a:t>
            </a:r>
            <a:endParaRPr/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Leadership d’expertise: ils le font car </a:t>
            </a:r>
            <a:endParaRPr/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ils ont confiance que vous savez </a:t>
            </a:r>
            <a:endParaRPr/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comment le faire</a:t>
            </a:r>
            <a:endParaRPr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Leadership d’influence: ils le font car </a:t>
            </a:r>
            <a:endParaRPr/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ils ont envie de le faire</a:t>
            </a:r>
            <a:endParaRPr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/>
          <p:nvPr>
            <p:ph idx="4294967295" type="title"/>
          </p:nvPr>
        </p:nvSpPr>
        <p:spPr>
          <a:xfrm>
            <a:off x="455613" y="374650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464" name="Google Shape;464;p16"/>
          <p:cNvSpPr txBox="1"/>
          <p:nvPr/>
        </p:nvSpPr>
        <p:spPr>
          <a:xfrm>
            <a:off x="16002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fr-FR" sz="9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1" lang="fr-FR" sz="9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fr-FR" sz="9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1" lang="fr-FR" sz="9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1" sz="9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5" name="Google Shape;465;p16"/>
          <p:cNvGrpSpPr/>
          <p:nvPr/>
        </p:nvGrpSpPr>
        <p:grpSpPr>
          <a:xfrm>
            <a:off x="3305175" y="3581400"/>
            <a:ext cx="4391025" cy="792162"/>
            <a:chOff x="1519" y="2387"/>
            <a:chExt cx="2766" cy="499"/>
          </a:xfrm>
        </p:grpSpPr>
        <p:sp>
          <p:nvSpPr>
            <p:cNvPr id="466" name="Google Shape;466;p16"/>
            <p:cNvSpPr/>
            <p:nvPr/>
          </p:nvSpPr>
          <p:spPr>
            <a:xfrm>
              <a:off x="1519" y="2387"/>
              <a:ext cx="861" cy="499"/>
            </a:xfrm>
            <a:custGeom>
              <a:rect b="b" l="l" r="r" t="t"/>
              <a:pathLst>
                <a:path extrusionOk="0" h="21600" w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extrusionOk="0" h="21600" w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extrusionOk="0" h="21600" w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424" y="2387"/>
              <a:ext cx="861" cy="499"/>
            </a:xfrm>
            <a:custGeom>
              <a:rect b="b" l="l" r="r" t="t"/>
              <a:pathLst>
                <a:path extrusionOk="0" h="21600" w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extrusionOk="0" h="21600" w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extrusionOk="0" h="21600" w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"/>
          <p:cNvSpPr txBox="1"/>
          <p:nvPr>
            <p:ph idx="4294967295" type="title"/>
          </p:nvPr>
        </p:nvSpPr>
        <p:spPr>
          <a:xfrm>
            <a:off x="455613" y="374650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7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475" name="Google Shape;475;p17"/>
          <p:cNvSpPr txBox="1"/>
          <p:nvPr/>
        </p:nvSpPr>
        <p:spPr>
          <a:xfrm>
            <a:off x="1524000" y="1828800"/>
            <a:ext cx="77724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Qu’est-ce qu’une valeur?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 Robert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Ce qui est vrai, beau, bien </a:t>
            </a:r>
            <a:b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(selon un jugement en accord avec celui de la société, de l’époque, de son entourage)</a:t>
            </a:r>
            <a:endParaRPr sz="1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"/>
          <p:cNvSpPr txBox="1"/>
          <p:nvPr>
            <p:ph idx="4294967295" type="title"/>
          </p:nvPr>
        </p:nvSpPr>
        <p:spPr>
          <a:xfrm>
            <a:off x="455613" y="374650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483" name="Google Shape;483;p18"/>
          <p:cNvSpPr txBox="1"/>
          <p:nvPr/>
        </p:nvSpPr>
        <p:spPr>
          <a:xfrm>
            <a:off x="1524000" y="1828800"/>
            <a:ext cx="77724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Qu’est-ce qu’une attitude?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 Robert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Ensemble de jugements, façons de percevoir des personnes et des situations qui poussent  à des  comportements</a:t>
            </a:r>
            <a:endParaRPr sz="1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idx="4294967295" type="title"/>
          </p:nvPr>
        </p:nvSpPr>
        <p:spPr>
          <a:xfrm>
            <a:off x="455613" y="374650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1524000" y="1828800"/>
            <a:ext cx="77724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Qu’est-ce qu’un comportement?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 Robert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 comporter: se conduire,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agir d’une certaine manière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"/>
          <p:cNvSpPr/>
          <p:nvPr/>
        </p:nvSpPr>
        <p:spPr>
          <a:xfrm>
            <a:off x="236697" y="2613510"/>
            <a:ext cx="3649503" cy="386349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"/>
          <p:cNvSpPr txBox="1"/>
          <p:nvPr>
            <p:ph type="ctrTitle"/>
          </p:nvPr>
        </p:nvSpPr>
        <p:spPr>
          <a:xfrm>
            <a:off x="754063" y="315513"/>
            <a:ext cx="914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Formateur</a:t>
            </a:r>
            <a:endParaRPr/>
          </a:p>
        </p:txBody>
      </p:sp>
      <p:sp>
        <p:nvSpPr>
          <p:cNvPr id="352" name="Google Shape;352;p2"/>
          <p:cNvSpPr/>
          <p:nvPr/>
        </p:nvSpPr>
        <p:spPr>
          <a:xfrm>
            <a:off x="3810000" y="1219200"/>
            <a:ext cx="403860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r>
              <a:t/>
            </a:r>
            <a:endParaRPr sz="1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"/>
          <p:cNvSpPr/>
          <p:nvPr/>
        </p:nvSpPr>
        <p:spPr>
          <a:xfrm>
            <a:off x="236698" y="1164933"/>
            <a:ext cx="1332000" cy="1332000"/>
          </a:xfrm>
          <a:prstGeom prst="rect">
            <a:avLst/>
          </a:prstGeom>
          <a:solidFill>
            <a:srgbClr val="B8524E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"/>
          <p:cNvSpPr/>
          <p:nvPr/>
        </p:nvSpPr>
        <p:spPr>
          <a:xfrm>
            <a:off x="3886200" y="12954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Jean Jacques KONGO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Google Shape;355;p2"/>
          <p:cNvSpPr/>
          <p:nvPr/>
        </p:nvSpPr>
        <p:spPr>
          <a:xfrm>
            <a:off x="0" y="2514600"/>
            <a:ext cx="4033833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Manager Salesforce.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6" name="Google Shape;356;p2"/>
          <p:cNvSpPr/>
          <p:nvPr/>
        </p:nvSpPr>
        <p:spPr>
          <a:xfrm>
            <a:off x="250345" y="849111"/>
            <a:ext cx="8001026" cy="2453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2"/>
              <a:buFont typeface="Arial"/>
              <a:buNone/>
            </a:pPr>
            <a:r>
              <a:t/>
            </a:r>
            <a:endParaRPr b="1" sz="140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"/>
          <p:cNvSpPr/>
          <p:nvPr/>
        </p:nvSpPr>
        <p:spPr>
          <a:xfrm>
            <a:off x="9209509" y="4355036"/>
            <a:ext cx="23482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Experts Agiles Yélé à Lyon</a:t>
            </a:r>
            <a:endParaRPr/>
          </a:p>
        </p:txBody>
      </p:sp>
      <p:pic>
        <p:nvPicPr>
          <p:cNvPr descr="Une image contenant personne, mur, intérieur, homme&#10;&#10;Description générée automatiquement" id="358" name="Google Shape;3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11" y="1192209"/>
            <a:ext cx="1154488" cy="1154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"/>
          <p:cNvSpPr/>
          <p:nvPr/>
        </p:nvSpPr>
        <p:spPr>
          <a:xfrm>
            <a:off x="2514600" y="2133600"/>
            <a:ext cx="91440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b="1" lang="fr-FR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Mastère Spécialisé 3è cycle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ESIEE Paris - France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Ecole Supérieure des Ingénieurs en Electronique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et Electrotechnique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b="1" lang="fr-FR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Bachelor Informatique de Gestion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Fachhochschule Wedel Hamburg – Allemagne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University of Applied Sciences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◆"/>
            </a:pPr>
            <a:r>
              <a:rPr b="1" lang="fr-FR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DUT Finances/Comptabilité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ENSUT – Ecole Supérieure Polytechnique de Dakar - Sénégal</a:t>
            </a:r>
            <a:r>
              <a:rPr b="1" lang="fr-FR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"/>
          <p:cNvSpPr txBox="1"/>
          <p:nvPr>
            <p:ph idx="4294967295" type="title"/>
          </p:nvPr>
        </p:nvSpPr>
        <p:spPr>
          <a:xfrm>
            <a:off x="455613" y="374650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0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0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499" name="Google Shape;499;p20"/>
          <p:cNvSpPr txBox="1"/>
          <p:nvPr/>
        </p:nvSpPr>
        <p:spPr>
          <a:xfrm>
            <a:off x="1524000" y="1828800"/>
            <a:ext cx="77724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Value-based leadership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Concept qui veut que le leadership soit la réflexion, l’expression de ses propres valeurs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"/>
          <p:cNvSpPr txBox="1"/>
          <p:nvPr>
            <p:ph idx="4294967295" type="title"/>
          </p:nvPr>
        </p:nvSpPr>
        <p:spPr>
          <a:xfrm>
            <a:off x="455613" y="374650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1524000" y="1828800"/>
            <a:ext cx="77724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Value-based leadership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Qui sont, à vos yeux, les grands leaders de l’histoire?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Quels traits de personnalité ont-ils en commun?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 txBox="1"/>
          <p:nvPr>
            <p:ph idx="4294967295" type="title"/>
          </p:nvPr>
        </p:nvSpPr>
        <p:spPr>
          <a:xfrm>
            <a:off x="838200" y="1295400"/>
            <a:ext cx="102123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Comment se développent nos Valeurs? 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304800" y="2286000"/>
            <a:ext cx="2209800" cy="407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– 10 ans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 – 20 ans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 ans -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2819400" y="2209800"/>
            <a:ext cx="6621463" cy="412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famille - l’éducation  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monde qui nous entoure - la 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Confrontation - nos collègues et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 amis </a:t>
            </a:r>
            <a:endParaRPr/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consolidation et l’adaptation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517" name="Google Shape;517;p22"/>
          <p:cNvSpPr txBox="1"/>
          <p:nvPr>
            <p:ph idx="4294967295" type="title"/>
          </p:nvPr>
        </p:nvSpPr>
        <p:spPr>
          <a:xfrm>
            <a:off x="457200" y="8467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>
            <p:ph idx="4294967295" type="title"/>
          </p:nvPr>
        </p:nvSpPr>
        <p:spPr>
          <a:xfrm>
            <a:off x="838200" y="1295400"/>
            <a:ext cx="102123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Comment se développent nos Valeurs? 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1600200" y="2438400"/>
            <a:ext cx="8458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Comme les valeurs se développent à travers l’éducation et l’expérience de vie, il faut beaucoup de temps pour les affiner,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encore plus, pour les modifier.</a:t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526" name="Google Shape;526;p23"/>
          <p:cNvSpPr txBox="1"/>
          <p:nvPr>
            <p:ph idx="4294967295" type="title"/>
          </p:nvPr>
        </p:nvSpPr>
        <p:spPr>
          <a:xfrm>
            <a:off x="457200" y="8467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"/>
          <p:cNvSpPr txBox="1"/>
          <p:nvPr>
            <p:ph idx="4294967295" type="title"/>
          </p:nvPr>
        </p:nvSpPr>
        <p:spPr>
          <a:xfrm>
            <a:off x="455613" y="374650"/>
            <a:ext cx="1066958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/>
              <a:t>Valeurs, Attitudes et Comportements 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4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8467" y="6488668"/>
            <a:ext cx="338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Fondamentaux du Leadership</a:t>
            </a:r>
            <a:endParaRPr/>
          </a:p>
        </p:txBody>
      </p:sp>
      <p:sp>
        <p:nvSpPr>
          <p:cNvPr id="534" name="Google Shape;534;p24"/>
          <p:cNvSpPr txBox="1"/>
          <p:nvPr/>
        </p:nvSpPr>
        <p:spPr>
          <a:xfrm>
            <a:off x="1219200" y="1524000"/>
            <a:ext cx="9753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Value-based leadership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Réflexion personnelle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1- Quelles sont les 3 principales Valeurs qui vous animent?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2- D’où viennent-elles, comment se sont-elles développées?</a:t>
            </a:r>
            <a:br>
              <a:rPr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3-Quels attitudes et comportements sont générés par ces Valeurs?  </a:t>
            </a:r>
            <a:br>
              <a:rPr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4-Quel est le style de Leadership que vous trouvez le plus facile à utiliser (entre hiérarchie, expertise et influence)?  Pourquoi? Fournir des exemples pour étayer votre réponse.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5"/>
          <p:cNvSpPr txBox="1"/>
          <p:nvPr>
            <p:ph type="title"/>
          </p:nvPr>
        </p:nvSpPr>
        <p:spPr>
          <a:xfrm>
            <a:off x="1066800" y="1752600"/>
            <a:ext cx="10158374" cy="3447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Commençons par le début …  </a:t>
            </a:r>
            <a:br>
              <a:rPr lang="fr-FR" sz="9600">
                <a:latin typeface="Tahoma"/>
                <a:ea typeface="Tahoma"/>
                <a:cs typeface="Tahoma"/>
                <a:sym typeface="Tahoma"/>
              </a:rPr>
            </a:b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Qu ’est-ce qu’un Leader ? </a:t>
            </a: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Faut-il avoir du charisme pour être un Leader ?  </a:t>
            </a:r>
            <a:endParaRPr/>
          </a:p>
        </p:txBody>
      </p:sp>
      <p:sp>
        <p:nvSpPr>
          <p:cNvPr id="541" name="Google Shape;541;p25"/>
          <p:cNvSpPr txBox="1"/>
          <p:nvPr/>
        </p:nvSpPr>
        <p:spPr>
          <a:xfrm>
            <a:off x="1676400" y="381000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Présentation vidéo </a:t>
            </a:r>
            <a:endParaRPr b="1" i="0" sz="4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 txBox="1"/>
          <p:nvPr>
            <p:ph type="title"/>
          </p:nvPr>
        </p:nvSpPr>
        <p:spPr>
          <a:xfrm>
            <a:off x="1143000" y="2438400"/>
            <a:ext cx="10158374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Une définition commune</a:t>
            </a:r>
            <a:r>
              <a:rPr lang="fr-FR" sz="5400">
                <a:latin typeface="Tahoma"/>
                <a:ea typeface="Tahoma"/>
                <a:cs typeface="Tahoma"/>
                <a:sym typeface="Tahoma"/>
              </a:rPr>
              <a:t> :  </a:t>
            </a:r>
            <a:br>
              <a:rPr lang="fr-FR" sz="5400">
                <a:latin typeface="Tahoma"/>
                <a:ea typeface="Tahoma"/>
                <a:cs typeface="Tahoma"/>
                <a:sym typeface="Tahoma"/>
              </a:rPr>
            </a:b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« Porter la Vision, la faire partager en assurant cohérence et cohésion, et la traduire dans ses actes et comportements » </a:t>
            </a:r>
            <a:endParaRPr/>
          </a:p>
        </p:txBody>
      </p:sp>
      <p:sp>
        <p:nvSpPr>
          <p:cNvPr id="548" name="Google Shape;548;p26"/>
          <p:cNvSpPr txBox="1"/>
          <p:nvPr/>
        </p:nvSpPr>
        <p:spPr>
          <a:xfrm>
            <a:off x="1981200" y="18143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Leadership </a:t>
            </a:r>
            <a:endParaRPr b="1" i="0" sz="4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7"/>
          <p:cNvSpPr txBox="1"/>
          <p:nvPr>
            <p:ph type="title"/>
          </p:nvPr>
        </p:nvSpPr>
        <p:spPr>
          <a:xfrm>
            <a:off x="1219200" y="1981200"/>
            <a:ext cx="10158374" cy="444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Une définition:   </a:t>
            </a: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« Le charme spécial ou les qualités personnelles qui permettent de gagner et de maintenir l’intérêt et l’amour de personnes ordinaires »</a:t>
            </a: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(Longman, dictionnaire anglais)</a:t>
            </a:r>
            <a:endParaRPr/>
          </a:p>
        </p:txBody>
      </p:sp>
      <p:sp>
        <p:nvSpPr>
          <p:cNvPr id="555" name="Google Shape;555;p27"/>
          <p:cNvSpPr txBox="1"/>
          <p:nvPr/>
        </p:nvSpPr>
        <p:spPr>
          <a:xfrm>
            <a:off x="1981200" y="18143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Charisme </a:t>
            </a:r>
            <a:endParaRPr b="1" i="0" sz="4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8"/>
          <p:cNvSpPr txBox="1"/>
          <p:nvPr>
            <p:ph type="title"/>
          </p:nvPr>
        </p:nvSpPr>
        <p:spPr>
          <a:xfrm>
            <a:off x="152400" y="1785717"/>
            <a:ext cx="5486400" cy="5072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Les caractéristiques du leader charismatique :</a:t>
            </a: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000">
                <a:latin typeface="Tahoma"/>
                <a:ea typeface="Tahoma"/>
                <a:cs typeface="Tahoma"/>
                <a:sym typeface="Tahoma"/>
              </a:rPr>
              <a:t>incarner une cause ou un combat</a:t>
            </a: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r>
              <a:rPr lang="fr-FR" sz="2000">
                <a:latin typeface="Tahoma"/>
                <a:ea typeface="Tahoma"/>
                <a:cs typeface="Tahoma"/>
                <a:sym typeface="Tahoma"/>
              </a:rPr>
              <a:t>être « éclairé » de l’intérieur </a:t>
            </a: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r>
              <a:rPr lang="fr-FR" sz="2000">
                <a:latin typeface="Tahoma"/>
                <a:ea typeface="Tahoma"/>
                <a:cs typeface="Tahoma"/>
                <a:sym typeface="Tahoma"/>
              </a:rPr>
              <a:t>faire « passer  le courant » </a:t>
            </a: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r>
              <a:rPr lang="fr-FR" sz="2000">
                <a:latin typeface="Tahoma"/>
                <a:ea typeface="Tahoma"/>
                <a:cs typeface="Tahoma"/>
                <a:sym typeface="Tahoma"/>
              </a:rPr>
              <a:t>transmettre une énergie positive </a:t>
            </a: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r>
              <a:rPr lang="fr-FR" sz="2000">
                <a:latin typeface="Tahoma"/>
                <a:ea typeface="Tahoma"/>
                <a:cs typeface="Tahoma"/>
                <a:sym typeface="Tahoma"/>
              </a:rPr>
              <a:t>être bien dans sa peau </a:t>
            </a: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br>
              <a:rPr lang="fr-FR" sz="2000">
                <a:latin typeface="Tahoma"/>
                <a:ea typeface="Tahoma"/>
                <a:cs typeface="Tahoma"/>
                <a:sym typeface="Tahoma"/>
              </a:rPr>
            </a:b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2" name="Google Shape;562;p28"/>
          <p:cNvSpPr txBox="1"/>
          <p:nvPr/>
        </p:nvSpPr>
        <p:spPr>
          <a:xfrm>
            <a:off x="1981200" y="18143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Charisme </a:t>
            </a:r>
            <a:endParaRPr b="1" i="0" sz="4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6019800" y="1752600"/>
            <a:ext cx="5486400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Les caractéristiques du leader charismatique :</a:t>
            </a:r>
            <a:b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être content d’être avec son « public 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avoir le courage de ses convictions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être humain et faire passer son humanité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avoir l’attitude et les mots justes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convaincre sans imposer </a:t>
            </a:r>
            <a:br>
              <a:rPr b="1" i="0" lang="fr-FR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0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9"/>
          <p:cNvSpPr txBox="1"/>
          <p:nvPr>
            <p:ph type="title"/>
          </p:nvPr>
        </p:nvSpPr>
        <p:spPr>
          <a:xfrm>
            <a:off x="152400" y="1785717"/>
            <a:ext cx="11658600" cy="4431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« Chacun possède les dons du charisme et du pouvoir de</a:t>
            </a: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conviction.  Chacun a cette magie à sa portée.  Mais, la </a:t>
            </a: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plupart l’ignore, ou n’y croit pas.  Pourtant, comme le</a:t>
            </a: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 diamant brut, le charisme et le pouvoir de conviction sont</a:t>
            </a: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 des qualités qui se travaillent de façon experte. » </a:t>
            </a: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br>
              <a:rPr lang="fr-FR" sz="2400">
                <a:latin typeface="Tahoma"/>
                <a:ea typeface="Tahoma"/>
                <a:cs typeface="Tahoma"/>
                <a:sym typeface="Tahoma"/>
              </a:rPr>
            </a:br>
            <a:r>
              <a:rPr lang="fr-FR" sz="2400">
                <a:latin typeface="Tahoma"/>
                <a:ea typeface="Tahoma"/>
                <a:cs typeface="Tahoma"/>
                <a:sym typeface="Tahoma"/>
              </a:rPr>
              <a:t>(Chilina Hills)</a:t>
            </a:r>
            <a:endParaRPr/>
          </a:p>
        </p:txBody>
      </p:sp>
      <p:sp>
        <p:nvSpPr>
          <p:cNvPr id="570" name="Google Shape;570;p29"/>
          <p:cNvSpPr txBox="1"/>
          <p:nvPr/>
        </p:nvSpPr>
        <p:spPr>
          <a:xfrm>
            <a:off x="1981200" y="18143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Charisme </a:t>
            </a:r>
            <a:endParaRPr b="1" i="0" sz="4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6" name="Google Shape;366;p3"/>
          <p:cNvSpPr txBox="1"/>
          <p:nvPr/>
        </p:nvSpPr>
        <p:spPr>
          <a:xfrm>
            <a:off x="1905000" y="1060847"/>
            <a:ext cx="77724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PROGRAMME</a:t>
            </a:r>
            <a:endParaRPr/>
          </a:p>
        </p:txBody>
      </p:sp>
      <p:sp>
        <p:nvSpPr>
          <p:cNvPr id="367" name="Google Shape;367;p3"/>
          <p:cNvSpPr txBox="1"/>
          <p:nvPr>
            <p:ph idx="2" type="body"/>
          </p:nvPr>
        </p:nvSpPr>
        <p:spPr>
          <a:xfrm>
            <a:off x="1905000" y="1981200"/>
            <a:ext cx="8353425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AutoNum type="arabicPeriod"/>
            </a:pPr>
            <a:r>
              <a:rPr b="1" i="0" lang="fr-FR" sz="32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  <a:p>
            <a:pPr indent="-3302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AutoNum type="arabicPeriod"/>
            </a:pPr>
            <a:r>
              <a:rPr b="1" i="0" lang="fr-FR" sz="32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Fondamentaux du Leadership</a:t>
            </a:r>
            <a:endParaRPr/>
          </a:p>
          <a:p>
            <a:pPr indent="-3302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AutoNum type="arabicPeriod"/>
            </a:pPr>
            <a:r>
              <a:rPr b="1" i="0" lang="fr-FR" sz="32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Valeurs, attitudes et comportements </a:t>
            </a:r>
            <a:endParaRPr b="1" i="0" sz="32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AutoNum type="arabicPeriod"/>
            </a:pPr>
            <a:r>
              <a:rPr b="1" i="0" lang="fr-FR" sz="32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10 devoirs du LEADER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libri"/>
              <a:buNone/>
            </a:pPr>
            <a:r>
              <a:rPr b="1" i="0" lang="fr-FR" sz="32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définition - appropriation</a:t>
            </a:r>
            <a:endParaRPr b="1" i="0" sz="32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0"/>
          <p:cNvSpPr txBox="1"/>
          <p:nvPr>
            <p:ph type="title"/>
          </p:nvPr>
        </p:nvSpPr>
        <p:spPr>
          <a:xfrm>
            <a:off x="152400" y="1785717"/>
            <a:ext cx="11658600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Les différents types du charisme:  </a:t>
            </a: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Le charisme extérieur </a:t>
            </a: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r>
              <a:rPr lang="fr-FR" sz="4000">
                <a:latin typeface="Tahoma"/>
                <a:ea typeface="Tahoma"/>
                <a:cs typeface="Tahoma"/>
                <a:sym typeface="Tahoma"/>
              </a:rPr>
              <a:t>Le charisme intérieur </a:t>
            </a:r>
            <a:br>
              <a:rPr lang="fr-FR" sz="4000">
                <a:latin typeface="Tahoma"/>
                <a:ea typeface="Tahoma"/>
                <a:cs typeface="Tahoma"/>
                <a:sym typeface="Tahoma"/>
              </a:rPr>
            </a:br>
            <a:endParaRPr sz="4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7" name="Google Shape;577;p30"/>
          <p:cNvSpPr txBox="1"/>
          <p:nvPr/>
        </p:nvSpPr>
        <p:spPr>
          <a:xfrm>
            <a:off x="1981200" y="18143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Charisme </a:t>
            </a:r>
            <a:endParaRPr b="1" i="0" sz="4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1"/>
          <p:cNvSpPr txBox="1"/>
          <p:nvPr/>
        </p:nvSpPr>
        <p:spPr>
          <a:xfrm>
            <a:off x="1981200" y="18143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Parce que la conduite des hommes demande de dépasser ses propres intérêts et de servir son équipe !</a:t>
            </a:r>
            <a:endParaRPr b="0" i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31"/>
          <p:cNvGrpSpPr/>
          <p:nvPr/>
        </p:nvGrpSpPr>
        <p:grpSpPr>
          <a:xfrm>
            <a:off x="2133600" y="457200"/>
            <a:ext cx="5092700" cy="6019800"/>
            <a:chOff x="1344" y="288"/>
            <a:chExt cx="3208" cy="3792"/>
          </a:xfrm>
        </p:grpSpPr>
        <p:sp>
          <p:nvSpPr>
            <p:cNvPr id="585" name="Google Shape;585;p31"/>
            <p:cNvSpPr/>
            <p:nvPr/>
          </p:nvSpPr>
          <p:spPr>
            <a:xfrm>
              <a:off x="1681" y="1228"/>
              <a:ext cx="2351" cy="2801"/>
            </a:xfrm>
            <a:custGeom>
              <a:rect b="b" l="l" r="r" t="t"/>
              <a:pathLst>
                <a:path extrusionOk="0" h="1656" w="1183">
                  <a:moveTo>
                    <a:pt x="836" y="549"/>
                  </a:moveTo>
                  <a:lnTo>
                    <a:pt x="861" y="524"/>
                  </a:lnTo>
                  <a:lnTo>
                    <a:pt x="887" y="495"/>
                  </a:lnTo>
                  <a:lnTo>
                    <a:pt x="916" y="464"/>
                  </a:lnTo>
                  <a:lnTo>
                    <a:pt x="945" y="431"/>
                  </a:lnTo>
                  <a:lnTo>
                    <a:pt x="974" y="397"/>
                  </a:lnTo>
                  <a:lnTo>
                    <a:pt x="1003" y="362"/>
                  </a:lnTo>
                  <a:lnTo>
                    <a:pt x="1031" y="328"/>
                  </a:lnTo>
                  <a:lnTo>
                    <a:pt x="1058" y="293"/>
                  </a:lnTo>
                  <a:lnTo>
                    <a:pt x="1084" y="261"/>
                  </a:lnTo>
                  <a:lnTo>
                    <a:pt x="1107" y="230"/>
                  </a:lnTo>
                  <a:lnTo>
                    <a:pt x="1129" y="202"/>
                  </a:lnTo>
                  <a:lnTo>
                    <a:pt x="1148" y="179"/>
                  </a:lnTo>
                  <a:lnTo>
                    <a:pt x="1163" y="158"/>
                  </a:lnTo>
                  <a:lnTo>
                    <a:pt x="1174" y="143"/>
                  </a:lnTo>
                  <a:lnTo>
                    <a:pt x="1181" y="134"/>
                  </a:lnTo>
                  <a:lnTo>
                    <a:pt x="1183" y="131"/>
                  </a:lnTo>
                  <a:lnTo>
                    <a:pt x="1094" y="97"/>
                  </a:lnTo>
                  <a:lnTo>
                    <a:pt x="1091" y="100"/>
                  </a:lnTo>
                  <a:lnTo>
                    <a:pt x="1087" y="105"/>
                  </a:lnTo>
                  <a:lnTo>
                    <a:pt x="1077" y="115"/>
                  </a:lnTo>
                  <a:lnTo>
                    <a:pt x="1066" y="126"/>
                  </a:lnTo>
                  <a:lnTo>
                    <a:pt x="1052" y="141"/>
                  </a:lnTo>
                  <a:lnTo>
                    <a:pt x="1036" y="158"/>
                  </a:lnTo>
                  <a:lnTo>
                    <a:pt x="1018" y="177"/>
                  </a:lnTo>
                  <a:lnTo>
                    <a:pt x="998" y="196"/>
                  </a:lnTo>
                  <a:lnTo>
                    <a:pt x="976" y="218"/>
                  </a:lnTo>
                  <a:lnTo>
                    <a:pt x="954" y="240"/>
                  </a:lnTo>
                  <a:lnTo>
                    <a:pt x="931" y="262"/>
                  </a:lnTo>
                  <a:lnTo>
                    <a:pt x="908" y="284"/>
                  </a:lnTo>
                  <a:lnTo>
                    <a:pt x="885" y="306"/>
                  </a:lnTo>
                  <a:lnTo>
                    <a:pt x="863" y="327"/>
                  </a:lnTo>
                  <a:lnTo>
                    <a:pt x="840" y="346"/>
                  </a:lnTo>
                  <a:lnTo>
                    <a:pt x="819" y="365"/>
                  </a:lnTo>
                  <a:lnTo>
                    <a:pt x="817" y="358"/>
                  </a:lnTo>
                  <a:lnTo>
                    <a:pt x="815" y="350"/>
                  </a:lnTo>
                  <a:lnTo>
                    <a:pt x="814" y="340"/>
                  </a:lnTo>
                  <a:lnTo>
                    <a:pt x="813" y="330"/>
                  </a:lnTo>
                  <a:lnTo>
                    <a:pt x="746" y="383"/>
                  </a:lnTo>
                  <a:lnTo>
                    <a:pt x="747" y="383"/>
                  </a:lnTo>
                  <a:lnTo>
                    <a:pt x="754" y="384"/>
                  </a:lnTo>
                  <a:lnTo>
                    <a:pt x="760" y="384"/>
                  </a:lnTo>
                  <a:lnTo>
                    <a:pt x="766" y="384"/>
                  </a:lnTo>
                  <a:lnTo>
                    <a:pt x="772" y="384"/>
                  </a:lnTo>
                  <a:lnTo>
                    <a:pt x="778" y="384"/>
                  </a:lnTo>
                  <a:lnTo>
                    <a:pt x="784" y="384"/>
                  </a:lnTo>
                  <a:lnTo>
                    <a:pt x="789" y="383"/>
                  </a:lnTo>
                  <a:lnTo>
                    <a:pt x="795" y="383"/>
                  </a:lnTo>
                  <a:lnTo>
                    <a:pt x="791" y="386"/>
                  </a:lnTo>
                  <a:lnTo>
                    <a:pt x="785" y="390"/>
                  </a:lnTo>
                  <a:lnTo>
                    <a:pt x="780" y="393"/>
                  </a:lnTo>
                  <a:lnTo>
                    <a:pt x="776" y="397"/>
                  </a:lnTo>
                  <a:lnTo>
                    <a:pt x="769" y="401"/>
                  </a:lnTo>
                  <a:lnTo>
                    <a:pt x="761" y="406"/>
                  </a:lnTo>
                  <a:lnTo>
                    <a:pt x="753" y="409"/>
                  </a:lnTo>
                  <a:lnTo>
                    <a:pt x="745" y="413"/>
                  </a:lnTo>
                  <a:lnTo>
                    <a:pt x="736" y="415"/>
                  </a:lnTo>
                  <a:lnTo>
                    <a:pt x="728" y="418"/>
                  </a:lnTo>
                  <a:lnTo>
                    <a:pt x="719" y="419"/>
                  </a:lnTo>
                  <a:lnTo>
                    <a:pt x="711" y="420"/>
                  </a:lnTo>
                  <a:lnTo>
                    <a:pt x="710" y="362"/>
                  </a:lnTo>
                  <a:lnTo>
                    <a:pt x="712" y="366"/>
                  </a:lnTo>
                  <a:lnTo>
                    <a:pt x="716" y="368"/>
                  </a:lnTo>
                  <a:lnTo>
                    <a:pt x="719" y="371"/>
                  </a:lnTo>
                  <a:lnTo>
                    <a:pt x="724" y="374"/>
                  </a:lnTo>
                  <a:lnTo>
                    <a:pt x="728" y="377"/>
                  </a:lnTo>
                  <a:lnTo>
                    <a:pt x="733" y="378"/>
                  </a:lnTo>
                  <a:lnTo>
                    <a:pt x="739" y="381"/>
                  </a:lnTo>
                  <a:lnTo>
                    <a:pt x="745" y="382"/>
                  </a:lnTo>
                  <a:lnTo>
                    <a:pt x="813" y="321"/>
                  </a:lnTo>
                  <a:lnTo>
                    <a:pt x="813" y="316"/>
                  </a:lnTo>
                  <a:lnTo>
                    <a:pt x="813" y="313"/>
                  </a:lnTo>
                  <a:lnTo>
                    <a:pt x="813" y="309"/>
                  </a:lnTo>
                  <a:lnTo>
                    <a:pt x="814" y="305"/>
                  </a:lnTo>
                  <a:lnTo>
                    <a:pt x="816" y="285"/>
                  </a:lnTo>
                  <a:lnTo>
                    <a:pt x="817" y="268"/>
                  </a:lnTo>
                  <a:lnTo>
                    <a:pt x="815" y="252"/>
                  </a:lnTo>
                  <a:lnTo>
                    <a:pt x="810" y="232"/>
                  </a:lnTo>
                  <a:lnTo>
                    <a:pt x="803" y="216"/>
                  </a:lnTo>
                  <a:lnTo>
                    <a:pt x="793" y="201"/>
                  </a:lnTo>
                  <a:lnTo>
                    <a:pt x="780" y="189"/>
                  </a:lnTo>
                  <a:lnTo>
                    <a:pt x="765" y="180"/>
                  </a:lnTo>
                  <a:lnTo>
                    <a:pt x="751" y="174"/>
                  </a:lnTo>
                  <a:lnTo>
                    <a:pt x="736" y="171"/>
                  </a:lnTo>
                  <a:lnTo>
                    <a:pt x="724" y="172"/>
                  </a:lnTo>
                  <a:lnTo>
                    <a:pt x="713" y="177"/>
                  </a:lnTo>
                  <a:lnTo>
                    <a:pt x="703" y="185"/>
                  </a:lnTo>
                  <a:lnTo>
                    <a:pt x="697" y="194"/>
                  </a:lnTo>
                  <a:lnTo>
                    <a:pt x="695" y="203"/>
                  </a:lnTo>
                  <a:lnTo>
                    <a:pt x="697" y="214"/>
                  </a:lnTo>
                  <a:lnTo>
                    <a:pt x="692" y="216"/>
                  </a:lnTo>
                  <a:lnTo>
                    <a:pt x="685" y="218"/>
                  </a:lnTo>
                  <a:lnTo>
                    <a:pt x="678" y="221"/>
                  </a:lnTo>
                  <a:lnTo>
                    <a:pt x="670" y="224"/>
                  </a:lnTo>
                  <a:lnTo>
                    <a:pt x="616" y="252"/>
                  </a:lnTo>
                  <a:lnTo>
                    <a:pt x="626" y="268"/>
                  </a:lnTo>
                  <a:lnTo>
                    <a:pt x="626" y="269"/>
                  </a:lnTo>
                  <a:lnTo>
                    <a:pt x="624" y="270"/>
                  </a:lnTo>
                  <a:lnTo>
                    <a:pt x="621" y="271"/>
                  </a:lnTo>
                  <a:lnTo>
                    <a:pt x="617" y="270"/>
                  </a:lnTo>
                  <a:lnTo>
                    <a:pt x="613" y="270"/>
                  </a:lnTo>
                  <a:lnTo>
                    <a:pt x="612" y="272"/>
                  </a:lnTo>
                  <a:lnTo>
                    <a:pt x="611" y="275"/>
                  </a:lnTo>
                  <a:lnTo>
                    <a:pt x="611" y="278"/>
                  </a:lnTo>
                  <a:lnTo>
                    <a:pt x="612" y="279"/>
                  </a:lnTo>
                  <a:lnTo>
                    <a:pt x="612" y="280"/>
                  </a:lnTo>
                  <a:lnTo>
                    <a:pt x="611" y="282"/>
                  </a:lnTo>
                  <a:lnTo>
                    <a:pt x="607" y="280"/>
                  </a:lnTo>
                  <a:lnTo>
                    <a:pt x="604" y="280"/>
                  </a:lnTo>
                  <a:lnTo>
                    <a:pt x="602" y="284"/>
                  </a:lnTo>
                  <a:lnTo>
                    <a:pt x="601" y="287"/>
                  </a:lnTo>
                  <a:lnTo>
                    <a:pt x="602" y="292"/>
                  </a:lnTo>
                  <a:lnTo>
                    <a:pt x="603" y="295"/>
                  </a:lnTo>
                  <a:lnTo>
                    <a:pt x="603" y="298"/>
                  </a:lnTo>
                  <a:lnTo>
                    <a:pt x="602" y="299"/>
                  </a:lnTo>
                  <a:lnTo>
                    <a:pt x="597" y="301"/>
                  </a:lnTo>
                  <a:lnTo>
                    <a:pt x="593" y="307"/>
                  </a:lnTo>
                  <a:lnTo>
                    <a:pt x="590" y="315"/>
                  </a:lnTo>
                  <a:lnTo>
                    <a:pt x="591" y="327"/>
                  </a:lnTo>
                  <a:lnTo>
                    <a:pt x="599" y="337"/>
                  </a:lnTo>
                  <a:lnTo>
                    <a:pt x="605" y="340"/>
                  </a:lnTo>
                  <a:lnTo>
                    <a:pt x="611" y="344"/>
                  </a:lnTo>
                  <a:lnTo>
                    <a:pt x="618" y="347"/>
                  </a:lnTo>
                  <a:lnTo>
                    <a:pt x="625" y="350"/>
                  </a:lnTo>
                  <a:lnTo>
                    <a:pt x="613" y="405"/>
                  </a:lnTo>
                  <a:lnTo>
                    <a:pt x="598" y="398"/>
                  </a:lnTo>
                  <a:lnTo>
                    <a:pt x="583" y="390"/>
                  </a:lnTo>
                  <a:lnTo>
                    <a:pt x="568" y="381"/>
                  </a:lnTo>
                  <a:lnTo>
                    <a:pt x="554" y="371"/>
                  </a:lnTo>
                  <a:lnTo>
                    <a:pt x="542" y="360"/>
                  </a:lnTo>
                  <a:lnTo>
                    <a:pt x="529" y="348"/>
                  </a:lnTo>
                  <a:lnTo>
                    <a:pt x="519" y="337"/>
                  </a:lnTo>
                  <a:lnTo>
                    <a:pt x="508" y="324"/>
                  </a:lnTo>
                  <a:lnTo>
                    <a:pt x="495" y="305"/>
                  </a:lnTo>
                  <a:lnTo>
                    <a:pt x="480" y="283"/>
                  </a:lnTo>
                  <a:lnTo>
                    <a:pt x="465" y="260"/>
                  </a:lnTo>
                  <a:lnTo>
                    <a:pt x="449" y="234"/>
                  </a:lnTo>
                  <a:lnTo>
                    <a:pt x="432" y="208"/>
                  </a:lnTo>
                  <a:lnTo>
                    <a:pt x="417" y="181"/>
                  </a:lnTo>
                  <a:lnTo>
                    <a:pt x="402" y="156"/>
                  </a:lnTo>
                  <a:lnTo>
                    <a:pt x="387" y="130"/>
                  </a:lnTo>
                  <a:lnTo>
                    <a:pt x="374" y="105"/>
                  </a:lnTo>
                  <a:lnTo>
                    <a:pt x="361" y="83"/>
                  </a:lnTo>
                  <a:lnTo>
                    <a:pt x="349" y="63"/>
                  </a:lnTo>
                  <a:lnTo>
                    <a:pt x="339" y="44"/>
                  </a:lnTo>
                  <a:lnTo>
                    <a:pt x="331" y="29"/>
                  </a:lnTo>
                  <a:lnTo>
                    <a:pt x="325" y="18"/>
                  </a:lnTo>
                  <a:lnTo>
                    <a:pt x="321" y="11"/>
                  </a:lnTo>
                  <a:lnTo>
                    <a:pt x="320" y="9"/>
                  </a:lnTo>
                  <a:lnTo>
                    <a:pt x="224" y="0"/>
                  </a:lnTo>
                  <a:lnTo>
                    <a:pt x="225" y="4"/>
                  </a:lnTo>
                  <a:lnTo>
                    <a:pt x="230" y="15"/>
                  </a:lnTo>
                  <a:lnTo>
                    <a:pt x="237" y="33"/>
                  </a:lnTo>
                  <a:lnTo>
                    <a:pt x="246" y="56"/>
                  </a:lnTo>
                  <a:lnTo>
                    <a:pt x="257" y="85"/>
                  </a:lnTo>
                  <a:lnTo>
                    <a:pt x="271" y="117"/>
                  </a:lnTo>
                  <a:lnTo>
                    <a:pt x="285" y="151"/>
                  </a:lnTo>
                  <a:lnTo>
                    <a:pt x="301" y="189"/>
                  </a:lnTo>
                  <a:lnTo>
                    <a:pt x="317" y="229"/>
                  </a:lnTo>
                  <a:lnTo>
                    <a:pt x="334" y="269"/>
                  </a:lnTo>
                  <a:lnTo>
                    <a:pt x="351" y="309"/>
                  </a:lnTo>
                  <a:lnTo>
                    <a:pt x="368" y="348"/>
                  </a:lnTo>
                  <a:lnTo>
                    <a:pt x="385" y="386"/>
                  </a:lnTo>
                  <a:lnTo>
                    <a:pt x="401" y="422"/>
                  </a:lnTo>
                  <a:lnTo>
                    <a:pt x="416" y="454"/>
                  </a:lnTo>
                  <a:lnTo>
                    <a:pt x="430" y="482"/>
                  </a:lnTo>
                  <a:lnTo>
                    <a:pt x="432" y="484"/>
                  </a:lnTo>
                  <a:lnTo>
                    <a:pt x="434" y="487"/>
                  </a:lnTo>
                  <a:lnTo>
                    <a:pt x="436" y="489"/>
                  </a:lnTo>
                  <a:lnTo>
                    <a:pt x="437" y="491"/>
                  </a:lnTo>
                  <a:lnTo>
                    <a:pt x="443" y="520"/>
                  </a:lnTo>
                  <a:lnTo>
                    <a:pt x="449" y="552"/>
                  </a:lnTo>
                  <a:lnTo>
                    <a:pt x="454" y="585"/>
                  </a:lnTo>
                  <a:lnTo>
                    <a:pt x="459" y="619"/>
                  </a:lnTo>
                  <a:lnTo>
                    <a:pt x="462" y="655"/>
                  </a:lnTo>
                  <a:lnTo>
                    <a:pt x="465" y="689"/>
                  </a:lnTo>
                  <a:lnTo>
                    <a:pt x="465" y="724"/>
                  </a:lnTo>
                  <a:lnTo>
                    <a:pt x="462" y="757"/>
                  </a:lnTo>
                  <a:lnTo>
                    <a:pt x="457" y="790"/>
                  </a:lnTo>
                  <a:lnTo>
                    <a:pt x="445" y="820"/>
                  </a:lnTo>
                  <a:lnTo>
                    <a:pt x="431" y="850"/>
                  </a:lnTo>
                  <a:lnTo>
                    <a:pt x="414" y="878"/>
                  </a:lnTo>
                  <a:lnTo>
                    <a:pt x="393" y="906"/>
                  </a:lnTo>
                  <a:lnTo>
                    <a:pt x="370" y="935"/>
                  </a:lnTo>
                  <a:lnTo>
                    <a:pt x="347" y="962"/>
                  </a:lnTo>
                  <a:lnTo>
                    <a:pt x="322" y="990"/>
                  </a:lnTo>
                  <a:lnTo>
                    <a:pt x="296" y="1019"/>
                  </a:lnTo>
                  <a:lnTo>
                    <a:pt x="271" y="1048"/>
                  </a:lnTo>
                  <a:lnTo>
                    <a:pt x="247" y="1078"/>
                  </a:lnTo>
                  <a:lnTo>
                    <a:pt x="223" y="1109"/>
                  </a:lnTo>
                  <a:lnTo>
                    <a:pt x="202" y="1141"/>
                  </a:lnTo>
                  <a:lnTo>
                    <a:pt x="182" y="1176"/>
                  </a:lnTo>
                  <a:lnTo>
                    <a:pt x="166" y="1212"/>
                  </a:lnTo>
                  <a:lnTo>
                    <a:pt x="154" y="1251"/>
                  </a:lnTo>
                  <a:lnTo>
                    <a:pt x="139" y="1301"/>
                  </a:lnTo>
                  <a:lnTo>
                    <a:pt x="117" y="1362"/>
                  </a:lnTo>
                  <a:lnTo>
                    <a:pt x="91" y="1428"/>
                  </a:lnTo>
                  <a:lnTo>
                    <a:pt x="65" y="1494"/>
                  </a:lnTo>
                  <a:lnTo>
                    <a:pt x="41" y="1554"/>
                  </a:lnTo>
                  <a:lnTo>
                    <a:pt x="20" y="1603"/>
                  </a:lnTo>
                  <a:lnTo>
                    <a:pt x="6" y="1636"/>
                  </a:lnTo>
                  <a:lnTo>
                    <a:pt x="0" y="1649"/>
                  </a:lnTo>
                  <a:lnTo>
                    <a:pt x="126" y="1650"/>
                  </a:lnTo>
                  <a:lnTo>
                    <a:pt x="128" y="1648"/>
                  </a:lnTo>
                  <a:lnTo>
                    <a:pt x="133" y="1640"/>
                  </a:lnTo>
                  <a:lnTo>
                    <a:pt x="142" y="1628"/>
                  </a:lnTo>
                  <a:lnTo>
                    <a:pt x="153" y="1613"/>
                  </a:lnTo>
                  <a:lnTo>
                    <a:pt x="166" y="1594"/>
                  </a:lnTo>
                  <a:lnTo>
                    <a:pt x="181" y="1573"/>
                  </a:lnTo>
                  <a:lnTo>
                    <a:pt x="199" y="1549"/>
                  </a:lnTo>
                  <a:lnTo>
                    <a:pt x="217" y="1524"/>
                  </a:lnTo>
                  <a:lnTo>
                    <a:pt x="235" y="1497"/>
                  </a:lnTo>
                  <a:lnTo>
                    <a:pt x="255" y="1469"/>
                  </a:lnTo>
                  <a:lnTo>
                    <a:pt x="275" y="1441"/>
                  </a:lnTo>
                  <a:lnTo>
                    <a:pt x="294" y="1414"/>
                  </a:lnTo>
                  <a:lnTo>
                    <a:pt x="313" y="1386"/>
                  </a:lnTo>
                  <a:lnTo>
                    <a:pt x="330" y="1361"/>
                  </a:lnTo>
                  <a:lnTo>
                    <a:pt x="346" y="1338"/>
                  </a:lnTo>
                  <a:lnTo>
                    <a:pt x="361" y="1316"/>
                  </a:lnTo>
                  <a:lnTo>
                    <a:pt x="379" y="1291"/>
                  </a:lnTo>
                  <a:lnTo>
                    <a:pt x="399" y="1268"/>
                  </a:lnTo>
                  <a:lnTo>
                    <a:pt x="420" y="1246"/>
                  </a:lnTo>
                  <a:lnTo>
                    <a:pt x="442" y="1226"/>
                  </a:lnTo>
                  <a:lnTo>
                    <a:pt x="465" y="1208"/>
                  </a:lnTo>
                  <a:lnTo>
                    <a:pt x="488" y="1193"/>
                  </a:lnTo>
                  <a:lnTo>
                    <a:pt x="512" y="1179"/>
                  </a:lnTo>
                  <a:lnTo>
                    <a:pt x="535" y="1169"/>
                  </a:lnTo>
                  <a:lnTo>
                    <a:pt x="558" y="1161"/>
                  </a:lnTo>
                  <a:lnTo>
                    <a:pt x="581" y="1155"/>
                  </a:lnTo>
                  <a:lnTo>
                    <a:pt x="604" y="1151"/>
                  </a:lnTo>
                  <a:lnTo>
                    <a:pt x="625" y="1151"/>
                  </a:lnTo>
                  <a:lnTo>
                    <a:pt x="644" y="1154"/>
                  </a:lnTo>
                  <a:lnTo>
                    <a:pt x="663" y="1159"/>
                  </a:lnTo>
                  <a:lnTo>
                    <a:pt x="679" y="1169"/>
                  </a:lnTo>
                  <a:lnTo>
                    <a:pt x="693" y="1181"/>
                  </a:lnTo>
                  <a:lnTo>
                    <a:pt x="709" y="1200"/>
                  </a:lnTo>
                  <a:lnTo>
                    <a:pt x="728" y="1225"/>
                  </a:lnTo>
                  <a:lnTo>
                    <a:pt x="750" y="1255"/>
                  </a:lnTo>
                  <a:lnTo>
                    <a:pt x="774" y="1290"/>
                  </a:lnTo>
                  <a:lnTo>
                    <a:pt x="800" y="1328"/>
                  </a:lnTo>
                  <a:lnTo>
                    <a:pt x="826" y="1368"/>
                  </a:lnTo>
                  <a:lnTo>
                    <a:pt x="853" y="1408"/>
                  </a:lnTo>
                  <a:lnTo>
                    <a:pt x="879" y="1450"/>
                  </a:lnTo>
                  <a:lnTo>
                    <a:pt x="905" y="1489"/>
                  </a:lnTo>
                  <a:lnTo>
                    <a:pt x="928" y="1527"/>
                  </a:lnTo>
                  <a:lnTo>
                    <a:pt x="950" y="1563"/>
                  </a:lnTo>
                  <a:lnTo>
                    <a:pt x="969" y="1594"/>
                  </a:lnTo>
                  <a:lnTo>
                    <a:pt x="985" y="1619"/>
                  </a:lnTo>
                  <a:lnTo>
                    <a:pt x="997" y="1639"/>
                  </a:lnTo>
                  <a:lnTo>
                    <a:pt x="1005" y="1651"/>
                  </a:lnTo>
                  <a:lnTo>
                    <a:pt x="1007" y="1656"/>
                  </a:lnTo>
                  <a:lnTo>
                    <a:pt x="1099" y="1643"/>
                  </a:lnTo>
                  <a:lnTo>
                    <a:pt x="905" y="968"/>
                  </a:lnTo>
                  <a:lnTo>
                    <a:pt x="836" y="5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158" y="1770"/>
              <a:ext cx="135" cy="104"/>
            </a:xfrm>
            <a:custGeom>
              <a:rect b="b" l="l" r="r" t="t"/>
              <a:pathLst>
                <a:path extrusionOk="0" h="62" w="68">
                  <a:moveTo>
                    <a:pt x="1" y="62"/>
                  </a:moveTo>
                  <a:lnTo>
                    <a:pt x="68" y="9"/>
                  </a:lnTo>
                  <a:lnTo>
                    <a:pt x="68" y="7"/>
                  </a:lnTo>
                  <a:lnTo>
                    <a:pt x="68" y="4"/>
                  </a:lnTo>
                  <a:lnTo>
                    <a:pt x="68" y="2"/>
                  </a:lnTo>
                  <a:lnTo>
                    <a:pt x="68" y="0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1" y="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888" y="1973"/>
              <a:ext cx="199" cy="615"/>
            </a:xfrm>
            <a:custGeom>
              <a:rect b="b" l="l" r="r" t="t"/>
              <a:pathLst>
                <a:path extrusionOk="0" h="364" w="99">
                  <a:moveTo>
                    <a:pt x="99" y="0"/>
                  </a:moveTo>
                  <a:lnTo>
                    <a:pt x="54" y="364"/>
                  </a:lnTo>
                  <a:lnTo>
                    <a:pt x="19" y="361"/>
                  </a:lnTo>
                  <a:lnTo>
                    <a:pt x="0" y="2"/>
                  </a:lnTo>
                  <a:lnTo>
                    <a:pt x="2" y="3"/>
                  </a:lnTo>
                  <a:lnTo>
                    <a:pt x="4" y="5"/>
                  </a:lnTo>
                  <a:lnTo>
                    <a:pt x="9" y="6"/>
                  </a:lnTo>
                  <a:lnTo>
                    <a:pt x="16" y="9"/>
                  </a:lnTo>
                  <a:lnTo>
                    <a:pt x="25" y="11"/>
                  </a:lnTo>
                  <a:lnTo>
                    <a:pt x="35" y="12"/>
                  </a:lnTo>
                  <a:lnTo>
                    <a:pt x="49" y="12"/>
                  </a:lnTo>
                  <a:lnTo>
                    <a:pt x="63" y="12"/>
                  </a:lnTo>
                  <a:lnTo>
                    <a:pt x="73" y="10"/>
                  </a:lnTo>
                  <a:lnTo>
                    <a:pt x="83" y="9"/>
                  </a:lnTo>
                  <a:lnTo>
                    <a:pt x="89" y="5"/>
                  </a:lnTo>
                  <a:lnTo>
                    <a:pt x="94" y="3"/>
                  </a:lnTo>
                  <a:lnTo>
                    <a:pt x="96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35" y="1641"/>
              <a:ext cx="36" cy="47"/>
            </a:xfrm>
            <a:custGeom>
              <a:rect b="b" l="l" r="r" t="t"/>
              <a:pathLst>
                <a:path extrusionOk="0" h="28" w="20">
                  <a:moveTo>
                    <a:pt x="1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3" y="3"/>
                  </a:lnTo>
                  <a:lnTo>
                    <a:pt x="17" y="10"/>
                  </a:lnTo>
                  <a:lnTo>
                    <a:pt x="20" y="18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9" y="28"/>
                  </a:lnTo>
                  <a:lnTo>
                    <a:pt x="16" y="27"/>
                  </a:lnTo>
                  <a:lnTo>
                    <a:pt x="13" y="25"/>
                  </a:lnTo>
                  <a:lnTo>
                    <a:pt x="7" y="21"/>
                  </a:lnTo>
                  <a:lnTo>
                    <a:pt x="2" y="16"/>
                  </a:lnTo>
                  <a:lnTo>
                    <a:pt x="1" y="10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035" y="1651"/>
              <a:ext cx="36" cy="27"/>
            </a:xfrm>
            <a:custGeom>
              <a:rect b="b" l="l" r="r" t="t"/>
              <a:pathLst>
                <a:path extrusionOk="0" h="16" w="19">
                  <a:moveTo>
                    <a:pt x="13" y="15"/>
                  </a:moveTo>
                  <a:lnTo>
                    <a:pt x="16" y="13"/>
                  </a:lnTo>
                  <a:lnTo>
                    <a:pt x="18" y="11"/>
                  </a:lnTo>
                  <a:lnTo>
                    <a:pt x="19" y="7"/>
                  </a:lnTo>
                  <a:lnTo>
                    <a:pt x="18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928" y="1715"/>
              <a:ext cx="191" cy="92"/>
            </a:xfrm>
            <a:custGeom>
              <a:rect b="b" l="l" r="r" t="t"/>
              <a:pathLst>
                <a:path extrusionOk="0" h="55" w="97">
                  <a:moveTo>
                    <a:pt x="97" y="0"/>
                  </a:moveTo>
                  <a:lnTo>
                    <a:pt x="97" y="9"/>
                  </a:lnTo>
                  <a:lnTo>
                    <a:pt x="95" y="26"/>
                  </a:lnTo>
                  <a:lnTo>
                    <a:pt x="88" y="44"/>
                  </a:lnTo>
                  <a:lnTo>
                    <a:pt x="74" y="55"/>
                  </a:lnTo>
                  <a:lnTo>
                    <a:pt x="63" y="55"/>
                  </a:lnTo>
                  <a:lnTo>
                    <a:pt x="51" y="55"/>
                  </a:lnTo>
                  <a:lnTo>
                    <a:pt x="39" y="55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8" y="51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2932" y="1624"/>
              <a:ext cx="87" cy="58"/>
            </a:xfrm>
            <a:custGeom>
              <a:rect b="b" l="l" r="r" t="t"/>
              <a:pathLst>
                <a:path extrusionOk="0" h="36" w="43">
                  <a:moveTo>
                    <a:pt x="43" y="0"/>
                  </a:moveTo>
                  <a:lnTo>
                    <a:pt x="0" y="22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0" y="35"/>
                  </a:lnTo>
                  <a:lnTo>
                    <a:pt x="12" y="34"/>
                  </a:lnTo>
                  <a:lnTo>
                    <a:pt x="13" y="30"/>
                  </a:lnTo>
                  <a:lnTo>
                    <a:pt x="13" y="27"/>
                  </a:lnTo>
                  <a:lnTo>
                    <a:pt x="12" y="24"/>
                  </a:lnTo>
                  <a:lnTo>
                    <a:pt x="11" y="23"/>
                  </a:lnTo>
                  <a:lnTo>
                    <a:pt x="10" y="2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008" y="1837"/>
              <a:ext cx="55" cy="109"/>
            </a:xfrm>
            <a:custGeom>
              <a:rect b="b" l="l" r="r" t="t"/>
              <a:pathLst>
                <a:path extrusionOk="0" h="63" w="26">
                  <a:moveTo>
                    <a:pt x="1" y="0"/>
                  </a:moveTo>
                  <a:lnTo>
                    <a:pt x="0" y="63"/>
                  </a:lnTo>
                  <a:lnTo>
                    <a:pt x="3" y="63"/>
                  </a:lnTo>
                  <a:lnTo>
                    <a:pt x="10" y="61"/>
                  </a:lnTo>
                  <a:lnTo>
                    <a:pt x="18" y="56"/>
                  </a:lnTo>
                  <a:lnTo>
                    <a:pt x="23" y="48"/>
                  </a:lnTo>
                  <a:lnTo>
                    <a:pt x="24" y="36"/>
                  </a:lnTo>
                  <a:lnTo>
                    <a:pt x="25" y="21"/>
                  </a:lnTo>
                  <a:lnTo>
                    <a:pt x="26" y="7"/>
                  </a:lnTo>
                  <a:lnTo>
                    <a:pt x="26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976" y="1743"/>
              <a:ext cx="123" cy="50"/>
            </a:xfrm>
            <a:custGeom>
              <a:rect b="b" l="l" r="r" t="t"/>
              <a:pathLst>
                <a:path extrusionOk="0" h="30" w="62">
                  <a:moveTo>
                    <a:pt x="62" y="0"/>
                  </a:moveTo>
                  <a:lnTo>
                    <a:pt x="0" y="28"/>
                  </a:lnTo>
                  <a:lnTo>
                    <a:pt x="1" y="28"/>
                  </a:lnTo>
                  <a:lnTo>
                    <a:pt x="4" y="28"/>
                  </a:lnTo>
                  <a:lnTo>
                    <a:pt x="7" y="30"/>
                  </a:lnTo>
                  <a:lnTo>
                    <a:pt x="13" y="30"/>
                  </a:lnTo>
                  <a:lnTo>
                    <a:pt x="19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41" y="28"/>
                  </a:lnTo>
                  <a:lnTo>
                    <a:pt x="53" y="22"/>
                  </a:lnTo>
                  <a:lnTo>
                    <a:pt x="60" y="12"/>
                  </a:lnTo>
                  <a:lnTo>
                    <a:pt x="62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234" y="1590"/>
              <a:ext cx="32" cy="186"/>
            </a:xfrm>
            <a:custGeom>
              <a:rect b="b" l="l" r="r" t="t"/>
              <a:pathLst>
                <a:path extrusionOk="0" h="109" w="16">
                  <a:moveTo>
                    <a:pt x="0" y="0"/>
                  </a:moveTo>
                  <a:lnTo>
                    <a:pt x="2" y="4"/>
                  </a:lnTo>
                  <a:lnTo>
                    <a:pt x="8" y="15"/>
                  </a:lnTo>
                  <a:lnTo>
                    <a:pt x="13" y="32"/>
                  </a:lnTo>
                  <a:lnTo>
                    <a:pt x="16" y="51"/>
                  </a:lnTo>
                  <a:lnTo>
                    <a:pt x="15" y="70"/>
                  </a:lnTo>
                  <a:lnTo>
                    <a:pt x="13" y="87"/>
                  </a:lnTo>
                  <a:lnTo>
                    <a:pt x="11" y="101"/>
                  </a:lnTo>
                  <a:lnTo>
                    <a:pt x="10" y="109"/>
                  </a:lnTo>
                  <a:lnTo>
                    <a:pt x="9" y="102"/>
                  </a:lnTo>
                  <a:lnTo>
                    <a:pt x="9" y="81"/>
                  </a:lnTo>
                  <a:lnTo>
                    <a:pt x="8" y="56"/>
                  </a:lnTo>
                  <a:lnTo>
                    <a:pt x="8" y="36"/>
                  </a:lnTo>
                  <a:lnTo>
                    <a:pt x="5" y="24"/>
                  </a:lnTo>
                  <a:lnTo>
                    <a:pt x="3" y="11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067" y="1976"/>
              <a:ext cx="151" cy="474"/>
            </a:xfrm>
            <a:custGeom>
              <a:rect b="b" l="l" r="r" t="t"/>
              <a:pathLst>
                <a:path extrusionOk="0" h="281" w="75">
                  <a:moveTo>
                    <a:pt x="33" y="12"/>
                  </a:moveTo>
                  <a:lnTo>
                    <a:pt x="0" y="281"/>
                  </a:lnTo>
                  <a:lnTo>
                    <a:pt x="71" y="121"/>
                  </a:lnTo>
                  <a:lnTo>
                    <a:pt x="43" y="98"/>
                  </a:lnTo>
                  <a:lnTo>
                    <a:pt x="75" y="79"/>
                  </a:lnTo>
                  <a:lnTo>
                    <a:pt x="52" y="0"/>
                  </a:lnTo>
                  <a:lnTo>
                    <a:pt x="33" y="12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118" y="2125"/>
              <a:ext cx="699" cy="1400"/>
            </a:xfrm>
            <a:custGeom>
              <a:rect b="b" l="l" r="r" t="t"/>
              <a:pathLst>
                <a:path extrusionOk="0" h="828" w="353">
                  <a:moveTo>
                    <a:pt x="353" y="423"/>
                  </a:moveTo>
                  <a:lnTo>
                    <a:pt x="333" y="330"/>
                  </a:lnTo>
                  <a:lnTo>
                    <a:pt x="333" y="165"/>
                  </a:lnTo>
                  <a:lnTo>
                    <a:pt x="264" y="0"/>
                  </a:lnTo>
                  <a:lnTo>
                    <a:pt x="269" y="269"/>
                  </a:lnTo>
                  <a:lnTo>
                    <a:pt x="266" y="271"/>
                  </a:lnTo>
                  <a:lnTo>
                    <a:pt x="259" y="278"/>
                  </a:lnTo>
                  <a:lnTo>
                    <a:pt x="254" y="291"/>
                  </a:lnTo>
                  <a:lnTo>
                    <a:pt x="250" y="306"/>
                  </a:lnTo>
                  <a:lnTo>
                    <a:pt x="250" y="310"/>
                  </a:lnTo>
                  <a:lnTo>
                    <a:pt x="250" y="315"/>
                  </a:lnTo>
                  <a:lnTo>
                    <a:pt x="250" y="318"/>
                  </a:lnTo>
                  <a:lnTo>
                    <a:pt x="251" y="322"/>
                  </a:lnTo>
                  <a:lnTo>
                    <a:pt x="241" y="335"/>
                  </a:lnTo>
                  <a:lnTo>
                    <a:pt x="230" y="351"/>
                  </a:lnTo>
                  <a:lnTo>
                    <a:pt x="215" y="368"/>
                  </a:lnTo>
                  <a:lnTo>
                    <a:pt x="198" y="389"/>
                  </a:lnTo>
                  <a:lnTo>
                    <a:pt x="181" y="409"/>
                  </a:lnTo>
                  <a:lnTo>
                    <a:pt x="164" y="432"/>
                  </a:lnTo>
                  <a:lnTo>
                    <a:pt x="145" y="454"/>
                  </a:lnTo>
                  <a:lnTo>
                    <a:pt x="127" y="477"/>
                  </a:lnTo>
                  <a:lnTo>
                    <a:pt x="109" y="500"/>
                  </a:lnTo>
                  <a:lnTo>
                    <a:pt x="91" y="521"/>
                  </a:lnTo>
                  <a:lnTo>
                    <a:pt x="75" y="542"/>
                  </a:lnTo>
                  <a:lnTo>
                    <a:pt x="60" y="559"/>
                  </a:lnTo>
                  <a:lnTo>
                    <a:pt x="48" y="575"/>
                  </a:lnTo>
                  <a:lnTo>
                    <a:pt x="37" y="588"/>
                  </a:lnTo>
                  <a:lnTo>
                    <a:pt x="29" y="597"/>
                  </a:lnTo>
                  <a:lnTo>
                    <a:pt x="25" y="602"/>
                  </a:lnTo>
                  <a:lnTo>
                    <a:pt x="20" y="609"/>
                  </a:lnTo>
                  <a:lnTo>
                    <a:pt x="19" y="617"/>
                  </a:lnTo>
                  <a:lnTo>
                    <a:pt x="21" y="625"/>
                  </a:lnTo>
                  <a:lnTo>
                    <a:pt x="26" y="634"/>
                  </a:lnTo>
                  <a:lnTo>
                    <a:pt x="30" y="644"/>
                  </a:lnTo>
                  <a:lnTo>
                    <a:pt x="35" y="657"/>
                  </a:lnTo>
                  <a:lnTo>
                    <a:pt x="38" y="671"/>
                  </a:lnTo>
                  <a:lnTo>
                    <a:pt x="38" y="687"/>
                  </a:lnTo>
                  <a:lnTo>
                    <a:pt x="35" y="707"/>
                  </a:lnTo>
                  <a:lnTo>
                    <a:pt x="30" y="729"/>
                  </a:lnTo>
                  <a:lnTo>
                    <a:pt x="25" y="753"/>
                  </a:lnTo>
                  <a:lnTo>
                    <a:pt x="18" y="775"/>
                  </a:lnTo>
                  <a:lnTo>
                    <a:pt x="11" y="795"/>
                  </a:lnTo>
                  <a:lnTo>
                    <a:pt x="6" y="813"/>
                  </a:lnTo>
                  <a:lnTo>
                    <a:pt x="1" y="823"/>
                  </a:lnTo>
                  <a:lnTo>
                    <a:pt x="0" y="828"/>
                  </a:lnTo>
                  <a:lnTo>
                    <a:pt x="293" y="374"/>
                  </a:lnTo>
                  <a:lnTo>
                    <a:pt x="303" y="384"/>
                  </a:lnTo>
                  <a:lnTo>
                    <a:pt x="314" y="393"/>
                  </a:lnTo>
                  <a:lnTo>
                    <a:pt x="324" y="401"/>
                  </a:lnTo>
                  <a:lnTo>
                    <a:pt x="333" y="408"/>
                  </a:lnTo>
                  <a:lnTo>
                    <a:pt x="341" y="415"/>
                  </a:lnTo>
                  <a:lnTo>
                    <a:pt x="347" y="420"/>
                  </a:lnTo>
                  <a:lnTo>
                    <a:pt x="352" y="422"/>
                  </a:lnTo>
                  <a:lnTo>
                    <a:pt x="353" y="423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305" y="1347"/>
              <a:ext cx="429" cy="575"/>
            </a:xfrm>
            <a:custGeom>
              <a:rect b="b" l="l" r="r" t="t"/>
              <a:pathLst>
                <a:path extrusionOk="0" h="340" w="216">
                  <a:moveTo>
                    <a:pt x="0" y="0"/>
                  </a:moveTo>
                  <a:lnTo>
                    <a:pt x="6" y="10"/>
                  </a:lnTo>
                  <a:lnTo>
                    <a:pt x="20" y="38"/>
                  </a:lnTo>
                  <a:lnTo>
                    <a:pt x="42" y="78"/>
                  </a:lnTo>
                  <a:lnTo>
                    <a:pt x="69" y="125"/>
                  </a:lnTo>
                  <a:lnTo>
                    <a:pt x="97" y="174"/>
                  </a:lnTo>
                  <a:lnTo>
                    <a:pt x="124" y="220"/>
                  </a:lnTo>
                  <a:lnTo>
                    <a:pt x="149" y="258"/>
                  </a:lnTo>
                  <a:lnTo>
                    <a:pt x="169" y="282"/>
                  </a:lnTo>
                  <a:lnTo>
                    <a:pt x="183" y="296"/>
                  </a:lnTo>
                  <a:lnTo>
                    <a:pt x="194" y="306"/>
                  </a:lnTo>
                  <a:lnTo>
                    <a:pt x="202" y="313"/>
                  </a:lnTo>
                  <a:lnTo>
                    <a:pt x="208" y="318"/>
                  </a:lnTo>
                  <a:lnTo>
                    <a:pt x="213" y="321"/>
                  </a:lnTo>
                  <a:lnTo>
                    <a:pt x="215" y="322"/>
                  </a:lnTo>
                  <a:lnTo>
                    <a:pt x="216" y="323"/>
                  </a:lnTo>
                  <a:lnTo>
                    <a:pt x="216" y="325"/>
                  </a:lnTo>
                  <a:lnTo>
                    <a:pt x="216" y="327"/>
                  </a:lnTo>
                  <a:lnTo>
                    <a:pt x="216" y="330"/>
                  </a:lnTo>
                  <a:lnTo>
                    <a:pt x="214" y="334"/>
                  </a:lnTo>
                  <a:lnTo>
                    <a:pt x="211" y="337"/>
                  </a:lnTo>
                  <a:lnTo>
                    <a:pt x="204" y="340"/>
                  </a:lnTo>
                  <a:lnTo>
                    <a:pt x="196" y="340"/>
                  </a:lnTo>
                  <a:lnTo>
                    <a:pt x="183" y="338"/>
                  </a:lnTo>
                  <a:lnTo>
                    <a:pt x="168" y="330"/>
                  </a:lnTo>
                  <a:lnTo>
                    <a:pt x="152" y="313"/>
                  </a:lnTo>
                  <a:lnTo>
                    <a:pt x="135" y="288"/>
                  </a:lnTo>
                  <a:lnTo>
                    <a:pt x="117" y="259"/>
                  </a:lnTo>
                  <a:lnTo>
                    <a:pt x="99" y="226"/>
                  </a:lnTo>
                  <a:lnTo>
                    <a:pt x="82" y="192"/>
                  </a:lnTo>
                  <a:lnTo>
                    <a:pt x="63" y="158"/>
                  </a:lnTo>
                  <a:lnTo>
                    <a:pt x="47" y="126"/>
                  </a:lnTo>
                  <a:lnTo>
                    <a:pt x="33" y="98"/>
                  </a:lnTo>
                  <a:lnTo>
                    <a:pt x="22" y="72"/>
                  </a:lnTo>
                  <a:lnTo>
                    <a:pt x="14" y="50"/>
                  </a:lnTo>
                  <a:lnTo>
                    <a:pt x="8" y="33"/>
                  </a:lnTo>
                  <a:lnTo>
                    <a:pt x="3" y="18"/>
                  </a:lnTo>
                  <a:lnTo>
                    <a:pt x="1" y="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781" y="288"/>
              <a:ext cx="2668" cy="1197"/>
            </a:xfrm>
            <a:custGeom>
              <a:rect b="b" l="l" r="r" t="t"/>
              <a:pathLst>
                <a:path extrusionOk="0" h="709" w="1344">
                  <a:moveTo>
                    <a:pt x="1288" y="615"/>
                  </a:moveTo>
                  <a:lnTo>
                    <a:pt x="1288" y="372"/>
                  </a:lnTo>
                  <a:lnTo>
                    <a:pt x="997" y="187"/>
                  </a:lnTo>
                  <a:lnTo>
                    <a:pt x="997" y="368"/>
                  </a:lnTo>
                  <a:lnTo>
                    <a:pt x="938" y="368"/>
                  </a:lnTo>
                  <a:lnTo>
                    <a:pt x="910" y="0"/>
                  </a:lnTo>
                  <a:lnTo>
                    <a:pt x="863" y="0"/>
                  </a:lnTo>
                  <a:lnTo>
                    <a:pt x="836" y="368"/>
                  </a:lnTo>
                  <a:lnTo>
                    <a:pt x="769" y="368"/>
                  </a:lnTo>
                  <a:lnTo>
                    <a:pt x="742" y="0"/>
                  </a:lnTo>
                  <a:lnTo>
                    <a:pt x="695" y="0"/>
                  </a:lnTo>
                  <a:lnTo>
                    <a:pt x="668" y="368"/>
                  </a:lnTo>
                  <a:lnTo>
                    <a:pt x="622" y="368"/>
                  </a:lnTo>
                  <a:lnTo>
                    <a:pt x="342" y="187"/>
                  </a:lnTo>
                  <a:lnTo>
                    <a:pt x="342" y="366"/>
                  </a:lnTo>
                  <a:lnTo>
                    <a:pt x="62" y="187"/>
                  </a:lnTo>
                  <a:lnTo>
                    <a:pt x="62" y="615"/>
                  </a:lnTo>
                  <a:lnTo>
                    <a:pt x="0" y="615"/>
                  </a:lnTo>
                  <a:lnTo>
                    <a:pt x="0" y="709"/>
                  </a:lnTo>
                  <a:lnTo>
                    <a:pt x="1344" y="709"/>
                  </a:lnTo>
                  <a:lnTo>
                    <a:pt x="1344" y="615"/>
                  </a:lnTo>
                  <a:lnTo>
                    <a:pt x="1288" y="61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221" y="2331"/>
              <a:ext cx="552" cy="886"/>
            </a:xfrm>
            <a:custGeom>
              <a:rect b="b" l="l" r="r" t="t"/>
              <a:pathLst>
                <a:path extrusionOk="0" h="525" w="279">
                  <a:moveTo>
                    <a:pt x="231" y="0"/>
                  </a:moveTo>
                  <a:lnTo>
                    <a:pt x="269" y="55"/>
                  </a:lnTo>
                  <a:lnTo>
                    <a:pt x="262" y="197"/>
                  </a:lnTo>
                  <a:lnTo>
                    <a:pt x="265" y="208"/>
                  </a:lnTo>
                  <a:lnTo>
                    <a:pt x="273" y="230"/>
                  </a:lnTo>
                  <a:lnTo>
                    <a:pt x="279" y="250"/>
                  </a:lnTo>
                  <a:lnTo>
                    <a:pt x="277" y="256"/>
                  </a:lnTo>
                  <a:lnTo>
                    <a:pt x="272" y="252"/>
                  </a:lnTo>
                  <a:lnTo>
                    <a:pt x="265" y="247"/>
                  </a:lnTo>
                  <a:lnTo>
                    <a:pt x="259" y="240"/>
                  </a:lnTo>
                  <a:lnTo>
                    <a:pt x="252" y="234"/>
                  </a:lnTo>
                  <a:lnTo>
                    <a:pt x="247" y="229"/>
                  </a:lnTo>
                  <a:lnTo>
                    <a:pt x="242" y="224"/>
                  </a:lnTo>
                  <a:lnTo>
                    <a:pt x="239" y="220"/>
                  </a:lnTo>
                  <a:lnTo>
                    <a:pt x="237" y="219"/>
                  </a:lnTo>
                  <a:lnTo>
                    <a:pt x="7" y="525"/>
                  </a:lnTo>
                  <a:lnTo>
                    <a:pt x="0" y="491"/>
                  </a:lnTo>
                  <a:lnTo>
                    <a:pt x="2" y="488"/>
                  </a:lnTo>
                  <a:lnTo>
                    <a:pt x="9" y="480"/>
                  </a:lnTo>
                  <a:lnTo>
                    <a:pt x="20" y="466"/>
                  </a:lnTo>
                  <a:lnTo>
                    <a:pt x="34" y="449"/>
                  </a:lnTo>
                  <a:lnTo>
                    <a:pt x="50" y="427"/>
                  </a:lnTo>
                  <a:lnTo>
                    <a:pt x="68" y="404"/>
                  </a:lnTo>
                  <a:lnTo>
                    <a:pt x="87" y="378"/>
                  </a:lnTo>
                  <a:lnTo>
                    <a:pt x="107" y="352"/>
                  </a:lnTo>
                  <a:lnTo>
                    <a:pt x="127" y="325"/>
                  </a:lnTo>
                  <a:lnTo>
                    <a:pt x="146" y="299"/>
                  </a:lnTo>
                  <a:lnTo>
                    <a:pt x="165" y="275"/>
                  </a:lnTo>
                  <a:lnTo>
                    <a:pt x="182" y="252"/>
                  </a:lnTo>
                  <a:lnTo>
                    <a:pt x="196" y="232"/>
                  </a:lnTo>
                  <a:lnTo>
                    <a:pt x="207" y="216"/>
                  </a:lnTo>
                  <a:lnTo>
                    <a:pt x="216" y="204"/>
                  </a:lnTo>
                  <a:lnTo>
                    <a:pt x="219" y="197"/>
                  </a:lnTo>
                  <a:lnTo>
                    <a:pt x="222" y="187"/>
                  </a:lnTo>
                  <a:lnTo>
                    <a:pt x="222" y="180"/>
                  </a:lnTo>
                  <a:lnTo>
                    <a:pt x="221" y="174"/>
                  </a:lnTo>
                  <a:lnTo>
                    <a:pt x="221" y="165"/>
                  </a:lnTo>
                  <a:lnTo>
                    <a:pt x="224" y="155"/>
                  </a:lnTo>
                  <a:lnTo>
                    <a:pt x="228" y="150"/>
                  </a:lnTo>
                  <a:lnTo>
                    <a:pt x="232" y="146"/>
                  </a:lnTo>
                  <a:lnTo>
                    <a:pt x="233" y="139"/>
                  </a:lnTo>
                  <a:lnTo>
                    <a:pt x="233" y="112"/>
                  </a:lnTo>
                  <a:lnTo>
                    <a:pt x="232" y="65"/>
                  </a:lnTo>
                  <a:lnTo>
                    <a:pt x="231" y="2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111" y="2165"/>
              <a:ext cx="59" cy="166"/>
            </a:xfrm>
            <a:custGeom>
              <a:rect b="b" l="l" r="r" t="t"/>
              <a:pathLst>
                <a:path extrusionOk="0" h="96" w="31">
                  <a:moveTo>
                    <a:pt x="12" y="0"/>
                  </a:moveTo>
                  <a:lnTo>
                    <a:pt x="0" y="96"/>
                  </a:lnTo>
                  <a:lnTo>
                    <a:pt x="31" y="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979" y="755"/>
              <a:ext cx="254" cy="558"/>
            </a:xfrm>
            <a:custGeom>
              <a:rect b="b" l="l" r="r" t="t"/>
              <a:pathLst>
                <a:path extrusionOk="0" h="329" w="129">
                  <a:moveTo>
                    <a:pt x="0" y="0"/>
                  </a:moveTo>
                  <a:lnTo>
                    <a:pt x="0" y="329"/>
                  </a:lnTo>
                  <a:lnTo>
                    <a:pt x="129" y="327"/>
                  </a:lnTo>
                  <a:lnTo>
                    <a:pt x="127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019" y="850"/>
              <a:ext cx="75" cy="433"/>
            </a:xfrm>
            <a:custGeom>
              <a:rect b="b" l="l" r="r" t="t"/>
              <a:pathLst>
                <a:path extrusionOk="0" h="255" w="38">
                  <a:moveTo>
                    <a:pt x="38" y="255"/>
                  </a:moveTo>
                  <a:lnTo>
                    <a:pt x="38" y="20"/>
                  </a:lnTo>
                  <a:lnTo>
                    <a:pt x="0" y="0"/>
                  </a:lnTo>
                  <a:lnTo>
                    <a:pt x="0" y="255"/>
                  </a:lnTo>
                  <a:lnTo>
                    <a:pt x="38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531" y="755"/>
              <a:ext cx="254" cy="558"/>
            </a:xfrm>
            <a:custGeom>
              <a:rect b="b" l="l" r="r" t="t"/>
              <a:pathLst>
                <a:path extrusionOk="0" h="329" w="128">
                  <a:moveTo>
                    <a:pt x="0" y="0"/>
                  </a:moveTo>
                  <a:lnTo>
                    <a:pt x="0" y="329"/>
                  </a:lnTo>
                  <a:lnTo>
                    <a:pt x="128" y="327"/>
                  </a:lnTo>
                  <a:lnTo>
                    <a:pt x="125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575" y="850"/>
              <a:ext cx="75" cy="433"/>
            </a:xfrm>
            <a:custGeom>
              <a:rect b="b" l="l" r="r" t="t"/>
              <a:pathLst>
                <a:path extrusionOk="0" h="255" w="38">
                  <a:moveTo>
                    <a:pt x="38" y="255"/>
                  </a:moveTo>
                  <a:lnTo>
                    <a:pt x="38" y="20"/>
                  </a:lnTo>
                  <a:lnTo>
                    <a:pt x="0" y="0"/>
                  </a:lnTo>
                  <a:lnTo>
                    <a:pt x="0" y="255"/>
                  </a:lnTo>
                  <a:lnTo>
                    <a:pt x="38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841" y="755"/>
              <a:ext cx="258" cy="558"/>
            </a:xfrm>
            <a:custGeom>
              <a:rect b="b" l="l" r="r" t="t"/>
              <a:pathLst>
                <a:path extrusionOk="0" h="329" w="129">
                  <a:moveTo>
                    <a:pt x="0" y="0"/>
                  </a:moveTo>
                  <a:lnTo>
                    <a:pt x="0" y="329"/>
                  </a:lnTo>
                  <a:lnTo>
                    <a:pt x="129" y="327"/>
                  </a:lnTo>
                  <a:lnTo>
                    <a:pt x="127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885" y="850"/>
              <a:ext cx="75" cy="433"/>
            </a:xfrm>
            <a:custGeom>
              <a:rect b="b" l="l" r="r" t="t"/>
              <a:pathLst>
                <a:path extrusionOk="0" h="255" w="38">
                  <a:moveTo>
                    <a:pt x="38" y="255"/>
                  </a:moveTo>
                  <a:lnTo>
                    <a:pt x="38" y="20"/>
                  </a:lnTo>
                  <a:lnTo>
                    <a:pt x="0" y="0"/>
                  </a:lnTo>
                  <a:lnTo>
                    <a:pt x="0" y="255"/>
                  </a:lnTo>
                  <a:lnTo>
                    <a:pt x="38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62" y="988"/>
              <a:ext cx="592" cy="318"/>
            </a:xfrm>
            <a:prstGeom prst="rect">
              <a:avLst/>
            </a:pr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270" y="1052"/>
              <a:ext cx="83" cy="10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571" y="1052"/>
              <a:ext cx="84" cy="10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154" y="339"/>
              <a:ext cx="52" cy="568"/>
            </a:xfrm>
            <a:custGeom>
              <a:rect b="b" l="l" r="r" t="t"/>
              <a:pathLst>
                <a:path extrusionOk="0" h="336" w="28">
                  <a:moveTo>
                    <a:pt x="21" y="0"/>
                  </a:moveTo>
                  <a:lnTo>
                    <a:pt x="0" y="336"/>
                  </a:lnTo>
                  <a:lnTo>
                    <a:pt x="28" y="3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480" y="339"/>
              <a:ext cx="56" cy="568"/>
            </a:xfrm>
            <a:custGeom>
              <a:rect b="b" l="l" r="r" t="t"/>
              <a:pathLst>
                <a:path extrusionOk="0" h="336" w="28">
                  <a:moveTo>
                    <a:pt x="21" y="0"/>
                  </a:moveTo>
                  <a:lnTo>
                    <a:pt x="0" y="336"/>
                  </a:lnTo>
                  <a:lnTo>
                    <a:pt x="28" y="3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344" y="3985"/>
              <a:ext cx="3208" cy="9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31"/>
          <p:cNvSpPr txBox="1"/>
          <p:nvPr/>
        </p:nvSpPr>
        <p:spPr>
          <a:xfrm>
            <a:off x="457200" y="1828800"/>
            <a:ext cx="11049000" cy="46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10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rôle du Manager  </a:t>
            </a:r>
            <a:r>
              <a:rPr b="1" lang="fr-F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 de catalyser les talents et de </a:t>
            </a:r>
            <a:r>
              <a:rPr b="1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bâtir</a:t>
            </a:r>
            <a:r>
              <a:rPr b="1" lang="fr-F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l’avenir.</a:t>
            </a:r>
            <a:r>
              <a:rPr b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609600" y="2514600"/>
            <a:ext cx="2971800" cy="3048000"/>
          </a:xfrm>
          <a:prstGeom prst="wedgeEllipseCallout">
            <a:avLst>
              <a:gd fmla="val 63301" name="adj1"/>
              <a:gd fmla="val -34477" name="adj2"/>
            </a:avLst>
          </a:prstGeom>
          <a:gradFill>
            <a:gsLst>
              <a:gs pos="0">
                <a:srgbClr val="FFCC18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tant que Manager, vous devez comprendre et vous approprier ces devoirs, pour pouvoir ensuite mieux les pratiquer tous les jours auprès de vos équipes</a:t>
            </a: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7010400" y="2667000"/>
            <a:ext cx="2971800" cy="2895600"/>
          </a:xfrm>
          <a:prstGeom prst="wedgeEllipseCallout">
            <a:avLst>
              <a:gd fmla="val -59616" name="adj1"/>
              <a:gd fmla="val -33662" name="adj2"/>
            </a:avLst>
          </a:prstGeom>
          <a:gradFill>
            <a:gsLst>
              <a:gs pos="0">
                <a:srgbClr val="FFCC18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vous aider à mieux comprendre comment jouer pleinement votre rôle de Manager, nous avons identifié 10 rôles du manager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2"/>
          <p:cNvSpPr txBox="1"/>
          <p:nvPr>
            <p:ph type="title"/>
          </p:nvPr>
        </p:nvSpPr>
        <p:spPr>
          <a:xfrm>
            <a:off x="152400" y="1785717"/>
            <a:ext cx="11658600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4000"/>
              <a:t>Le devoir d</a:t>
            </a:r>
            <a:r>
              <a:rPr i="1" lang="fr-FR" sz="4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1" lang="fr-FR" sz="4000"/>
              <a:t>étoile </a:t>
            </a:r>
            <a:br>
              <a:rPr i="1" lang="fr-FR" sz="4000"/>
            </a:br>
            <a:br>
              <a:rPr i="1" lang="fr-FR" sz="4000"/>
            </a:br>
            <a:r>
              <a:rPr i="1" lang="fr-FR" sz="4000"/>
              <a:t>Le devoir d</a:t>
            </a:r>
            <a:r>
              <a:rPr i="1" lang="fr-FR" sz="4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1" lang="fr-FR" sz="4000"/>
              <a:t>éthique </a:t>
            </a:r>
            <a:br>
              <a:rPr i="1" lang="fr-FR" sz="4000"/>
            </a:br>
            <a:br>
              <a:rPr i="1" lang="fr-FR" sz="4000"/>
            </a:br>
            <a:r>
              <a:rPr i="1" lang="fr-FR" sz="4000"/>
              <a:t>Le devoir d</a:t>
            </a:r>
            <a:r>
              <a:rPr i="1" lang="fr-FR" sz="4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1" lang="fr-FR" sz="4000"/>
              <a:t>éveil</a:t>
            </a:r>
            <a:endParaRPr sz="4000" u="sng"/>
          </a:p>
        </p:txBody>
      </p:sp>
      <p:sp>
        <p:nvSpPr>
          <p:cNvPr id="622" name="Google Shape;622;p32"/>
          <p:cNvSpPr txBox="1"/>
          <p:nvPr/>
        </p:nvSpPr>
        <p:spPr>
          <a:xfrm>
            <a:off x="1905000" y="381000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« Porter La Vision »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3"/>
          <p:cNvSpPr txBox="1"/>
          <p:nvPr/>
        </p:nvSpPr>
        <p:spPr>
          <a:xfrm>
            <a:off x="1295400" y="152400"/>
            <a:ext cx="10058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LE PROCESSUS DU CHANGEMENT</a:t>
            </a:r>
            <a:endParaRPr/>
          </a:p>
        </p:txBody>
      </p:sp>
      <p:pic>
        <p:nvPicPr>
          <p:cNvPr descr="FLECHEbleu" id="629" name="Google Shape;6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905000"/>
            <a:ext cx="3962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3"/>
          <p:cNvSpPr txBox="1"/>
          <p:nvPr/>
        </p:nvSpPr>
        <p:spPr>
          <a:xfrm>
            <a:off x="228600" y="2133600"/>
            <a:ext cx="283402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/>
          </a:p>
        </p:txBody>
      </p:sp>
      <p:sp>
        <p:nvSpPr>
          <p:cNvPr id="631" name="Google Shape;631;p33"/>
          <p:cNvSpPr txBox="1"/>
          <p:nvPr/>
        </p:nvSpPr>
        <p:spPr>
          <a:xfrm>
            <a:off x="533400" y="4495800"/>
            <a:ext cx="222949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Acceptation</a:t>
            </a:r>
            <a:endParaRPr/>
          </a:p>
        </p:txBody>
      </p:sp>
      <p:sp>
        <p:nvSpPr>
          <p:cNvPr id="632" name="Google Shape;632;p33"/>
          <p:cNvSpPr txBox="1"/>
          <p:nvPr/>
        </p:nvSpPr>
        <p:spPr>
          <a:xfrm>
            <a:off x="8839200" y="2057400"/>
            <a:ext cx="1799491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Négation</a:t>
            </a: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8686800" y="4572000"/>
            <a:ext cx="2343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Négociation</a:t>
            </a:r>
            <a:endParaRPr/>
          </a:p>
        </p:txBody>
      </p:sp>
      <p:sp>
        <p:nvSpPr>
          <p:cNvPr id="634" name="Google Shape;634;p33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1219200" y="-228600"/>
            <a:ext cx="10058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LE PROCESSUS DU CHANGEMENT</a:t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  <p:pic>
        <p:nvPicPr>
          <p:cNvPr descr="pijl-color" id="642" name="Google Shape;6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2976563"/>
            <a:ext cx="8334375" cy="1493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er2" id="643" name="Google Shape;64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2695575"/>
            <a:ext cx="97631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nial" id="644" name="Google Shape;64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0" y="2314575"/>
            <a:ext cx="836613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" id="645" name="Google Shape;64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6150" y="3000375"/>
            <a:ext cx="10350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istance5a" id="646" name="Google Shape;64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5800" y="2971800"/>
            <a:ext cx="1217613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istance7" id="647" name="Google Shape;647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2725" y="2381250"/>
            <a:ext cx="10001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dness" id="648" name="Google Shape;648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95550" y="3000375"/>
            <a:ext cx="914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king" id="649" name="Google Shape;649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19775" y="2809875"/>
            <a:ext cx="668338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istance8" id="650" name="Google Shape;650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96150" y="1219200"/>
            <a:ext cx="1201738" cy="157003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4"/>
          <p:cNvSpPr txBox="1"/>
          <p:nvPr/>
        </p:nvSpPr>
        <p:spPr>
          <a:xfrm>
            <a:off x="457200" y="19812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Refus</a:t>
            </a:r>
            <a:endParaRPr b="0" sz="20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4"/>
          <p:cNvSpPr txBox="1"/>
          <p:nvPr/>
        </p:nvSpPr>
        <p:spPr>
          <a:xfrm>
            <a:off x="1395413" y="2409825"/>
            <a:ext cx="1347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Colère</a:t>
            </a:r>
            <a:endParaRPr b="0" sz="20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2224088" y="2686050"/>
            <a:ext cx="13906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Tristesse</a:t>
            </a:r>
            <a:endParaRPr b="0" sz="20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3429000" y="2438400"/>
            <a:ext cx="114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Crainte</a:t>
            </a:r>
            <a:endParaRPr/>
          </a:p>
        </p:txBody>
      </p:sp>
      <p:sp>
        <p:nvSpPr>
          <p:cNvPr id="655" name="Google Shape;655;p34"/>
          <p:cNvSpPr txBox="1"/>
          <p:nvPr/>
        </p:nvSpPr>
        <p:spPr>
          <a:xfrm>
            <a:off x="4495800" y="25908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4"/>
          <p:cNvSpPr txBox="1"/>
          <p:nvPr/>
        </p:nvSpPr>
        <p:spPr>
          <a:xfrm>
            <a:off x="4419600" y="2590800"/>
            <a:ext cx="167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Négociation</a:t>
            </a:r>
            <a:endParaRPr/>
          </a:p>
        </p:txBody>
      </p:sp>
      <p:sp>
        <p:nvSpPr>
          <p:cNvPr id="657" name="Google Shape;657;p34"/>
          <p:cNvSpPr txBox="1"/>
          <p:nvPr/>
        </p:nvSpPr>
        <p:spPr>
          <a:xfrm>
            <a:off x="5638800" y="2262188"/>
            <a:ext cx="10144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Choix</a:t>
            </a:r>
            <a:endParaRPr/>
          </a:p>
        </p:txBody>
      </p:sp>
      <p:sp>
        <p:nvSpPr>
          <p:cNvPr id="658" name="Google Shape;658;p34"/>
          <p:cNvSpPr txBox="1"/>
          <p:nvPr/>
        </p:nvSpPr>
        <p:spPr>
          <a:xfrm>
            <a:off x="6019800" y="16764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Recentrage</a:t>
            </a:r>
            <a:endParaRPr/>
          </a:p>
        </p:txBody>
      </p:sp>
      <p:sp>
        <p:nvSpPr>
          <p:cNvPr id="659" name="Google Shape;659;p34"/>
          <p:cNvSpPr txBox="1"/>
          <p:nvPr/>
        </p:nvSpPr>
        <p:spPr>
          <a:xfrm>
            <a:off x="7086600" y="6096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"/>
          <p:cNvSpPr txBox="1"/>
          <p:nvPr/>
        </p:nvSpPr>
        <p:spPr>
          <a:xfrm>
            <a:off x="6919913" y="928688"/>
            <a:ext cx="190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Engagement </a:t>
            </a:r>
            <a:endParaRPr/>
          </a:p>
        </p:txBody>
      </p:sp>
      <p:sp>
        <p:nvSpPr>
          <p:cNvPr id="661" name="Google Shape;661;p34"/>
          <p:cNvSpPr txBox="1"/>
          <p:nvPr/>
        </p:nvSpPr>
        <p:spPr>
          <a:xfrm>
            <a:off x="304800" y="4648200"/>
            <a:ext cx="4038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Aspects émotionnels du changement 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Tournés vers le passé</a:t>
            </a:r>
            <a:endParaRPr/>
          </a:p>
        </p:txBody>
      </p:sp>
      <p:sp>
        <p:nvSpPr>
          <p:cNvPr id="662" name="Google Shape;662;p34"/>
          <p:cNvSpPr txBox="1"/>
          <p:nvPr/>
        </p:nvSpPr>
        <p:spPr>
          <a:xfrm>
            <a:off x="4953000" y="4572000"/>
            <a:ext cx="3657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Etapes rationnelles du changement 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Tournés vers l’avenir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5"/>
          <p:cNvGrpSpPr/>
          <p:nvPr/>
        </p:nvGrpSpPr>
        <p:grpSpPr>
          <a:xfrm>
            <a:off x="3175" y="2209800"/>
            <a:ext cx="2667001" cy="2089150"/>
            <a:chOff x="-127" y="1386"/>
            <a:chExt cx="1680" cy="1316"/>
          </a:xfrm>
        </p:grpSpPr>
        <p:pic>
          <p:nvPicPr>
            <p:cNvPr descr="angel2" id="668" name="Google Shape;66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" y="1701"/>
              <a:ext cx="1254" cy="1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35"/>
            <p:cNvSpPr txBox="1"/>
            <p:nvPr/>
          </p:nvSpPr>
          <p:spPr>
            <a:xfrm>
              <a:off x="-127" y="1386"/>
              <a:ext cx="168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6600"/>
                  </a:solidFill>
                  <a:latin typeface="Tahoma"/>
                  <a:ea typeface="Tahoma"/>
                  <a:cs typeface="Tahoma"/>
                  <a:sym typeface="Tahoma"/>
                </a:rPr>
                <a:t>Enthousiasme naïf</a:t>
              </a:r>
              <a:endParaRPr b="1" sz="20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1600200" y="3048000"/>
            <a:ext cx="2057400" cy="2154238"/>
            <a:chOff x="822" y="1911"/>
            <a:chExt cx="1296" cy="1357"/>
          </a:xfrm>
        </p:grpSpPr>
        <p:pic>
          <p:nvPicPr>
            <p:cNvPr descr="time-pain2" id="671" name="Google Shape;671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0" y="2370"/>
              <a:ext cx="1021" cy="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2" name="Google Shape;672;p35"/>
            <p:cNvSpPr txBox="1"/>
            <p:nvPr/>
          </p:nvSpPr>
          <p:spPr>
            <a:xfrm>
              <a:off x="822" y="1911"/>
              <a:ext cx="1296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rgbClr val="FF6600"/>
                  </a:solidFill>
                  <a:latin typeface="Tahoma"/>
                  <a:ea typeface="Tahoma"/>
                  <a:cs typeface="Tahoma"/>
                  <a:sym typeface="Tahoma"/>
                </a:rPr>
                <a:t>Réveil brutal!</a:t>
              </a:r>
              <a:endParaRPr/>
            </a:p>
          </p:txBody>
        </p:sp>
      </p:grpSp>
      <p:grpSp>
        <p:nvGrpSpPr>
          <p:cNvPr id="673" name="Google Shape;673;p35"/>
          <p:cNvGrpSpPr/>
          <p:nvPr/>
        </p:nvGrpSpPr>
        <p:grpSpPr>
          <a:xfrm>
            <a:off x="3124199" y="3048000"/>
            <a:ext cx="1219200" cy="2224088"/>
            <a:chOff x="2004" y="1908"/>
            <a:chExt cx="768" cy="1401"/>
          </a:xfrm>
        </p:grpSpPr>
        <p:pic>
          <p:nvPicPr>
            <p:cNvPr descr="thinking2" id="674" name="Google Shape;674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52" y="2195"/>
              <a:ext cx="671" cy="1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35"/>
            <p:cNvSpPr txBox="1"/>
            <p:nvPr/>
          </p:nvSpPr>
          <p:spPr>
            <a:xfrm>
              <a:off x="2004" y="1908"/>
              <a:ext cx="76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Doute</a:t>
              </a:r>
              <a:endParaRPr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35"/>
          <p:cNvGrpSpPr/>
          <p:nvPr/>
        </p:nvGrpSpPr>
        <p:grpSpPr>
          <a:xfrm>
            <a:off x="3657600" y="2667000"/>
            <a:ext cx="2591395" cy="2614613"/>
            <a:chOff x="2522" y="1701"/>
            <a:chExt cx="1451" cy="1647"/>
          </a:xfrm>
        </p:grpSpPr>
        <p:pic>
          <p:nvPicPr>
            <p:cNvPr descr="rolled-up-sleeves2" id="677" name="Google Shape;677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22" y="2092"/>
              <a:ext cx="816" cy="1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8" name="Google Shape;678;p35"/>
            <p:cNvSpPr txBox="1"/>
            <p:nvPr/>
          </p:nvSpPr>
          <p:spPr>
            <a:xfrm>
              <a:off x="2522" y="1701"/>
              <a:ext cx="145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Second  Souffle</a:t>
              </a:r>
              <a:endParaRPr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5"/>
          <p:cNvGrpSpPr/>
          <p:nvPr/>
        </p:nvGrpSpPr>
        <p:grpSpPr>
          <a:xfrm>
            <a:off x="5943600" y="2362200"/>
            <a:ext cx="1295400" cy="2382838"/>
            <a:chOff x="3801" y="1551"/>
            <a:chExt cx="816" cy="1501"/>
          </a:xfrm>
        </p:grpSpPr>
        <p:pic>
          <p:nvPicPr>
            <p:cNvPr descr="walking2" id="680" name="Google Shape;680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04" y="1914"/>
              <a:ext cx="732" cy="1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35"/>
            <p:cNvSpPr txBox="1"/>
            <p:nvPr/>
          </p:nvSpPr>
          <p:spPr>
            <a:xfrm>
              <a:off x="3801" y="1551"/>
              <a:ext cx="8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Espoir</a:t>
              </a:r>
              <a:endParaRPr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5"/>
          <p:cNvGrpSpPr/>
          <p:nvPr/>
        </p:nvGrpSpPr>
        <p:grpSpPr>
          <a:xfrm>
            <a:off x="7081839" y="1981200"/>
            <a:ext cx="2243138" cy="1878013"/>
            <a:chOff x="4419" y="1269"/>
            <a:chExt cx="1413" cy="1183"/>
          </a:xfrm>
        </p:grpSpPr>
        <p:pic>
          <p:nvPicPr>
            <p:cNvPr descr="moon3" id="683" name="Google Shape;683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9" y="1556"/>
              <a:ext cx="1152" cy="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" name="Google Shape;684;p35"/>
            <p:cNvSpPr txBox="1"/>
            <p:nvPr/>
          </p:nvSpPr>
          <p:spPr>
            <a:xfrm>
              <a:off x="4518" y="1269"/>
              <a:ext cx="13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rgbClr val="FF6600"/>
                  </a:solidFill>
                  <a:latin typeface="Tahoma"/>
                  <a:ea typeface="Tahoma"/>
                  <a:cs typeface="Tahoma"/>
                  <a:sym typeface="Tahoma"/>
                </a:rPr>
                <a:t>Réussite</a:t>
              </a:r>
              <a:r>
                <a:rPr b="0" lang="fr-F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descr="groene pijl" id="685" name="Google Shape;685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000" y="3657600"/>
            <a:ext cx="77724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35"/>
          <p:cNvSpPr txBox="1"/>
          <p:nvPr/>
        </p:nvSpPr>
        <p:spPr>
          <a:xfrm>
            <a:off x="1219200" y="-228600"/>
            <a:ext cx="10058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LE PROCESSUS DU CHANGEMENT</a:t>
            </a: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/>
        </p:nvSpPr>
        <p:spPr>
          <a:xfrm>
            <a:off x="1219200" y="-32657"/>
            <a:ext cx="10058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63DE8"/>
              </a:buClr>
              <a:buSzPts val="3264"/>
              <a:buFont typeface="Arial"/>
              <a:buNone/>
            </a:pPr>
            <a:r>
              <a:rPr b="1" i="0" lang="fr-FR" sz="4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Comment Inciter le Changement ? </a:t>
            </a:r>
            <a:endParaRPr b="1" i="0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3810000" y="990600"/>
            <a:ext cx="32258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lang="fr-FR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1" lang="fr-FR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lang="fr-FR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1" lang="fr-FR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lang="fr-FR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&gt; </a:t>
            </a:r>
            <a:r>
              <a:rPr b="1" lang="fr-FR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 b="1" sz="3200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36"/>
          <p:cNvSpPr/>
          <p:nvPr/>
        </p:nvSpPr>
        <p:spPr>
          <a:xfrm>
            <a:off x="0" y="1992068"/>
            <a:ext cx="12192000" cy="3040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= Insatisfaction avec la situation actuelle 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B= Vision des améliorations apportées par le changement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= Identification des premières étapes concrètes  qui mèneraient à l’amélioration 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 = Coût et dérangement liés au changement </a:t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/>
          <p:nvPr/>
        </p:nvSpPr>
        <p:spPr>
          <a:xfrm>
            <a:off x="457200" y="-32657"/>
            <a:ext cx="11582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63DE8"/>
              </a:buClr>
              <a:buSzPts val="2720"/>
              <a:buFont typeface="Arial"/>
              <a:buNone/>
            </a:pPr>
            <a:r>
              <a:rPr b="1" i="0" lang="fr-FR" sz="4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Faire partager la Vision en Assurant Cohérence et Cohésion</a:t>
            </a:r>
            <a:endParaRPr b="1" i="0" sz="40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0" y="1992068"/>
            <a:ext cx="12192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devoir d</a:t>
            </a:r>
            <a:r>
              <a:rPr lang="fr-FR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éducation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devoir de travailler en équipe </a:t>
            </a:r>
            <a:endParaRPr sz="66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8"/>
          <p:cNvSpPr txBox="1"/>
          <p:nvPr/>
        </p:nvSpPr>
        <p:spPr>
          <a:xfrm>
            <a:off x="457200" y="-32657"/>
            <a:ext cx="1158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63DE8"/>
              </a:buClr>
              <a:buSzPts val="2448"/>
              <a:buFont typeface="Arial"/>
              <a:buNone/>
            </a:pPr>
            <a:r>
              <a:rPr b="1" i="0" lang="fr-F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INCONTOURNABLES A MAITRISER </a:t>
            </a:r>
            <a:endParaRPr b="1" i="0" sz="36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8"/>
          <p:cNvSpPr/>
          <p:nvPr/>
        </p:nvSpPr>
        <p:spPr>
          <a:xfrm>
            <a:off x="0" y="1992068"/>
            <a:ext cx="121920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 termes de management, deux éléments </a:t>
            </a:r>
            <a:endParaRPr/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fondamentaux retiennent notre attention</a:t>
            </a:r>
            <a:endParaRPr/>
          </a:p>
          <a:p>
            <a:pPr indent="-533400" lvl="0" marL="533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AutoNum type="arabicPeriod"/>
            </a:pPr>
            <a:r>
              <a:rPr lang="fr-FR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Les stades de développement des équipes</a:t>
            </a:r>
            <a:endParaRPr/>
          </a:p>
          <a:p>
            <a:pPr indent="-2540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AutoNum type="arabicPeriod"/>
            </a:pPr>
            <a:r>
              <a:rPr lang="fr-FR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 leadership situationnel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/>
          <p:nvPr/>
        </p:nvSpPr>
        <p:spPr>
          <a:xfrm>
            <a:off x="457200" y="-32657"/>
            <a:ext cx="11582400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STADES DE DÉVELOPPEMENT DES ÉQUIPES</a:t>
            </a:r>
            <a:endParaRPr b="1" i="0" sz="36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0" y="1992068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4" name="Google Shape;714;p39"/>
          <p:cNvCxnSpPr/>
          <p:nvPr/>
        </p:nvCxnSpPr>
        <p:spPr>
          <a:xfrm>
            <a:off x="0" y="4171950"/>
            <a:ext cx="9067800" cy="0"/>
          </a:xfrm>
          <a:prstGeom prst="straightConnector1">
            <a:avLst/>
          </a:prstGeom>
          <a:noFill/>
          <a:ln cap="flat" cmpd="sng" w="88900">
            <a:solidFill>
              <a:srgbClr val="8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5" name="Google Shape;715;p39"/>
          <p:cNvSpPr txBox="1"/>
          <p:nvPr/>
        </p:nvSpPr>
        <p:spPr>
          <a:xfrm>
            <a:off x="250825" y="4514850"/>
            <a:ext cx="1311275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 b="0" sz="1800" u="sng">
              <a:solidFill>
                <a:srgbClr val="FF66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6" name="Google Shape;716;p39"/>
          <p:cNvSpPr txBox="1"/>
          <p:nvPr/>
        </p:nvSpPr>
        <p:spPr>
          <a:xfrm>
            <a:off x="2339975" y="4514850"/>
            <a:ext cx="2003425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</a:t>
            </a:r>
            <a:endParaRPr b="0" sz="1800" u="sng">
              <a:solidFill>
                <a:srgbClr val="FF66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7" name="Google Shape;717;p39"/>
          <p:cNvSpPr txBox="1"/>
          <p:nvPr/>
        </p:nvSpPr>
        <p:spPr>
          <a:xfrm>
            <a:off x="4868863" y="4533900"/>
            <a:ext cx="1216025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ADULTE</a:t>
            </a:r>
            <a:endParaRPr b="0" sz="1800" u="sng">
              <a:solidFill>
                <a:srgbClr val="FF66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Google Shape;718;p39"/>
          <p:cNvSpPr txBox="1"/>
          <p:nvPr/>
        </p:nvSpPr>
        <p:spPr>
          <a:xfrm>
            <a:off x="6948488" y="4533900"/>
            <a:ext cx="159385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 b="0" sz="1800" u="sng">
              <a:solidFill>
                <a:srgbClr val="FF66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19" name="Google Shape;719;p39"/>
          <p:cNvCxnSpPr/>
          <p:nvPr/>
        </p:nvCxnSpPr>
        <p:spPr>
          <a:xfrm>
            <a:off x="914400" y="4019550"/>
            <a:ext cx="0" cy="3810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9"/>
          <p:cNvCxnSpPr/>
          <p:nvPr/>
        </p:nvCxnSpPr>
        <p:spPr>
          <a:xfrm>
            <a:off x="3352800" y="4019550"/>
            <a:ext cx="0" cy="3810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9"/>
          <p:cNvCxnSpPr/>
          <p:nvPr/>
        </p:nvCxnSpPr>
        <p:spPr>
          <a:xfrm>
            <a:off x="5486400" y="4019550"/>
            <a:ext cx="0" cy="3810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9"/>
          <p:cNvCxnSpPr/>
          <p:nvPr/>
        </p:nvCxnSpPr>
        <p:spPr>
          <a:xfrm>
            <a:off x="7772400" y="4019550"/>
            <a:ext cx="0" cy="381000"/>
          </a:xfrm>
          <a:prstGeom prst="straightConnector1">
            <a:avLst/>
          </a:prstGeom>
          <a:noFill/>
          <a:ln cap="flat" cmpd="sng" w="412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39"/>
          <p:cNvSpPr/>
          <p:nvPr/>
        </p:nvSpPr>
        <p:spPr>
          <a:xfrm>
            <a:off x="381000" y="4876800"/>
            <a:ext cx="8534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Le devoir de travailler en équipe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/>
          </a:p>
        </p:txBody>
      </p:sp>
      <p:grpSp>
        <p:nvGrpSpPr>
          <p:cNvPr id="724" name="Google Shape;724;p39"/>
          <p:cNvGrpSpPr/>
          <p:nvPr/>
        </p:nvGrpSpPr>
        <p:grpSpPr>
          <a:xfrm>
            <a:off x="174625" y="2206625"/>
            <a:ext cx="1987550" cy="1654175"/>
            <a:chOff x="183" y="1509"/>
            <a:chExt cx="1188" cy="823"/>
          </a:xfrm>
        </p:grpSpPr>
        <p:sp>
          <p:nvSpPr>
            <p:cNvPr id="725" name="Google Shape;725;p39"/>
            <p:cNvSpPr/>
            <p:nvPr/>
          </p:nvSpPr>
          <p:spPr>
            <a:xfrm>
              <a:off x="183" y="1509"/>
              <a:ext cx="1188" cy="823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aby_0011" id="726" name="Google Shape;726;p39"/>
            <p:cNvPicPr preferRelativeResize="0"/>
            <p:nvPr/>
          </p:nvPicPr>
          <p:blipFill rotWithShape="1">
            <a:blip r:embed="rId3">
              <a:alphaModFix/>
            </a:blip>
            <a:srcRect b="7356" l="3125" r="6689" t="10721"/>
            <a:stretch/>
          </p:blipFill>
          <p:spPr>
            <a:xfrm>
              <a:off x="258" y="1557"/>
              <a:ext cx="1071" cy="7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Google Shape;727;p39"/>
          <p:cNvGrpSpPr/>
          <p:nvPr/>
        </p:nvGrpSpPr>
        <p:grpSpPr>
          <a:xfrm>
            <a:off x="2584450" y="2190750"/>
            <a:ext cx="1524000" cy="1698625"/>
            <a:chOff x="1463" y="1116"/>
            <a:chExt cx="1207" cy="1316"/>
          </a:xfrm>
        </p:grpSpPr>
        <p:sp>
          <p:nvSpPr>
            <p:cNvPr id="728" name="Google Shape;728;p39"/>
            <p:cNvSpPr/>
            <p:nvPr/>
          </p:nvSpPr>
          <p:spPr>
            <a:xfrm>
              <a:off x="1463" y="1116"/>
              <a:ext cx="1207" cy="131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eenager" id="729" name="Google Shape;729;p39"/>
            <p:cNvPicPr preferRelativeResize="0"/>
            <p:nvPr/>
          </p:nvPicPr>
          <p:blipFill rotWithShape="1">
            <a:blip r:embed="rId4">
              <a:alphaModFix/>
            </a:blip>
            <a:srcRect b="15938" l="0" r="0" t="0"/>
            <a:stretch/>
          </p:blipFill>
          <p:spPr>
            <a:xfrm>
              <a:off x="1547" y="1220"/>
              <a:ext cx="1045" cy="11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Google Shape;730;p39"/>
          <p:cNvGrpSpPr/>
          <p:nvPr/>
        </p:nvGrpSpPr>
        <p:grpSpPr>
          <a:xfrm>
            <a:off x="4543425" y="2147888"/>
            <a:ext cx="1770063" cy="1784350"/>
            <a:chOff x="2825" y="960"/>
            <a:chExt cx="1353" cy="1499"/>
          </a:xfrm>
        </p:grpSpPr>
        <p:sp>
          <p:nvSpPr>
            <p:cNvPr id="731" name="Google Shape;731;p39"/>
            <p:cNvSpPr/>
            <p:nvPr/>
          </p:nvSpPr>
          <p:spPr>
            <a:xfrm>
              <a:off x="2825" y="960"/>
              <a:ext cx="1353" cy="1499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elgeland" id="732" name="Google Shape;732;p39"/>
            <p:cNvPicPr preferRelativeResize="0"/>
            <p:nvPr/>
          </p:nvPicPr>
          <p:blipFill rotWithShape="1">
            <a:blip r:embed="rId5">
              <a:alphaModFix/>
            </a:blip>
            <a:srcRect b="7239" l="4084" r="4085" t="5887"/>
            <a:stretch/>
          </p:blipFill>
          <p:spPr>
            <a:xfrm>
              <a:off x="2911" y="1107"/>
              <a:ext cx="1198" cy="12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Google Shape;733;p39"/>
          <p:cNvGrpSpPr/>
          <p:nvPr/>
        </p:nvGrpSpPr>
        <p:grpSpPr>
          <a:xfrm>
            <a:off x="6981825" y="2060575"/>
            <a:ext cx="1625600" cy="1857375"/>
            <a:chOff x="4224" y="1298"/>
            <a:chExt cx="987" cy="1152"/>
          </a:xfrm>
        </p:grpSpPr>
        <p:sp>
          <p:nvSpPr>
            <p:cNvPr id="734" name="Google Shape;734;p39"/>
            <p:cNvSpPr/>
            <p:nvPr/>
          </p:nvSpPr>
          <p:spPr>
            <a:xfrm>
              <a:off x="4224" y="1298"/>
              <a:ext cx="987" cy="1152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omme mat" id="735" name="Google Shape;735;p39"/>
            <p:cNvPicPr preferRelativeResize="0"/>
            <p:nvPr/>
          </p:nvPicPr>
          <p:blipFill rotWithShape="1">
            <a:blip r:embed="rId6">
              <a:alphaModFix/>
            </a:blip>
            <a:srcRect b="8097" l="0" r="0" t="0"/>
            <a:stretch/>
          </p:blipFill>
          <p:spPr>
            <a:xfrm>
              <a:off x="4326" y="1355"/>
              <a:ext cx="793" cy="10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6" name="Google Shape;736;p39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/>
          <p:cNvSpPr txBox="1"/>
          <p:nvPr>
            <p:ph type="ctrTitle"/>
          </p:nvPr>
        </p:nvSpPr>
        <p:spPr>
          <a:xfrm>
            <a:off x="296959" y="696115"/>
            <a:ext cx="1135991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QUESTION AUXQUELLES NOUS DEVONS RÉPONDRE A LA FIN.</a:t>
            </a:r>
            <a:endParaRPr/>
          </a:p>
        </p:txBody>
      </p:sp>
      <p:sp>
        <p:nvSpPr>
          <p:cNvPr id="374" name="Google Shape;374;p4"/>
          <p:cNvSpPr txBox="1"/>
          <p:nvPr>
            <p:ph idx="1" type="subTitle"/>
          </p:nvPr>
        </p:nvSpPr>
        <p:spPr>
          <a:xfrm>
            <a:off x="180210" y="2614468"/>
            <a:ext cx="116869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fr-FR" sz="3600"/>
              <a:t>Qu’est-ce qu’un Leader?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fr-FR" sz="3600"/>
              <a:t>Qu’est-ce qu’un Manager?</a:t>
            </a:r>
            <a:endParaRPr/>
          </a:p>
        </p:txBody>
      </p:sp>
      <p:sp>
        <p:nvSpPr>
          <p:cNvPr id="375" name="Google Shape;375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/>
          <p:nvPr/>
        </p:nvSpPr>
        <p:spPr>
          <a:xfrm>
            <a:off x="62484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TYPE DE LEADERSHIP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2" name="Google Shape;742;p40"/>
          <p:cNvSpPr txBox="1"/>
          <p:nvPr/>
        </p:nvSpPr>
        <p:spPr>
          <a:xfrm>
            <a:off x="32766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NIVEAU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</a:t>
            </a:r>
            <a:endParaRPr/>
          </a:p>
        </p:txBody>
      </p:sp>
      <p:sp>
        <p:nvSpPr>
          <p:cNvPr id="743" name="Google Shape;743;p40"/>
          <p:cNvSpPr txBox="1"/>
          <p:nvPr/>
        </p:nvSpPr>
        <p:spPr>
          <a:xfrm>
            <a:off x="303213" y="2209800"/>
            <a:ext cx="2684462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CARACTÉRISTIQUES 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4" name="Google Shape;744;p40"/>
          <p:cNvSpPr/>
          <p:nvPr/>
        </p:nvSpPr>
        <p:spPr>
          <a:xfrm>
            <a:off x="6516688" y="685800"/>
            <a:ext cx="2017712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/>
          </a:p>
        </p:txBody>
      </p:sp>
      <p:cxnSp>
        <p:nvCxnSpPr>
          <p:cNvPr id="745" name="Google Shape;745;p40"/>
          <p:cNvCxnSpPr/>
          <p:nvPr/>
        </p:nvCxnSpPr>
        <p:spPr>
          <a:xfrm>
            <a:off x="457200" y="838200"/>
            <a:ext cx="4800600" cy="1588"/>
          </a:xfrm>
          <a:prstGeom prst="straightConnector1">
            <a:avLst/>
          </a:prstGeom>
          <a:noFill/>
          <a:ln cap="flat" cmpd="sng" w="88900">
            <a:solidFill>
              <a:srgbClr val="8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6" name="Google Shape;746;p40"/>
          <p:cNvSpPr txBox="1"/>
          <p:nvPr/>
        </p:nvSpPr>
        <p:spPr>
          <a:xfrm>
            <a:off x="457200" y="1162050"/>
            <a:ext cx="935038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 b="0" sz="1200" u="sng">
              <a:solidFill>
                <a:srgbClr val="FF66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7" name="Google Shape;747;p40"/>
          <p:cNvSpPr txBox="1"/>
          <p:nvPr/>
        </p:nvSpPr>
        <p:spPr>
          <a:xfrm>
            <a:off x="1465263" y="1162050"/>
            <a:ext cx="1223962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8" name="Google Shape;748;p40"/>
          <p:cNvSpPr txBox="1"/>
          <p:nvPr/>
        </p:nvSpPr>
        <p:spPr>
          <a:xfrm>
            <a:off x="2874963" y="1160463"/>
            <a:ext cx="750887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ADULTE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9" name="Google Shape;749;p40"/>
          <p:cNvSpPr txBox="1"/>
          <p:nvPr/>
        </p:nvSpPr>
        <p:spPr>
          <a:xfrm>
            <a:off x="4057650" y="1160463"/>
            <a:ext cx="1152525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/>
          </a:p>
        </p:txBody>
      </p:sp>
      <p:grpSp>
        <p:nvGrpSpPr>
          <p:cNvPr id="750" name="Google Shape;750;p40"/>
          <p:cNvGrpSpPr/>
          <p:nvPr/>
        </p:nvGrpSpPr>
        <p:grpSpPr>
          <a:xfrm>
            <a:off x="744538" y="703263"/>
            <a:ext cx="3567112" cy="338137"/>
            <a:chOff x="379" y="240"/>
            <a:chExt cx="2247" cy="213"/>
          </a:xfrm>
        </p:grpSpPr>
        <p:cxnSp>
          <p:nvCxnSpPr>
            <p:cNvPr id="751" name="Google Shape;751;p40"/>
            <p:cNvCxnSpPr/>
            <p:nvPr/>
          </p:nvCxnSpPr>
          <p:spPr>
            <a:xfrm>
              <a:off x="379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40"/>
            <p:cNvCxnSpPr/>
            <p:nvPr/>
          </p:nvCxnSpPr>
          <p:spPr>
            <a:xfrm>
              <a:off x="1177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40"/>
            <p:cNvCxnSpPr/>
            <p:nvPr/>
          </p:nvCxnSpPr>
          <p:spPr>
            <a:xfrm>
              <a:off x="1876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40"/>
            <p:cNvCxnSpPr/>
            <p:nvPr/>
          </p:nvCxnSpPr>
          <p:spPr>
            <a:xfrm>
              <a:off x="2625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5" name="Google Shape;755;p40"/>
          <p:cNvSpPr/>
          <p:nvPr/>
        </p:nvSpPr>
        <p:spPr>
          <a:xfrm>
            <a:off x="381000" y="3048000"/>
            <a:ext cx="2535238" cy="20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« Tout le monde, il est beau,                 tout le monde, il est gentil »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6" name="Google Shape;756;p40"/>
          <p:cNvSpPr/>
          <p:nvPr/>
        </p:nvSpPr>
        <p:spPr>
          <a:xfrm>
            <a:off x="3352800" y="3048000"/>
            <a:ext cx="2362200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Bas,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le groupe est très dépendant du leadership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7" name="Google Shape;757;p40"/>
          <p:cNvSpPr/>
          <p:nvPr/>
        </p:nvSpPr>
        <p:spPr>
          <a:xfrm>
            <a:off x="6324600" y="3048000"/>
            <a:ext cx="2362200" cy="20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Éparse, qui se cherche,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Hiérarchie</a:t>
            </a: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- </a:t>
            </a: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fonction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8" name="Google Shape;758;p40"/>
          <p:cNvSpPr/>
          <p:nvPr/>
        </p:nvSpPr>
        <p:spPr>
          <a:xfrm>
            <a:off x="1143000" y="5257800"/>
            <a:ext cx="6408738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Implication modérée, attentes très grandes</a:t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9" name="Google Shape;759;p40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/>
          <p:nvPr/>
        </p:nvSpPr>
        <p:spPr>
          <a:xfrm>
            <a:off x="62484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TYPE DE LEADERSHIP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5" name="Google Shape;765;p41"/>
          <p:cNvSpPr txBox="1"/>
          <p:nvPr/>
        </p:nvSpPr>
        <p:spPr>
          <a:xfrm>
            <a:off x="32766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NIVEAU DE PERFORMANCE</a:t>
            </a:r>
            <a:endParaRPr/>
          </a:p>
        </p:txBody>
      </p:sp>
      <p:sp>
        <p:nvSpPr>
          <p:cNvPr id="766" name="Google Shape;766;p41"/>
          <p:cNvSpPr txBox="1"/>
          <p:nvPr/>
        </p:nvSpPr>
        <p:spPr>
          <a:xfrm>
            <a:off x="303213" y="2209800"/>
            <a:ext cx="2613025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CARACTÉRISTIQUES 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7" name="Google Shape;767;p41"/>
          <p:cNvSpPr/>
          <p:nvPr/>
        </p:nvSpPr>
        <p:spPr>
          <a:xfrm>
            <a:off x="5724525" y="685800"/>
            <a:ext cx="2809875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    </a:t>
            </a:r>
            <a:endParaRPr/>
          </a:p>
        </p:txBody>
      </p:sp>
      <p:sp>
        <p:nvSpPr>
          <p:cNvPr id="768" name="Google Shape;768;p41"/>
          <p:cNvSpPr/>
          <p:nvPr/>
        </p:nvSpPr>
        <p:spPr>
          <a:xfrm>
            <a:off x="323850" y="3048000"/>
            <a:ext cx="2751138" cy="156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Crises, conflits              au sujet des règles, procédures, buts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9" name="Google Shape;769;p41"/>
          <p:cNvSpPr/>
          <p:nvPr/>
        </p:nvSpPr>
        <p:spPr>
          <a:xfrm>
            <a:off x="3203575" y="3048000"/>
            <a:ext cx="2663825" cy="156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Moyen, productivité dérangée par les éléments négatifs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0" name="Google Shape;770;p41"/>
          <p:cNvSpPr/>
          <p:nvPr/>
        </p:nvSpPr>
        <p:spPr>
          <a:xfrm>
            <a:off x="6011863" y="3048000"/>
            <a:ext cx="3059112" cy="20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Leadership contesté, soulèvement, apparition de sous-groupes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Hiérarchie/Expertise 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1" name="Google Shape;771;p41"/>
          <p:cNvSpPr/>
          <p:nvPr/>
        </p:nvSpPr>
        <p:spPr>
          <a:xfrm>
            <a:off x="1066800" y="5257800"/>
            <a:ext cx="7667625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Implication inéquitable, questionnement sur l’ensemble</a:t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72" name="Google Shape;772;p41"/>
          <p:cNvCxnSpPr/>
          <p:nvPr/>
        </p:nvCxnSpPr>
        <p:spPr>
          <a:xfrm>
            <a:off x="457200" y="896938"/>
            <a:ext cx="4800600" cy="1587"/>
          </a:xfrm>
          <a:prstGeom prst="straightConnector1">
            <a:avLst/>
          </a:prstGeom>
          <a:noFill/>
          <a:ln cap="flat" cmpd="sng" w="88900">
            <a:solidFill>
              <a:srgbClr val="8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3" name="Google Shape;773;p41"/>
          <p:cNvSpPr txBox="1"/>
          <p:nvPr/>
        </p:nvSpPr>
        <p:spPr>
          <a:xfrm>
            <a:off x="457200" y="1220788"/>
            <a:ext cx="935038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4" name="Google Shape;774;p41"/>
          <p:cNvSpPr txBox="1"/>
          <p:nvPr/>
        </p:nvSpPr>
        <p:spPr>
          <a:xfrm>
            <a:off x="1465263" y="1220788"/>
            <a:ext cx="1223962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</a:t>
            </a:r>
            <a:endParaRPr b="0" sz="1200" u="sng">
              <a:solidFill>
                <a:srgbClr val="FF66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5" name="Google Shape;775;p41"/>
          <p:cNvSpPr txBox="1"/>
          <p:nvPr/>
        </p:nvSpPr>
        <p:spPr>
          <a:xfrm>
            <a:off x="2874963" y="1219200"/>
            <a:ext cx="750887" cy="287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ADULTE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6" name="Google Shape;776;p41"/>
          <p:cNvSpPr txBox="1"/>
          <p:nvPr/>
        </p:nvSpPr>
        <p:spPr>
          <a:xfrm>
            <a:off x="4057650" y="1219200"/>
            <a:ext cx="1152525" cy="287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744538" y="762000"/>
            <a:ext cx="3567112" cy="338138"/>
            <a:chOff x="379" y="240"/>
            <a:chExt cx="2247" cy="213"/>
          </a:xfrm>
        </p:grpSpPr>
        <p:cxnSp>
          <p:nvCxnSpPr>
            <p:cNvPr id="778" name="Google Shape;778;p41"/>
            <p:cNvCxnSpPr/>
            <p:nvPr/>
          </p:nvCxnSpPr>
          <p:spPr>
            <a:xfrm>
              <a:off x="379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1"/>
            <p:cNvCxnSpPr/>
            <p:nvPr/>
          </p:nvCxnSpPr>
          <p:spPr>
            <a:xfrm>
              <a:off x="1177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41"/>
            <p:cNvCxnSpPr/>
            <p:nvPr/>
          </p:nvCxnSpPr>
          <p:spPr>
            <a:xfrm>
              <a:off x="1876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1"/>
            <p:cNvCxnSpPr/>
            <p:nvPr/>
          </p:nvCxnSpPr>
          <p:spPr>
            <a:xfrm>
              <a:off x="2625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2" name="Google Shape;782;p41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2"/>
          <p:cNvSpPr txBox="1"/>
          <p:nvPr/>
        </p:nvSpPr>
        <p:spPr>
          <a:xfrm>
            <a:off x="62484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TYPE DE LEADERSHIP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8" name="Google Shape;788;p42"/>
          <p:cNvSpPr txBox="1"/>
          <p:nvPr/>
        </p:nvSpPr>
        <p:spPr>
          <a:xfrm>
            <a:off x="32766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NIVEAU DE PERFORMANCE</a:t>
            </a:r>
            <a:endParaRPr/>
          </a:p>
        </p:txBody>
      </p:sp>
      <p:sp>
        <p:nvSpPr>
          <p:cNvPr id="789" name="Google Shape;789;p42"/>
          <p:cNvSpPr txBox="1"/>
          <p:nvPr/>
        </p:nvSpPr>
        <p:spPr>
          <a:xfrm>
            <a:off x="303213" y="2209800"/>
            <a:ext cx="2684462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CARACTÉRISTIQUES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0" name="Google Shape;790;p42"/>
          <p:cNvSpPr/>
          <p:nvPr/>
        </p:nvSpPr>
        <p:spPr>
          <a:xfrm>
            <a:off x="6084888" y="685800"/>
            <a:ext cx="2449512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ADULTE</a:t>
            </a:r>
            <a:endParaRPr/>
          </a:p>
        </p:txBody>
      </p:sp>
      <p:sp>
        <p:nvSpPr>
          <p:cNvPr id="791" name="Google Shape;791;p42"/>
          <p:cNvSpPr/>
          <p:nvPr/>
        </p:nvSpPr>
        <p:spPr>
          <a:xfrm>
            <a:off x="179388" y="3048000"/>
            <a:ext cx="2879725" cy="156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Régulation des tensions par le groupe, consensus sur la tâche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2" name="Google Shape;792;p42"/>
          <p:cNvSpPr/>
          <p:nvPr/>
        </p:nvSpPr>
        <p:spPr>
          <a:xfrm>
            <a:off x="3352800" y="3048000"/>
            <a:ext cx="2362200" cy="156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Élevé,                    climat de respect, plaisir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3" name="Google Shape;793;p42"/>
          <p:cNvSpPr/>
          <p:nvPr/>
        </p:nvSpPr>
        <p:spPr>
          <a:xfrm>
            <a:off x="6011863" y="3048000"/>
            <a:ext cx="3132137" cy="20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Leadership accepté, </a:t>
            </a:r>
            <a:b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comme un « coach », donne les directives,  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Expertise et influence 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4" name="Google Shape;794;p42"/>
          <p:cNvSpPr/>
          <p:nvPr/>
        </p:nvSpPr>
        <p:spPr>
          <a:xfrm>
            <a:off x="1905000" y="5334000"/>
            <a:ext cx="7524750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Rapprochement entre les attentes et la réalité</a:t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95" name="Google Shape;795;p42"/>
          <p:cNvCxnSpPr/>
          <p:nvPr/>
        </p:nvCxnSpPr>
        <p:spPr>
          <a:xfrm>
            <a:off x="533400" y="838200"/>
            <a:ext cx="4800600" cy="1588"/>
          </a:xfrm>
          <a:prstGeom prst="straightConnector1">
            <a:avLst/>
          </a:prstGeom>
          <a:noFill/>
          <a:ln cap="flat" cmpd="sng" w="88900">
            <a:solidFill>
              <a:srgbClr val="8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6" name="Google Shape;796;p42"/>
          <p:cNvSpPr txBox="1"/>
          <p:nvPr/>
        </p:nvSpPr>
        <p:spPr>
          <a:xfrm>
            <a:off x="533400" y="1162050"/>
            <a:ext cx="935038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7" name="Google Shape;797;p42"/>
          <p:cNvSpPr txBox="1"/>
          <p:nvPr/>
        </p:nvSpPr>
        <p:spPr>
          <a:xfrm>
            <a:off x="1541463" y="1162050"/>
            <a:ext cx="1223962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8" name="Google Shape;798;p42"/>
          <p:cNvSpPr txBox="1"/>
          <p:nvPr/>
        </p:nvSpPr>
        <p:spPr>
          <a:xfrm>
            <a:off x="2951163" y="1160463"/>
            <a:ext cx="750887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ADULTE</a:t>
            </a:r>
            <a:endParaRPr b="0" sz="1200" u="sng">
              <a:solidFill>
                <a:srgbClr val="FF66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9" name="Google Shape;799;p42"/>
          <p:cNvSpPr txBox="1"/>
          <p:nvPr/>
        </p:nvSpPr>
        <p:spPr>
          <a:xfrm>
            <a:off x="4133850" y="1160463"/>
            <a:ext cx="1152525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/>
          </a:p>
        </p:txBody>
      </p:sp>
      <p:grpSp>
        <p:nvGrpSpPr>
          <p:cNvPr id="800" name="Google Shape;800;p42"/>
          <p:cNvGrpSpPr/>
          <p:nvPr/>
        </p:nvGrpSpPr>
        <p:grpSpPr>
          <a:xfrm>
            <a:off x="820738" y="703263"/>
            <a:ext cx="3567112" cy="338137"/>
            <a:chOff x="379" y="240"/>
            <a:chExt cx="2247" cy="213"/>
          </a:xfrm>
        </p:grpSpPr>
        <p:cxnSp>
          <p:nvCxnSpPr>
            <p:cNvPr id="801" name="Google Shape;801;p42"/>
            <p:cNvCxnSpPr/>
            <p:nvPr/>
          </p:nvCxnSpPr>
          <p:spPr>
            <a:xfrm>
              <a:off x="379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42"/>
            <p:cNvCxnSpPr/>
            <p:nvPr/>
          </p:nvCxnSpPr>
          <p:spPr>
            <a:xfrm>
              <a:off x="1177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42"/>
            <p:cNvCxnSpPr/>
            <p:nvPr/>
          </p:nvCxnSpPr>
          <p:spPr>
            <a:xfrm>
              <a:off x="1876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42"/>
            <p:cNvCxnSpPr/>
            <p:nvPr/>
          </p:nvCxnSpPr>
          <p:spPr>
            <a:xfrm>
              <a:off x="2625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5" name="Google Shape;805;p42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3"/>
          <p:cNvSpPr txBox="1"/>
          <p:nvPr/>
        </p:nvSpPr>
        <p:spPr>
          <a:xfrm>
            <a:off x="62484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TYPE DE LEADERSHIP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1" name="Google Shape;811;p43"/>
          <p:cNvSpPr txBox="1"/>
          <p:nvPr/>
        </p:nvSpPr>
        <p:spPr>
          <a:xfrm>
            <a:off x="32766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NIVEAU DE PERFORMANCE</a:t>
            </a:r>
            <a:endParaRPr/>
          </a:p>
        </p:txBody>
      </p:sp>
      <p:sp>
        <p:nvSpPr>
          <p:cNvPr id="812" name="Google Shape;812;p43"/>
          <p:cNvSpPr txBox="1"/>
          <p:nvPr/>
        </p:nvSpPr>
        <p:spPr>
          <a:xfrm>
            <a:off x="303213" y="2209800"/>
            <a:ext cx="2613025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CARACTÉRISTIQUES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3" name="Google Shape;813;p43"/>
          <p:cNvSpPr/>
          <p:nvPr/>
        </p:nvSpPr>
        <p:spPr>
          <a:xfrm>
            <a:off x="6443663" y="685800"/>
            <a:ext cx="2090737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/>
          </a:p>
        </p:txBody>
      </p:sp>
      <p:sp>
        <p:nvSpPr>
          <p:cNvPr id="814" name="Google Shape;814;p43"/>
          <p:cNvSpPr/>
          <p:nvPr/>
        </p:nvSpPr>
        <p:spPr>
          <a:xfrm>
            <a:off x="34925" y="3048000"/>
            <a:ext cx="3241675" cy="156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Maxi-performance, 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confort, humour, </a:t>
            </a:r>
            <a:b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« tricoté serré » 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5" name="Google Shape;815;p43"/>
          <p:cNvSpPr/>
          <p:nvPr/>
        </p:nvSpPr>
        <p:spPr>
          <a:xfrm>
            <a:off x="3352800" y="3048000"/>
            <a:ext cx="23622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Maximum, climat à son meilleur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6" name="Google Shape;816;p43"/>
          <p:cNvSpPr/>
          <p:nvPr/>
        </p:nvSpPr>
        <p:spPr>
          <a:xfrm>
            <a:off x="5940425" y="3048000"/>
            <a:ext cx="3059113" cy="156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Visionnaire, facilitateur, leadership partagé, d’influence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7" name="Google Shape;817;p43"/>
          <p:cNvSpPr/>
          <p:nvPr/>
        </p:nvSpPr>
        <p:spPr>
          <a:xfrm>
            <a:off x="609600" y="5029200"/>
            <a:ext cx="10515600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Reconnaissance des compétences de chacun, communication ouverte, clarté des tâches</a:t>
            </a:r>
            <a:endParaRPr b="0"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18" name="Google Shape;818;p43"/>
          <p:cNvCxnSpPr/>
          <p:nvPr/>
        </p:nvCxnSpPr>
        <p:spPr>
          <a:xfrm>
            <a:off x="533400" y="744538"/>
            <a:ext cx="4800600" cy="1587"/>
          </a:xfrm>
          <a:prstGeom prst="straightConnector1">
            <a:avLst/>
          </a:prstGeom>
          <a:noFill/>
          <a:ln cap="flat" cmpd="sng" w="88900">
            <a:solidFill>
              <a:srgbClr val="8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9" name="Google Shape;819;p43"/>
          <p:cNvSpPr txBox="1"/>
          <p:nvPr/>
        </p:nvSpPr>
        <p:spPr>
          <a:xfrm>
            <a:off x="533400" y="1068388"/>
            <a:ext cx="935038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0" name="Google Shape;820;p43"/>
          <p:cNvSpPr txBox="1"/>
          <p:nvPr/>
        </p:nvSpPr>
        <p:spPr>
          <a:xfrm>
            <a:off x="1541463" y="1068388"/>
            <a:ext cx="1223962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1" name="Google Shape;821;p43"/>
          <p:cNvSpPr txBox="1"/>
          <p:nvPr/>
        </p:nvSpPr>
        <p:spPr>
          <a:xfrm>
            <a:off x="2951163" y="1066800"/>
            <a:ext cx="750887" cy="287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ADULTE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2" name="Google Shape;822;p43"/>
          <p:cNvSpPr txBox="1"/>
          <p:nvPr/>
        </p:nvSpPr>
        <p:spPr>
          <a:xfrm>
            <a:off x="4133850" y="1066800"/>
            <a:ext cx="1152525" cy="287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/>
          </a:p>
        </p:txBody>
      </p:sp>
      <p:grpSp>
        <p:nvGrpSpPr>
          <p:cNvPr id="823" name="Google Shape;823;p43"/>
          <p:cNvGrpSpPr/>
          <p:nvPr/>
        </p:nvGrpSpPr>
        <p:grpSpPr>
          <a:xfrm>
            <a:off x="820738" y="609600"/>
            <a:ext cx="3567112" cy="338138"/>
            <a:chOff x="379" y="240"/>
            <a:chExt cx="2247" cy="213"/>
          </a:xfrm>
        </p:grpSpPr>
        <p:cxnSp>
          <p:nvCxnSpPr>
            <p:cNvPr id="824" name="Google Shape;824;p43"/>
            <p:cNvCxnSpPr/>
            <p:nvPr/>
          </p:nvCxnSpPr>
          <p:spPr>
            <a:xfrm>
              <a:off x="379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3"/>
            <p:cNvCxnSpPr/>
            <p:nvPr/>
          </p:nvCxnSpPr>
          <p:spPr>
            <a:xfrm>
              <a:off x="1177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3"/>
            <p:cNvCxnSpPr/>
            <p:nvPr/>
          </p:nvCxnSpPr>
          <p:spPr>
            <a:xfrm>
              <a:off x="1876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3"/>
            <p:cNvCxnSpPr/>
            <p:nvPr/>
          </p:nvCxnSpPr>
          <p:spPr>
            <a:xfrm>
              <a:off x="2625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8" name="Google Shape;828;p43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4"/>
          <p:cNvSpPr txBox="1"/>
          <p:nvPr/>
        </p:nvSpPr>
        <p:spPr>
          <a:xfrm>
            <a:off x="67056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TYPE DE LEADERSHIP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4" name="Google Shape;834;p44"/>
          <p:cNvSpPr txBox="1"/>
          <p:nvPr/>
        </p:nvSpPr>
        <p:spPr>
          <a:xfrm>
            <a:off x="3276600" y="2209800"/>
            <a:ext cx="2514600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NIVEAU DE PERFORMANCE</a:t>
            </a:r>
            <a:endParaRPr/>
          </a:p>
        </p:txBody>
      </p:sp>
      <p:sp>
        <p:nvSpPr>
          <p:cNvPr id="835" name="Google Shape;835;p44"/>
          <p:cNvSpPr txBox="1"/>
          <p:nvPr/>
        </p:nvSpPr>
        <p:spPr>
          <a:xfrm>
            <a:off x="303213" y="2209800"/>
            <a:ext cx="2613025" cy="762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CARACTÉRISTIQUES</a:t>
            </a:r>
            <a:endParaRPr b="1" sz="18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6" name="Google Shape;836;p44"/>
          <p:cNvSpPr/>
          <p:nvPr/>
        </p:nvSpPr>
        <p:spPr>
          <a:xfrm>
            <a:off x="685800" y="1447800"/>
            <a:ext cx="7859712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Et après la maturité …..  Le danger de l </a:t>
            </a:r>
            <a:r>
              <a:rPr lang="fr-FR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érosion </a:t>
            </a:r>
            <a:endParaRPr sz="2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37" name="Google Shape;837;p44"/>
          <p:cNvCxnSpPr/>
          <p:nvPr/>
        </p:nvCxnSpPr>
        <p:spPr>
          <a:xfrm>
            <a:off x="457200" y="762000"/>
            <a:ext cx="4800600" cy="1588"/>
          </a:xfrm>
          <a:prstGeom prst="straightConnector1">
            <a:avLst/>
          </a:prstGeom>
          <a:noFill/>
          <a:ln cap="flat" cmpd="sng" w="88900">
            <a:solidFill>
              <a:srgbClr val="8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8" name="Google Shape;838;p44"/>
          <p:cNvSpPr txBox="1"/>
          <p:nvPr/>
        </p:nvSpPr>
        <p:spPr>
          <a:xfrm>
            <a:off x="457200" y="1085850"/>
            <a:ext cx="935038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9" name="Google Shape;839;p44"/>
          <p:cNvSpPr txBox="1"/>
          <p:nvPr/>
        </p:nvSpPr>
        <p:spPr>
          <a:xfrm>
            <a:off x="1465263" y="1085850"/>
            <a:ext cx="1223962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0" name="Google Shape;840;p44"/>
          <p:cNvSpPr txBox="1"/>
          <p:nvPr/>
        </p:nvSpPr>
        <p:spPr>
          <a:xfrm>
            <a:off x="2874963" y="1084263"/>
            <a:ext cx="750887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ADULTE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1" name="Google Shape;841;p44"/>
          <p:cNvSpPr txBox="1"/>
          <p:nvPr/>
        </p:nvSpPr>
        <p:spPr>
          <a:xfrm>
            <a:off x="4057650" y="1084263"/>
            <a:ext cx="1152525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/>
          </a:p>
        </p:txBody>
      </p:sp>
      <p:grpSp>
        <p:nvGrpSpPr>
          <p:cNvPr id="842" name="Google Shape;842;p44"/>
          <p:cNvGrpSpPr/>
          <p:nvPr/>
        </p:nvGrpSpPr>
        <p:grpSpPr>
          <a:xfrm>
            <a:off x="744538" y="627063"/>
            <a:ext cx="3567112" cy="338137"/>
            <a:chOff x="379" y="240"/>
            <a:chExt cx="2247" cy="213"/>
          </a:xfrm>
        </p:grpSpPr>
        <p:cxnSp>
          <p:nvCxnSpPr>
            <p:cNvPr id="843" name="Google Shape;843;p44"/>
            <p:cNvCxnSpPr/>
            <p:nvPr/>
          </p:nvCxnSpPr>
          <p:spPr>
            <a:xfrm>
              <a:off x="379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44"/>
            <p:cNvCxnSpPr/>
            <p:nvPr/>
          </p:nvCxnSpPr>
          <p:spPr>
            <a:xfrm>
              <a:off x="1177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4"/>
            <p:cNvCxnSpPr/>
            <p:nvPr/>
          </p:nvCxnSpPr>
          <p:spPr>
            <a:xfrm>
              <a:off x="1876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4"/>
            <p:cNvCxnSpPr/>
            <p:nvPr/>
          </p:nvCxnSpPr>
          <p:spPr>
            <a:xfrm>
              <a:off x="2625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7" name="Google Shape;847;p44"/>
          <p:cNvSpPr/>
          <p:nvPr/>
        </p:nvSpPr>
        <p:spPr>
          <a:xfrm>
            <a:off x="304800" y="3048000"/>
            <a:ext cx="2881313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Sentiment de déjà vu </a:t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8" name="Google Shape;848;p44"/>
          <p:cNvSpPr/>
          <p:nvPr/>
        </p:nvSpPr>
        <p:spPr>
          <a:xfrm>
            <a:off x="3276600" y="2971800"/>
            <a:ext cx="3113087" cy="106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Élevé mais risques fréquents de soubresauts</a:t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9" name="Google Shape;849;p44"/>
          <p:cNvSpPr/>
          <p:nvPr/>
        </p:nvSpPr>
        <p:spPr>
          <a:xfrm>
            <a:off x="6629400" y="2971800"/>
            <a:ext cx="3276600" cy="339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- Maintenir le cap sur la vision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-   Renouveler/actualiser son</a:t>
            </a:r>
            <a:b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   message, user de son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   influence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- Travailler au développement du</a:t>
            </a:r>
            <a:b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  leadership des membres de</a:t>
            </a:r>
            <a:b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   l’équipe</a:t>
            </a:r>
            <a:endParaRPr sz="2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0" name="Google Shape;850;p44"/>
          <p:cNvSpPr/>
          <p:nvPr/>
        </p:nvSpPr>
        <p:spPr>
          <a:xfrm>
            <a:off x="1" y="4419600"/>
            <a:ext cx="6629400" cy="207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 Importance de la formation continue</a:t>
            </a:r>
            <a:endParaRPr/>
          </a:p>
          <a:p>
            <a:pPr indent="-10160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fr-F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Soutenir la promotion interne (vertic/transverse) dans un objectif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de renouvellement </a:t>
            </a:r>
            <a:endParaRPr/>
          </a:p>
          <a:p>
            <a:pPr indent="-10160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fr-F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Avoir le courage de perdre ses meilleurs et de se défaire de 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ses moins bons 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Investir dans la créativité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5"/>
          <p:cNvSpPr/>
          <p:nvPr/>
        </p:nvSpPr>
        <p:spPr>
          <a:xfrm>
            <a:off x="457200" y="1770063"/>
            <a:ext cx="7859713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Et après la maturité …..  Le danger de l </a:t>
            </a:r>
            <a:r>
              <a:rPr lang="fr-FR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érosion </a:t>
            </a:r>
            <a:endParaRPr sz="2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56" name="Google Shape;856;p45"/>
          <p:cNvCxnSpPr/>
          <p:nvPr/>
        </p:nvCxnSpPr>
        <p:spPr>
          <a:xfrm>
            <a:off x="762000" y="838200"/>
            <a:ext cx="4800600" cy="1588"/>
          </a:xfrm>
          <a:prstGeom prst="straightConnector1">
            <a:avLst/>
          </a:prstGeom>
          <a:noFill/>
          <a:ln cap="flat" cmpd="sng" w="88900">
            <a:solidFill>
              <a:srgbClr val="8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7" name="Google Shape;857;p45"/>
          <p:cNvSpPr txBox="1"/>
          <p:nvPr/>
        </p:nvSpPr>
        <p:spPr>
          <a:xfrm>
            <a:off x="762000" y="1162050"/>
            <a:ext cx="935038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ENFANCE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8" name="Google Shape;858;p45"/>
          <p:cNvSpPr txBox="1"/>
          <p:nvPr/>
        </p:nvSpPr>
        <p:spPr>
          <a:xfrm>
            <a:off x="1770063" y="1162050"/>
            <a:ext cx="1223962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ADOLESCENCE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9" name="Google Shape;859;p45"/>
          <p:cNvSpPr txBox="1"/>
          <p:nvPr/>
        </p:nvSpPr>
        <p:spPr>
          <a:xfrm>
            <a:off x="3179763" y="1160463"/>
            <a:ext cx="750887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ADULTE</a:t>
            </a:r>
            <a:endParaRPr b="0" sz="1200" u="sng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>
            <a:off x="4362450" y="1160463"/>
            <a:ext cx="1152525" cy="28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6600"/>
                </a:solidFill>
                <a:latin typeface="Arial Narrow"/>
                <a:ea typeface="Arial Narrow"/>
                <a:cs typeface="Arial Narrow"/>
                <a:sym typeface="Arial Narrow"/>
              </a:rPr>
              <a:t>MATURITÉ</a:t>
            </a:r>
            <a:endParaRPr/>
          </a:p>
        </p:txBody>
      </p:sp>
      <p:grpSp>
        <p:nvGrpSpPr>
          <p:cNvPr id="861" name="Google Shape;861;p45"/>
          <p:cNvGrpSpPr/>
          <p:nvPr/>
        </p:nvGrpSpPr>
        <p:grpSpPr>
          <a:xfrm>
            <a:off x="1049338" y="703263"/>
            <a:ext cx="3567112" cy="338137"/>
            <a:chOff x="379" y="240"/>
            <a:chExt cx="2247" cy="213"/>
          </a:xfrm>
        </p:grpSpPr>
        <p:cxnSp>
          <p:nvCxnSpPr>
            <p:cNvPr id="862" name="Google Shape;862;p45"/>
            <p:cNvCxnSpPr/>
            <p:nvPr/>
          </p:nvCxnSpPr>
          <p:spPr>
            <a:xfrm>
              <a:off x="379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1177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1876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625" y="240"/>
              <a:ext cx="1" cy="213"/>
            </a:xfrm>
            <a:prstGeom prst="straightConnector1">
              <a:avLst/>
            </a:prstGeom>
            <a:noFill/>
            <a:ln cap="flat" cmpd="sng" w="41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6" name="Google Shape;866;p45"/>
          <p:cNvSpPr txBox="1"/>
          <p:nvPr/>
        </p:nvSpPr>
        <p:spPr>
          <a:xfrm>
            <a:off x="1219200" y="3200400"/>
            <a:ext cx="8280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« Le succès est un mauvais professeur.</a:t>
            </a:r>
            <a:b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Il conforte des personnes intelligentes </a:t>
            </a:r>
            <a:b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</a:t>
            </a:r>
            <a:r>
              <a:rPr b="1" lang="fr-F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elles ne peuvent pas perdre. </a:t>
            </a:r>
            <a:b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 plus, il n</a:t>
            </a:r>
            <a:r>
              <a:rPr b="1" lang="fr-F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est pas une guide fiable pour l</a:t>
            </a:r>
            <a:r>
              <a:rPr b="1" lang="fr-F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fr-FR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avenir »   </a:t>
            </a:r>
            <a:endParaRPr b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7" name="Google Shape;867;p45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6"/>
          <p:cNvSpPr/>
          <p:nvPr/>
        </p:nvSpPr>
        <p:spPr>
          <a:xfrm>
            <a:off x="1524000" y="381000"/>
            <a:ext cx="7993062" cy="63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MANAGEMENT SITUATIONNEL</a:t>
            </a:r>
            <a:endParaRPr/>
          </a:p>
        </p:txBody>
      </p:sp>
      <p:sp>
        <p:nvSpPr>
          <p:cNvPr id="873" name="Google Shape;873;p46"/>
          <p:cNvSpPr/>
          <p:nvPr/>
        </p:nvSpPr>
        <p:spPr>
          <a:xfrm>
            <a:off x="566738" y="1458913"/>
            <a:ext cx="1828800" cy="804862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Conduite laissée au chef d’équipe</a:t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6846888" y="1471613"/>
            <a:ext cx="1828800" cy="804862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Conduite laissée à l’équipe</a:t>
            </a:r>
            <a:endParaRPr/>
          </a:p>
        </p:txBody>
      </p:sp>
      <p:cxnSp>
        <p:nvCxnSpPr>
          <p:cNvPr id="875" name="Google Shape;875;p46"/>
          <p:cNvCxnSpPr/>
          <p:nvPr/>
        </p:nvCxnSpPr>
        <p:spPr>
          <a:xfrm>
            <a:off x="2395538" y="1858963"/>
            <a:ext cx="44513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46"/>
          <p:cNvSpPr/>
          <p:nvPr/>
        </p:nvSpPr>
        <p:spPr>
          <a:xfrm>
            <a:off x="571500" y="2981325"/>
            <a:ext cx="8297863" cy="14859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6"/>
          <p:cNvSpPr txBox="1"/>
          <p:nvPr/>
        </p:nvSpPr>
        <p:spPr>
          <a:xfrm>
            <a:off x="641350" y="3048000"/>
            <a:ext cx="16002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Équipe sans formation et sans expérience</a:t>
            </a:r>
            <a:endParaRPr/>
          </a:p>
        </p:txBody>
      </p:sp>
      <p:sp>
        <p:nvSpPr>
          <p:cNvPr id="878" name="Google Shape;878;p46"/>
          <p:cNvSpPr txBox="1"/>
          <p:nvPr/>
        </p:nvSpPr>
        <p:spPr>
          <a:xfrm>
            <a:off x="7218363" y="3897313"/>
            <a:ext cx="1600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Équipe formée et expérimentée</a:t>
            </a:r>
            <a:endParaRPr/>
          </a:p>
        </p:txBody>
      </p:sp>
      <p:cxnSp>
        <p:nvCxnSpPr>
          <p:cNvPr id="879" name="Google Shape;879;p46"/>
          <p:cNvCxnSpPr/>
          <p:nvPr/>
        </p:nvCxnSpPr>
        <p:spPr>
          <a:xfrm flipH="1" rot="10800000">
            <a:off x="571500" y="2994025"/>
            <a:ext cx="8302625" cy="14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46"/>
          <p:cNvSpPr txBox="1"/>
          <p:nvPr/>
        </p:nvSpPr>
        <p:spPr>
          <a:xfrm>
            <a:off x="-11113" y="2636838"/>
            <a:ext cx="1828801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Directif</a:t>
            </a:r>
            <a:endParaRPr/>
          </a:p>
        </p:txBody>
      </p:sp>
      <p:sp>
        <p:nvSpPr>
          <p:cNvPr id="881" name="Google Shape;881;p46"/>
          <p:cNvSpPr txBox="1"/>
          <p:nvPr/>
        </p:nvSpPr>
        <p:spPr>
          <a:xfrm>
            <a:off x="3635375" y="2668588"/>
            <a:ext cx="1828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Consultatif</a:t>
            </a:r>
            <a:endParaRPr/>
          </a:p>
        </p:txBody>
      </p:sp>
      <p:sp>
        <p:nvSpPr>
          <p:cNvPr id="882" name="Google Shape;882;p46"/>
          <p:cNvSpPr txBox="1"/>
          <p:nvPr/>
        </p:nvSpPr>
        <p:spPr>
          <a:xfrm>
            <a:off x="7575550" y="2659063"/>
            <a:ext cx="1463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Participatif</a:t>
            </a:r>
            <a:endParaRPr/>
          </a:p>
        </p:txBody>
      </p:sp>
      <p:sp>
        <p:nvSpPr>
          <p:cNvPr id="883" name="Google Shape;883;p46"/>
          <p:cNvSpPr txBox="1"/>
          <p:nvPr/>
        </p:nvSpPr>
        <p:spPr>
          <a:xfrm>
            <a:off x="395288" y="4826000"/>
            <a:ext cx="12239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chef d’équipe prend une décision et la fait connaître</a:t>
            </a:r>
            <a:endParaRPr/>
          </a:p>
        </p:txBody>
      </p:sp>
      <p:sp>
        <p:nvSpPr>
          <p:cNvPr id="884" name="Google Shape;884;p46"/>
          <p:cNvSpPr txBox="1"/>
          <p:nvPr/>
        </p:nvSpPr>
        <p:spPr>
          <a:xfrm>
            <a:off x="1619250" y="4826000"/>
            <a:ext cx="1223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chef d’équipe «vend» sa décision</a:t>
            </a:r>
            <a:endParaRPr/>
          </a:p>
        </p:txBody>
      </p:sp>
      <p:sp>
        <p:nvSpPr>
          <p:cNvPr id="885" name="Google Shape;885;p46"/>
          <p:cNvSpPr txBox="1"/>
          <p:nvPr/>
        </p:nvSpPr>
        <p:spPr>
          <a:xfrm>
            <a:off x="2843213" y="4826000"/>
            <a:ext cx="12239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chef d’équipe expose ses idées et répond aux questions</a:t>
            </a:r>
            <a:endParaRPr/>
          </a:p>
        </p:txBody>
      </p:sp>
      <p:sp>
        <p:nvSpPr>
          <p:cNvPr id="886" name="Google Shape;886;p46"/>
          <p:cNvSpPr txBox="1"/>
          <p:nvPr/>
        </p:nvSpPr>
        <p:spPr>
          <a:xfrm>
            <a:off x="4067175" y="4826000"/>
            <a:ext cx="1223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chef d’équipe propose une décision</a:t>
            </a:r>
            <a:endParaRPr/>
          </a:p>
        </p:txBody>
      </p:sp>
      <p:sp>
        <p:nvSpPr>
          <p:cNvPr id="887" name="Google Shape;887;p46"/>
          <p:cNvSpPr txBox="1"/>
          <p:nvPr/>
        </p:nvSpPr>
        <p:spPr>
          <a:xfrm>
            <a:off x="6515100" y="4826000"/>
            <a:ext cx="12239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chef d’équipe fixe les limites et laisse la décision au groupe</a:t>
            </a:r>
            <a:endParaRPr/>
          </a:p>
        </p:txBody>
      </p:sp>
      <p:sp>
        <p:nvSpPr>
          <p:cNvPr id="888" name="Google Shape;888;p46"/>
          <p:cNvSpPr txBox="1"/>
          <p:nvPr/>
        </p:nvSpPr>
        <p:spPr>
          <a:xfrm>
            <a:off x="7739063" y="4826000"/>
            <a:ext cx="122396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chef d’équipe permet au groupe d’agir dans les limites définies par la direction</a:t>
            </a:r>
            <a:endParaRPr/>
          </a:p>
        </p:txBody>
      </p:sp>
      <p:sp>
        <p:nvSpPr>
          <p:cNvPr id="889" name="Google Shape;889;p46"/>
          <p:cNvSpPr/>
          <p:nvPr/>
        </p:nvSpPr>
        <p:spPr>
          <a:xfrm rot="-5400000">
            <a:off x="848519" y="4560094"/>
            <a:ext cx="360363" cy="2571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46"/>
          <p:cNvSpPr/>
          <p:nvPr/>
        </p:nvSpPr>
        <p:spPr>
          <a:xfrm rot="-5400000">
            <a:off x="2031206" y="4560094"/>
            <a:ext cx="360363" cy="2571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6"/>
          <p:cNvSpPr/>
          <p:nvPr/>
        </p:nvSpPr>
        <p:spPr>
          <a:xfrm rot="-5400000">
            <a:off x="3255169" y="4560094"/>
            <a:ext cx="360363" cy="2571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6"/>
          <p:cNvSpPr/>
          <p:nvPr/>
        </p:nvSpPr>
        <p:spPr>
          <a:xfrm rot="-5400000">
            <a:off x="4520406" y="4560094"/>
            <a:ext cx="360363" cy="2571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6"/>
          <p:cNvSpPr/>
          <p:nvPr/>
        </p:nvSpPr>
        <p:spPr>
          <a:xfrm rot="-5400000">
            <a:off x="5744369" y="4560094"/>
            <a:ext cx="360363" cy="2571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6"/>
          <p:cNvSpPr/>
          <p:nvPr/>
        </p:nvSpPr>
        <p:spPr>
          <a:xfrm rot="-5400000">
            <a:off x="6968331" y="4560094"/>
            <a:ext cx="360363" cy="2571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46"/>
          <p:cNvSpPr/>
          <p:nvPr/>
        </p:nvSpPr>
        <p:spPr>
          <a:xfrm rot="-5400000">
            <a:off x="8192294" y="4560094"/>
            <a:ext cx="360363" cy="2571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6" name="Google Shape;896;p46"/>
          <p:cNvCxnSpPr/>
          <p:nvPr/>
        </p:nvCxnSpPr>
        <p:spPr>
          <a:xfrm>
            <a:off x="1373188" y="2852738"/>
            <a:ext cx="24780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46"/>
          <p:cNvCxnSpPr/>
          <p:nvPr/>
        </p:nvCxnSpPr>
        <p:spPr>
          <a:xfrm>
            <a:off x="5219700" y="2852738"/>
            <a:ext cx="24780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46"/>
          <p:cNvSpPr txBox="1"/>
          <p:nvPr/>
        </p:nvSpPr>
        <p:spPr>
          <a:xfrm>
            <a:off x="5291138" y="4826000"/>
            <a:ext cx="12239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chef d’équipe expose le problème, accepte les suggestions et prend la décision</a:t>
            </a:r>
            <a:endParaRPr/>
          </a:p>
        </p:txBody>
      </p:sp>
      <p:sp>
        <p:nvSpPr>
          <p:cNvPr id="899" name="Google Shape;899;p46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6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7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8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9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1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1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1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7"/>
          <p:cNvSpPr/>
          <p:nvPr/>
        </p:nvSpPr>
        <p:spPr>
          <a:xfrm>
            <a:off x="1519238" y="2684463"/>
            <a:ext cx="70913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8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5" name="Google Shape;905;p47"/>
          <p:cNvSpPr/>
          <p:nvPr/>
        </p:nvSpPr>
        <p:spPr>
          <a:xfrm>
            <a:off x="609600" y="1676400"/>
            <a:ext cx="79248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Trois éléments à considérer pour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trouver le bon dosage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6" name="Google Shape;906;p47"/>
          <p:cNvSpPr/>
          <p:nvPr/>
        </p:nvSpPr>
        <p:spPr>
          <a:xfrm>
            <a:off x="2133600" y="3352800"/>
            <a:ext cx="64087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La nature du problème - de la situation</a:t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7" name="Google Shape;907;p47"/>
          <p:cNvSpPr/>
          <p:nvPr/>
        </p:nvSpPr>
        <p:spPr>
          <a:xfrm>
            <a:off x="2133600" y="4191000"/>
            <a:ext cx="60483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Les personnes impliquées</a:t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8" name="Google Shape;908;p47"/>
          <p:cNvSpPr/>
          <p:nvPr/>
        </p:nvSpPr>
        <p:spPr>
          <a:xfrm>
            <a:off x="2133600" y="5181600"/>
            <a:ext cx="5184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Les contraintes de temps</a:t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09" name="Google Shape;909;p47"/>
          <p:cNvCxnSpPr/>
          <p:nvPr/>
        </p:nvCxnSpPr>
        <p:spPr>
          <a:xfrm>
            <a:off x="1219200" y="3733800"/>
            <a:ext cx="64928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47"/>
          <p:cNvCxnSpPr/>
          <p:nvPr/>
        </p:nvCxnSpPr>
        <p:spPr>
          <a:xfrm>
            <a:off x="1219200" y="4572000"/>
            <a:ext cx="64928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47"/>
          <p:cNvCxnSpPr/>
          <p:nvPr/>
        </p:nvCxnSpPr>
        <p:spPr>
          <a:xfrm>
            <a:off x="1219200" y="5486400"/>
            <a:ext cx="64928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47"/>
          <p:cNvSpPr/>
          <p:nvPr/>
        </p:nvSpPr>
        <p:spPr>
          <a:xfrm>
            <a:off x="1524000" y="381000"/>
            <a:ext cx="7993062" cy="63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MANAGEMENT SITUATIONNEL</a:t>
            </a: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152400" y="6324600"/>
            <a:ext cx="3209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Incontournables à Maîtriser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8"/>
          <p:cNvSpPr/>
          <p:nvPr/>
        </p:nvSpPr>
        <p:spPr>
          <a:xfrm>
            <a:off x="685800" y="5105400"/>
            <a:ext cx="9829800" cy="106937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0800" lIns="91425" spcFirstLastPara="1" rIns="91425" wrap="square" tIns="1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Le leader doit posséder l’esprit créatif qui conçoit; et rassembler ce qui est épars, pour maintenir la cohésion du groupe</a:t>
            </a:r>
            <a:endParaRPr sz="24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9" name="Google Shape;919;p48"/>
          <p:cNvSpPr txBox="1"/>
          <p:nvPr>
            <p:ph type="title"/>
          </p:nvPr>
        </p:nvSpPr>
        <p:spPr>
          <a:xfrm>
            <a:off x="1143000" y="457200"/>
            <a:ext cx="8748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Posséder l’esprit du leadership c’est…</a:t>
            </a:r>
            <a:endParaRPr sz="4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0" name="Google Shape;920;p48"/>
          <p:cNvSpPr txBox="1"/>
          <p:nvPr/>
        </p:nvSpPr>
        <p:spPr>
          <a:xfrm>
            <a:off x="381000" y="1600200"/>
            <a:ext cx="11353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Désirer conserver l’Unité du groupe, afin de mettre en sécurité ses membres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Posséder la volonté de régler les conflits pour rendre plus harmonieux la vie dans le groupe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Pousser son équipe vers de nouveaux buts encore plus motivants, afin de se transcender : c’est l’Esprit de Conquête</a:t>
            </a:r>
            <a:endParaRPr sz="24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9"/>
          <p:cNvSpPr txBox="1"/>
          <p:nvPr>
            <p:ph type="title"/>
          </p:nvPr>
        </p:nvSpPr>
        <p:spPr>
          <a:xfrm>
            <a:off x="1524000" y="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 Leadership et l’Entreprise</a:t>
            </a:r>
            <a:endParaRPr/>
          </a:p>
        </p:txBody>
      </p:sp>
      <p:sp>
        <p:nvSpPr>
          <p:cNvPr id="926" name="Google Shape;926;p49"/>
          <p:cNvSpPr/>
          <p:nvPr/>
        </p:nvSpPr>
        <p:spPr>
          <a:xfrm>
            <a:off x="1625600" y="1085850"/>
            <a:ext cx="5892800" cy="6858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Ce que l’entreprise attend du leader</a:t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7" name="Google Shape;927;p49"/>
          <p:cNvSpPr/>
          <p:nvPr/>
        </p:nvSpPr>
        <p:spPr>
          <a:xfrm>
            <a:off x="508000" y="1828800"/>
            <a:ext cx="2794000" cy="85725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Favoriser 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cohésion sociale</a:t>
            </a:r>
            <a:endParaRPr/>
          </a:p>
        </p:txBody>
      </p:sp>
      <p:sp>
        <p:nvSpPr>
          <p:cNvPr id="928" name="Google Shape;928;p49"/>
          <p:cNvSpPr/>
          <p:nvPr/>
        </p:nvSpPr>
        <p:spPr>
          <a:xfrm>
            <a:off x="5588000" y="1828800"/>
            <a:ext cx="2794000" cy="85725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Favoriser l’implication de chacun</a:t>
            </a:r>
            <a:endParaRPr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9" name="Google Shape;929;p49"/>
          <p:cNvSpPr/>
          <p:nvPr/>
        </p:nvSpPr>
        <p:spPr>
          <a:xfrm>
            <a:off x="1219200" y="3143250"/>
            <a:ext cx="6807200" cy="4572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ETRE PROCHE DU TERRAIN</a:t>
            </a:r>
            <a:endParaRPr/>
          </a:p>
        </p:txBody>
      </p:sp>
      <p:sp>
        <p:nvSpPr>
          <p:cNvPr id="930" name="Google Shape;930;p49"/>
          <p:cNvSpPr txBox="1"/>
          <p:nvPr/>
        </p:nvSpPr>
        <p:spPr>
          <a:xfrm>
            <a:off x="508000" y="4194175"/>
            <a:ext cx="2133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Comprendre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les besoins du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terrain et 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répondre</a:t>
            </a:r>
            <a:endParaRPr/>
          </a:p>
        </p:txBody>
      </p:sp>
      <p:sp>
        <p:nvSpPr>
          <p:cNvPr id="931" name="Google Shape;931;p49"/>
          <p:cNvSpPr txBox="1"/>
          <p:nvPr/>
        </p:nvSpPr>
        <p:spPr>
          <a:xfrm>
            <a:off x="3352800" y="4194175"/>
            <a:ext cx="21336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S’impliquer dans la résolution des problèmes</a:t>
            </a:r>
            <a:endParaRPr/>
          </a:p>
        </p:txBody>
      </p:sp>
      <p:sp>
        <p:nvSpPr>
          <p:cNvPr id="932" name="Google Shape;932;p49"/>
          <p:cNvSpPr txBox="1"/>
          <p:nvPr/>
        </p:nvSpPr>
        <p:spPr>
          <a:xfrm>
            <a:off x="6502400" y="4149725"/>
            <a:ext cx="213360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Donner l’appui, le soutien et les moyens nécessaires pour atteindre l’objectif</a:t>
            </a:r>
            <a:endParaRPr b="1"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3" name="Google Shape;933;p49"/>
          <p:cNvSpPr/>
          <p:nvPr/>
        </p:nvSpPr>
        <p:spPr>
          <a:xfrm>
            <a:off x="971550" y="5589588"/>
            <a:ext cx="6872288" cy="8636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38099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ETRE UN EXEMPLE, UN MODELE,POUR SES COLLABORATEURS</a:t>
            </a:r>
            <a:endParaRPr/>
          </a:p>
        </p:txBody>
      </p:sp>
      <p:cxnSp>
        <p:nvCxnSpPr>
          <p:cNvPr id="934" name="Google Shape;934;p49"/>
          <p:cNvCxnSpPr/>
          <p:nvPr/>
        </p:nvCxnSpPr>
        <p:spPr>
          <a:xfrm>
            <a:off x="2438400" y="2628900"/>
            <a:ext cx="609600" cy="4000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49"/>
          <p:cNvCxnSpPr/>
          <p:nvPr/>
        </p:nvCxnSpPr>
        <p:spPr>
          <a:xfrm flipH="1">
            <a:off x="5689600" y="2514600"/>
            <a:ext cx="406400" cy="5143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" name="Google Shape;936;p49"/>
          <p:cNvSpPr/>
          <p:nvPr/>
        </p:nvSpPr>
        <p:spPr>
          <a:xfrm rot="7050770">
            <a:off x="1622425" y="3717925"/>
            <a:ext cx="514350" cy="508000"/>
          </a:xfrm>
          <a:prstGeom prst="rightArrow">
            <a:avLst>
              <a:gd fmla="val 50000" name="adj1"/>
              <a:gd fmla="val 25313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9"/>
          <p:cNvSpPr/>
          <p:nvPr/>
        </p:nvSpPr>
        <p:spPr>
          <a:xfrm rot="7050770">
            <a:off x="4264025" y="3717925"/>
            <a:ext cx="514350" cy="508000"/>
          </a:xfrm>
          <a:prstGeom prst="rightArrow">
            <a:avLst>
              <a:gd fmla="val 50000" name="adj1"/>
              <a:gd fmla="val 25313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9"/>
          <p:cNvSpPr/>
          <p:nvPr/>
        </p:nvSpPr>
        <p:spPr>
          <a:xfrm rot="7050770">
            <a:off x="7108825" y="3717925"/>
            <a:ext cx="514350" cy="508000"/>
          </a:xfrm>
          <a:prstGeom prst="rightArrow">
            <a:avLst>
              <a:gd fmla="val 50000" name="adj1"/>
              <a:gd fmla="val 25313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"/>
          <p:cNvSpPr txBox="1"/>
          <p:nvPr>
            <p:ph idx="4294967295" type="title"/>
          </p:nvPr>
        </p:nvSpPr>
        <p:spPr>
          <a:xfrm>
            <a:off x="455613" y="374650"/>
            <a:ext cx="1021238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valeurs dans l’entreprise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"/>
          <p:cNvSpPr txBox="1"/>
          <p:nvPr/>
        </p:nvSpPr>
        <p:spPr>
          <a:xfrm>
            <a:off x="468312" y="1341439"/>
            <a:ext cx="10352088" cy="41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valeurs continuent à jouer un rôle important comme outil de gestion et de communication en matière de stratégie et de Ressources Humaines ;</a:t>
            </a:r>
            <a:b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Elles constituent une clé de communication partagée sur les fondements culturels ou les aspirations des entreprises internationales; </a:t>
            </a:r>
            <a:b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Elles sont plutôt des principes d’action et permettent de guider les énergies en donnant du sens ;</a:t>
            </a:r>
            <a:b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Elles créent du lien dans l’organisation ;</a:t>
            </a:r>
            <a:b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Elles sont une boussole pour le leadership ;</a:t>
            </a:r>
            <a:b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difficultés sémantiques demeurent mais on laisse de la liberté dans l’interprétation locale des valeurs affichées.</a:t>
            </a: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0"/>
          <p:cNvSpPr txBox="1"/>
          <p:nvPr>
            <p:ph type="title"/>
          </p:nvPr>
        </p:nvSpPr>
        <p:spPr>
          <a:xfrm>
            <a:off x="276224" y="363538"/>
            <a:ext cx="11382375" cy="120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Les nouveaux défis auxquels le leadership fait face en entreprise</a:t>
            </a:r>
            <a:endParaRPr/>
          </a:p>
        </p:txBody>
      </p:sp>
      <p:sp>
        <p:nvSpPr>
          <p:cNvPr id="944" name="Google Shape;944;p50"/>
          <p:cNvSpPr txBox="1"/>
          <p:nvPr/>
        </p:nvSpPr>
        <p:spPr>
          <a:xfrm>
            <a:off x="1447800" y="2057400"/>
            <a:ext cx="8280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Besoin d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accélérer les processus de décision afin d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avoir une meilleure réactivité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sur les marchés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La complexité croissante des process de production et de distribution qui exige beaucoup plus de coordination entre les services d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une même société</a:t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1"/>
          <p:cNvSpPr txBox="1"/>
          <p:nvPr>
            <p:ph type="title"/>
          </p:nvPr>
        </p:nvSpPr>
        <p:spPr>
          <a:xfrm>
            <a:off x="276224" y="363538"/>
            <a:ext cx="11382375" cy="120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Les nouveaux défis auxquels le manager fait face en entreprise</a:t>
            </a:r>
            <a:endParaRPr/>
          </a:p>
        </p:txBody>
      </p:sp>
      <p:sp>
        <p:nvSpPr>
          <p:cNvPr id="950" name="Google Shape;950;p51"/>
          <p:cNvSpPr txBox="1"/>
          <p:nvPr/>
        </p:nvSpPr>
        <p:spPr>
          <a:xfrm>
            <a:off x="1447800" y="2057400"/>
            <a:ext cx="8280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intolérance croissante des subordonnées à être considérées comme des 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exécutants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Le besoin des sociétés d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accroître les niveaux de compétence et d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autonomie, afin d</a:t>
            </a:r>
            <a:r>
              <a:rPr lang="fr-F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améliorer sans cesse leurs performances en termes de qualité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et de coûts face à la concurrence </a:t>
            </a:r>
            <a:endParaRPr sz="32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2"/>
          <p:cNvSpPr txBox="1"/>
          <p:nvPr>
            <p:ph type="title"/>
          </p:nvPr>
        </p:nvSpPr>
        <p:spPr>
          <a:xfrm>
            <a:off x="246063" y="76200"/>
            <a:ext cx="836453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La grille de cohérence</a:t>
            </a:r>
            <a:endParaRPr/>
          </a:p>
        </p:txBody>
      </p:sp>
      <p:sp>
        <p:nvSpPr>
          <p:cNvPr id="956" name="Google Shape;956;p52"/>
          <p:cNvSpPr/>
          <p:nvPr/>
        </p:nvSpPr>
        <p:spPr>
          <a:xfrm>
            <a:off x="1600200" y="5334000"/>
            <a:ext cx="6172200" cy="1295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Les Tâches</a:t>
            </a:r>
            <a:endParaRPr/>
          </a:p>
        </p:txBody>
      </p:sp>
      <p:sp>
        <p:nvSpPr>
          <p:cNvPr id="957" name="Google Shape;957;p52"/>
          <p:cNvSpPr/>
          <p:nvPr/>
        </p:nvSpPr>
        <p:spPr>
          <a:xfrm>
            <a:off x="2438400" y="4038600"/>
            <a:ext cx="4572000" cy="1295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La Tactique</a:t>
            </a:r>
            <a:endParaRPr/>
          </a:p>
        </p:txBody>
      </p:sp>
      <p:sp>
        <p:nvSpPr>
          <p:cNvPr id="958" name="Google Shape;958;p52"/>
          <p:cNvSpPr/>
          <p:nvPr/>
        </p:nvSpPr>
        <p:spPr>
          <a:xfrm>
            <a:off x="2971800" y="2743200"/>
            <a:ext cx="3429000" cy="1295400"/>
          </a:xfrm>
          <a:prstGeom prst="rect">
            <a:avLst/>
          </a:prstGeom>
          <a:solidFill>
            <a:srgbClr val="66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La Stratégie </a:t>
            </a:r>
            <a:endParaRPr/>
          </a:p>
        </p:txBody>
      </p:sp>
      <p:sp>
        <p:nvSpPr>
          <p:cNvPr id="959" name="Google Shape;959;p52"/>
          <p:cNvSpPr/>
          <p:nvPr/>
        </p:nvSpPr>
        <p:spPr>
          <a:xfrm>
            <a:off x="3733800" y="1371600"/>
            <a:ext cx="2209800" cy="1295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Vision</a:t>
            </a:r>
            <a:endParaRPr/>
          </a:p>
        </p:txBody>
      </p:sp>
      <p:sp>
        <p:nvSpPr>
          <p:cNvPr id="960" name="Google Shape;960;p52"/>
          <p:cNvSpPr txBox="1"/>
          <p:nvPr/>
        </p:nvSpPr>
        <p:spPr>
          <a:xfrm>
            <a:off x="857250" y="1752600"/>
            <a:ext cx="24193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Ce que je gagne  = L’Enjeu</a:t>
            </a:r>
            <a:endParaRPr/>
          </a:p>
        </p:txBody>
      </p:sp>
      <p:sp>
        <p:nvSpPr>
          <p:cNvPr id="961" name="Google Shape;961;p52"/>
          <p:cNvSpPr txBox="1"/>
          <p:nvPr/>
        </p:nvSpPr>
        <p:spPr>
          <a:xfrm>
            <a:off x="173038" y="3063875"/>
            <a:ext cx="274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Ce que je dois atteindre = Axes clés</a:t>
            </a:r>
            <a:endParaRPr/>
          </a:p>
        </p:txBody>
      </p:sp>
      <p:sp>
        <p:nvSpPr>
          <p:cNvPr id="962" name="Google Shape;962;p52"/>
          <p:cNvSpPr txBox="1"/>
          <p:nvPr/>
        </p:nvSpPr>
        <p:spPr>
          <a:xfrm>
            <a:off x="0" y="4343400"/>
            <a:ext cx="241935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Ce que je dois faire=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Plans d’actions</a:t>
            </a:r>
            <a:endParaRPr b="1" sz="18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3" name="Google Shape;963;p52"/>
          <p:cNvSpPr txBox="1"/>
          <p:nvPr/>
        </p:nvSpPr>
        <p:spPr>
          <a:xfrm>
            <a:off x="-10886" y="5638800"/>
            <a:ext cx="222068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Ce que je </a:t>
            </a:r>
            <a:r>
              <a:rPr b="1" lang="fr-F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réalise</a:t>
            </a:r>
            <a:r>
              <a:rPr b="1" lang="fr-FR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Actions</a:t>
            </a:r>
            <a:endParaRPr/>
          </a:p>
        </p:txBody>
      </p:sp>
      <p:cxnSp>
        <p:nvCxnSpPr>
          <p:cNvPr id="964" name="Google Shape;964;p52"/>
          <p:cNvCxnSpPr/>
          <p:nvPr/>
        </p:nvCxnSpPr>
        <p:spPr>
          <a:xfrm>
            <a:off x="5715000" y="1981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52"/>
          <p:cNvSpPr txBox="1"/>
          <p:nvPr/>
        </p:nvSpPr>
        <p:spPr>
          <a:xfrm>
            <a:off x="6069013" y="1747838"/>
            <a:ext cx="23193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66" name="Google Shape;966;p52"/>
          <p:cNvCxnSpPr/>
          <p:nvPr/>
        </p:nvCxnSpPr>
        <p:spPr>
          <a:xfrm>
            <a:off x="6400800" y="3200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7" name="Google Shape;967;p52"/>
          <p:cNvSpPr txBox="1"/>
          <p:nvPr/>
        </p:nvSpPr>
        <p:spPr>
          <a:xfrm>
            <a:off x="6886575" y="2967038"/>
            <a:ext cx="22939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La Politique </a:t>
            </a:r>
            <a:endParaRPr/>
          </a:p>
        </p:txBody>
      </p:sp>
      <p:cxnSp>
        <p:nvCxnSpPr>
          <p:cNvPr id="968" name="Google Shape;968;p52"/>
          <p:cNvCxnSpPr/>
          <p:nvPr/>
        </p:nvCxnSpPr>
        <p:spPr>
          <a:xfrm>
            <a:off x="7007225" y="4572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52"/>
          <p:cNvSpPr txBox="1"/>
          <p:nvPr/>
        </p:nvSpPr>
        <p:spPr>
          <a:xfrm>
            <a:off x="7342188" y="4338638"/>
            <a:ext cx="22701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Objectifs opérationnels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70" name="Google Shape;970;p52"/>
          <p:cNvCxnSpPr/>
          <p:nvPr/>
        </p:nvCxnSpPr>
        <p:spPr>
          <a:xfrm>
            <a:off x="6732588" y="5943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52"/>
          <p:cNvSpPr txBox="1"/>
          <p:nvPr/>
        </p:nvSpPr>
        <p:spPr>
          <a:xfrm>
            <a:off x="7772400" y="5715000"/>
            <a:ext cx="2749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La mise en ouvre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3"/>
          <p:cNvSpPr txBox="1"/>
          <p:nvPr>
            <p:ph type="title"/>
          </p:nvPr>
        </p:nvSpPr>
        <p:spPr>
          <a:xfrm>
            <a:off x="762000" y="457200"/>
            <a:ext cx="10668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/>
              <a:t>Merci pour votre attention</a:t>
            </a:r>
            <a:endParaRPr/>
          </a:p>
        </p:txBody>
      </p:sp>
      <p:sp>
        <p:nvSpPr>
          <p:cNvPr id="977" name="Google Shape;977;p53"/>
          <p:cNvSpPr txBox="1"/>
          <p:nvPr/>
        </p:nvSpPr>
        <p:spPr>
          <a:xfrm>
            <a:off x="1905000" y="35814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oto Sans Symbols"/>
              <a:buNone/>
            </a:pPr>
            <a:r>
              <a:rPr lang="fr-F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Jay-jay.kongo@gmx.de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/>
          <p:nvPr>
            <p:ph idx="4294967295" type="title"/>
          </p:nvPr>
        </p:nvSpPr>
        <p:spPr>
          <a:xfrm>
            <a:off x="455613" y="374650"/>
            <a:ext cx="102123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Valeurs : Emergence de certaines valeurs existantes - nouvelles valeurs</a:t>
            </a:r>
            <a:endParaRPr/>
          </a:p>
        </p:txBody>
      </p:sp>
      <p:sp>
        <p:nvSpPr>
          <p:cNvPr id="387" name="Google Shape;387;p6"/>
          <p:cNvSpPr txBox="1"/>
          <p:nvPr/>
        </p:nvSpPr>
        <p:spPr>
          <a:xfrm>
            <a:off x="457200" y="1828800"/>
            <a:ext cx="10352088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respect : pour les personnes, pour leurs différences, pour la diversité de leur parcours.</a:t>
            </a:r>
            <a:b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Garantit une entreprise ouverte et fondée sur l’écoute ;</a:t>
            </a:r>
            <a:b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Plaisir et Epanouissement au travail : Du « fun » au développement des personnes. </a:t>
            </a:r>
            <a:b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L’entreprise est un espace où la personne doit pouvoir grandir en liberté et se développer conformément à ses souhaits et aux besoins de l’entreprise ;</a:t>
            </a:r>
            <a:b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Responsable socialement : Comment durer « bien » ?</a:t>
            </a:r>
            <a:b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Vocation sociale par delà les frontières de pays et de l’organisation.</a:t>
            </a:r>
            <a:b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Permet de réconcilier l’entreprise et ses salariés sur le sens de leur action au-delà du profit ;</a:t>
            </a:r>
            <a:b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Transparence et dialogue comme des moyens incontournables.</a:t>
            </a:r>
            <a:endParaRPr b="0" i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"/>
          <p:cNvSpPr txBox="1"/>
          <p:nvPr>
            <p:ph idx="4294967295" type="title"/>
          </p:nvPr>
        </p:nvSpPr>
        <p:spPr>
          <a:xfrm>
            <a:off x="455613" y="374650"/>
            <a:ext cx="102123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styles de leadership</a:t>
            </a:r>
            <a:br>
              <a:rPr lang="fr-FR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"/>
          <p:cNvSpPr txBox="1"/>
          <p:nvPr/>
        </p:nvSpPr>
        <p:spPr>
          <a:xfrm>
            <a:off x="457200" y="1828800"/>
            <a:ext cx="10352088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Quelles compétence de leadership, l’entreprise doit mettre en place pour qu’elle puisse se développer avec efficacité 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Etre plus présent et plus communicant que jamais :</a:t>
            </a:r>
            <a:endParaRPr/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Donner du sens</a:t>
            </a:r>
            <a:endParaRPr/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Maîtriser le mode projet : flexibilité, adaptabilité, organisation</a:t>
            </a:r>
            <a:b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logiques de réseaux</a:t>
            </a:r>
            <a:endParaRPr/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Mobiliser les intelligences</a:t>
            </a:r>
            <a:endParaRPr/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Décider en s’adaptant sans cesse à l’évolution des décisions prises</a:t>
            </a:r>
            <a:endParaRPr/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faisant preuve d’agilité et de courage </a:t>
            </a:r>
            <a:endParaRPr/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manager est un facilitateur qui fait avancer en cohérence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"/>
          <p:cNvSpPr txBox="1"/>
          <p:nvPr>
            <p:ph idx="4294967295" type="title"/>
          </p:nvPr>
        </p:nvSpPr>
        <p:spPr>
          <a:xfrm>
            <a:off x="455613" y="374650"/>
            <a:ext cx="102123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/>
              <a:t> LES FONDAMENTAUX DU LEADERSHIP 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"/>
          <p:cNvSpPr txBox="1"/>
          <p:nvPr/>
        </p:nvSpPr>
        <p:spPr>
          <a:xfrm>
            <a:off x="457200" y="1828800"/>
            <a:ext cx="10352088" cy="2221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Ce cours est construit sur les trois piliers fondamentaux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du Leadership :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-"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Les Valeurs:  individuelles et organisationnelles  </a:t>
            </a:r>
            <a:b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-"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Les incontournables à maîtriser … </a:t>
            </a:r>
            <a:b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-"/>
            </a:pPr>
            <a:r>
              <a:rPr b="0" i="0" lang="fr-F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 partage et mise en œuvre des meilleures pratiques</a:t>
            </a:r>
            <a:endParaRPr/>
          </a:p>
        </p:txBody>
      </p:sp>
      <p:sp>
        <p:nvSpPr>
          <p:cNvPr id="402" name="Google Shape;402;p8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"/>
          <p:cNvSpPr txBox="1"/>
          <p:nvPr/>
        </p:nvSpPr>
        <p:spPr>
          <a:xfrm>
            <a:off x="3471333" y="16933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9"/>
          <p:cNvSpPr txBox="1"/>
          <p:nvPr/>
        </p:nvSpPr>
        <p:spPr>
          <a:xfrm>
            <a:off x="2743200" y="2667000"/>
            <a:ext cx="6477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LEADERSHIP</a:t>
            </a:r>
            <a:endParaRPr b="1" i="0" sz="6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2020-10-25T16:24:52Z</dcterms:created>
  <dc:creator>Nassur MHOUMADI</dc:creator>
</cp:coreProperties>
</file>