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4"/>
  </p:notesMasterIdLst>
  <p:handoutMasterIdLst>
    <p:handoutMasterId r:id="rId15"/>
  </p:handoutMasterIdLst>
  <p:sldIdLst>
    <p:sldId id="257" r:id="rId5"/>
    <p:sldId id="268" r:id="rId6"/>
    <p:sldId id="272" r:id="rId7"/>
    <p:sldId id="267" r:id="rId8"/>
    <p:sldId id="274" r:id="rId9"/>
    <p:sldId id="269" r:id="rId10"/>
    <p:sldId id="270" r:id="rId11"/>
    <p:sldId id="277" r:id="rId12"/>
    <p:sldId id="278" r:id="rId1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74" autoAdjust="0"/>
    <p:restoredTop sz="94660"/>
  </p:normalViewPr>
  <p:slideViewPr>
    <p:cSldViewPr>
      <p:cViewPr varScale="1">
        <p:scale>
          <a:sx n="95" d="100"/>
          <a:sy n="95" d="100"/>
        </p:scale>
        <p:origin x="82" y="26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4/21/2025</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4/21/2025</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7</a:t>
            </a:fld>
            <a:endParaRPr lang="en-US"/>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4/21/2025</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4/21/2025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4/21/2025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4/21/2025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4/21/2025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4/21/2025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4/21/2025</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4/21/2025</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4/21/2025</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4/21/2025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4/21/2025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4/21/2025</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www.infinityfree.net/" TargetMode="External"/><Relationship Id="rId2" Type="http://schemas.openxmlformats.org/officeDocument/2006/relationships/hyperlink" Target="https://github.com/wapiti-scanner/wapiti" TargetMode="External"/><Relationship Id="rId1" Type="http://schemas.openxmlformats.org/officeDocument/2006/relationships/slideLayout" Target="../slideLayouts/slideLayout4.xml"/><Relationship Id="rId4" Type="http://schemas.openxmlformats.org/officeDocument/2006/relationships/hyperlink" Target="https://developer.mozilla.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5176" y="584200"/>
            <a:ext cx="9879436" cy="2000251"/>
          </a:xfrm>
        </p:spPr>
        <p:txBody>
          <a:bodyPr>
            <a:normAutofit/>
          </a:bodyPr>
          <a:lstStyle/>
          <a:p>
            <a:r>
              <a:rPr lang="en-US" sz="4500" b="1" i="1" dirty="0">
                <a:cs typeface="Helvetica" panose="020B0604020202020204"/>
              </a:rPr>
              <a:t>Arcryptix Cybersecurity Consulting</a:t>
            </a:r>
          </a:p>
        </p:txBody>
      </p:sp>
      <p:sp>
        <p:nvSpPr>
          <p:cNvPr id="5" name="Subtitle 4"/>
          <p:cNvSpPr>
            <a:spLocks noGrp="1"/>
          </p:cNvSpPr>
          <p:nvPr>
            <p:ph type="subTitle" idx="1"/>
          </p:nvPr>
        </p:nvSpPr>
        <p:spPr/>
        <p:txBody>
          <a:bodyPr/>
          <a:lstStyle/>
          <a:p>
            <a:r>
              <a:rPr lang="en-US" sz="2500" dirty="0"/>
              <a:t>Neel Patel, Amaanullah Shahim</a:t>
            </a:r>
          </a:p>
          <a:p>
            <a:r>
              <a:rPr lang="en-US" sz="1500" dirty="0"/>
              <a:t>Cybersecurity Consulting – CSCE 4560.002</a:t>
            </a:r>
          </a:p>
          <a:p>
            <a:r>
              <a:rPr lang="en-US" sz="1500"/>
              <a:t>Group 10</a:t>
            </a:r>
            <a:endParaRPr lang="en-US" sz="1500" dirty="0"/>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09052" y="762000"/>
            <a:ext cx="4062942" cy="939800"/>
          </a:xfrm>
        </p:spPr>
        <p:txBody>
          <a:bodyPr anchor="b">
            <a:normAutofit/>
          </a:bodyPr>
          <a:lstStyle/>
          <a:p>
            <a:r>
              <a:rPr lang="en-US" b="1" i="1" dirty="0"/>
              <a:t>Introduction - Overview</a:t>
            </a:r>
          </a:p>
        </p:txBody>
      </p:sp>
      <p:sp>
        <p:nvSpPr>
          <p:cNvPr id="14" name="Content Placeholder 13"/>
          <p:cNvSpPr>
            <a:spLocks noGrp="1"/>
          </p:cNvSpPr>
          <p:nvPr>
            <p:ph idx="1"/>
          </p:nvPr>
        </p:nvSpPr>
        <p:spPr>
          <a:xfrm>
            <a:off x="5484971" y="584200"/>
            <a:ext cx="6094413" cy="5588000"/>
          </a:xfrm>
        </p:spPr>
        <p:txBody>
          <a:bodyPr>
            <a:normAutofit fontScale="92500"/>
          </a:bodyPr>
          <a:lstStyle/>
          <a:p>
            <a:r>
              <a:rPr lang="en-US" sz="2200" dirty="0"/>
              <a:t>This project showcases our group’s development of a cybersecurity consulting business, named </a:t>
            </a:r>
            <a:r>
              <a:rPr lang="en-US" sz="2200" i="1" dirty="0"/>
              <a:t>Arcryptix</a:t>
            </a:r>
            <a:r>
              <a:rPr lang="en-US" sz="2200" dirty="0"/>
              <a:t>. Our business is geared towards start up companies and small business who are often underserved and not able to work with enterprise-grade security providers that typically cost a premium. </a:t>
            </a:r>
          </a:p>
          <a:p>
            <a:r>
              <a:rPr lang="en-US" sz="2200" dirty="0"/>
              <a:t>Our goal is to provide businesses an accessible and strong team of engineers that will utilize enterprise-grade security tools and offer services such as vulnerability assessment, penetration testing, and open-source intelligence services for our clients. </a:t>
            </a:r>
          </a:p>
          <a:p>
            <a:r>
              <a:rPr lang="en-US" sz="2200" i="1" dirty="0"/>
              <a:t>Arcryptix</a:t>
            </a:r>
            <a:r>
              <a:rPr lang="en-US" sz="2200" dirty="0"/>
              <a:t> is designed with affordability and data privacy in mind while simultaneously providing authenticity and transparency with our clients. </a:t>
            </a:r>
          </a:p>
          <a:p>
            <a:r>
              <a:rPr lang="en-US" sz="2200" i="1" dirty="0"/>
              <a:t>Arcryptix</a:t>
            </a:r>
            <a:r>
              <a:rPr lang="en-US" sz="2200" dirty="0"/>
              <a:t> represents a resourceful approach to cybersecurity, ensuring that anyone who uses our products has access to quality services. </a:t>
            </a:r>
          </a:p>
          <a:p>
            <a:endParaRPr lang="en-US" sz="2200" dirty="0"/>
          </a:p>
        </p:txBody>
      </p:sp>
      <p:pic>
        <p:nvPicPr>
          <p:cNvPr id="3" name="Picture 2" descr="A person pointing at a computer&#10;&#10;AI-generated content may be incorrect.">
            <a:extLst>
              <a:ext uri="{FF2B5EF4-FFF2-40B4-BE49-F238E27FC236}">
                <a16:creationId xmlns:a16="http://schemas.microsoft.com/office/drawing/2014/main" id="{57EB0311-64F5-9E80-40D2-1FCF97FE20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3771" y="2345268"/>
            <a:ext cx="4198223" cy="2590800"/>
          </a:xfrm>
          <a:prstGeom prst="rect">
            <a:avLst/>
          </a:prstGeom>
        </p:spPr>
      </p:pic>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93383-ED56-8B60-7733-FEABC2A20332}"/>
              </a:ext>
            </a:extLst>
          </p:cNvPr>
          <p:cNvSpPr>
            <a:spLocks noGrp="1"/>
          </p:cNvSpPr>
          <p:nvPr>
            <p:ph type="title"/>
          </p:nvPr>
        </p:nvSpPr>
        <p:spPr>
          <a:xfrm>
            <a:off x="1006923" y="584200"/>
            <a:ext cx="4292812" cy="1397000"/>
          </a:xfrm>
        </p:spPr>
        <p:txBody>
          <a:bodyPr anchor="b">
            <a:normAutofit/>
          </a:bodyPr>
          <a:lstStyle/>
          <a:p>
            <a:r>
              <a:rPr lang="en-US" b="1" i="1" dirty="0"/>
              <a:t>Introduction - Problems Arcryptix addresses</a:t>
            </a:r>
          </a:p>
        </p:txBody>
      </p:sp>
      <p:sp>
        <p:nvSpPr>
          <p:cNvPr id="3" name="Content Placeholder 2">
            <a:extLst>
              <a:ext uri="{FF2B5EF4-FFF2-40B4-BE49-F238E27FC236}">
                <a16:creationId xmlns:a16="http://schemas.microsoft.com/office/drawing/2014/main" id="{AAD3B19C-736C-AED6-B7AF-38BBAA4D61D1}"/>
              </a:ext>
            </a:extLst>
          </p:cNvPr>
          <p:cNvSpPr>
            <a:spLocks noGrp="1"/>
          </p:cNvSpPr>
          <p:nvPr>
            <p:ph idx="1"/>
          </p:nvPr>
        </p:nvSpPr>
        <p:spPr>
          <a:xfrm>
            <a:off x="5484971" y="584200"/>
            <a:ext cx="6094413" cy="5588000"/>
          </a:xfrm>
        </p:spPr>
        <p:txBody>
          <a:bodyPr>
            <a:noAutofit/>
          </a:bodyPr>
          <a:lstStyle/>
          <a:p>
            <a:r>
              <a:rPr lang="en-US" sz="2000" dirty="0"/>
              <a:t>A multitude of the security services available on the market today are designed for large enterprise companies which require a substantial investment into proprietary software, large teams,  and tools, which just isn’t accessible to many other businesses who don’t have the same amount of funding as a large company. </a:t>
            </a:r>
          </a:p>
          <a:p>
            <a:r>
              <a:rPr lang="en-US" sz="2000" dirty="0"/>
              <a:t>Other small businesses, freelancers, startups face threats just as other business and require strong security services that will protect their assets against bad actors. </a:t>
            </a:r>
          </a:p>
          <a:p>
            <a:r>
              <a:rPr lang="en-US" sz="2000" dirty="0"/>
              <a:t>Arcryptix takes out the bloat in enterprise security and distills what works. We simplify the process, utilizing tools that are effective and reliable that bring real results and secure infrastructure for our clients. </a:t>
            </a:r>
          </a:p>
          <a:p>
            <a:r>
              <a:rPr lang="en-US" sz="2000" dirty="0"/>
              <a:t>We believe that the highest security is deserved and should be accessible, understandable, and useful, even if budgets are tight and teams are small.</a:t>
            </a:r>
          </a:p>
          <a:p>
            <a:endParaRPr lang="en-US" sz="2200" dirty="0"/>
          </a:p>
        </p:txBody>
      </p:sp>
      <p:pic>
        <p:nvPicPr>
          <p:cNvPr id="5" name="Picture 4">
            <a:extLst>
              <a:ext uri="{FF2B5EF4-FFF2-40B4-BE49-F238E27FC236}">
                <a16:creationId xmlns:a16="http://schemas.microsoft.com/office/drawing/2014/main" id="{0CA1F18A-E1DA-C718-3104-820683A531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6923" y="2489201"/>
            <a:ext cx="4336170" cy="3048000"/>
          </a:xfrm>
          <a:prstGeom prst="rect">
            <a:avLst/>
          </a:prstGeom>
        </p:spPr>
      </p:pic>
    </p:spTree>
    <p:extLst>
      <p:ext uri="{BB962C8B-B14F-4D97-AF65-F5344CB8AC3E}">
        <p14:creationId xmlns:p14="http://schemas.microsoft.com/office/powerpoint/2010/main" val="2988734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218883" y="274637"/>
            <a:ext cx="10360501" cy="944563"/>
          </a:xfrm>
        </p:spPr>
        <p:txBody>
          <a:bodyPr>
            <a:normAutofit/>
          </a:bodyPr>
          <a:lstStyle/>
          <a:p>
            <a:r>
              <a:rPr lang="en-US" sz="3000" b="1" i="1" dirty="0">
                <a:solidFill>
                  <a:schemeClr val="accent1"/>
                </a:solidFill>
                <a:cs typeface="Helvetica" panose="020B0604020202020204"/>
              </a:rPr>
              <a:t>Project Structure and Design</a:t>
            </a:r>
          </a:p>
        </p:txBody>
      </p:sp>
      <p:sp>
        <p:nvSpPr>
          <p:cNvPr id="3" name="Content Placeholder 2">
            <a:extLst>
              <a:ext uri="{FF2B5EF4-FFF2-40B4-BE49-F238E27FC236}">
                <a16:creationId xmlns:a16="http://schemas.microsoft.com/office/drawing/2014/main" id="{06D64A2C-B99C-071F-B036-47B98D5E1C2D}"/>
              </a:ext>
            </a:extLst>
          </p:cNvPr>
          <p:cNvSpPr>
            <a:spLocks noGrp="1"/>
          </p:cNvSpPr>
          <p:nvPr>
            <p:ph idx="1"/>
          </p:nvPr>
        </p:nvSpPr>
        <p:spPr/>
        <p:txBody>
          <a:bodyPr>
            <a:normAutofit fontScale="70000" lnSpcReduction="20000"/>
          </a:bodyPr>
          <a:lstStyle/>
          <a:p>
            <a:pPr marL="0" indent="0">
              <a:buNone/>
            </a:pPr>
            <a:r>
              <a:rPr lang="en-US" sz="3200" i="1" dirty="0">
                <a:solidFill>
                  <a:schemeClr val="accent1"/>
                </a:solidFill>
              </a:rPr>
              <a:t>Client (Frontend)</a:t>
            </a:r>
          </a:p>
          <a:p>
            <a:r>
              <a:rPr lang="en-US" sz="2600" dirty="0"/>
              <a:t>The </a:t>
            </a:r>
            <a:r>
              <a:rPr lang="en-US" sz="2600" i="1" dirty="0"/>
              <a:t>Arcryptix</a:t>
            </a:r>
            <a:r>
              <a:rPr lang="en-US" sz="2600" dirty="0"/>
              <a:t> frontend includes the user's web browser where they access the homepage, view products, and download tools. The frontend is developed and hosted using WordPress and Infinity Free. Our website is styled using the Woostify theme for a sleek and user-friendly interface. </a:t>
            </a:r>
          </a:p>
          <a:p>
            <a:pPr marL="0" indent="0">
              <a:buNone/>
            </a:pPr>
            <a:endParaRPr lang="en-US" sz="2500" dirty="0"/>
          </a:p>
          <a:p>
            <a:pPr marL="0" indent="0">
              <a:buNone/>
            </a:pPr>
            <a:r>
              <a:rPr lang="en-US" sz="3200" i="1" dirty="0">
                <a:solidFill>
                  <a:schemeClr val="accent1"/>
                </a:solidFill>
              </a:rPr>
              <a:t>Web Server (Infinity Free) </a:t>
            </a:r>
          </a:p>
          <a:p>
            <a:r>
              <a:rPr lang="en-US" sz="2600" dirty="0"/>
              <a:t>The server processes HTTPS requests from the client because we have our SSL certificate registered and verified to use on </a:t>
            </a:r>
            <a:r>
              <a:rPr lang="en-US" sz="2600" i="1" dirty="0"/>
              <a:t>Arcryptix</a:t>
            </a:r>
            <a:r>
              <a:rPr lang="en-US" sz="2600" dirty="0"/>
              <a:t>. It manages page routing, file downloads, and cart/checkout functionality. Though lightweight, the server also handles basic form processing and user management securely. </a:t>
            </a:r>
          </a:p>
          <a:p>
            <a:pPr marL="0" indent="0">
              <a:buNone/>
            </a:pPr>
            <a:endParaRPr lang="en-US" sz="2500" dirty="0"/>
          </a:p>
          <a:p>
            <a:pPr marL="0" indent="0">
              <a:buNone/>
            </a:pPr>
            <a:r>
              <a:rPr lang="en-US" sz="3200" i="1" dirty="0">
                <a:solidFill>
                  <a:schemeClr val="accent1"/>
                </a:solidFill>
              </a:rPr>
              <a:t>Database (cPanel MySQL)</a:t>
            </a:r>
          </a:p>
          <a:p>
            <a:r>
              <a:rPr lang="en-US" sz="2600" dirty="0"/>
              <a:t>User data, product listings, and site configurations are stored in a MySQL database. The database is accessed by the server whenever login authentication, cart operations, or product loading is required by our website. </a:t>
            </a:r>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09D2E-0A7A-552A-55B0-8FEF80446BC3}"/>
              </a:ext>
            </a:extLst>
          </p:cNvPr>
          <p:cNvSpPr>
            <a:spLocks noGrp="1"/>
          </p:cNvSpPr>
          <p:nvPr>
            <p:ph type="title"/>
          </p:nvPr>
        </p:nvSpPr>
        <p:spPr>
          <a:xfrm>
            <a:off x="1218882" y="990600"/>
            <a:ext cx="4062942" cy="914400"/>
          </a:xfrm>
        </p:spPr>
        <p:txBody>
          <a:bodyPr anchor="b">
            <a:normAutofit/>
          </a:bodyPr>
          <a:lstStyle/>
          <a:p>
            <a:r>
              <a:rPr lang="en-US" b="1" i="1" dirty="0"/>
              <a:t>Project Structure and Design</a:t>
            </a:r>
            <a:endParaRPr lang="en-US" dirty="0"/>
          </a:p>
        </p:txBody>
      </p:sp>
      <p:sp>
        <p:nvSpPr>
          <p:cNvPr id="10" name="Text Placeholder 2">
            <a:extLst>
              <a:ext uri="{FF2B5EF4-FFF2-40B4-BE49-F238E27FC236}">
                <a16:creationId xmlns:a16="http://schemas.microsoft.com/office/drawing/2014/main" id="{E28955B5-A8F1-1421-D3CA-2AEFCE8368A6}"/>
              </a:ext>
            </a:extLst>
          </p:cNvPr>
          <p:cNvSpPr>
            <a:spLocks noGrp="1"/>
          </p:cNvSpPr>
          <p:nvPr>
            <p:ph type="body" sz="half" idx="2"/>
          </p:nvPr>
        </p:nvSpPr>
        <p:spPr>
          <a:xfrm>
            <a:off x="1218882" y="2514600"/>
            <a:ext cx="4062942" cy="2590800"/>
          </a:xfrm>
        </p:spPr>
        <p:txBody>
          <a:bodyPr>
            <a:normAutofit lnSpcReduction="10000"/>
          </a:bodyPr>
          <a:lstStyle/>
          <a:p>
            <a:pPr marL="342900" indent="-342900">
              <a:buFont typeface="Arial" panose="020B0604020202020204" pitchFamily="34" charset="0"/>
              <a:buChar char="•"/>
            </a:pPr>
            <a:r>
              <a:rPr lang="en-US" dirty="0"/>
              <a:t>Our Data Flow Diagram (DFD) to the right illustrates </a:t>
            </a:r>
            <a:r>
              <a:rPr lang="en-US" i="1" dirty="0"/>
              <a:t>Arcryptix’s </a:t>
            </a:r>
            <a:r>
              <a:rPr lang="en-US" dirty="0"/>
              <a:t>logical flow in three different states that span from user input and request travel to the website’s backend infrastructure. Though simple, the diagram is scalable and represents how our site functions in a straightforward manner. </a:t>
            </a:r>
          </a:p>
        </p:txBody>
      </p:sp>
      <p:pic>
        <p:nvPicPr>
          <p:cNvPr id="5" name="Content Placeholder 4" descr="A diagram of a flowchart&#10;&#10;AI-generated content may be incorrect.">
            <a:extLst>
              <a:ext uri="{FF2B5EF4-FFF2-40B4-BE49-F238E27FC236}">
                <a16:creationId xmlns:a16="http://schemas.microsoft.com/office/drawing/2014/main" id="{00D4B807-EBE0-6A6C-E9CA-F765478C5D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61012" y="76200"/>
            <a:ext cx="6388236" cy="6835209"/>
          </a:xfrm>
          <a:noFill/>
        </p:spPr>
      </p:pic>
    </p:spTree>
    <p:extLst>
      <p:ext uri="{BB962C8B-B14F-4D97-AF65-F5344CB8AC3E}">
        <p14:creationId xmlns:p14="http://schemas.microsoft.com/office/powerpoint/2010/main" val="2773075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83" y="274637"/>
            <a:ext cx="10360501" cy="1223963"/>
          </a:xfrm>
        </p:spPr>
        <p:txBody>
          <a:bodyPr anchor="b">
            <a:normAutofit/>
          </a:bodyPr>
          <a:lstStyle/>
          <a:p>
            <a:r>
              <a:rPr lang="en-US" sz="3000" b="1" i="1" dirty="0">
                <a:solidFill>
                  <a:schemeClr val="accent1"/>
                </a:solidFill>
              </a:rPr>
              <a:t>Results and Analysis - Wapiti</a:t>
            </a:r>
          </a:p>
        </p:txBody>
      </p:sp>
      <p:pic>
        <p:nvPicPr>
          <p:cNvPr id="8" name="Content Placeholder 7" descr="A white rectangular object with black text&#10;&#10;AI-generated content may be incorrect.">
            <a:extLst>
              <a:ext uri="{FF2B5EF4-FFF2-40B4-BE49-F238E27FC236}">
                <a16:creationId xmlns:a16="http://schemas.microsoft.com/office/drawing/2014/main" id="{4E4D5B5D-3678-3297-0618-DE08C3B0C5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5677" y="1701800"/>
            <a:ext cx="10027071" cy="4462463"/>
          </a:xfrm>
        </p:spPr>
      </p:pic>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04" y="0"/>
            <a:ext cx="4062942" cy="1397000"/>
          </a:xfrm>
        </p:spPr>
        <p:txBody>
          <a:bodyPr anchor="b">
            <a:normAutofit/>
          </a:bodyPr>
          <a:lstStyle/>
          <a:p>
            <a:r>
              <a:rPr lang="en-US" b="1" i="1" dirty="0"/>
              <a:t>Results and Analysis – Wapiti Cont.</a:t>
            </a:r>
            <a:endParaRPr lang="en-US" dirty="0"/>
          </a:p>
        </p:txBody>
      </p:sp>
      <p:sp>
        <p:nvSpPr>
          <p:cNvPr id="10" name="Text Placeholder 2">
            <a:extLst>
              <a:ext uri="{FF2B5EF4-FFF2-40B4-BE49-F238E27FC236}">
                <a16:creationId xmlns:a16="http://schemas.microsoft.com/office/drawing/2014/main" id="{03278D90-A627-4E1D-2DD9-FB8D1EAE7B1B}"/>
              </a:ext>
            </a:extLst>
          </p:cNvPr>
          <p:cNvSpPr>
            <a:spLocks noGrp="1"/>
          </p:cNvSpPr>
          <p:nvPr>
            <p:ph type="body" sz="half" idx="2"/>
          </p:nvPr>
        </p:nvSpPr>
        <p:spPr>
          <a:xfrm>
            <a:off x="911224" y="1397000"/>
            <a:ext cx="4572159" cy="5232400"/>
          </a:xfrm>
        </p:spPr>
        <p:txBody>
          <a:bodyPr>
            <a:normAutofit fontScale="25000" lnSpcReduction="20000"/>
          </a:bodyPr>
          <a:lstStyle/>
          <a:p>
            <a:pPr marL="285750" indent="-285750">
              <a:buFont typeface="Arial" panose="020B0604020202020204" pitchFamily="34" charset="0"/>
              <a:buChar char="•"/>
            </a:pPr>
            <a:r>
              <a:rPr lang="en-US" sz="5600" dirty="0"/>
              <a:t>When we ran our Wapiti scan on our live site of our web site (https://cybersystem.great-site.net), we were amazed at what it found. The scanner gave a wide sweep of common web attacks like SQL injection probes, cross-site scripting (XSS), command injections, weak passwords, and even insecure cookies and misconfigured headers probing.</a:t>
            </a:r>
            <a:br>
              <a:rPr lang="en-US" sz="5600" dirty="0"/>
            </a:br>
            <a:endParaRPr lang="en-US" sz="5600" dirty="0"/>
          </a:p>
          <a:p>
            <a:pPr marL="285750" indent="-285750">
              <a:buFont typeface="Arial" panose="020B0604020202020204" pitchFamily="34" charset="0"/>
              <a:buChar char="•"/>
            </a:pPr>
            <a:r>
              <a:rPr lang="en-US" sz="5600" dirty="0"/>
              <a:t>In brief, it tried to make holes into our architecture on our site from different points, backend, frontend, and network level, and check whether it can access the system without authorization, disclose sensitive files, or fool the system to dump information. This is a very aggressive test, especially when you're releasing a web-based product into the public view, because vulnerability in this type of area is exactly what hackers try to capitalize on. We didn't see any vulnerabilities, and that just great news. That is, all to ensure we're safe: our inputs are likely being cleaned properly, our cookies aren't leaking information, and we're not having open entry points or files exposed. Now, of course, we're on a free host, and we're just starting out, so this shows that we did take the time to construct with security in mind at least initially.</a:t>
            </a:r>
            <a:br>
              <a:rPr lang="en-US" sz="4900" dirty="0"/>
            </a:br>
            <a:endParaRPr lang="en-US" sz="4900" dirty="0"/>
          </a:p>
          <a:p>
            <a:pPr marL="285750" indent="-285750">
              <a:buFont typeface="Arial" panose="020B0604020202020204" pitchFamily="34" charset="0"/>
              <a:buChar char="•"/>
            </a:pPr>
            <a:r>
              <a:rPr lang="en-US" sz="5600" dirty="0"/>
              <a:t>This scan does not catch everything, i.e., business logic flaws or things that only appear with larger human testing, but good to know that our foundation security posture is okay. It's also validation that tools such as Wapiti are worth it for startups or small teams that must validate their work prior to shipping to production.</a:t>
            </a:r>
          </a:p>
          <a:p>
            <a:pPr marL="285750" indent="-285750">
              <a:buFont typeface="Arial" panose="020B0604020202020204" pitchFamily="34" charset="0"/>
              <a:buChar char="•"/>
            </a:pPr>
            <a:endParaRPr lang="en-US" sz="1500" dirty="0"/>
          </a:p>
        </p:txBody>
      </p:sp>
      <p:sp>
        <p:nvSpPr>
          <p:cNvPr id="3" name="Content Placeholder 2"/>
          <p:cNvSpPr>
            <a:spLocks noGrp="1"/>
          </p:cNvSpPr>
          <p:nvPr>
            <p:ph idx="1"/>
          </p:nvPr>
        </p:nvSpPr>
        <p:spPr>
          <a:xfrm>
            <a:off x="5526926" y="698500"/>
            <a:ext cx="6703854" cy="5638800"/>
          </a:xfrm>
        </p:spPr>
        <p:txBody>
          <a:bodyPr>
            <a:normAutofit fontScale="25000" lnSpcReduction="20000"/>
          </a:bodyPr>
          <a:lstStyle/>
          <a:p>
            <a:r>
              <a:rPr lang="en-US" sz="7200" dirty="0"/>
              <a:t>With our Wapiti scan, our group confirmed that we have vulnerable to 0 threats scanned and our website doesn’t expose any known vulnerabilities in Wapiti. From here, we have concluded that </a:t>
            </a:r>
            <a:r>
              <a:rPr lang="en-US" sz="7200" i="1" dirty="0"/>
              <a:t>Arcryptix</a:t>
            </a:r>
            <a:r>
              <a:rPr lang="en-US" sz="7200" dirty="0"/>
              <a:t> is safe from: </a:t>
            </a:r>
          </a:p>
          <a:p>
            <a:pPr lvl="1"/>
            <a:r>
              <a:rPr lang="en-US" sz="7200" dirty="0"/>
              <a:t>Malicious URL Injections</a:t>
            </a:r>
          </a:p>
          <a:p>
            <a:pPr lvl="1"/>
            <a:r>
              <a:rPr lang="en-US" sz="7200" dirty="0"/>
              <a:t>Cookie &amp; Session Data Tampering</a:t>
            </a:r>
          </a:p>
          <a:p>
            <a:pPr lvl="1"/>
            <a:r>
              <a:rPr lang="en-US" sz="7200" dirty="0"/>
              <a:t>Sensitive Information Leakage Through Misconfiguration</a:t>
            </a:r>
          </a:p>
          <a:p>
            <a:pPr lvl="1"/>
            <a:r>
              <a:rPr lang="en-US" sz="7200" dirty="0"/>
              <a:t>Cross-Site Scripting &amp; Redirect Exploits</a:t>
            </a:r>
          </a:p>
          <a:p>
            <a:pPr lvl="1"/>
            <a:r>
              <a:rPr lang="en-US" sz="7200" dirty="0"/>
              <a:t>Unauthorized Access via Insecure Endpoints </a:t>
            </a:r>
          </a:p>
          <a:p>
            <a:pPr marL="377886" lvl="1" indent="0">
              <a:buNone/>
            </a:pPr>
            <a:endParaRPr lang="en-US" sz="7200" dirty="0"/>
          </a:p>
          <a:p>
            <a:r>
              <a:rPr lang="en-US" sz="7200" dirty="0"/>
              <a:t>To assess Arcryptix’s security as a deployed web application, we utilized Wapiti, which is an open-source web vulnerability scanner. Wapiti can scan for, but isn’t limited to:</a:t>
            </a:r>
          </a:p>
          <a:p>
            <a:pPr lvl="2"/>
            <a:r>
              <a:rPr lang="en-US" sz="7200" dirty="0"/>
              <a:t>SQL Injection (including Blind SQLi)</a:t>
            </a:r>
          </a:p>
          <a:p>
            <a:pPr lvl="2"/>
            <a:r>
              <a:rPr lang="en-US" sz="7200" dirty="0"/>
              <a:t>Cross-Site Scripting (XSS)</a:t>
            </a:r>
          </a:p>
          <a:p>
            <a:pPr lvl="2"/>
            <a:r>
              <a:rPr lang="en-US" sz="7200" dirty="0"/>
              <a:t>Command Injection</a:t>
            </a:r>
          </a:p>
          <a:p>
            <a:pPr lvl="2"/>
            <a:r>
              <a:rPr lang="en-US" sz="7200" dirty="0"/>
              <a:t>Path Traversal</a:t>
            </a:r>
          </a:p>
          <a:p>
            <a:pPr lvl="2"/>
            <a:r>
              <a:rPr lang="en-US" sz="7200" dirty="0"/>
              <a:t>Weak or Missing Secure Headers</a:t>
            </a:r>
          </a:p>
          <a:p>
            <a:pPr lvl="2"/>
            <a:r>
              <a:rPr lang="en-US" sz="7200" dirty="0"/>
              <a:t>Backup File Exposure</a:t>
            </a:r>
          </a:p>
          <a:p>
            <a:pPr lvl="2"/>
            <a:endParaRPr lang="en-US" dirty="0"/>
          </a:p>
        </p:txBody>
      </p:sp>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E5A4F-2DCE-5F73-B7E1-15AD288679B0}"/>
              </a:ext>
            </a:extLst>
          </p:cNvPr>
          <p:cNvSpPr>
            <a:spLocks noGrp="1"/>
          </p:cNvSpPr>
          <p:nvPr>
            <p:ph type="title"/>
          </p:nvPr>
        </p:nvSpPr>
        <p:spPr/>
        <p:txBody>
          <a:bodyPr>
            <a:normAutofit/>
          </a:bodyPr>
          <a:lstStyle/>
          <a:p>
            <a:r>
              <a:rPr lang="en-US" sz="3000" b="1" i="1" dirty="0">
                <a:solidFill>
                  <a:schemeClr val="accent1"/>
                </a:solidFill>
              </a:rPr>
              <a:t>Conclusion</a:t>
            </a:r>
          </a:p>
        </p:txBody>
      </p:sp>
      <p:sp>
        <p:nvSpPr>
          <p:cNvPr id="3" name="Content Placeholder 2">
            <a:extLst>
              <a:ext uri="{FF2B5EF4-FFF2-40B4-BE49-F238E27FC236}">
                <a16:creationId xmlns:a16="http://schemas.microsoft.com/office/drawing/2014/main" id="{C0DED237-9B69-B91E-5EBD-B7CB4DE179BC}"/>
              </a:ext>
            </a:extLst>
          </p:cNvPr>
          <p:cNvSpPr>
            <a:spLocks noGrp="1"/>
          </p:cNvSpPr>
          <p:nvPr>
            <p:ph sz="half" idx="1"/>
          </p:nvPr>
        </p:nvSpPr>
        <p:spPr>
          <a:xfrm>
            <a:off x="1218883" y="1706880"/>
            <a:ext cx="10590529" cy="4998720"/>
          </a:xfrm>
        </p:spPr>
        <p:txBody>
          <a:bodyPr>
            <a:normAutofit fontScale="47500" lnSpcReduction="20000"/>
          </a:bodyPr>
          <a:lstStyle/>
          <a:p>
            <a:r>
              <a:rPr lang="en-US" sz="4500" dirty="0">
                <a:effectLst/>
              </a:rPr>
              <a:t>The development team focused on building Arcryptix through deliberate choices because their mission centered on offering trustworthy practical cybersecurity tools to users of all levels of expertise. The core purpose was to build an operational platform which upholds security principles and applies ethical design approach. The Arcryptix platform development involved creating an intuitive design along with secured downloading capabilities alongside flexible system architecture. The entire project development process focused on designing both user-friendly interfaces and resilient platform infrastructure through every decision made. Security testing showed our dedication to maintaining ethical standards in development practices. Through the Wapiti security scanner, we investigated our website for standard and dangerous security weaknesses such as SQL injection attacks as well as cross-site scripting (XSS) and command execution, and unsecured cookies. </a:t>
            </a:r>
          </a:p>
          <a:p>
            <a:r>
              <a:rPr lang="en-US" sz="4500" dirty="0">
                <a:effectLst/>
              </a:rPr>
              <a:t>The results were reassuring: All vulnerability tests on different categories returned completely empty results. The security of our configuration becomes stronger by these results which validate our thorough approach to development. Arcryptix serves as an essential platform beyond its functions as website since it acts as the base that leads users toward advanced cybersecurity skills. The platform unites educational resources with tools and open transparency which operates through a safe professional environment. Our team feels a strong sense of pride in the creation we have accomplished while showing intense enthusiasm toward its future expansion potential.</a:t>
            </a:r>
          </a:p>
          <a:p>
            <a:endParaRPr lang="en-US" dirty="0"/>
          </a:p>
        </p:txBody>
      </p:sp>
    </p:spTree>
    <p:extLst>
      <p:ext uri="{BB962C8B-B14F-4D97-AF65-F5344CB8AC3E}">
        <p14:creationId xmlns:p14="http://schemas.microsoft.com/office/powerpoint/2010/main" val="3916726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D88CF-3EAB-15D2-0B6A-9F31776508D2}"/>
              </a:ext>
            </a:extLst>
          </p:cNvPr>
          <p:cNvSpPr>
            <a:spLocks noGrp="1"/>
          </p:cNvSpPr>
          <p:nvPr>
            <p:ph type="title"/>
          </p:nvPr>
        </p:nvSpPr>
        <p:spPr/>
        <p:txBody>
          <a:bodyPr>
            <a:normAutofit/>
          </a:bodyPr>
          <a:lstStyle/>
          <a:p>
            <a:r>
              <a:rPr lang="en-US" sz="3000" b="1" i="1" dirty="0">
                <a:solidFill>
                  <a:schemeClr val="accent1"/>
                </a:solidFill>
              </a:rPr>
              <a:t>References</a:t>
            </a:r>
          </a:p>
        </p:txBody>
      </p:sp>
      <p:sp>
        <p:nvSpPr>
          <p:cNvPr id="3" name="Content Placeholder 2">
            <a:extLst>
              <a:ext uri="{FF2B5EF4-FFF2-40B4-BE49-F238E27FC236}">
                <a16:creationId xmlns:a16="http://schemas.microsoft.com/office/drawing/2014/main" id="{7D2DFFED-D128-FF40-8F38-6902240E3213}"/>
              </a:ext>
            </a:extLst>
          </p:cNvPr>
          <p:cNvSpPr>
            <a:spLocks noGrp="1"/>
          </p:cNvSpPr>
          <p:nvPr>
            <p:ph sz="half" idx="1"/>
          </p:nvPr>
        </p:nvSpPr>
        <p:spPr>
          <a:xfrm>
            <a:off x="1218883" y="1706880"/>
            <a:ext cx="10742929" cy="4465320"/>
          </a:xfrm>
        </p:spPr>
        <p:txBody>
          <a:bodyPr/>
          <a:lstStyle/>
          <a:p>
            <a:r>
              <a:rPr lang="en-US" b="1" i="1" dirty="0"/>
              <a:t>Wapiti</a:t>
            </a:r>
          </a:p>
          <a:p>
            <a:pPr lvl="1"/>
            <a:r>
              <a:rPr lang="en-US" dirty="0"/>
              <a:t> </a:t>
            </a:r>
            <a:r>
              <a:rPr lang="en-US" dirty="0">
                <a:hlinkClick r:id="rId2"/>
              </a:rPr>
              <a:t>https://github.com/wapiti-scanner/wapiti</a:t>
            </a:r>
            <a:endParaRPr lang="en-US" dirty="0"/>
          </a:p>
          <a:p>
            <a:r>
              <a:rPr lang="en-US" b="1" i="1" dirty="0"/>
              <a:t>Infinity Free </a:t>
            </a:r>
          </a:p>
          <a:p>
            <a:pPr lvl="1"/>
            <a:r>
              <a:rPr lang="en-US" dirty="0">
                <a:hlinkClick r:id="rId3"/>
              </a:rPr>
              <a:t>https://www.infinityfree.net/</a:t>
            </a:r>
            <a:endParaRPr lang="en-US" dirty="0"/>
          </a:p>
          <a:p>
            <a:r>
              <a:rPr lang="en-US" b="1" i="1" dirty="0"/>
              <a:t>HTML/CSS </a:t>
            </a:r>
          </a:p>
          <a:p>
            <a:pPr lvl="1"/>
            <a:r>
              <a:rPr lang="en-US" dirty="0">
                <a:hlinkClick r:id="rId4"/>
              </a:rPr>
              <a:t>https://developer.mozilla.org/</a:t>
            </a:r>
            <a:endParaRPr lang="en-US" dirty="0"/>
          </a:p>
          <a:p>
            <a:endParaRPr lang="en-US" dirty="0"/>
          </a:p>
        </p:txBody>
      </p:sp>
    </p:spTree>
    <p:extLst>
      <p:ext uri="{BB962C8B-B14F-4D97-AF65-F5344CB8AC3E}">
        <p14:creationId xmlns:p14="http://schemas.microsoft.com/office/powerpoint/2010/main" val="4205861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60385200BCF5E4DA1B830A273282965" ma:contentTypeVersion="13" ma:contentTypeDescription="Create a new document." ma:contentTypeScope="" ma:versionID="a0e11c3544afb7ff6321d3cdbdc70f4f">
  <xsd:schema xmlns:xsd="http://www.w3.org/2001/XMLSchema" xmlns:xs="http://www.w3.org/2001/XMLSchema" xmlns:p="http://schemas.microsoft.com/office/2006/metadata/properties" xmlns:ns3="102a4fc4-f043-4424-afe2-360c17ef22b6" xmlns:ns4="b16bc208-e558-458f-b266-9a046c0d3c68" targetNamespace="http://schemas.microsoft.com/office/2006/metadata/properties" ma:root="true" ma:fieldsID="d833826f57f944a5127b62985c2e5fb4" ns3:_="" ns4:_="">
    <xsd:import namespace="102a4fc4-f043-4424-afe2-360c17ef22b6"/>
    <xsd:import namespace="b16bc208-e558-458f-b266-9a046c0d3c68"/>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earchProperties" minOccurs="0"/>
                <xsd:element ref="ns3:MediaServiceDateTaken" minOccurs="0"/>
                <xsd:element ref="ns3:MediaServiceSystem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2a4fc4-f043-4424-afe2-360c17ef22b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6bc208-e558-458f-b266-9a046c0d3c6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102a4fc4-f043-4424-afe2-360c17ef22b6" xsi:nil="true"/>
  </documentManagement>
</p:properties>
</file>

<file path=customXml/itemProps1.xml><?xml version="1.0" encoding="utf-8"?>
<ds:datastoreItem xmlns:ds="http://schemas.openxmlformats.org/officeDocument/2006/customXml" ds:itemID="{E72CE638-CF25-440D-9A8B-2BE59167A785}">
  <ds:schemaRefs>
    <ds:schemaRef ds:uri="http://schemas.microsoft.com/sharepoint/v3/contenttype/forms"/>
  </ds:schemaRefs>
</ds:datastoreItem>
</file>

<file path=customXml/itemProps2.xml><?xml version="1.0" encoding="utf-8"?>
<ds:datastoreItem xmlns:ds="http://schemas.openxmlformats.org/officeDocument/2006/customXml" ds:itemID="{0F6703E6-F320-465C-A1EE-F25FA1337B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02a4fc4-f043-4424-afe2-360c17ef22b6"/>
    <ds:schemaRef ds:uri="b16bc208-e558-458f-b266-9a046c0d3c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http://schemas.microsoft.com/office/2006/documentManagement/types"/>
    <ds:schemaRef ds:uri="http://purl.org/dc/elements/1.1/"/>
    <ds:schemaRef ds:uri="http://purl.org/dc/dcmitype/"/>
    <ds:schemaRef ds:uri="http://purl.org/dc/terms/"/>
    <ds:schemaRef ds:uri="102a4fc4-f043-4424-afe2-360c17ef22b6"/>
    <ds:schemaRef ds:uri="b16bc208-e558-458f-b266-9a046c0d3c68"/>
    <ds:schemaRef ds:uri="http://www.w3.org/XML/1998/namespace"/>
    <ds:schemaRef ds:uri="http://schemas.microsoft.com/office/infopath/2007/PartnerControls"/>
    <ds:schemaRef ds:uri="http://schemas.openxmlformats.org/package/2006/metadata/core-properties"/>
    <ds:schemaRef ds:uri="http://schemas.microsoft.com/office/2006/metadata/properties"/>
  </ds:schemaRefs>
</ds:datastoreItem>
</file>

<file path=docMetadata/LabelInfo.xml><?xml version="1.0" encoding="utf-8"?>
<clbl:labelList xmlns:clbl="http://schemas.microsoft.com/office/2020/mipLabelMetadata">
  <clbl:label id="{37f4b8a2-ad4f-41b5-9a91-284d2cc38f56}" enabled="1" method="Standard" siteId="{70de1992-07c6-480f-a318-a1afcba03983}" removed="0"/>
</clbl:labelList>
</file>

<file path=docProps/app.xml><?xml version="1.0" encoding="utf-8"?>
<Properties xmlns="http://schemas.openxmlformats.org/officeDocument/2006/extended-properties" xmlns:vt="http://schemas.openxmlformats.org/officeDocument/2006/docPropsVTypes">
  <Template>Triple circuit lines presentation (widescreen)</Template>
  <TotalTime>274</TotalTime>
  <Words>1201</Words>
  <Application>Microsoft Office PowerPoint</Application>
  <PresentationFormat>Custom</PresentationFormat>
  <Paragraphs>55</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Helvetica</vt:lpstr>
      <vt:lpstr>Tech 16x9</vt:lpstr>
      <vt:lpstr>Arcryptix Cybersecurity Consulting</vt:lpstr>
      <vt:lpstr>Introduction - Overview</vt:lpstr>
      <vt:lpstr>Introduction - Problems Arcryptix addresses</vt:lpstr>
      <vt:lpstr>Project Structure and Design</vt:lpstr>
      <vt:lpstr>Project Structure and Design</vt:lpstr>
      <vt:lpstr>Results and Analysis - Wapiti</vt:lpstr>
      <vt:lpstr>Results and Analysis – Wapiti Cont.</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Shahim, Amaanullah</dc:creator>
  <cp:lastModifiedBy>Shahim, Amaanullah</cp:lastModifiedBy>
  <cp:revision>3</cp:revision>
  <dcterms:created xsi:type="dcterms:W3CDTF">2025-04-14T15:36:02Z</dcterms:created>
  <dcterms:modified xsi:type="dcterms:W3CDTF">2025-04-21T23:03:04Z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0x010100760385200BCF5E4DA1B830A273282965</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