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06/08/2019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06/08/2019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5C52BB-C014-4D3C-8ECE-F640EA7CFA65}"/>
              </a:ext>
            </a:extLst>
          </p:cNvPr>
          <p:cNvSpPr txBox="1"/>
          <p:nvPr/>
        </p:nvSpPr>
        <p:spPr>
          <a:xfrm>
            <a:off x="3262184" y="3429000"/>
            <a:ext cx="606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A6218-56D1-4B02-B677-A219D8B6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ISTANCIANDO OBJETOS COM OPERADOR NEW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99BAA-7F23-46C0-AC5D-0D90B242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Sans Unicode" pitchFamily="34" charset="0"/>
                <a:cs typeface="Lucida Sans Unicode" pitchFamily="34" charset="0"/>
              </a:rPr>
              <a:t>ServiceConfiguration</a:t>
            </a:r>
            <a:r>
              <a:rPr lang="en-GB" dirty="0">
                <a:latin typeface="Lucida Sans Unicode" pitchFamily="34" charset="0"/>
                <a:cs typeface="Lucida Sans Unicode" pitchFamily="34" charset="0"/>
              </a:rPr>
              <a:t> config = new </a:t>
            </a:r>
            <a:r>
              <a:rPr lang="en-GB" dirty="0" err="1">
                <a:latin typeface="Lucida Sans Unicode" pitchFamily="34" charset="0"/>
                <a:cs typeface="Lucida Sans Unicode" pitchFamily="34" charset="0"/>
              </a:rPr>
              <a:t>ServiceConfiguration</a:t>
            </a:r>
            <a:r>
              <a:rPr lang="en-GB" dirty="0"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pt-BR" dirty="0"/>
              <a:t>Var </a:t>
            </a:r>
            <a:r>
              <a:rPr lang="pt-BR" dirty="0" err="1"/>
              <a:t>novaIstancia</a:t>
            </a:r>
            <a:r>
              <a:rPr lang="pt-BR" dirty="0"/>
              <a:t> = new Calculadora();</a:t>
            </a:r>
          </a:p>
        </p:txBody>
      </p:sp>
    </p:spTree>
    <p:extLst>
      <p:ext uri="{BB962C8B-B14F-4D97-AF65-F5344CB8AC3E}">
        <p14:creationId xmlns:p14="http://schemas.microsoft.com/office/powerpoint/2010/main" val="31072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19345-7786-4958-9024-4A0C62D4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INVOCANDO MEMBROS “</a:t>
            </a:r>
            <a:r>
              <a:rPr lang="pt-BR" dirty="0" err="1"/>
              <a:t>Invoke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E2D00-DF16-4FFD-B50A-04D0A629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en-GB" dirty="0" err="1">
                <a:latin typeface="Lucida Sans Unicode" pitchFamily="34" charset="0"/>
                <a:cs typeface="Lucida Sans Unicode" pitchFamily="34" charset="0"/>
              </a:rPr>
              <a:t>instanceName</a:t>
            </a:r>
            <a:r>
              <a:rPr lang="en-GB" dirty="0">
                <a:latin typeface="Lucida Sans Unicode" pitchFamily="34" charset="0"/>
                <a:cs typeface="Lucida Sans Unicode" pitchFamily="34" charset="0"/>
              </a:rPr>
              <a:t>&gt;.&lt;</a:t>
            </a:r>
            <a:r>
              <a:rPr lang="en-GB" dirty="0" err="1">
                <a:latin typeface="Lucida Sans Unicode" pitchFamily="34" charset="0"/>
                <a:cs typeface="Lucida Sans Unicode" pitchFamily="34" charset="0"/>
              </a:rPr>
              <a:t>memberName</a:t>
            </a:r>
            <a:r>
              <a:rPr lang="en-GB" dirty="0">
                <a:latin typeface="Lucida Sans Unicode" pitchFamily="34" charset="0"/>
                <a:cs typeface="Lucida Sans Unicode" pitchFamily="34" charset="0"/>
              </a:rPr>
              <a:t>&gt;</a:t>
            </a:r>
          </a:p>
          <a:p>
            <a:pPr lvl="1"/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69E1D-323F-4ADD-9987-F1B6BBF3CE21}"/>
              </a:ext>
            </a:extLst>
          </p:cNvPr>
          <p:cNvSpPr txBox="1"/>
          <p:nvPr/>
        </p:nvSpPr>
        <p:spPr>
          <a:xfrm>
            <a:off x="1365421" y="2820751"/>
            <a:ext cx="77935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 config = new ServiceConfiguration();</a:t>
            </a:r>
          </a:p>
          <a:p>
            <a:endParaRPr lang="pt-BR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Invocando o metodo de LoadConfiguration.</a:t>
            </a:r>
          </a:p>
          <a:p>
            <a:r>
              <a:rPr lang="pt-BR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config.LoadConfiguration</a:t>
            </a:r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endParaRPr lang="pt-BR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Obtendo o valor da propriedade ApplicationName.</a:t>
            </a: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 </a:t>
            </a:r>
            <a:r>
              <a:rPr lang="pt-BR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applicationName</a:t>
            </a:r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config.ApplicationName;</a:t>
            </a:r>
          </a:p>
          <a:p>
            <a:endParaRPr lang="pt-BR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Registrando o valor em DatabaseServerName.</a:t>
            </a:r>
          </a:p>
          <a:p>
            <a:r>
              <a:rPr lang="pt-BR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config.DatabaseServerName</a:t>
            </a:r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"78.45.81.23";</a:t>
            </a:r>
          </a:p>
          <a:p>
            <a:endParaRPr lang="pt-BR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Chamando “</a:t>
            </a:r>
            <a:r>
              <a:rPr lang="pt-BR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Invoke</a:t>
            </a:r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” o metodo SaveConfiguration.</a:t>
            </a:r>
          </a:p>
          <a:p>
            <a:r>
              <a:rPr lang="pt-BR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config.SaveConfiguration();</a:t>
            </a:r>
          </a:p>
        </p:txBody>
      </p:sp>
    </p:spTree>
    <p:extLst>
      <p:ext uri="{BB962C8B-B14F-4D97-AF65-F5344CB8AC3E}">
        <p14:creationId xmlns:p14="http://schemas.microsoft.com/office/powerpoint/2010/main" val="206086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A309A-2C42-4435-9D40-D9B9649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ENTRE TIPOS “Data TYPES”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0B823-994D-4E9D-AA8C-52F7076E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pt-BR" dirty="0"/>
              <a:t>Conversão implícita.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Explicita</a:t>
            </a:r>
          </a:p>
          <a:p>
            <a:endParaRPr lang="pt-BR" dirty="0"/>
          </a:p>
          <a:p>
            <a:r>
              <a:rPr lang="pt-BR" dirty="0" err="1"/>
              <a:t>System.Convert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550AC-8CDA-4AFD-B503-95F750F8210D}"/>
              </a:ext>
            </a:extLst>
          </p:cNvPr>
          <p:cNvSpPr txBox="1"/>
          <p:nvPr/>
        </p:nvSpPr>
        <p:spPr>
          <a:xfrm>
            <a:off x="1309651" y="2213383"/>
            <a:ext cx="779350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a = 4;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long b = 5;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 = a;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94889C6-2E23-4428-B6DB-DEAB9DD22EE4}"/>
              </a:ext>
            </a:extLst>
          </p:cNvPr>
          <p:cNvSpPr txBox="1"/>
          <p:nvPr/>
        </p:nvSpPr>
        <p:spPr>
          <a:xfrm>
            <a:off x="1309651" y="3983619"/>
            <a:ext cx="7793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a = 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 b;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AFDE946-4D19-4FA9-A98E-41DD61C9095F}"/>
              </a:ext>
            </a:extLst>
          </p:cNvPr>
          <p:cNvSpPr txBox="1"/>
          <p:nvPr/>
        </p:nvSpPr>
        <p:spPr>
          <a:xfrm>
            <a:off x="1309651" y="5199857"/>
            <a:ext cx="779350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possibleInt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"1234";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count = Convert.ToInt32(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possibleInt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27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87975-95EA-4F85-B536-BD3BD277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8C297-8846-481A-A9DB-8CDC1FC5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FD673-DF0C-4BFB-850C-5952F1D44658}"/>
              </a:ext>
            </a:extLst>
          </p:cNvPr>
          <p:cNvSpPr txBox="1"/>
          <p:nvPr/>
        </p:nvSpPr>
        <p:spPr>
          <a:xfrm>
            <a:off x="1260224" y="2880830"/>
            <a:ext cx="779350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StringBuilder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address = new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StringBuilder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address.Append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("23");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address.Append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(", Main Street");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address.Append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(", Buffalo");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concatenatedAddress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address.ToString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261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29BB-EE35-496B-8D06-266E93C9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VALIDANDO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5AA50-3C6E-441C-82E4-38F6353D95E9}"/>
              </a:ext>
            </a:extLst>
          </p:cNvPr>
          <p:cNvSpPr txBox="1"/>
          <p:nvPr/>
        </p:nvSpPr>
        <p:spPr>
          <a:xfrm>
            <a:off x="1141412" y="2249487"/>
            <a:ext cx="779350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textToTest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"hell0 w0rld";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regularExpression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"\\d";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result =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Regex.IsMatch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textToTest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regularExpression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RegexOptions.None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if (result)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//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em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caso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resultado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ser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positivo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82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AC687-A504-4537-B461-3C8B9BB6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5088"/>
            <a:ext cx="9905998" cy="1478570"/>
          </a:xfrm>
        </p:spPr>
        <p:txBody>
          <a:bodyPr/>
          <a:lstStyle/>
          <a:p>
            <a:r>
              <a:rPr lang="pt-BR" dirty="0"/>
              <a:t>Logica 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FF9AC-751F-4D68-AF14-D50184DC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3235"/>
            <a:ext cx="9905999" cy="3541714"/>
          </a:xfrm>
        </p:spPr>
        <p:txBody>
          <a:bodyPr/>
          <a:lstStyle/>
          <a:p>
            <a:r>
              <a:rPr lang="pt-BR" dirty="0" err="1"/>
              <a:t>If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3A094-07DE-4417-B1F5-71E673EA2D25}"/>
              </a:ext>
            </a:extLst>
          </p:cNvPr>
          <p:cNvSpPr txBox="1"/>
          <p:nvPr/>
        </p:nvSpPr>
        <p:spPr>
          <a:xfrm>
            <a:off x="1262754" y="1558475"/>
            <a:ext cx="779350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if (response ==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connection_failed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") {. . .}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else if (response ==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connection_error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") {. . .}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else { }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236EB24-DA49-480C-979B-F036BB40BE25}"/>
              </a:ext>
            </a:extLst>
          </p:cNvPr>
          <p:cNvSpPr txBox="1"/>
          <p:nvPr/>
        </p:nvSpPr>
        <p:spPr>
          <a:xfrm>
            <a:off x="1262754" y="3355556"/>
            <a:ext cx="779350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switch (response)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case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connection_failed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":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. . 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break;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case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connection_success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":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. . 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break;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default: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. . . 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break;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2348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586D-B4A9-419A-A51A-2610728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/>
              <a:t>Interações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853AA-7E9A-49DB-8FCF-D5B93CC5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0882"/>
            <a:ext cx="9905999" cy="5485842"/>
          </a:xfrm>
        </p:spPr>
        <p:txBody>
          <a:bodyPr/>
          <a:lstStyle/>
          <a:p>
            <a:r>
              <a:rPr lang="pt-BR" dirty="0"/>
              <a:t>For “loop”</a:t>
            </a:r>
          </a:p>
          <a:p>
            <a:endParaRPr lang="pt-BR" dirty="0"/>
          </a:p>
          <a:p>
            <a:r>
              <a:rPr lang="pt-BR" dirty="0" err="1"/>
              <a:t>Foreach</a:t>
            </a:r>
            <a:r>
              <a:rPr lang="pt-BR" dirty="0"/>
              <a:t> “loop”</a:t>
            </a:r>
          </a:p>
          <a:p>
            <a:endParaRPr lang="pt-BR" dirty="0"/>
          </a:p>
          <a:p>
            <a:r>
              <a:rPr lang="pt-BR" dirty="0" err="1"/>
              <a:t>While</a:t>
            </a:r>
            <a:r>
              <a:rPr lang="pt-BR" dirty="0"/>
              <a:t> “loop”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F7F90-A87D-4DC6-8456-4DF77E1FE5A2}"/>
              </a:ext>
            </a:extLst>
          </p:cNvPr>
          <p:cNvSpPr txBox="1"/>
          <p:nvPr/>
        </p:nvSpPr>
        <p:spPr>
          <a:xfrm>
            <a:off x="1141411" y="1604319"/>
            <a:ext cx="77935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 (int i = 0 ; i &lt; 10; i++) { ... }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0723D0D-026D-48EA-8878-A9F1AB587619}"/>
              </a:ext>
            </a:extLst>
          </p:cNvPr>
          <p:cNvSpPr txBox="1"/>
          <p:nvPr/>
        </p:nvSpPr>
        <p:spPr>
          <a:xfrm>
            <a:off x="1141411" y="2701368"/>
            <a:ext cx="779350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string[] names = new string[10];</a:t>
            </a:r>
          </a:p>
          <a:p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foreach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(string name in names) { ... }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C6F5362-E348-46CC-9C11-9107B96301B8}"/>
              </a:ext>
            </a:extLst>
          </p:cNvPr>
          <p:cNvSpPr txBox="1"/>
          <p:nvPr/>
        </p:nvSpPr>
        <p:spPr>
          <a:xfrm>
            <a:off x="1141411" y="3868686"/>
            <a:ext cx="779350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bool </a:t>
            </a:r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dataToEnter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VerificaSeOUsuarioDesejaInseirDados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while (</a:t>
            </a:r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dataToEnter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 </a:t>
            </a:r>
          </a:p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...</a:t>
            </a:r>
          </a:p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dataToEnter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sz="1400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VerificaSeOusuarioTemMaisDados</a:t>
            </a:r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GB" sz="1400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55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4E0B-BBFE-48C0-B233-EBA1DEF4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CBBCB-628D-441A-A65D-DF8C5147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0060"/>
            <a:ext cx="9905999" cy="3541714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Single-dimensional arrays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Multidimensional arrays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Jagged arrays</a:t>
            </a:r>
          </a:p>
          <a:p>
            <a:r>
              <a:rPr lang="pt-BR" dirty="0"/>
              <a:t>Criando a </a:t>
            </a:r>
            <a:r>
              <a:rPr lang="pt-BR" dirty="0" err="1"/>
              <a:t>array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D8178-20B9-4A5A-935B-BDCDDF384AD2}"/>
              </a:ext>
            </a:extLst>
          </p:cNvPr>
          <p:cNvSpPr txBox="1"/>
          <p:nvPr/>
        </p:nvSpPr>
        <p:spPr>
          <a:xfrm>
            <a:off x="1141412" y="4490992"/>
            <a:ext cx="7793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int[] arrayName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207776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4A5B3-5C24-4384-9257-3453CE9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CE32D-A8D8-4327-B121-2538E4D7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Visualizando a informação por índice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por laço de repetição “loop”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89325-24F2-4DAB-8298-3E5707E78E19}"/>
              </a:ext>
            </a:extLst>
          </p:cNvPr>
          <p:cNvSpPr txBox="1"/>
          <p:nvPr/>
        </p:nvSpPr>
        <p:spPr>
          <a:xfrm>
            <a:off x="1141412" y="3059668"/>
            <a:ext cx="7793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 result = arrayName[2];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7A9FA4A-6AB4-4261-BDA1-29F84E2EA2CF}"/>
              </a:ext>
            </a:extLst>
          </p:cNvPr>
          <p:cNvSpPr txBox="1"/>
          <p:nvPr/>
        </p:nvSpPr>
        <p:spPr>
          <a:xfrm>
            <a:off x="1141412" y="4590872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 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0;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&lt; </a:t>
            </a:r>
            <a:r>
              <a:rPr lang="nn-NO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arrayName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.Length;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++)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result = </a:t>
            </a:r>
            <a:r>
              <a:rPr lang="nn-NO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arrayName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[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];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nn-NO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0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EEC0-C112-4BCF-B886-AABE9B3F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9003"/>
            <a:ext cx="9905998" cy="1478570"/>
          </a:xfrm>
        </p:spPr>
        <p:txBody>
          <a:bodyPr/>
          <a:lstStyle/>
          <a:p>
            <a:r>
              <a:rPr lang="pt-BR" dirty="0"/>
              <a:t>REFERENCIANDO NAMESPACES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253C8-42AD-4039-841C-180D6CDB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421584"/>
            <a:ext cx="9905999" cy="3541714"/>
          </a:xfrm>
        </p:spPr>
        <p:txBody>
          <a:bodyPr/>
          <a:lstStyle/>
          <a:p>
            <a:r>
              <a:rPr lang="pt-BR" dirty="0"/>
              <a:t>Use “</a:t>
            </a:r>
            <a:r>
              <a:rPr lang="pt-BR" dirty="0" err="1"/>
              <a:t>namespaces</a:t>
            </a:r>
            <a:r>
              <a:rPr lang="pt-BR" dirty="0"/>
              <a:t>” para organizar classes em uma hierarquia logicamente relacionada.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NET class library</a:t>
            </a:r>
          </a:p>
          <a:p>
            <a:pPr lvl="1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System.Windows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System.Data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System.Web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/>
              <a:t>Definindo seus </a:t>
            </a:r>
            <a:r>
              <a:rPr lang="pt-BR" dirty="0" err="1"/>
              <a:t>namespaces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F6348-02C5-46AC-9CE5-448E852A5799}"/>
              </a:ext>
            </a:extLst>
          </p:cNvPr>
          <p:cNvSpPr txBox="1"/>
          <p:nvPr/>
        </p:nvSpPr>
        <p:spPr>
          <a:xfrm>
            <a:off x="1141410" y="4974751"/>
            <a:ext cx="779350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namespace </a:t>
            </a:r>
            <a:r>
              <a:rPr lang="en-US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FourthCoffee.Console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class Program {. . .}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1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7AC2B-3698-4FD7-AAA9-C6A978C4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21D22-C32F-4944-816B-663AD467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0060"/>
            <a:ext cx="9905999" cy="3541714"/>
          </a:xfrm>
        </p:spPr>
        <p:txBody>
          <a:bodyPr/>
          <a:lstStyle/>
          <a:p>
            <a:r>
              <a:rPr lang="pt-BR" dirty="0"/>
              <a:t>Escrevendo</a:t>
            </a:r>
            <a:r>
              <a:rPr lang="en-US" dirty="0"/>
              <a:t> </a:t>
            </a:r>
            <a:r>
              <a:rPr lang="pt-BR" dirty="0"/>
              <a:t>em</a:t>
            </a:r>
            <a:r>
              <a:rPr lang="en-US" dirty="0"/>
              <a:t> Visual C#</a:t>
            </a:r>
          </a:p>
          <a:p>
            <a:r>
              <a:rPr lang="en-US" dirty="0"/>
              <a:t>Data Types, Operators, and Expressions.</a:t>
            </a:r>
          </a:p>
          <a:p>
            <a:r>
              <a:rPr lang="en-US" dirty="0"/>
              <a:t>Visual C# e </a:t>
            </a:r>
            <a:r>
              <a:rPr lang="pt-BR" dirty="0"/>
              <a:t>suas</a:t>
            </a:r>
            <a:r>
              <a:rPr lang="en-US" dirty="0"/>
              <a:t> </a:t>
            </a:r>
            <a:r>
              <a:rPr lang="pt-BR" dirty="0"/>
              <a:t>definições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25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D9BA0-7538-45F2-B6AB-55A75208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NAMESPACES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9E3BA-A3E6-41D2-8F4C-3A8F612F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Adicionando uma referencia em sua biblioteca.</a:t>
            </a:r>
          </a:p>
          <a:p>
            <a:r>
              <a:rPr lang="pt-BR" dirty="0"/>
              <a:t>Adicione “</a:t>
            </a:r>
            <a:r>
              <a:rPr lang="pt-BR" dirty="0" err="1"/>
              <a:t>using</a:t>
            </a:r>
            <a:r>
              <a:rPr lang="pt-BR" dirty="0"/>
              <a:t>” ao diretório de código do arquivo</a:t>
            </a:r>
          </a:p>
        </p:txBody>
      </p:sp>
    </p:spTree>
    <p:extLst>
      <p:ext uri="{BB962C8B-B14F-4D97-AF65-F5344CB8AC3E}">
        <p14:creationId xmlns:p14="http://schemas.microsoft.com/office/powerpoint/2010/main" val="36952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E8B391CC-67C7-42EB-A293-FACA3CC261D3}"/>
              </a:ext>
            </a:extLst>
          </p:cNvPr>
          <p:cNvSpPr txBox="1"/>
          <p:nvPr/>
        </p:nvSpPr>
        <p:spPr>
          <a:xfrm>
            <a:off x="2110823" y="1582340"/>
            <a:ext cx="779350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using System;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using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System.Collections.Generic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using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System.Linq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using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System.Text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using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System.Threading.Tasks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namespace ConsoleApplication1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class Program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 static void Main(string[]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args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 { 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87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93F91-F1D1-488E-80D3-B9015D4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975F4-EE31-4F4D-9609-33AA16A3C4D9}"/>
              </a:ext>
            </a:extLst>
          </p:cNvPr>
          <p:cNvSpPr txBox="1"/>
          <p:nvPr/>
        </p:nvSpPr>
        <p:spPr>
          <a:xfrm>
            <a:off x="1602043" y="2551837"/>
            <a:ext cx="832082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&lt;Label Content="Name:" /&gt;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TextBox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Text="" Height="23" Width="120" /&gt;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&lt;Button Content="Click Me!" Width="75" /&gt;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7633E-ECC7-43DE-B009-7BDE3F0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TYPES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1E7E7-8B2A-41A1-9AAA-0E537C8C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           - whole numbers</a:t>
            </a:r>
          </a:p>
          <a:p>
            <a:r>
              <a:rPr lang="en-US" dirty="0"/>
              <a:t>long        - whole numbers (bigger range)</a:t>
            </a:r>
          </a:p>
          <a:p>
            <a:r>
              <a:rPr lang="en-US" dirty="0"/>
              <a:t>float       - floating-point numbers</a:t>
            </a:r>
          </a:p>
          <a:p>
            <a:r>
              <a:rPr lang="en-US" dirty="0"/>
              <a:t>double    - double precision</a:t>
            </a:r>
          </a:p>
          <a:p>
            <a:r>
              <a:rPr lang="en-US" dirty="0"/>
              <a:t>decimal   - monetary values</a:t>
            </a:r>
          </a:p>
          <a:p>
            <a:r>
              <a:rPr lang="en-US" dirty="0"/>
              <a:t>char	   - single character</a:t>
            </a:r>
          </a:p>
          <a:p>
            <a:r>
              <a:rPr lang="en-GB" dirty="0"/>
              <a:t>bool	   - Boolean</a:t>
            </a:r>
          </a:p>
          <a:p>
            <a:r>
              <a:rPr lang="en-GB" dirty="0" err="1"/>
              <a:t>DateTime</a:t>
            </a:r>
            <a:r>
              <a:rPr lang="en-GB" dirty="0"/>
              <a:t> - moments in time	</a:t>
            </a:r>
          </a:p>
          <a:p>
            <a:r>
              <a:rPr lang="en-GB" dirty="0"/>
              <a:t>string       - sequence of characters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AFC0-967D-4A68-818D-63BCA5C4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5140D0-1AA4-45D0-91D2-21350CE6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“+”</a:t>
            </a:r>
          </a:p>
          <a:p>
            <a:pPr lvl="1"/>
            <a:r>
              <a:rPr lang="pt-BR" dirty="0"/>
              <a:t>A + 1</a:t>
            </a:r>
          </a:p>
          <a:p>
            <a:r>
              <a:rPr lang="pt-BR" dirty="0"/>
              <a:t>“/”</a:t>
            </a:r>
          </a:p>
          <a:p>
            <a:pPr lvl="1"/>
            <a:r>
              <a:rPr lang="pt-BR" dirty="0"/>
              <a:t>5 / 2</a:t>
            </a:r>
          </a:p>
          <a:p>
            <a:r>
              <a:rPr lang="pt-BR" dirty="0"/>
              <a:t>“+ </a:t>
            </a:r>
            <a:r>
              <a:rPr lang="pt-BR" dirty="0" err="1"/>
              <a:t>and</a:t>
            </a:r>
            <a:r>
              <a:rPr lang="pt-BR" dirty="0"/>
              <a:t> -”</a:t>
            </a:r>
          </a:p>
          <a:p>
            <a:pPr lvl="1"/>
            <a:r>
              <a:rPr lang="pt-BR" dirty="0"/>
              <a:t>a + b</a:t>
            </a:r>
          </a:p>
          <a:p>
            <a:r>
              <a:rPr lang="pt-BR" dirty="0"/>
              <a:t>“ + ”</a:t>
            </a:r>
          </a:p>
          <a:p>
            <a:pPr lvl="1"/>
            <a:r>
              <a:rPr lang="pt-BR" dirty="0"/>
              <a:t>“ApplicationName: ” + </a:t>
            </a:r>
            <a:r>
              <a:rPr lang="pt-BR" dirty="0" err="1"/>
              <a:t>appName.ToString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77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1A6E-8416-44EB-9283-F63DB59C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VARIAVEIS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27540-9831-4DC9-9C03-CC9DB31D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moedas;</a:t>
            </a:r>
          </a:p>
          <a:p>
            <a:r>
              <a:rPr lang="pt-BR" dirty="0" err="1"/>
              <a:t>Int</a:t>
            </a:r>
            <a:r>
              <a:rPr lang="pt-BR" dirty="0"/>
              <a:t> moedas, taxas;</a:t>
            </a:r>
          </a:p>
        </p:txBody>
      </p:sp>
    </p:spTree>
    <p:extLst>
      <p:ext uri="{BB962C8B-B14F-4D97-AF65-F5344CB8AC3E}">
        <p14:creationId xmlns:p14="http://schemas.microsoft.com/office/powerpoint/2010/main" val="24156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40AC6-C9DD-4A1C-AA0C-0D7410DB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ASSINANDO VARIAVEIS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47327-24C1-4FEA-AC34-BDD8479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moedas = 10;</a:t>
            </a:r>
          </a:p>
          <a:p>
            <a:r>
              <a:rPr lang="pt-BR" dirty="0" err="1"/>
              <a:t>Int</a:t>
            </a:r>
            <a:r>
              <a:rPr lang="pt-BR" dirty="0"/>
              <a:t> moedas = 10;</a:t>
            </a:r>
          </a:p>
        </p:txBody>
      </p:sp>
    </p:spTree>
    <p:extLst>
      <p:ext uri="{BB962C8B-B14F-4D97-AF65-F5344CB8AC3E}">
        <p14:creationId xmlns:p14="http://schemas.microsoft.com/office/powerpoint/2010/main" val="34480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063D5-A4AC-44D3-BA8C-1E41CD4A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IMPLICITAS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06ADF-AEA9-4AE1-92A9-507868D3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BR" dirty="0"/>
              <a:t>var moeda = 20;</a:t>
            </a:r>
          </a:p>
          <a:p>
            <a:r>
              <a:rPr lang="pt-BR" dirty="0"/>
              <a:t>var registros  = new Lista&lt;</a:t>
            </a:r>
            <a:r>
              <a:rPr lang="pt-BR" dirty="0" err="1"/>
              <a:t>Type</a:t>
            </a:r>
            <a:r>
              <a:rPr lang="pt-BR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04986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689</Words>
  <Application>Microsoft Office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 Unicode</vt:lpstr>
      <vt:lpstr>Rockwell</vt:lpstr>
      <vt:lpstr>Segoe UI</vt:lpstr>
      <vt:lpstr>Tw Cen MT</vt:lpstr>
      <vt:lpstr>Circuito</vt:lpstr>
      <vt:lpstr>TREINAMENTO C#</vt:lpstr>
      <vt:lpstr>VISÃO GERAL</vt:lpstr>
      <vt:lpstr>Apresentação do PowerPoint</vt:lpstr>
      <vt:lpstr>XAML</vt:lpstr>
      <vt:lpstr>Data TYPES</vt:lpstr>
      <vt:lpstr>OPERADORES</vt:lpstr>
      <vt:lpstr>Declarando VARIAVEIS</vt:lpstr>
      <vt:lpstr>ASSINANDO VARIAVEIS</vt:lpstr>
      <vt:lpstr>Variáveis IMPLICITAS</vt:lpstr>
      <vt:lpstr>ISTANCIANDO OBJETOS COM OPERADOR NEW</vt:lpstr>
      <vt:lpstr>INVOCANDO MEMBROS “Invoke”</vt:lpstr>
      <vt:lpstr>CONVERSÃO ENTRE TIPOS “Data TYPES”</vt:lpstr>
      <vt:lpstr>MANIPULANDO STRINGS</vt:lpstr>
      <vt:lpstr>VALIDANDO STRING</vt:lpstr>
      <vt:lpstr>Logica condicional</vt:lpstr>
      <vt:lpstr>Interações Lógicas</vt:lpstr>
      <vt:lpstr>Arrays</vt:lpstr>
      <vt:lpstr>ARRAY</vt:lpstr>
      <vt:lpstr>REFERENCIANDO NAMESPACES</vt:lpstr>
      <vt:lpstr>USANDO NAMESPACES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2019-08-07T02:39:17Z</dcterms:created>
  <dcterms:modified xsi:type="dcterms:W3CDTF">2019-08-07T03:23:33Z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