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947F2B1-E2BA-4CED-821E-46D9EECC5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25549B-65C1-4BEA-996B-FAC71F7089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5B266-F467-492B-9CB1-9D8DAE746656}" type="datetimeFigureOut">
              <a:rPr lang="pt-BR" smtClean="0"/>
              <a:t>13/08/2019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1A06E0-82A3-4C94-B558-074B3248DF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170E91-12FF-42BD-8BDC-7AF2690C42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62FC-A62D-4526-B7F3-A3D1B8D07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298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C4594-5209-43CD-867D-84E7774A7507}" type="datetimeFigureOut">
              <a:rPr lang="pt-BR" smtClean="0"/>
              <a:t>13/08/2019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7D9D4-EF1E-4C2E-9DBA-ADFF91DD647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48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870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tâ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v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v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â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v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v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v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v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v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v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v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v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v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v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v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v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v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v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v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v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v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v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v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v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v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v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v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v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â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v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v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v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v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v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v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v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v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v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v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v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â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v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v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v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v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v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v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v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v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v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v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v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v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v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A36D024B-6521-43EE-B75B-026EF60BA7AA}" type="datetime1">
              <a:rPr lang="pt-BR" noProof="0" smtClean="0"/>
              <a:t>13/08/2019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D46644-0C8C-4B2E-8369-CCEA0EB26CA8}" type="datetime1">
              <a:rPr lang="pt-BR" noProof="0" smtClean="0"/>
              <a:t>13/08/2019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5BEA7F-1AFB-49DD-A3F1-64E1620E51B2}" type="datetime1">
              <a:rPr lang="pt-BR" noProof="0" smtClean="0"/>
              <a:t>13/08/2019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A47D19-B5A2-4A09-8BCF-61189AC8F394}" type="datetime1">
              <a:rPr lang="pt-BR" noProof="0" smtClean="0"/>
              <a:t>13/08/2019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0" name="Caixa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ixa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9D303F-115C-4AB0-BF64-F84AF60E4332}" type="datetime1">
              <a:rPr lang="pt-BR" noProof="0" smtClean="0"/>
              <a:t>13/08/2019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196294-876E-45EB-8002-578B34D9D72B}" type="datetime1">
              <a:rPr lang="pt-BR" noProof="0" smtClean="0"/>
              <a:t>13/08/2019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 rtl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48C094-59C3-4D57-80C2-C16021DBB375}" type="datetime1">
              <a:rPr lang="pt-BR" noProof="0" smtClean="0"/>
              <a:t>13/08/2019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E65B06-1465-42AE-BF94-C0F0F1ABA3D0}" type="datetime1">
              <a:rPr lang="pt-BR" noProof="0" smtClean="0"/>
              <a:t>13/08/2019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04C83B-3B65-45AF-99D0-468CEDD0DC72}" type="datetime1">
              <a:rPr lang="pt-BR" noProof="0" smtClean="0"/>
              <a:t>13/08/2019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C596BE-B23C-4E59-BC1A-9483DC8394B5}" type="datetime1">
              <a:rPr lang="pt-BR" noProof="0" smtClean="0"/>
              <a:t>13/08/2019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D7BE37-C264-483A-9871-139F2D8C2CAC}" type="datetime1">
              <a:rPr lang="pt-BR" noProof="0" smtClean="0"/>
              <a:t>13/08/2019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F9FE5-D85B-40F6-BDA0-C55FD244BAE0}" type="datetime1">
              <a:rPr lang="pt-BR" noProof="0" smtClean="0"/>
              <a:t>13/08/2019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 rtl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1AF743-7AA7-4A27-A8F7-F31693243353}" type="datetime1">
              <a:rPr lang="pt-BR" noProof="0" smtClean="0"/>
              <a:t>13/08/2019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1EAB95-A7A3-4242-8365-938AB69D927B}" type="datetime1">
              <a:rPr lang="pt-BR" noProof="0" smtClean="0"/>
              <a:t>13/08/2019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E8544A-C266-48C9-A6C9-13B162D21F47}" type="datetime1">
              <a:rPr lang="pt-BR" noProof="0" smtClean="0"/>
              <a:t>13/08/2019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205157-E6F1-45B4-B896-DE2A344F09C6}" type="datetime1">
              <a:rPr lang="pt-BR" noProof="0" smtClean="0"/>
              <a:t>13/08/2019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1F8E9B-B567-4425-A671-20F07253D543}" type="datetime1">
              <a:rPr lang="pt-BR" noProof="0" smtClean="0"/>
              <a:t>13/08/2019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tâ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v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v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v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v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v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v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v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v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v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v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h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v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v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v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v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â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v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v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v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v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v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v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v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v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v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v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a liv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v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v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v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v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v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v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v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v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â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B1C55FA-99E2-4221-8083-01517F2C3AC3}" type="datetime1">
              <a:rPr lang="pt-BR" noProof="0" smtClean="0"/>
              <a:t>13/08/2019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JavaScript" TargetMode="External"/><Relationship Id="rId2" Type="http://schemas.openxmlformats.org/officeDocument/2006/relationships/hyperlink" Target="https://pt.wikipedia.org/wiki/Biblioteca_(computa%C3%A7%C3%A3o)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t-BR" sz="5400" dirty="0">
                <a:latin typeface="Rockwell" panose="02060603020205020403" pitchFamily="18" charset="0"/>
              </a:rPr>
              <a:t>TREINAMENTO C# WEB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BA00C81-F032-4BA7-A6C6-4609FF0A7DAE}"/>
              </a:ext>
            </a:extLst>
          </p:cNvPr>
          <p:cNvSpPr txBox="1"/>
          <p:nvPr/>
        </p:nvSpPr>
        <p:spPr>
          <a:xfrm>
            <a:off x="2603500" y="3429000"/>
            <a:ext cx="744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Por Felipe Junior Machado</a:t>
            </a:r>
          </a:p>
          <a:p>
            <a:r>
              <a:rPr lang="pt-BR" dirty="0"/>
              <a:t>E Vilson Moro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573BA-97BE-48FD-90C4-63B28A06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jQuery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F9E369-3916-4613-B09A-23CC0FEEA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jQuery</a:t>
            </a:r>
            <a:r>
              <a:rPr lang="pt-BR" dirty="0"/>
              <a:t> é uma </a:t>
            </a:r>
            <a:r>
              <a:rPr lang="pt-B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biblioteca</a:t>
            </a:r>
            <a:r>
              <a:rPr lang="pt-BR" dirty="0"/>
              <a:t> de funções </a:t>
            </a:r>
            <a:r>
              <a:rPr lang="pt-BR" dirty="0" err="1">
                <a:hlinkClick r:id="rId3" tooltip="JavaScrip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JavaScript</a:t>
            </a:r>
            <a:r>
              <a:rPr lang="pt-BR" dirty="0"/>
              <a:t>.</a:t>
            </a:r>
          </a:p>
          <a:p>
            <a:r>
              <a:rPr lang="pt-BR" dirty="0"/>
              <a:t>Trabalha com AJAX e DOM.</a:t>
            </a:r>
          </a:p>
          <a:p>
            <a:r>
              <a:rPr lang="pt-BR" dirty="0"/>
              <a:t>Diferenças entre </a:t>
            </a:r>
            <a:r>
              <a:rPr lang="pt-BR" dirty="0" err="1"/>
              <a:t>js</a:t>
            </a:r>
            <a:r>
              <a:rPr lang="pt-BR" dirty="0"/>
              <a:t> puro e </a:t>
            </a:r>
            <a:r>
              <a:rPr lang="pt-BR" dirty="0" err="1"/>
              <a:t>Jquery</a:t>
            </a:r>
            <a:r>
              <a:rPr lang="pt-BR" dirty="0"/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2B3424B-A588-4862-A10B-5B64C29F9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011" y="4114284"/>
            <a:ext cx="9804399" cy="213904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IdDoElementoX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mesmo código em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defTabSz="914400"/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'#</a:t>
            </a:r>
            <a:r>
              <a:rPr lang="pt-BR" altLang="pt-BR" sz="14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IdDoElementoX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(42);</a:t>
            </a:r>
          </a:p>
          <a:p>
            <a:pPr lvl="0" defTabSz="914400"/>
            <a:endParaRPr lang="pt-BR" altLang="pt-BR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/>
            <a:r>
              <a:rPr lang="pt-BR" sz="1400" dirty="0">
                <a:solidFill>
                  <a:schemeClr val="bg1"/>
                </a:solidFill>
              </a:rPr>
              <a:t>$(</a:t>
            </a:r>
            <a:r>
              <a:rPr lang="pt-BR" sz="1400" dirty="0" err="1">
                <a:solidFill>
                  <a:schemeClr val="bg1"/>
                </a:solidFill>
              </a:rPr>
              <a:t>document</a:t>
            </a:r>
            <a:r>
              <a:rPr lang="pt-BR" sz="1400" dirty="0">
                <a:solidFill>
                  <a:schemeClr val="bg1"/>
                </a:solidFill>
              </a:rPr>
              <a:t>).</a:t>
            </a:r>
            <a:r>
              <a:rPr lang="pt-BR" sz="1400" dirty="0" err="1">
                <a:solidFill>
                  <a:schemeClr val="bg1"/>
                </a:solidFill>
              </a:rPr>
              <a:t>ready</a:t>
            </a:r>
            <a:r>
              <a:rPr lang="pt-BR" sz="1400" dirty="0">
                <a:solidFill>
                  <a:schemeClr val="bg1"/>
                </a:solidFill>
              </a:rPr>
              <a:t>(</a:t>
            </a:r>
            <a:r>
              <a:rPr lang="pt-BR" sz="1400" dirty="0" err="1">
                <a:solidFill>
                  <a:schemeClr val="bg1"/>
                </a:solidFill>
              </a:rPr>
              <a:t>function</a:t>
            </a:r>
            <a:r>
              <a:rPr lang="pt-BR" sz="1400" dirty="0">
                <a:solidFill>
                  <a:schemeClr val="bg1"/>
                </a:solidFill>
              </a:rPr>
              <a:t>() {</a:t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>
                <a:solidFill>
                  <a:schemeClr val="bg1"/>
                </a:solidFill>
              </a:rPr>
              <a:t>    $(“.</a:t>
            </a:r>
            <a:r>
              <a:rPr lang="pt-BR" sz="1400" dirty="0" err="1">
                <a:solidFill>
                  <a:schemeClr val="bg1"/>
                </a:solidFill>
              </a:rPr>
              <a:t>external</a:t>
            </a:r>
            <a:r>
              <a:rPr lang="pt-BR" sz="1400" dirty="0">
                <a:solidFill>
                  <a:schemeClr val="bg1"/>
                </a:solidFill>
              </a:rPr>
              <a:t>”).</a:t>
            </a:r>
            <a:r>
              <a:rPr lang="pt-BR" sz="1400" dirty="0" err="1">
                <a:solidFill>
                  <a:schemeClr val="bg1"/>
                </a:solidFill>
              </a:rPr>
              <a:t>css</a:t>
            </a:r>
            <a:r>
              <a:rPr lang="pt-BR" sz="1400" dirty="0">
                <a:solidFill>
                  <a:schemeClr val="bg1"/>
                </a:solidFill>
              </a:rPr>
              <a:t>(“</a:t>
            </a:r>
            <a:r>
              <a:rPr lang="pt-BR" sz="1400" dirty="0" err="1">
                <a:solidFill>
                  <a:schemeClr val="bg1"/>
                </a:solidFill>
              </a:rPr>
              <a:t>border</a:t>
            </a:r>
            <a:r>
              <a:rPr lang="pt-BR" sz="1400" dirty="0">
                <a:solidFill>
                  <a:schemeClr val="bg1"/>
                </a:solidFill>
              </a:rPr>
              <a:t>”, “3px </a:t>
            </a:r>
            <a:r>
              <a:rPr lang="pt-BR" sz="1400" dirty="0" err="1">
                <a:solidFill>
                  <a:schemeClr val="bg1"/>
                </a:solidFill>
              </a:rPr>
              <a:t>solid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red</a:t>
            </a:r>
            <a:r>
              <a:rPr lang="pt-BR" sz="1400" dirty="0">
                <a:solidFill>
                  <a:schemeClr val="bg1"/>
                </a:solidFill>
              </a:rPr>
              <a:t>”);</a:t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>
                <a:solidFill>
                  <a:schemeClr val="bg1"/>
                </a:solidFill>
              </a:rPr>
              <a:t>});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45003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32D23-E09D-4004-8AAE-149B5FA4E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World </a:t>
            </a:r>
            <a:r>
              <a:rPr lang="pt-BR" b="1" dirty="0" err="1"/>
              <a:t>Wide</a:t>
            </a:r>
            <a:r>
              <a:rPr lang="pt-BR" b="1" dirty="0"/>
              <a:t> Web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DFE34A-8F1B-4622-88E1-F764F4D6A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surgi-o ?</a:t>
            </a:r>
          </a:p>
          <a:p>
            <a:r>
              <a:rPr lang="pt-BR" dirty="0"/>
              <a:t>Como funciona?</a:t>
            </a:r>
          </a:p>
          <a:p>
            <a:r>
              <a:rPr lang="pt-BR" dirty="0"/>
              <a:t>Principais características.</a:t>
            </a:r>
          </a:p>
          <a:p>
            <a:r>
              <a:rPr lang="pt-BR" dirty="0"/>
              <a:t>Hipertexto.</a:t>
            </a:r>
          </a:p>
        </p:txBody>
      </p:sp>
    </p:spTree>
    <p:extLst>
      <p:ext uri="{BB962C8B-B14F-4D97-AF65-F5344CB8AC3E}">
        <p14:creationId xmlns:p14="http://schemas.microsoft.com/office/powerpoint/2010/main" val="1112786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C5D0A-B38D-4B9B-93D7-F00E0B67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HTML E XHTML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11464B-ABFA-4A4D-AD0D-66AFCE4E2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Extensible</a:t>
            </a:r>
            <a:r>
              <a:rPr lang="pt-BR" dirty="0"/>
              <a:t> </a:t>
            </a:r>
            <a:r>
              <a:rPr lang="pt-BR" dirty="0" err="1"/>
              <a:t>HyperText</a:t>
            </a:r>
            <a:r>
              <a:rPr lang="pt-BR" dirty="0"/>
              <a:t> Markup.</a:t>
            </a:r>
          </a:p>
          <a:p>
            <a:r>
              <a:rPr lang="pt-BR" dirty="0"/>
              <a:t>HTML e XHTML.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2344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E230A-FA37-4DFD-887A-D190AD22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documento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7DDCB7-7BAA-457A-87D7-555149AE0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XHTML DOCTYPE é </a:t>
            </a:r>
            <a:r>
              <a:rPr lang="pt-BR" b="1" dirty="0"/>
              <a:t>obrigatório.</a:t>
            </a:r>
          </a:p>
          <a:p>
            <a:pPr lvl="1"/>
            <a:r>
              <a:rPr lang="pt-BR" dirty="0"/>
              <a:t>&lt;! DOCTYPE ....&gt;</a:t>
            </a:r>
          </a:p>
          <a:p>
            <a:r>
              <a:rPr lang="pt-BR" dirty="0"/>
              <a:t>O atributo </a:t>
            </a:r>
            <a:r>
              <a:rPr lang="pt-BR" dirty="0" err="1"/>
              <a:t>xmlns</a:t>
            </a:r>
            <a:r>
              <a:rPr lang="pt-BR" dirty="0"/>
              <a:t> em &lt;</a:t>
            </a:r>
            <a:r>
              <a:rPr lang="pt-BR" dirty="0" err="1"/>
              <a:t>html</a:t>
            </a:r>
            <a:r>
              <a:rPr lang="pt-BR" dirty="0"/>
              <a:t>&gt; é </a:t>
            </a:r>
            <a:r>
              <a:rPr lang="pt-BR" b="1" dirty="0"/>
              <a:t>obrigatório</a:t>
            </a:r>
            <a:endParaRPr lang="pt-BR" dirty="0"/>
          </a:p>
          <a:p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&gt;, &lt;</a:t>
            </a:r>
            <a:r>
              <a:rPr lang="pt-BR" dirty="0" err="1"/>
              <a:t>head</a:t>
            </a:r>
            <a:r>
              <a:rPr lang="pt-BR" dirty="0"/>
              <a:t>&gt;, &lt;</a:t>
            </a:r>
            <a:r>
              <a:rPr lang="pt-BR" dirty="0" err="1"/>
              <a:t>title</a:t>
            </a:r>
            <a:r>
              <a:rPr lang="pt-BR" dirty="0"/>
              <a:t>&gt; e &lt;</a:t>
            </a:r>
            <a:r>
              <a:rPr lang="pt-BR" dirty="0" err="1"/>
              <a:t>body</a:t>
            </a:r>
            <a:r>
              <a:rPr lang="pt-BR" dirty="0"/>
              <a:t>&gt; são </a:t>
            </a:r>
            <a:r>
              <a:rPr lang="pt-BR" b="1" dirty="0"/>
              <a:t>obrigatórios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6648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B24BE-5D25-4F5B-B676-B1B7253A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XHTML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8C94A9-183B-4809-A44B-20B21BBB8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Elementos XHTML devem estar </a:t>
            </a:r>
            <a:r>
              <a:rPr lang="pt-BR" b="1" dirty="0"/>
              <a:t>corretamente aninhados.</a:t>
            </a:r>
          </a:p>
          <a:p>
            <a:pPr lvl="1"/>
            <a:r>
              <a:rPr lang="pt-BR" b="1" dirty="0"/>
              <a:t>“Aninhados” em níveis .</a:t>
            </a:r>
            <a:endParaRPr lang="pt-BR" dirty="0"/>
          </a:p>
          <a:p>
            <a:r>
              <a:rPr lang="pt-BR" dirty="0"/>
              <a:t>Elementos XHTML devem estar sempre </a:t>
            </a:r>
            <a:r>
              <a:rPr lang="pt-BR" b="1" dirty="0"/>
              <a:t>fechados</a:t>
            </a:r>
            <a:endParaRPr lang="pt-BR" dirty="0"/>
          </a:p>
          <a:p>
            <a:r>
              <a:rPr lang="pt-BR" dirty="0"/>
              <a:t>Os elementos XHTML devem estar em </a:t>
            </a:r>
            <a:r>
              <a:rPr lang="pt-BR" b="1" dirty="0"/>
              <a:t>minúsculas</a:t>
            </a:r>
            <a:endParaRPr lang="pt-BR" dirty="0"/>
          </a:p>
          <a:p>
            <a:r>
              <a:rPr lang="pt-BR" dirty="0"/>
              <a:t>Documentos XHTML devem ter </a:t>
            </a:r>
            <a:r>
              <a:rPr lang="pt-BR" b="1" dirty="0"/>
              <a:t>um elemento raiz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037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9BB75-EB81-4213-BD17-618AA62F2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Atributos XHTML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385785-A3B1-4D8A-92CE-5804253BE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nomes dos atributos devem estar em </a:t>
            </a:r>
            <a:r>
              <a:rPr lang="pt-BR" b="1" dirty="0"/>
              <a:t>minúsculas</a:t>
            </a:r>
            <a:endParaRPr lang="pt-BR" dirty="0"/>
          </a:p>
          <a:p>
            <a:r>
              <a:rPr lang="pt-BR" dirty="0"/>
              <a:t>Os valores dos atributos devem ser </a:t>
            </a:r>
            <a:r>
              <a:rPr lang="pt-BR" b="1" dirty="0"/>
              <a:t>citados</a:t>
            </a:r>
            <a:endParaRPr lang="pt-BR" dirty="0"/>
          </a:p>
          <a:p>
            <a:r>
              <a:rPr lang="pt-BR" dirty="0"/>
              <a:t>A minimização de atributos é </a:t>
            </a:r>
            <a:r>
              <a:rPr lang="pt-BR" b="1" dirty="0"/>
              <a:t>proibida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680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88BDA-0EDC-42B0-957B-BBBC3365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pt-PT" i="1" dirty="0"/>
              <a:t>JavaScript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DD5B7-8A12-423E-B543-9B9C797F0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JavaScript</a:t>
            </a:r>
            <a:r>
              <a:rPr lang="pt-BR" dirty="0"/>
              <a:t>, frequentemente abreviado como JS.</a:t>
            </a:r>
          </a:p>
          <a:p>
            <a:r>
              <a:rPr lang="pt-BR" dirty="0"/>
              <a:t>Fracamente </a:t>
            </a:r>
            <a:r>
              <a:rPr lang="pt-BR" dirty="0" err="1"/>
              <a:t>tipada</a:t>
            </a:r>
            <a:r>
              <a:rPr lang="pt-BR" dirty="0"/>
              <a:t>.</a:t>
            </a:r>
          </a:p>
          <a:p>
            <a:r>
              <a:rPr lang="pt-BR" dirty="0" err="1"/>
              <a:t>Vanilla</a:t>
            </a:r>
            <a:r>
              <a:rPr lang="pt-BR" dirty="0"/>
              <a:t> JS são códigos </a:t>
            </a:r>
            <a:r>
              <a:rPr lang="pt-BR" dirty="0" err="1"/>
              <a:t>JavaScript</a:t>
            </a:r>
            <a:r>
              <a:rPr lang="pt-BR" dirty="0"/>
              <a:t> simples.</a:t>
            </a:r>
          </a:p>
        </p:txBody>
      </p:sp>
    </p:spTree>
    <p:extLst>
      <p:ext uri="{BB962C8B-B14F-4D97-AF65-F5344CB8AC3E}">
        <p14:creationId xmlns:p14="http://schemas.microsoft.com/office/powerpoint/2010/main" val="1685589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F578D-7F3D-4DCF-B960-AC58FBB78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Prototype-based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5B16AD-4D66-4CB0-BDBE-7EDC8E5E9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42E6DBA-C1DB-4716-9423-8247373D9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512" y="2250281"/>
            <a:ext cx="10110788" cy="369331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var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foo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one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two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foo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var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bar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altLang="pt-BR" dirty="0" err="1">
                <a:solidFill>
                  <a:srgbClr val="008000"/>
                </a:solidFill>
                <a:latin typeface="Arial" panose="020B0604020202020204" pitchFamily="34" charset="0"/>
              </a:rPr>
              <a:t>Object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.create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foo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bar.three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bar.one; </a:t>
            </a:r>
            <a:endParaRPr kumimoji="0" lang="pt-BR" altLang="pt-BR" b="0" i="1" u="none" strike="noStrike" cap="none" normalizeH="0" baseline="0" dirty="0">
              <a:ln>
                <a:noFill/>
              </a:ln>
              <a:solidFill>
                <a:srgbClr val="40808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bar.two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 </a:t>
            </a:r>
            <a:endParaRPr kumimoji="0" lang="pt-BR" altLang="pt-BR" b="0" i="1" u="none" strike="noStrike" cap="none" normalizeH="0" baseline="0" dirty="0">
              <a:ln>
                <a:noFill/>
              </a:ln>
              <a:solidFill>
                <a:srgbClr val="40808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bar.three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572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AA687-32A3-47BB-9EB1-473B8075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JSON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D3992DF-B32F-4232-9F50-6A8D04832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1776539"/>
            <a:ext cx="8775700" cy="424472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dirty="0">
                <a:solidFill>
                  <a:schemeClr val="bg1"/>
                </a:solidFill>
                <a:latin typeface="Arial" panose="020B0604020202020204" pitchFamily="34" charset="0"/>
              </a:rPr>
              <a:t>[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dirty="0">
                <a:solidFill>
                  <a:schemeClr val="bg1"/>
                </a:solidFill>
                <a:latin typeface="Arial" panose="020B0604020202020204" pitchFamily="34" charset="0"/>
              </a:rPr>
              <a:t>	{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dirty="0">
                <a:solidFill>
                  <a:schemeClr val="bg1"/>
                </a:solidFill>
                <a:latin typeface="Arial" panose="020B0604020202020204" pitchFamily="34" charset="0"/>
              </a:rPr>
              <a:t>		"Id": 1,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dirty="0">
                <a:solidFill>
                  <a:schemeClr val="bg1"/>
                </a:solidFill>
                <a:latin typeface="Arial" panose="020B0604020202020204" pitchFamily="34" charset="0"/>
              </a:rPr>
              <a:t>		"Nome": "sample string 2",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dirty="0">
                <a:solidFill>
                  <a:schemeClr val="bg1"/>
                </a:solidFill>
                <a:latin typeface="Arial" panose="020B0604020202020204" pitchFamily="34" charset="0"/>
              </a:rPr>
              <a:t>		"</a:t>
            </a:r>
            <a:r>
              <a:rPr lang="en-US" altLang="pt-BR" dirty="0" err="1">
                <a:solidFill>
                  <a:schemeClr val="bg1"/>
                </a:solidFill>
                <a:latin typeface="Arial" panose="020B0604020202020204" pitchFamily="34" charset="0"/>
              </a:rPr>
              <a:t>Categoria</a:t>
            </a:r>
            <a:r>
              <a:rPr lang="en-US" altLang="pt-BR" dirty="0">
                <a:solidFill>
                  <a:schemeClr val="bg1"/>
                </a:solidFill>
                <a:latin typeface="Arial" panose="020B0604020202020204" pitchFamily="34" charset="0"/>
              </a:rPr>
              <a:t>": "sample string 3",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dirty="0">
                <a:solidFill>
                  <a:schemeClr val="bg1"/>
                </a:solidFill>
                <a:latin typeface="Arial" panose="020B0604020202020204" pitchFamily="34" charset="0"/>
              </a:rPr>
              <a:t>		"</a:t>
            </a:r>
            <a:r>
              <a:rPr lang="en-US" altLang="pt-BR" dirty="0" err="1">
                <a:solidFill>
                  <a:schemeClr val="bg1"/>
                </a:solidFill>
                <a:latin typeface="Arial" panose="020B0604020202020204" pitchFamily="34" charset="0"/>
              </a:rPr>
              <a:t>Preco</a:t>
            </a:r>
            <a:r>
              <a:rPr lang="en-US" altLang="pt-BR" dirty="0">
                <a:solidFill>
                  <a:schemeClr val="bg1"/>
                </a:solidFill>
                <a:latin typeface="Arial" panose="020B0604020202020204" pitchFamily="34" charset="0"/>
              </a:rPr>
              <a:t>": 4.0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dirty="0">
                <a:solidFill>
                  <a:schemeClr val="bg1"/>
                </a:solidFill>
                <a:latin typeface="Arial" panose="020B0604020202020204" pitchFamily="34" charset="0"/>
              </a:rPr>
              <a:t>	},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dirty="0">
                <a:solidFill>
                  <a:schemeClr val="bg1"/>
                </a:solidFill>
                <a:latin typeface="Arial" panose="020B0604020202020204" pitchFamily="34" charset="0"/>
              </a:rPr>
              <a:t>	{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dirty="0">
                <a:solidFill>
                  <a:schemeClr val="bg1"/>
                </a:solidFill>
                <a:latin typeface="Arial" panose="020B0604020202020204" pitchFamily="34" charset="0"/>
              </a:rPr>
              <a:t>	              "Id": 1,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dirty="0">
                <a:solidFill>
                  <a:schemeClr val="bg1"/>
                </a:solidFill>
                <a:latin typeface="Arial" panose="020B0604020202020204" pitchFamily="34" charset="0"/>
              </a:rPr>
              <a:t>		"Nome": "sample string 2",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dirty="0">
                <a:solidFill>
                  <a:schemeClr val="bg1"/>
                </a:solidFill>
                <a:latin typeface="Arial" panose="020B0604020202020204" pitchFamily="34" charset="0"/>
              </a:rPr>
              <a:t>		"</a:t>
            </a:r>
            <a:r>
              <a:rPr lang="en-US" altLang="pt-BR" dirty="0" err="1">
                <a:solidFill>
                  <a:schemeClr val="bg1"/>
                </a:solidFill>
                <a:latin typeface="Arial" panose="020B0604020202020204" pitchFamily="34" charset="0"/>
              </a:rPr>
              <a:t>Categoria</a:t>
            </a:r>
            <a:r>
              <a:rPr lang="en-US" altLang="pt-BR" dirty="0">
                <a:solidFill>
                  <a:schemeClr val="bg1"/>
                </a:solidFill>
                <a:latin typeface="Arial" panose="020B0604020202020204" pitchFamily="34" charset="0"/>
              </a:rPr>
              <a:t>": "sample string 3",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dirty="0">
                <a:solidFill>
                  <a:schemeClr val="bg1"/>
                </a:solidFill>
                <a:latin typeface="Arial" panose="020B0604020202020204" pitchFamily="34" charset="0"/>
              </a:rPr>
              <a:t>		"</a:t>
            </a:r>
            <a:r>
              <a:rPr lang="en-US" altLang="pt-BR" dirty="0" err="1">
                <a:solidFill>
                  <a:schemeClr val="bg1"/>
                </a:solidFill>
                <a:latin typeface="Arial" panose="020B0604020202020204" pitchFamily="34" charset="0"/>
              </a:rPr>
              <a:t>Preco</a:t>
            </a:r>
            <a:r>
              <a:rPr lang="en-US" altLang="pt-BR" dirty="0">
                <a:solidFill>
                  <a:schemeClr val="bg1"/>
                </a:solidFill>
                <a:latin typeface="Arial" panose="020B0604020202020204" pitchFamily="34" charset="0"/>
              </a:rPr>
              <a:t>": 4.0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dirty="0">
                <a:solidFill>
                  <a:schemeClr val="bg1"/>
                </a:solidFill>
                <a:latin typeface="Arial" panose="020B0604020202020204" pitchFamily="34" charset="0"/>
              </a:rPr>
              <a:t>	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dirty="0">
                <a:solidFill>
                  <a:schemeClr val="bg1"/>
                </a:solidFill>
                <a:latin typeface="Arial" panose="020B0604020202020204" pitchFamily="34" charset="0"/>
              </a:rPr>
              <a:t> 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185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1_TF77815013" id="{E30E2F6C-5D44-4D3E-8213-EDE611CF4B2F}" vid="{3526DC68-6CC1-492C-872A-53A0297BCE9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Ciclo de solução de problemas </Template>
  <TotalTime>0</TotalTime>
  <Words>149</Words>
  <Application>Microsoft Office PowerPoint</Application>
  <PresentationFormat>Widescreen</PresentationFormat>
  <Paragraphs>70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Rockwell</vt:lpstr>
      <vt:lpstr>Tw Cen MT</vt:lpstr>
      <vt:lpstr>Circuito</vt:lpstr>
      <vt:lpstr>TREINAMENTO C# WEB</vt:lpstr>
      <vt:lpstr>World Wide Web</vt:lpstr>
      <vt:lpstr>HTML E XHTML</vt:lpstr>
      <vt:lpstr>Estrutura do documento </vt:lpstr>
      <vt:lpstr>Elementos XHTML </vt:lpstr>
      <vt:lpstr>Atributos XHTML </vt:lpstr>
      <vt:lpstr>JavaScript</vt:lpstr>
      <vt:lpstr>Prototype-based</vt:lpstr>
      <vt:lpstr>JSON</vt:lpstr>
      <vt:lpstr>jQuery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2019-08-13T06:36:29Z</dcterms:created>
  <dcterms:modified xsi:type="dcterms:W3CDTF">2019-08-13T07:09:59Z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