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947F2B1-E2BA-4CED-821E-46D9EECC5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25549B-65C1-4BEA-996B-FAC71F7089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B266-F467-492B-9CB1-9D8DAE746656}" type="datetimeFigureOut">
              <a:rPr lang="pt-BR" smtClean="0"/>
              <a:t>08/08/2019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1A06E0-82A3-4C94-B558-074B3248DF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170E91-12FF-42BD-8BDC-7AF2690C42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62FC-A62D-4526-B7F3-A3D1B8D0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98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C4594-5209-43CD-867D-84E7774A7507}" type="datetimeFigureOut">
              <a:rPr lang="pt-BR" smtClean="0"/>
              <a:t>08/08/2019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D9D4-EF1E-4C2E-9DBA-ADFF91DD64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8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7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36D024B-6521-43EE-B75B-026EF60BA7AA}" type="datetime1">
              <a:rPr lang="pt-BR" noProof="0" smtClean="0"/>
              <a:t>08/08/2019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D46644-0C8C-4B2E-8369-CCEA0EB26CA8}" type="datetime1">
              <a:rPr lang="pt-BR" noProof="0" smtClean="0"/>
              <a:t>08/08/2019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BEA7F-1AFB-49DD-A3F1-64E1620E51B2}" type="datetime1">
              <a:rPr lang="pt-BR" noProof="0" smtClean="0"/>
              <a:t>08/08/2019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47D19-B5A2-4A09-8BCF-61189AC8F394}" type="datetime1">
              <a:rPr lang="pt-BR" noProof="0" smtClean="0"/>
              <a:t>08/08/2019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D303F-115C-4AB0-BF64-F84AF60E4332}" type="datetime1">
              <a:rPr lang="pt-BR" noProof="0" smtClean="0"/>
              <a:t>08/08/2019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96294-876E-45EB-8002-578B34D9D72B}" type="datetime1">
              <a:rPr lang="pt-BR" noProof="0" smtClean="0"/>
              <a:t>08/08/2019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8C094-59C3-4D57-80C2-C16021DBB375}" type="datetime1">
              <a:rPr lang="pt-BR" noProof="0" smtClean="0"/>
              <a:t>08/08/2019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E65B06-1465-42AE-BF94-C0F0F1ABA3D0}" type="datetime1">
              <a:rPr lang="pt-BR" noProof="0" smtClean="0"/>
              <a:t>08/08/2019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4C83B-3B65-45AF-99D0-468CEDD0DC72}" type="datetime1">
              <a:rPr lang="pt-BR" noProof="0" smtClean="0"/>
              <a:t>08/08/2019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C596BE-B23C-4E59-BC1A-9483DC8394B5}" type="datetime1">
              <a:rPr lang="pt-BR" noProof="0" smtClean="0"/>
              <a:t>08/08/2019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D7BE37-C264-483A-9871-139F2D8C2CAC}" type="datetime1">
              <a:rPr lang="pt-BR" noProof="0" smtClean="0"/>
              <a:t>08/08/2019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F9FE5-D85B-40F6-BDA0-C55FD244BAE0}" type="datetime1">
              <a:rPr lang="pt-BR" noProof="0" smtClean="0"/>
              <a:t>08/08/2019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1AF743-7AA7-4A27-A8F7-F31693243353}" type="datetime1">
              <a:rPr lang="pt-BR" noProof="0" smtClean="0"/>
              <a:t>08/08/2019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1EAB95-A7A3-4242-8365-938AB69D927B}" type="datetime1">
              <a:rPr lang="pt-BR" noProof="0" smtClean="0"/>
              <a:t>08/08/2019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E8544A-C266-48C9-A6C9-13B162D21F47}" type="datetime1">
              <a:rPr lang="pt-BR" noProof="0" smtClean="0"/>
              <a:t>08/08/2019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205157-E6F1-45B4-B896-DE2A344F09C6}" type="datetime1">
              <a:rPr lang="pt-BR" noProof="0" smtClean="0"/>
              <a:t>08/08/2019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1F8E9B-B567-4425-A671-20F07253D543}" type="datetime1">
              <a:rPr lang="pt-BR" noProof="0" smtClean="0"/>
              <a:t>08/08/2019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B1C55FA-99E2-4221-8083-01517F2C3AC3}" type="datetime1">
              <a:rPr lang="pt-BR" noProof="0" smtClean="0"/>
              <a:t>08/08/2019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5400" dirty="0">
                <a:latin typeface="Rockwell" panose="02060603020205020403" pitchFamily="18" charset="0"/>
              </a:rPr>
              <a:t>TREINAMENTO C#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3546C5F-4D63-4275-88C9-B81E779C9CEF}"/>
              </a:ext>
            </a:extLst>
          </p:cNvPr>
          <p:cNvSpPr txBox="1"/>
          <p:nvPr/>
        </p:nvSpPr>
        <p:spPr>
          <a:xfrm>
            <a:off x="3340100" y="3429000"/>
            <a:ext cx="619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Por Felipe Junior Machado</a:t>
            </a:r>
          </a:p>
          <a:p>
            <a:r>
              <a:rPr lang="pt-BR" dirty="0"/>
              <a:t>E Vilson Moro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C302A-6709-44A3-A66C-E2206CAB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de exceções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B75C4D-2F61-46B1-9DBB-1D533C895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Exception</a:t>
            </a:r>
            <a:endParaRPr lang="pt-BR" dirty="0"/>
          </a:p>
          <a:p>
            <a:r>
              <a:rPr lang="pt-BR" dirty="0" err="1"/>
              <a:t>SystemException</a:t>
            </a:r>
            <a:endParaRPr lang="pt-BR" dirty="0"/>
          </a:p>
          <a:p>
            <a:r>
              <a:rPr lang="pt-BR" dirty="0" err="1"/>
              <a:t>ApplicationException</a:t>
            </a:r>
            <a:endParaRPr lang="pt-BR" dirty="0"/>
          </a:p>
          <a:p>
            <a:r>
              <a:rPr lang="pt-BR" dirty="0" err="1"/>
              <a:t>NullReferenceException</a:t>
            </a:r>
            <a:endParaRPr lang="pt-BR" dirty="0"/>
          </a:p>
          <a:p>
            <a:r>
              <a:rPr lang="pt-BR" dirty="0" err="1"/>
              <a:t>FileNotFoundException</a:t>
            </a:r>
            <a:endParaRPr lang="pt-BR" dirty="0"/>
          </a:p>
          <a:p>
            <a:r>
              <a:rPr lang="pt-BR" dirty="0" err="1"/>
              <a:t>SerializationException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1996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C6FE7-E99F-463D-8CA2-EE622736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“</a:t>
            </a:r>
            <a:r>
              <a:rPr lang="pt-BR" dirty="0" err="1"/>
              <a:t>Try</a:t>
            </a:r>
            <a:r>
              <a:rPr lang="pt-BR" dirty="0"/>
              <a:t>/CATCH”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CA74F2-E840-43AC-8A91-D1BD6B16E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3541714"/>
          </a:xfrm>
        </p:spPr>
        <p:txBody>
          <a:bodyPr/>
          <a:lstStyle/>
          <a:p>
            <a:r>
              <a:rPr lang="pt-BR" dirty="0"/>
              <a:t>Use o </a:t>
            </a:r>
            <a:r>
              <a:rPr lang="pt-BR" dirty="0" err="1"/>
              <a:t>try</a:t>
            </a:r>
            <a:r>
              <a:rPr lang="pt-BR" dirty="0"/>
              <a:t> catch somente para tratar funções ou operações que você não tem controle.</a:t>
            </a:r>
          </a:p>
          <a:p>
            <a:r>
              <a:rPr lang="pt-BR" dirty="0"/>
              <a:t>Como usar? 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F2EB70FA-B3FC-4003-B0A8-BF63B245D22B}"/>
              </a:ext>
            </a:extLst>
          </p:cNvPr>
          <p:cNvSpPr txBox="1"/>
          <p:nvPr/>
        </p:nvSpPr>
        <p:spPr>
          <a:xfrm>
            <a:off x="1141411" y="3225426"/>
            <a:ext cx="779350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try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{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}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catch (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NullReferenceException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ex)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{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   //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todos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os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erros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de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NullReferenceException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.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}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catch (Exception ex)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{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   // Para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todos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os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demais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erros</a:t>
            </a:r>
            <a:endParaRPr lang="en-GB" b="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}</a:t>
            </a:r>
            <a:endParaRPr lang="en-US" b="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209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A7A35-357F-4496-AE62-8BA9EAE9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TRY/CATCH/FINALLY?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A06A8-1E37-4639-87F5-3C45508E7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3541714"/>
          </a:xfrm>
        </p:spPr>
        <p:txBody>
          <a:bodyPr/>
          <a:lstStyle/>
          <a:p>
            <a:r>
              <a:rPr lang="pt-BR" dirty="0"/>
              <a:t>Use um bloco </a:t>
            </a:r>
            <a:r>
              <a:rPr lang="pt-BR" dirty="0" err="1"/>
              <a:t>finally</a:t>
            </a:r>
            <a:r>
              <a:rPr lang="pt-BR" dirty="0"/>
              <a:t> para executar o código, independentemente de ocorrer ou não uma exceção, no caso um código que possa finalizar um processo indiferente do erro entre outros, método que realmente finaliza a conexão.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42390C6-16C4-4BBF-903F-7E4D7A0069A9}"/>
              </a:ext>
            </a:extLst>
          </p:cNvPr>
          <p:cNvSpPr txBox="1"/>
          <p:nvPr/>
        </p:nvSpPr>
        <p:spPr>
          <a:xfrm>
            <a:off x="1282700" y="3161926"/>
            <a:ext cx="7793502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try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{}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catch (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NullReferenceException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ex)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{}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catch (Exception ex)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{}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finally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{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  //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Sempre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sera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executado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aqui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.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}</a:t>
            </a:r>
            <a:endParaRPr lang="en-US" b="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2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834A1-9A66-4C86-BB17-B312C1C57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855BEC-2DE8-4884-BAB6-11F88146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Aplicativos do .NET Framework contêm um método de ponto de entrada principal, mais conhecido como “MAIN”.</a:t>
            </a:r>
          </a:p>
          <a:p>
            <a:r>
              <a:rPr lang="pt-BR" dirty="0"/>
              <a:t>Métodos compreendem dois elementos.</a:t>
            </a:r>
          </a:p>
          <a:p>
            <a:pPr lvl="1"/>
            <a:r>
              <a:rPr lang="pt-BR" dirty="0"/>
              <a:t>Especificação do método. (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, </a:t>
            </a:r>
            <a:r>
              <a:rPr lang="pt-BR" dirty="0" err="1"/>
              <a:t>name</a:t>
            </a:r>
            <a:r>
              <a:rPr lang="pt-BR" dirty="0"/>
              <a:t>, </a:t>
            </a:r>
            <a:r>
              <a:rPr lang="pt-BR" dirty="0" err="1"/>
              <a:t>parameters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Corpo do método.</a:t>
            </a:r>
          </a:p>
        </p:txBody>
      </p:sp>
    </p:spTree>
    <p:extLst>
      <p:ext uri="{BB962C8B-B14F-4D97-AF65-F5344CB8AC3E}">
        <p14:creationId xmlns:p14="http://schemas.microsoft.com/office/powerpoint/2010/main" val="184904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A37C9-AA6C-4ED3-8815-4FCF8C35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ESPECIFICANDO METODOS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937DF3-F678-4574-ABFA-C0F4DFC8E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Use o “</a:t>
            </a:r>
            <a:r>
              <a:rPr lang="pt-BR" dirty="0" err="1"/>
              <a:t>ref</a:t>
            </a:r>
            <a:r>
              <a:rPr lang="pt-BR" dirty="0"/>
              <a:t>” para passar apenas o endereço de um objeto.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Use o “</a:t>
            </a:r>
            <a:r>
              <a:rPr lang="pt-BR" dirty="0" err="1"/>
              <a:t>return</a:t>
            </a:r>
            <a:r>
              <a:rPr lang="pt-BR" dirty="0"/>
              <a:t>” para retornar um valor do método.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216A375-89B9-4317-889F-2598E258E7DF}"/>
              </a:ext>
            </a:extLst>
          </p:cNvPr>
          <p:cNvSpPr txBox="1"/>
          <p:nvPr/>
        </p:nvSpPr>
        <p:spPr>
          <a:xfrm>
            <a:off x="1231215" y="2828835"/>
            <a:ext cx="779350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void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StartService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(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int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upTime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, bool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shutdownAutomatically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)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{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   // Perform some processing here.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}</a:t>
            </a:r>
            <a:endParaRPr lang="en-US" b="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AAAC70FF-B772-44A2-BDAD-29CCAF030244}"/>
              </a:ext>
            </a:extLst>
          </p:cNvPr>
          <p:cNvSpPr txBox="1"/>
          <p:nvPr/>
        </p:nvSpPr>
        <p:spPr>
          <a:xfrm>
            <a:off x="1231215" y="5039153"/>
            <a:ext cx="779350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string </a:t>
            </a:r>
            <a:r>
              <a:rPr lang="en-US" b="0" dirty="0" err="1">
                <a:solidFill>
                  <a:schemeClr val="tx1"/>
                </a:solidFill>
              </a:rPr>
              <a:t>GetServiceName</a:t>
            </a:r>
            <a:r>
              <a:rPr lang="en-US" b="0" dirty="0">
                <a:solidFill>
                  <a:schemeClr val="tx1"/>
                </a:solidFill>
              </a:rPr>
              <a:t>()</a:t>
            </a:r>
            <a:endParaRPr lang="x-none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{</a:t>
            </a:r>
            <a:endParaRPr lang="x-none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    return "</a:t>
            </a:r>
            <a:r>
              <a:rPr lang="en-US" b="0" dirty="0" err="1">
                <a:solidFill>
                  <a:schemeClr val="tx1"/>
                </a:solidFill>
              </a:rPr>
              <a:t>FourthCoffee.SalesService</a:t>
            </a:r>
            <a:r>
              <a:rPr lang="en-US" b="0" dirty="0">
                <a:solidFill>
                  <a:schemeClr val="tx1"/>
                </a:solidFill>
              </a:rPr>
              <a:t>";</a:t>
            </a:r>
            <a:endParaRPr lang="x-none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}</a:t>
            </a:r>
            <a:endParaRPr lang="en-US" b="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72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64DA4-A7AB-4C5B-B478-F21C81F4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Chamando um método “</a:t>
            </a:r>
            <a:r>
              <a:rPr lang="pt-BR" dirty="0" err="1"/>
              <a:t>Invoking</a:t>
            </a:r>
            <a:r>
              <a:rPr lang="pt-BR" dirty="0"/>
              <a:t>”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0237C3-8E8E-4555-9609-814240607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Nome do método.</a:t>
            </a:r>
          </a:p>
          <a:p>
            <a:r>
              <a:rPr lang="pt-BR" dirty="0"/>
              <a:t>E passagem de parâmetros que atendam o método.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54E20457-FA07-4C65-B521-281C73F52FEC}"/>
              </a:ext>
            </a:extLst>
          </p:cNvPr>
          <p:cNvSpPr txBox="1"/>
          <p:nvPr/>
        </p:nvSpPr>
        <p:spPr>
          <a:xfrm>
            <a:off x="1244600" y="3654159"/>
            <a:ext cx="7793502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var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upTime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= 2000;</a:t>
            </a:r>
          </a:p>
          <a:p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var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shutdownAutomatically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= true;</a:t>
            </a:r>
          </a:p>
          <a:p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StartService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(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upTime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,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shutdownAutomatically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);        </a:t>
            </a:r>
          </a:p>
          <a:p>
            <a:endParaRPr lang="en-GB" b="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//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Iniciando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o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serviço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.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void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StartService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(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int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upTime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, bool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shutdownAutomatically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)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{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  //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digite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seu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codigo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aqui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}</a:t>
            </a:r>
            <a:endParaRPr lang="en-US" b="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44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4E8F1-BA5D-4801-9D80-86206381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OCORRE NO METODO?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39EA94-95CA-49E5-AA2E-DD1E2DCF9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saber o que ocorre no método temos o “DEBUGGING” ou depuração do método, com isso e possível visualizar tudo o que ocorre dentro de nossas limitações</a:t>
            </a:r>
          </a:p>
          <a:p>
            <a:pPr lvl="1"/>
            <a:r>
              <a:rPr lang="pt-BR" dirty="0"/>
              <a:t>“</a:t>
            </a:r>
            <a:r>
              <a:rPr lang="pt-BR" dirty="0" err="1"/>
              <a:t>Step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” entrando no </a:t>
            </a:r>
            <a:r>
              <a:rPr lang="pt-BR" dirty="0" err="1"/>
              <a:t>metodo</a:t>
            </a:r>
            <a:r>
              <a:rPr lang="pt-BR" dirty="0"/>
              <a:t>. “F11”</a:t>
            </a:r>
          </a:p>
          <a:p>
            <a:pPr lvl="1"/>
            <a:r>
              <a:rPr lang="pt-BR" dirty="0"/>
              <a:t>“</a:t>
            </a:r>
            <a:r>
              <a:rPr lang="pt-BR" dirty="0" err="1"/>
              <a:t>Step</a:t>
            </a:r>
            <a:r>
              <a:rPr lang="pt-BR" dirty="0"/>
              <a:t> over” passando pelo método. “F10”</a:t>
            </a:r>
          </a:p>
          <a:p>
            <a:pPr lvl="1"/>
            <a:r>
              <a:rPr lang="pt-BR" dirty="0"/>
              <a:t>“</a:t>
            </a:r>
            <a:r>
              <a:rPr lang="pt-BR" dirty="0" err="1"/>
              <a:t>Step</a:t>
            </a:r>
            <a:r>
              <a:rPr lang="pt-BR" dirty="0"/>
              <a:t> out” saindo do método. “F5”</a:t>
            </a:r>
          </a:p>
        </p:txBody>
      </p:sp>
    </p:spTree>
    <p:extLst>
      <p:ext uri="{BB962C8B-B14F-4D97-AF65-F5344CB8AC3E}">
        <p14:creationId xmlns:p14="http://schemas.microsoft.com/office/powerpoint/2010/main" val="401065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F0E48-B280-4F4C-9568-73779A91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“</a:t>
            </a:r>
            <a:r>
              <a:rPr lang="pt-BR" dirty="0" err="1"/>
              <a:t>Overloaded</a:t>
            </a:r>
            <a:r>
              <a:rPr lang="pt-BR" dirty="0"/>
              <a:t>” sobrecarga de </a:t>
            </a:r>
            <a:r>
              <a:rPr lang="pt-BR" dirty="0" err="1"/>
              <a:t>metodos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32642F-58E7-401C-9146-A792AC1BA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3087"/>
            <a:ext cx="9905999" cy="3541714"/>
          </a:xfrm>
        </p:spPr>
        <p:txBody>
          <a:bodyPr/>
          <a:lstStyle/>
          <a:p>
            <a:r>
              <a:rPr lang="pt-BR" dirty="0"/>
              <a:t>Métodos sobrecarregados compartilham o mesmo nome de método.</a:t>
            </a:r>
          </a:p>
          <a:p>
            <a:endParaRPr lang="pt-BR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37DE7DBC-9496-4ACE-B45B-586F04F5B4FC}"/>
              </a:ext>
            </a:extLst>
          </p:cNvPr>
          <p:cNvSpPr txBox="1"/>
          <p:nvPr/>
        </p:nvSpPr>
        <p:spPr>
          <a:xfrm>
            <a:off x="1299698" y="2501900"/>
            <a:ext cx="779350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void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StopService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()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{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  ...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}</a:t>
            </a:r>
          </a:p>
          <a:p>
            <a:endParaRPr lang="en-GB" b="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void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StopService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(string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serviceName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)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{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  ...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}</a:t>
            </a:r>
          </a:p>
          <a:p>
            <a:endParaRPr lang="en-GB" b="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void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StopService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(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int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serviceId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)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{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  ...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}</a:t>
            </a:r>
            <a:endParaRPr lang="en-US" b="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35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EA674-6CC5-4079-8902-DF2EE798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METODOS USANDO PARAMETROS OPCIONAIS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B481BF-EA44-4B2A-A2ED-88FA12010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Definir todos os parâmetros obrigatórios primeiro.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9AF34B9-4214-4E13-9EFE-E0A88D89BCE0}"/>
              </a:ext>
            </a:extLst>
          </p:cNvPr>
          <p:cNvSpPr txBox="1"/>
          <p:nvPr/>
        </p:nvSpPr>
        <p:spPr>
          <a:xfrm>
            <a:off x="1141412" y="3004681"/>
            <a:ext cx="779350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void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StopService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(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  bool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forceStop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, 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  string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serviceName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= null, 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 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int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serviceId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=1)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{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  ...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}</a:t>
            </a:r>
            <a:endParaRPr lang="en-US" b="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34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51499-FAA3-4CCD-9ECD-ABC7995FE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CHAMADA DE METODOS COM PARAMETROS OPCIONAIS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09A4FB-3704-4617-A770-7D943F540DEA}"/>
              </a:ext>
            </a:extLst>
          </p:cNvPr>
          <p:cNvSpPr txBox="1"/>
          <p:nvPr/>
        </p:nvSpPr>
        <p:spPr>
          <a:xfrm>
            <a:off x="1141413" y="2452589"/>
            <a:ext cx="779350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var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forceStop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= true;</a:t>
            </a:r>
          </a:p>
          <a:p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StopService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(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forceStop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);</a:t>
            </a:r>
          </a:p>
          <a:p>
            <a:endParaRPr lang="en-GB" b="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//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Ou</a:t>
            </a:r>
            <a:endParaRPr lang="en-GB" b="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  <a:p>
            <a:endParaRPr lang="en-GB" b="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  <a:p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var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forceStop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= true;</a:t>
            </a:r>
          </a:p>
          <a:p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var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serviceName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= "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FourthCoffee.SalesService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";</a:t>
            </a:r>
          </a:p>
          <a:p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StopService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(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forceStop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,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serviceName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);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4E66036F-0803-4536-9008-61599870AB2E}"/>
              </a:ext>
            </a:extLst>
          </p:cNvPr>
          <p:cNvSpPr txBox="1"/>
          <p:nvPr/>
        </p:nvSpPr>
        <p:spPr>
          <a:xfrm>
            <a:off x="1141413" y="5251673"/>
            <a:ext cx="779350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StopService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(true,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serviceID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: 1);</a:t>
            </a:r>
            <a:endParaRPr lang="en-US" b="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427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B5BB0-2283-46F0-B4D2-0EDFAF0D8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operador “out” em parâmetros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779803-8A45-40CE-B1BA-042CC5FD8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3541714"/>
          </a:xfrm>
        </p:spPr>
        <p:txBody>
          <a:bodyPr/>
          <a:lstStyle/>
          <a:p>
            <a:r>
              <a:rPr lang="pt-BR" dirty="0"/>
              <a:t>Os parâmetros de saída são uma forma de jogar os valores de um resultado em um objeto externo sem a necessidade de um retorno, isso ajuda a contextualizar a memoria do método isolando ele completamente.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Realizando a chamada do método com parâmetro “out”.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922A379C-BA31-4295-9C0E-D3AAAF348B0A}"/>
              </a:ext>
            </a:extLst>
          </p:cNvPr>
          <p:cNvSpPr txBox="1"/>
          <p:nvPr/>
        </p:nvSpPr>
        <p:spPr>
          <a:xfrm>
            <a:off x="1401298" y="3035421"/>
            <a:ext cx="779350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bool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IsServiceOnline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(string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serviceName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, out string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statusMessage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)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{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   ...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}</a:t>
            </a:r>
            <a:endParaRPr lang="en-US" b="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3D1A76B4-854B-4DEC-B2D8-A1B4452A689B}"/>
              </a:ext>
            </a:extLst>
          </p:cNvPr>
          <p:cNvSpPr txBox="1"/>
          <p:nvPr/>
        </p:nvSpPr>
        <p:spPr>
          <a:xfrm>
            <a:off x="1401298" y="4812616"/>
            <a:ext cx="779350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var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statusMessage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=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string.Empty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;</a:t>
            </a:r>
          </a:p>
          <a:p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var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isServiceOnline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=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IsServiceOnline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(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  "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FourthCoffee.SalesService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", </a:t>
            </a:r>
          </a:p>
          <a:p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    out </a:t>
            </a:r>
            <a:r>
              <a:rPr lang="en-GB" b="0" dirty="0" err="1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statusMessage</a:t>
            </a:r>
            <a:r>
              <a:rPr lang="en-GB" b="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);</a:t>
            </a:r>
            <a:endParaRPr lang="en-US" b="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875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1_TF77815013" id="{E30E2F6C-5D44-4D3E-8213-EDE611CF4B2F}" vid="{3526DC68-6CC1-492C-872A-53A0297BCE9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de solução de problemas </Template>
  <TotalTime>0</TotalTime>
  <Words>584</Words>
  <Application>Microsoft Office PowerPoint</Application>
  <PresentationFormat>Widescreen</PresentationFormat>
  <Paragraphs>128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Lucida Sans Unicode</vt:lpstr>
      <vt:lpstr>Rockwell</vt:lpstr>
      <vt:lpstr>Tw Cen MT</vt:lpstr>
      <vt:lpstr>Circuito</vt:lpstr>
      <vt:lpstr>TREINAMENTO C#</vt:lpstr>
      <vt:lpstr>Métodos</vt:lpstr>
      <vt:lpstr>ESPECIFICANDO METODOS</vt:lpstr>
      <vt:lpstr>Chamando um método “Invoking”</vt:lpstr>
      <vt:lpstr>O QUE OCORRE NO METODO?</vt:lpstr>
      <vt:lpstr>“Overloaded” sobrecarga de metodos</vt:lpstr>
      <vt:lpstr>METODOS USANDO PARAMETROS OPCIONAIS</vt:lpstr>
      <vt:lpstr>CHAMADA DE METODOS COM PARAMETROS OPCIONAIS</vt:lpstr>
      <vt:lpstr>Usando o operador “out” em parâmetros</vt:lpstr>
      <vt:lpstr>Tratamento de exceções</vt:lpstr>
      <vt:lpstr>Usando o “Try/CATCH”</vt:lpstr>
      <vt:lpstr>TRY/CATCH/FINALLY?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2019-08-08T09:09:10Z</dcterms:created>
  <dcterms:modified xsi:type="dcterms:W3CDTF">2019-08-08T09:53:42Z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