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7" r:id="rId3"/>
    <p:sldId id="266" r:id="rId4"/>
    <p:sldId id="272" r:id="rId5"/>
    <p:sldId id="257" r:id="rId6"/>
    <p:sldId id="259" r:id="rId7"/>
    <p:sldId id="261" r:id="rId8"/>
    <p:sldId id="263" r:id="rId9"/>
    <p:sldId id="258" r:id="rId10"/>
    <p:sldId id="286" r:id="rId11"/>
    <p:sldId id="265" r:id="rId12"/>
    <p:sldId id="264" r:id="rId13"/>
    <p:sldId id="283" r:id="rId14"/>
    <p:sldId id="284" r:id="rId15"/>
    <p:sldId id="268" r:id="rId16"/>
    <p:sldId id="285" r:id="rId17"/>
    <p:sldId id="273" r:id="rId18"/>
    <p:sldId id="280" r:id="rId19"/>
    <p:sldId id="281" r:id="rId20"/>
    <p:sldId id="277" r:id="rId21"/>
    <p:sldId id="279" r:id="rId22"/>
    <p:sldId id="282" r:id="rId23"/>
    <p:sldId id="271" r:id="rId24"/>
    <p:sldId id="287" r:id="rId25"/>
    <p:sldId id="274" r:id="rId26"/>
    <p:sldId id="278" r:id="rId27"/>
    <p:sldId id="270" r:id="rId28"/>
    <p:sldId id="288" r:id="rId29"/>
    <p:sldId id="275" r:id="rId30"/>
    <p:sldId id="269" r:id="rId31"/>
    <p:sldId id="289" r:id="rId32"/>
    <p:sldId id="276" r:id="rId33"/>
    <p:sldId id="260" r:id="rId34"/>
    <p:sldId id="262" r:id="rId35"/>
    <p:sldId id="290" r:id="rId3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02B"/>
    <a:srgbClr val="0050F0"/>
    <a:srgbClr val="15D2FF"/>
    <a:srgbClr val="0050B0"/>
    <a:srgbClr val="A47D00"/>
    <a:srgbClr val="000000"/>
    <a:srgbClr val="B0D861"/>
    <a:srgbClr val="B3C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83" autoAdjust="0"/>
  </p:normalViewPr>
  <p:slideViewPr>
    <p:cSldViewPr>
      <p:cViewPr>
        <p:scale>
          <a:sx n="95" d="100"/>
          <a:sy n="95" d="100"/>
        </p:scale>
        <p:origin x="390" y="2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4C3707-9531-4AFE-B668-174360EDF9A2}" type="datetimeFigureOut">
              <a:rPr lang="nl-NL" smtClean="0"/>
              <a:pPr/>
              <a:t>20-2-2016</a:t>
            </a:fld>
            <a:endParaRPr lang="nl-N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5B649D-962F-434C-B1D1-0A0101E8CDA0}" type="slidenum">
              <a:rPr lang="nl-NL" smtClean="0"/>
              <a:pPr/>
              <a:t>‹#›</a:t>
            </a:fld>
            <a:endParaRPr lang="nl-NL"/>
          </a:p>
        </p:txBody>
      </p:sp>
    </p:spTree>
    <p:extLst>
      <p:ext uri="{BB962C8B-B14F-4D97-AF65-F5344CB8AC3E}">
        <p14:creationId xmlns:p14="http://schemas.microsoft.com/office/powerpoint/2010/main" val="382102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5B649D-962F-434C-B1D1-0A0101E8CDA0}" type="slidenum">
              <a:rPr lang="nl-NL" smtClean="0"/>
              <a:pPr/>
              <a:t>5</a:t>
            </a:fld>
            <a:endParaRPr lang="nl-NL"/>
          </a:p>
        </p:txBody>
      </p:sp>
    </p:spTree>
    <p:extLst>
      <p:ext uri="{BB962C8B-B14F-4D97-AF65-F5344CB8AC3E}">
        <p14:creationId xmlns:p14="http://schemas.microsoft.com/office/powerpoint/2010/main" val="1087314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a:latin typeface="+mn-lt"/>
              </a:defRPr>
            </a:lvl1pPr>
          </a:lstStyle>
          <a:p>
            <a:r>
              <a:rPr lang="en-US" smtClean="0"/>
              <a:t>Click to edit Master title style</a:t>
            </a:r>
            <a:endParaRPr lang="nl-NL"/>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a:p>
        </p:txBody>
      </p:sp>
      <p:sp>
        <p:nvSpPr>
          <p:cNvPr id="7" name="Date Placeholder 6"/>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8" name="Footer Placeholder 7"/>
          <p:cNvSpPr>
            <a:spLocks noGrp="1"/>
          </p:cNvSpPr>
          <p:nvPr>
            <p:ph type="ftr" sz="quarter" idx="11"/>
          </p:nvPr>
        </p:nvSpPr>
        <p:spPr/>
        <p:txBody>
          <a:bodyPr/>
          <a:lstStyle/>
          <a:p>
            <a:endParaRPr lang="nl-NL"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dirty="0">
              <a:solidFill>
                <a:prstClr val="black">
                  <a:tint val="75000"/>
                </a:prst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25691340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3" name="Footer Placeholder 2"/>
          <p:cNvSpPr>
            <a:spLocks noGrp="1"/>
          </p:cNvSpPr>
          <p:nvPr>
            <p:ph type="ftr" sz="quarter" idx="11"/>
          </p:nvPr>
        </p:nvSpPr>
        <p:spPr/>
        <p:txBody>
          <a:bodyPr/>
          <a:lstStyle/>
          <a:p>
            <a:endParaRPr lang="nl-NL">
              <a:solidFill>
                <a:prstClr val="black">
                  <a:tint val="75000"/>
                </a:prstClr>
              </a:solidFill>
            </a:endParaRPr>
          </a:p>
        </p:txBody>
      </p:sp>
      <p:sp>
        <p:nvSpPr>
          <p:cNvPr id="4" name="Slide Number Placeholder 3"/>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313426899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0">
                <a:latin typeface="+mn-lt"/>
              </a:defRPr>
            </a:lvl1pPr>
          </a:lstStyle>
          <a:p>
            <a:r>
              <a:rPr lang="en-US" dirty="0" smtClean="0"/>
              <a:t>Click to edit Master title style</a:t>
            </a:r>
            <a:endParaRPr lang="nl-NL"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6" name="Footer Placeholder 5"/>
          <p:cNvSpPr>
            <a:spLocks noGrp="1"/>
          </p:cNvSpPr>
          <p:nvPr>
            <p:ph type="ftr" sz="quarter" idx="11"/>
          </p:nvPr>
        </p:nvSpPr>
        <p:spPr/>
        <p:txBody>
          <a:bodyPr/>
          <a:lstStyle/>
          <a:p>
            <a:endParaRPr lang="nl-NL">
              <a:solidFill>
                <a:prstClr val="black">
                  <a:tint val="75000"/>
                </a:prstClr>
              </a:solidFill>
            </a:endParaRPr>
          </a:p>
        </p:txBody>
      </p:sp>
      <p:sp>
        <p:nvSpPr>
          <p:cNvPr id="7" name="Slide Number Placeholder 6"/>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3252402552"/>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atin typeface="+mn-lt"/>
              </a:defRPr>
            </a:lvl1pPr>
          </a:lstStyle>
          <a:p>
            <a:r>
              <a:rPr lang="en-US" dirty="0" smtClean="0"/>
              <a:t>Click to edit Master title style</a:t>
            </a:r>
            <a:endParaRPr lang="nl-NL"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6" name="Footer Placeholder 5"/>
          <p:cNvSpPr>
            <a:spLocks noGrp="1"/>
          </p:cNvSpPr>
          <p:nvPr>
            <p:ph type="ftr" sz="quarter" idx="11"/>
          </p:nvPr>
        </p:nvSpPr>
        <p:spPr/>
        <p:txBody>
          <a:bodyPr/>
          <a:lstStyle/>
          <a:p>
            <a:endParaRPr lang="nl-NL">
              <a:solidFill>
                <a:prstClr val="black">
                  <a:tint val="75000"/>
                </a:prstClr>
              </a:solidFill>
            </a:endParaRPr>
          </a:p>
        </p:txBody>
      </p:sp>
      <p:sp>
        <p:nvSpPr>
          <p:cNvPr id="7" name="Slide Number Placeholder 6"/>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405432881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5" name="Footer Placeholder 4"/>
          <p:cNvSpPr>
            <a:spLocks noGrp="1"/>
          </p:cNvSpPr>
          <p:nvPr>
            <p:ph type="ftr" sz="quarter" idx="11"/>
          </p:nvPr>
        </p:nvSpPr>
        <p:spPr/>
        <p:txBody>
          <a:bodyPr/>
          <a:lstStyle/>
          <a:p>
            <a:endParaRPr lang="nl-NL">
              <a:solidFill>
                <a:prstClr val="black">
                  <a:tint val="75000"/>
                </a:prstClr>
              </a:solidFill>
            </a:endParaRPr>
          </a:p>
        </p:txBody>
      </p:sp>
      <p:sp>
        <p:nvSpPr>
          <p:cNvPr id="6" name="Slide Number Placeholder 5"/>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20123044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b="1"/>
            </a:lvl1pPr>
          </a:lstStyle>
          <a:p>
            <a:r>
              <a:rPr lang="en-US" smtClean="0"/>
              <a:t>Click to edit Master title style</a:t>
            </a:r>
            <a:endParaRPr lang="nl-NL"/>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5" name="Footer Placeholder 4"/>
          <p:cNvSpPr>
            <a:spLocks noGrp="1"/>
          </p:cNvSpPr>
          <p:nvPr>
            <p:ph type="ftr" sz="quarter" idx="11"/>
          </p:nvPr>
        </p:nvSpPr>
        <p:spPr/>
        <p:txBody>
          <a:bodyPr/>
          <a:lstStyle/>
          <a:p>
            <a:endParaRPr lang="nl-NL">
              <a:solidFill>
                <a:prstClr val="black">
                  <a:tint val="75000"/>
                </a:prstClr>
              </a:solidFill>
            </a:endParaRPr>
          </a:p>
        </p:txBody>
      </p:sp>
      <p:sp>
        <p:nvSpPr>
          <p:cNvPr id="6" name="Slide Number Placeholder 5"/>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383287525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4" name="Footer Placeholder 3"/>
          <p:cNvSpPr>
            <a:spLocks noGrp="1"/>
          </p:cNvSpPr>
          <p:nvPr>
            <p:ph type="ftr" sz="quarter" idx="11"/>
          </p:nvPr>
        </p:nvSpPr>
        <p:spPr/>
        <p:txBody>
          <a:bodyPr/>
          <a:lstStyle/>
          <a:p>
            <a:endParaRPr lang="nl-NL">
              <a:solidFill>
                <a:prstClr val="black">
                  <a:tint val="75000"/>
                </a:prstClr>
              </a:solidFill>
            </a:endParaRPr>
          </a:p>
        </p:txBody>
      </p:sp>
      <p:sp>
        <p:nvSpPr>
          <p:cNvPr id="5" name="Slide Number Placeholder 4"/>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sp>
        <p:nvSpPr>
          <p:cNvPr id="6" name="Rounded Rectangle 5"/>
          <p:cNvSpPr/>
          <p:nvPr userDrawn="1"/>
        </p:nvSpPr>
        <p:spPr>
          <a:xfrm>
            <a:off x="291927" y="412668"/>
            <a:ext cx="1514572" cy="86409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Launch sender</a:t>
            </a:r>
            <a:endParaRPr lang="en-US" dirty="0"/>
          </a:p>
        </p:txBody>
      </p:sp>
      <p:sp>
        <p:nvSpPr>
          <p:cNvPr id="7" name="Rounded Rectangle 6"/>
          <p:cNvSpPr/>
          <p:nvPr userDrawn="1"/>
        </p:nvSpPr>
        <p:spPr>
          <a:xfrm>
            <a:off x="2307768"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Discover</a:t>
            </a:r>
            <a:endParaRPr lang="en-US" dirty="0">
              <a:solidFill>
                <a:schemeClr val="bg1">
                  <a:lumMod val="75000"/>
                </a:schemeClr>
              </a:solidFill>
            </a:endParaRPr>
          </a:p>
        </p:txBody>
      </p:sp>
      <p:sp>
        <p:nvSpPr>
          <p:cNvPr id="8" name="Rounded Rectangle 7"/>
          <p:cNvSpPr/>
          <p:nvPr userDrawn="1"/>
        </p:nvSpPr>
        <p:spPr>
          <a:xfrm>
            <a:off x="4323608"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Connect</a:t>
            </a:r>
            <a:endParaRPr lang="en-US" dirty="0">
              <a:solidFill>
                <a:schemeClr val="bg1">
                  <a:lumMod val="75000"/>
                </a:schemeClr>
              </a:solidFill>
            </a:endParaRPr>
          </a:p>
        </p:txBody>
      </p:sp>
      <p:sp>
        <p:nvSpPr>
          <p:cNvPr id="9" name="Rounded Rectangle 8"/>
          <p:cNvSpPr/>
          <p:nvPr userDrawn="1"/>
        </p:nvSpPr>
        <p:spPr>
          <a:xfrm>
            <a:off x="6339449"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Launch receiver</a:t>
            </a:r>
            <a:endParaRPr lang="en-US" dirty="0">
              <a:solidFill>
                <a:schemeClr val="bg1">
                  <a:lumMod val="75000"/>
                </a:schemeClr>
              </a:solidFill>
            </a:endParaRPr>
          </a:p>
        </p:txBody>
      </p:sp>
      <p:sp>
        <p:nvSpPr>
          <p:cNvPr id="10" name="Rounded Rectangle 9"/>
          <p:cNvSpPr/>
          <p:nvPr userDrawn="1"/>
        </p:nvSpPr>
        <p:spPr>
          <a:xfrm>
            <a:off x="8355289"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nl-NL" dirty="0" smtClean="0">
                <a:solidFill>
                  <a:schemeClr val="bg1">
                    <a:lumMod val="75000"/>
                  </a:schemeClr>
                </a:solidFill>
              </a:rPr>
              <a:t>Send &amp; receive</a:t>
            </a:r>
            <a:endParaRPr lang="en-US" dirty="0" smtClean="0">
              <a:solidFill>
                <a:schemeClr val="bg1">
                  <a:lumMod val="75000"/>
                </a:schemeClr>
              </a:solidFill>
            </a:endParaRPr>
          </a:p>
        </p:txBody>
      </p:sp>
      <p:sp>
        <p:nvSpPr>
          <p:cNvPr id="11" name="Rounded Rectangle 10"/>
          <p:cNvSpPr/>
          <p:nvPr userDrawn="1"/>
        </p:nvSpPr>
        <p:spPr>
          <a:xfrm>
            <a:off x="10370643"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Disconnect</a:t>
            </a:r>
          </a:p>
        </p:txBody>
      </p:sp>
      <p:sp>
        <p:nvSpPr>
          <p:cNvPr id="12" name="Circular Arrow 11"/>
          <p:cNvSpPr/>
          <p:nvPr userDrawn="1"/>
        </p:nvSpPr>
        <p:spPr>
          <a:xfrm flipH="1">
            <a:off x="8536511" y="-290052"/>
            <a:ext cx="1152128" cy="1263199"/>
          </a:xfrm>
          <a:prstGeom prst="circularArrow">
            <a:avLst>
              <a:gd name="adj1" fmla="val 17328"/>
              <a:gd name="adj2" fmla="val 1396437"/>
              <a:gd name="adj3" fmla="val 20119224"/>
              <a:gd name="adj4" fmla="val 10800000"/>
              <a:gd name="adj5" fmla="val 16484"/>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userDrawn="1"/>
        </p:nvSpPr>
        <p:spPr>
          <a:xfrm>
            <a:off x="994023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userDrawn="1"/>
        </p:nvSpPr>
        <p:spPr>
          <a:xfrm>
            <a:off x="792439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userDrawn="1"/>
        </p:nvSpPr>
        <p:spPr>
          <a:xfrm>
            <a:off x="590855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userDrawn="1"/>
        </p:nvSpPr>
        <p:spPr>
          <a:xfrm>
            <a:off x="3892711"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userDrawn="1"/>
        </p:nvSpPr>
        <p:spPr>
          <a:xfrm>
            <a:off x="1876870"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a:spLocks noGrp="1"/>
          </p:cNvSpPr>
          <p:nvPr>
            <p:ph idx="1"/>
          </p:nvPr>
        </p:nvSpPr>
        <p:spPr>
          <a:xfrm>
            <a:off x="609600" y="1600201"/>
            <a:ext cx="10972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275921511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4" name="Footer Placeholder 3"/>
          <p:cNvSpPr>
            <a:spLocks noGrp="1"/>
          </p:cNvSpPr>
          <p:nvPr>
            <p:ph type="ftr" sz="quarter" idx="11"/>
          </p:nvPr>
        </p:nvSpPr>
        <p:spPr/>
        <p:txBody>
          <a:bodyPr/>
          <a:lstStyle/>
          <a:p>
            <a:endParaRPr lang="nl-NL">
              <a:solidFill>
                <a:prstClr val="black">
                  <a:tint val="75000"/>
                </a:prstClr>
              </a:solidFill>
            </a:endParaRPr>
          </a:p>
        </p:txBody>
      </p:sp>
      <p:sp>
        <p:nvSpPr>
          <p:cNvPr id="5" name="Slide Number Placeholder 4"/>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sp>
        <p:nvSpPr>
          <p:cNvPr id="6" name="Rounded Rectangle 5"/>
          <p:cNvSpPr/>
          <p:nvPr userDrawn="1"/>
        </p:nvSpPr>
        <p:spPr>
          <a:xfrm>
            <a:off x="291927"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lvl="0" algn="ctr"/>
            <a:r>
              <a:rPr lang="en-US" dirty="0" smtClean="0">
                <a:solidFill>
                  <a:schemeClr val="bg1">
                    <a:lumMod val="75000"/>
                  </a:schemeClr>
                </a:solidFill>
              </a:rPr>
              <a:t>Launch sender</a:t>
            </a:r>
            <a:endParaRPr lang="en-US" dirty="0">
              <a:solidFill>
                <a:schemeClr val="bg1">
                  <a:lumMod val="75000"/>
                </a:schemeClr>
              </a:solidFill>
            </a:endParaRPr>
          </a:p>
        </p:txBody>
      </p:sp>
      <p:sp>
        <p:nvSpPr>
          <p:cNvPr id="7" name="Rounded Rectangle 6"/>
          <p:cNvSpPr/>
          <p:nvPr userDrawn="1"/>
        </p:nvSpPr>
        <p:spPr>
          <a:xfrm>
            <a:off x="2307768" y="412668"/>
            <a:ext cx="1514572" cy="86409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lgn="ctr"/>
            <a:r>
              <a:rPr lang="en-US" dirty="0" smtClean="0"/>
              <a:t>Discover</a:t>
            </a:r>
            <a:endParaRPr lang="en-US" dirty="0"/>
          </a:p>
        </p:txBody>
      </p:sp>
      <p:sp>
        <p:nvSpPr>
          <p:cNvPr id="8" name="Rounded Rectangle 7"/>
          <p:cNvSpPr/>
          <p:nvPr userDrawn="1"/>
        </p:nvSpPr>
        <p:spPr>
          <a:xfrm>
            <a:off x="4323608"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Connect</a:t>
            </a:r>
            <a:endParaRPr lang="en-US" dirty="0">
              <a:solidFill>
                <a:schemeClr val="bg1">
                  <a:lumMod val="75000"/>
                </a:schemeClr>
              </a:solidFill>
            </a:endParaRPr>
          </a:p>
        </p:txBody>
      </p:sp>
      <p:sp>
        <p:nvSpPr>
          <p:cNvPr id="9" name="Rounded Rectangle 8"/>
          <p:cNvSpPr/>
          <p:nvPr userDrawn="1"/>
        </p:nvSpPr>
        <p:spPr>
          <a:xfrm>
            <a:off x="6339449"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Launch receiver</a:t>
            </a:r>
            <a:endParaRPr lang="en-US" dirty="0">
              <a:solidFill>
                <a:schemeClr val="bg1">
                  <a:lumMod val="75000"/>
                </a:schemeClr>
              </a:solidFill>
            </a:endParaRPr>
          </a:p>
        </p:txBody>
      </p:sp>
      <p:sp>
        <p:nvSpPr>
          <p:cNvPr id="10" name="Rounded Rectangle 9"/>
          <p:cNvSpPr/>
          <p:nvPr userDrawn="1"/>
        </p:nvSpPr>
        <p:spPr>
          <a:xfrm>
            <a:off x="8355289"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nl-NL" dirty="0" smtClean="0">
                <a:solidFill>
                  <a:schemeClr val="bg1">
                    <a:lumMod val="75000"/>
                  </a:schemeClr>
                </a:solidFill>
              </a:rPr>
              <a:t>Send &amp; receive</a:t>
            </a:r>
            <a:endParaRPr lang="en-US" dirty="0" smtClean="0">
              <a:solidFill>
                <a:schemeClr val="bg1">
                  <a:lumMod val="75000"/>
                </a:schemeClr>
              </a:solidFill>
            </a:endParaRPr>
          </a:p>
        </p:txBody>
      </p:sp>
      <p:sp>
        <p:nvSpPr>
          <p:cNvPr id="11" name="Rounded Rectangle 10"/>
          <p:cNvSpPr/>
          <p:nvPr userDrawn="1"/>
        </p:nvSpPr>
        <p:spPr>
          <a:xfrm>
            <a:off x="10370643"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Disconnect</a:t>
            </a:r>
          </a:p>
        </p:txBody>
      </p:sp>
      <p:sp>
        <p:nvSpPr>
          <p:cNvPr id="12" name="Circular Arrow 11"/>
          <p:cNvSpPr/>
          <p:nvPr userDrawn="1"/>
        </p:nvSpPr>
        <p:spPr>
          <a:xfrm flipH="1">
            <a:off x="8536511" y="-290052"/>
            <a:ext cx="1152128" cy="1263199"/>
          </a:xfrm>
          <a:prstGeom prst="circularArrow">
            <a:avLst>
              <a:gd name="adj1" fmla="val 17328"/>
              <a:gd name="adj2" fmla="val 1396437"/>
              <a:gd name="adj3" fmla="val 20119224"/>
              <a:gd name="adj4" fmla="val 10800000"/>
              <a:gd name="adj5" fmla="val 16484"/>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userDrawn="1"/>
        </p:nvSpPr>
        <p:spPr>
          <a:xfrm>
            <a:off x="994023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userDrawn="1"/>
        </p:nvSpPr>
        <p:spPr>
          <a:xfrm>
            <a:off x="792439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userDrawn="1"/>
        </p:nvSpPr>
        <p:spPr>
          <a:xfrm>
            <a:off x="590855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userDrawn="1"/>
        </p:nvSpPr>
        <p:spPr>
          <a:xfrm>
            <a:off x="3892711"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userDrawn="1"/>
        </p:nvSpPr>
        <p:spPr>
          <a:xfrm>
            <a:off x="1876870"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a:spLocks noGrp="1"/>
          </p:cNvSpPr>
          <p:nvPr>
            <p:ph idx="1"/>
          </p:nvPr>
        </p:nvSpPr>
        <p:spPr>
          <a:xfrm>
            <a:off x="609600" y="1600201"/>
            <a:ext cx="10972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208181587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low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4" name="Footer Placeholder 3"/>
          <p:cNvSpPr>
            <a:spLocks noGrp="1"/>
          </p:cNvSpPr>
          <p:nvPr>
            <p:ph type="ftr" sz="quarter" idx="11"/>
          </p:nvPr>
        </p:nvSpPr>
        <p:spPr/>
        <p:txBody>
          <a:bodyPr/>
          <a:lstStyle/>
          <a:p>
            <a:endParaRPr lang="nl-NL">
              <a:solidFill>
                <a:prstClr val="black">
                  <a:tint val="75000"/>
                </a:prstClr>
              </a:solidFill>
            </a:endParaRPr>
          </a:p>
        </p:txBody>
      </p:sp>
      <p:sp>
        <p:nvSpPr>
          <p:cNvPr id="5" name="Slide Number Placeholder 4"/>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sp>
        <p:nvSpPr>
          <p:cNvPr id="6" name="Rounded Rectangle 5"/>
          <p:cNvSpPr/>
          <p:nvPr userDrawn="1"/>
        </p:nvSpPr>
        <p:spPr>
          <a:xfrm>
            <a:off x="291927"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lvl="0" algn="ctr"/>
            <a:r>
              <a:rPr lang="en-US" dirty="0" smtClean="0">
                <a:solidFill>
                  <a:schemeClr val="bg1">
                    <a:lumMod val="75000"/>
                  </a:schemeClr>
                </a:solidFill>
              </a:rPr>
              <a:t>Launch sender</a:t>
            </a:r>
            <a:endParaRPr lang="en-US" dirty="0">
              <a:solidFill>
                <a:schemeClr val="bg1">
                  <a:lumMod val="75000"/>
                </a:schemeClr>
              </a:solidFill>
            </a:endParaRPr>
          </a:p>
        </p:txBody>
      </p:sp>
      <p:sp>
        <p:nvSpPr>
          <p:cNvPr id="7" name="Rounded Rectangle 6"/>
          <p:cNvSpPr/>
          <p:nvPr userDrawn="1"/>
        </p:nvSpPr>
        <p:spPr>
          <a:xfrm>
            <a:off x="2307768"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lvl="0" algn="ctr"/>
            <a:r>
              <a:rPr lang="en-US" dirty="0" smtClean="0">
                <a:solidFill>
                  <a:schemeClr val="bg1">
                    <a:lumMod val="75000"/>
                  </a:schemeClr>
                </a:solidFill>
              </a:rPr>
              <a:t>Discover</a:t>
            </a:r>
            <a:endParaRPr lang="en-US" dirty="0">
              <a:solidFill>
                <a:schemeClr val="bg1">
                  <a:lumMod val="75000"/>
                </a:schemeClr>
              </a:solidFill>
            </a:endParaRPr>
          </a:p>
        </p:txBody>
      </p:sp>
      <p:sp>
        <p:nvSpPr>
          <p:cNvPr id="8" name="Rounded Rectangle 7"/>
          <p:cNvSpPr/>
          <p:nvPr userDrawn="1"/>
        </p:nvSpPr>
        <p:spPr>
          <a:xfrm>
            <a:off x="4323608" y="412668"/>
            <a:ext cx="1514572" cy="86409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lgn="ctr"/>
            <a:r>
              <a:rPr lang="en-US" dirty="0" smtClean="0"/>
              <a:t>Connect</a:t>
            </a:r>
            <a:endParaRPr lang="en-US" dirty="0"/>
          </a:p>
        </p:txBody>
      </p:sp>
      <p:sp>
        <p:nvSpPr>
          <p:cNvPr id="9" name="Rounded Rectangle 8"/>
          <p:cNvSpPr/>
          <p:nvPr userDrawn="1"/>
        </p:nvSpPr>
        <p:spPr>
          <a:xfrm>
            <a:off x="6339449"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Launch receiver</a:t>
            </a:r>
            <a:endParaRPr lang="en-US" dirty="0">
              <a:solidFill>
                <a:schemeClr val="bg1">
                  <a:lumMod val="75000"/>
                </a:schemeClr>
              </a:solidFill>
            </a:endParaRPr>
          </a:p>
        </p:txBody>
      </p:sp>
      <p:sp>
        <p:nvSpPr>
          <p:cNvPr id="10" name="Rounded Rectangle 9"/>
          <p:cNvSpPr/>
          <p:nvPr userDrawn="1"/>
        </p:nvSpPr>
        <p:spPr>
          <a:xfrm>
            <a:off x="8355289"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nl-NL" dirty="0" smtClean="0">
                <a:solidFill>
                  <a:schemeClr val="bg1">
                    <a:lumMod val="75000"/>
                  </a:schemeClr>
                </a:solidFill>
              </a:rPr>
              <a:t>Send &amp; receive</a:t>
            </a:r>
            <a:endParaRPr lang="en-US" dirty="0" smtClean="0">
              <a:solidFill>
                <a:schemeClr val="bg1">
                  <a:lumMod val="75000"/>
                </a:schemeClr>
              </a:solidFill>
            </a:endParaRPr>
          </a:p>
        </p:txBody>
      </p:sp>
      <p:sp>
        <p:nvSpPr>
          <p:cNvPr id="11" name="Rounded Rectangle 10"/>
          <p:cNvSpPr/>
          <p:nvPr userDrawn="1"/>
        </p:nvSpPr>
        <p:spPr>
          <a:xfrm>
            <a:off x="10370643"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Disconnect</a:t>
            </a:r>
          </a:p>
        </p:txBody>
      </p:sp>
      <p:sp>
        <p:nvSpPr>
          <p:cNvPr id="12" name="Circular Arrow 11"/>
          <p:cNvSpPr/>
          <p:nvPr userDrawn="1"/>
        </p:nvSpPr>
        <p:spPr>
          <a:xfrm flipH="1">
            <a:off x="8536511" y="-290052"/>
            <a:ext cx="1152128" cy="1263199"/>
          </a:xfrm>
          <a:prstGeom prst="circularArrow">
            <a:avLst>
              <a:gd name="adj1" fmla="val 17328"/>
              <a:gd name="adj2" fmla="val 1396437"/>
              <a:gd name="adj3" fmla="val 20119224"/>
              <a:gd name="adj4" fmla="val 10800000"/>
              <a:gd name="adj5" fmla="val 16484"/>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userDrawn="1"/>
        </p:nvSpPr>
        <p:spPr>
          <a:xfrm>
            <a:off x="994023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userDrawn="1"/>
        </p:nvSpPr>
        <p:spPr>
          <a:xfrm>
            <a:off x="792439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userDrawn="1"/>
        </p:nvSpPr>
        <p:spPr>
          <a:xfrm>
            <a:off x="590855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userDrawn="1"/>
        </p:nvSpPr>
        <p:spPr>
          <a:xfrm>
            <a:off x="3892711"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userDrawn="1"/>
        </p:nvSpPr>
        <p:spPr>
          <a:xfrm>
            <a:off x="1876870"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a:spLocks noGrp="1"/>
          </p:cNvSpPr>
          <p:nvPr>
            <p:ph idx="1"/>
          </p:nvPr>
        </p:nvSpPr>
        <p:spPr>
          <a:xfrm>
            <a:off x="609600" y="1600201"/>
            <a:ext cx="10972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290149692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low 4">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4" name="Footer Placeholder 3"/>
          <p:cNvSpPr>
            <a:spLocks noGrp="1"/>
          </p:cNvSpPr>
          <p:nvPr>
            <p:ph type="ftr" sz="quarter" idx="11"/>
          </p:nvPr>
        </p:nvSpPr>
        <p:spPr/>
        <p:txBody>
          <a:bodyPr/>
          <a:lstStyle/>
          <a:p>
            <a:endParaRPr lang="nl-NL">
              <a:solidFill>
                <a:prstClr val="black">
                  <a:tint val="75000"/>
                </a:prstClr>
              </a:solidFill>
            </a:endParaRPr>
          </a:p>
        </p:txBody>
      </p:sp>
      <p:sp>
        <p:nvSpPr>
          <p:cNvPr id="5" name="Slide Number Placeholder 4"/>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sp>
        <p:nvSpPr>
          <p:cNvPr id="6" name="Rounded Rectangle 5"/>
          <p:cNvSpPr/>
          <p:nvPr userDrawn="1"/>
        </p:nvSpPr>
        <p:spPr>
          <a:xfrm>
            <a:off x="291927"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lvl="0" algn="ctr"/>
            <a:r>
              <a:rPr lang="en-US" dirty="0" smtClean="0">
                <a:solidFill>
                  <a:schemeClr val="bg1">
                    <a:lumMod val="75000"/>
                  </a:schemeClr>
                </a:solidFill>
              </a:rPr>
              <a:t>Launch sender</a:t>
            </a:r>
            <a:endParaRPr lang="en-US" dirty="0">
              <a:solidFill>
                <a:schemeClr val="bg1">
                  <a:lumMod val="75000"/>
                </a:schemeClr>
              </a:solidFill>
            </a:endParaRPr>
          </a:p>
        </p:txBody>
      </p:sp>
      <p:sp>
        <p:nvSpPr>
          <p:cNvPr id="7" name="Rounded Rectangle 6"/>
          <p:cNvSpPr/>
          <p:nvPr userDrawn="1"/>
        </p:nvSpPr>
        <p:spPr>
          <a:xfrm>
            <a:off x="2307768"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lvl="0" algn="ctr"/>
            <a:r>
              <a:rPr lang="en-US" dirty="0" smtClean="0">
                <a:solidFill>
                  <a:schemeClr val="bg1">
                    <a:lumMod val="75000"/>
                  </a:schemeClr>
                </a:solidFill>
              </a:rPr>
              <a:t>Discover</a:t>
            </a:r>
            <a:endParaRPr lang="en-US" dirty="0">
              <a:solidFill>
                <a:schemeClr val="bg1">
                  <a:lumMod val="75000"/>
                </a:schemeClr>
              </a:solidFill>
            </a:endParaRPr>
          </a:p>
        </p:txBody>
      </p:sp>
      <p:sp>
        <p:nvSpPr>
          <p:cNvPr id="8" name="Rounded Rectangle 7"/>
          <p:cNvSpPr/>
          <p:nvPr userDrawn="1"/>
        </p:nvSpPr>
        <p:spPr>
          <a:xfrm>
            <a:off x="4323608"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Connect</a:t>
            </a:r>
            <a:endParaRPr lang="en-US" dirty="0">
              <a:solidFill>
                <a:schemeClr val="bg1">
                  <a:lumMod val="75000"/>
                </a:schemeClr>
              </a:solidFill>
            </a:endParaRPr>
          </a:p>
        </p:txBody>
      </p:sp>
      <p:sp>
        <p:nvSpPr>
          <p:cNvPr id="9" name="Rounded Rectangle 8"/>
          <p:cNvSpPr/>
          <p:nvPr userDrawn="1"/>
        </p:nvSpPr>
        <p:spPr>
          <a:xfrm>
            <a:off x="6339449" y="412668"/>
            <a:ext cx="1514572" cy="86409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lgn="ctr"/>
            <a:r>
              <a:rPr lang="en-US" dirty="0" smtClean="0"/>
              <a:t>Launch receiver</a:t>
            </a:r>
            <a:endParaRPr lang="en-US" dirty="0"/>
          </a:p>
        </p:txBody>
      </p:sp>
      <p:sp>
        <p:nvSpPr>
          <p:cNvPr id="10" name="Rounded Rectangle 9"/>
          <p:cNvSpPr/>
          <p:nvPr userDrawn="1"/>
        </p:nvSpPr>
        <p:spPr>
          <a:xfrm>
            <a:off x="8355289"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nl-NL" dirty="0" smtClean="0">
                <a:solidFill>
                  <a:schemeClr val="bg1">
                    <a:lumMod val="75000"/>
                  </a:schemeClr>
                </a:solidFill>
              </a:rPr>
              <a:t>Send &amp; receive</a:t>
            </a:r>
            <a:endParaRPr lang="en-US" dirty="0" smtClean="0">
              <a:solidFill>
                <a:schemeClr val="bg1">
                  <a:lumMod val="75000"/>
                </a:schemeClr>
              </a:solidFill>
            </a:endParaRPr>
          </a:p>
        </p:txBody>
      </p:sp>
      <p:sp>
        <p:nvSpPr>
          <p:cNvPr id="11" name="Rounded Rectangle 10"/>
          <p:cNvSpPr/>
          <p:nvPr userDrawn="1"/>
        </p:nvSpPr>
        <p:spPr>
          <a:xfrm>
            <a:off x="10370643"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Disconnect</a:t>
            </a:r>
          </a:p>
        </p:txBody>
      </p:sp>
      <p:sp>
        <p:nvSpPr>
          <p:cNvPr id="12" name="Circular Arrow 11"/>
          <p:cNvSpPr/>
          <p:nvPr userDrawn="1"/>
        </p:nvSpPr>
        <p:spPr>
          <a:xfrm flipH="1">
            <a:off x="8536511" y="-290052"/>
            <a:ext cx="1152128" cy="1263199"/>
          </a:xfrm>
          <a:prstGeom prst="circularArrow">
            <a:avLst>
              <a:gd name="adj1" fmla="val 17328"/>
              <a:gd name="adj2" fmla="val 1396437"/>
              <a:gd name="adj3" fmla="val 20119224"/>
              <a:gd name="adj4" fmla="val 10800000"/>
              <a:gd name="adj5" fmla="val 16484"/>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userDrawn="1"/>
        </p:nvSpPr>
        <p:spPr>
          <a:xfrm>
            <a:off x="994023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userDrawn="1"/>
        </p:nvSpPr>
        <p:spPr>
          <a:xfrm>
            <a:off x="792439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userDrawn="1"/>
        </p:nvSpPr>
        <p:spPr>
          <a:xfrm>
            <a:off x="590855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userDrawn="1"/>
        </p:nvSpPr>
        <p:spPr>
          <a:xfrm>
            <a:off x="3892711"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userDrawn="1"/>
        </p:nvSpPr>
        <p:spPr>
          <a:xfrm>
            <a:off x="1876870"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a:spLocks noGrp="1"/>
          </p:cNvSpPr>
          <p:nvPr>
            <p:ph idx="1"/>
          </p:nvPr>
        </p:nvSpPr>
        <p:spPr>
          <a:xfrm>
            <a:off x="609600" y="1600201"/>
            <a:ext cx="10972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308325280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low 5">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4" name="Footer Placeholder 3"/>
          <p:cNvSpPr>
            <a:spLocks noGrp="1"/>
          </p:cNvSpPr>
          <p:nvPr>
            <p:ph type="ftr" sz="quarter" idx="11"/>
          </p:nvPr>
        </p:nvSpPr>
        <p:spPr/>
        <p:txBody>
          <a:bodyPr/>
          <a:lstStyle/>
          <a:p>
            <a:endParaRPr lang="nl-NL">
              <a:solidFill>
                <a:prstClr val="black">
                  <a:tint val="75000"/>
                </a:prstClr>
              </a:solidFill>
            </a:endParaRPr>
          </a:p>
        </p:txBody>
      </p:sp>
      <p:sp>
        <p:nvSpPr>
          <p:cNvPr id="5" name="Slide Number Placeholder 4"/>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sp>
        <p:nvSpPr>
          <p:cNvPr id="6" name="Rounded Rectangle 5"/>
          <p:cNvSpPr/>
          <p:nvPr userDrawn="1"/>
        </p:nvSpPr>
        <p:spPr>
          <a:xfrm>
            <a:off x="291927"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lvl="0" algn="ctr"/>
            <a:r>
              <a:rPr lang="en-US" dirty="0" smtClean="0">
                <a:solidFill>
                  <a:schemeClr val="bg1">
                    <a:lumMod val="75000"/>
                  </a:schemeClr>
                </a:solidFill>
              </a:rPr>
              <a:t>Launch sender</a:t>
            </a:r>
            <a:endParaRPr lang="en-US" dirty="0">
              <a:solidFill>
                <a:schemeClr val="bg1">
                  <a:lumMod val="75000"/>
                </a:schemeClr>
              </a:solidFill>
            </a:endParaRPr>
          </a:p>
        </p:txBody>
      </p:sp>
      <p:sp>
        <p:nvSpPr>
          <p:cNvPr id="7" name="Rounded Rectangle 6"/>
          <p:cNvSpPr/>
          <p:nvPr userDrawn="1"/>
        </p:nvSpPr>
        <p:spPr>
          <a:xfrm>
            <a:off x="2307768"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lvl="0" algn="ctr"/>
            <a:r>
              <a:rPr lang="en-US" dirty="0" smtClean="0">
                <a:solidFill>
                  <a:schemeClr val="bg1">
                    <a:lumMod val="75000"/>
                  </a:schemeClr>
                </a:solidFill>
              </a:rPr>
              <a:t>Discover</a:t>
            </a:r>
            <a:endParaRPr lang="en-US" dirty="0">
              <a:solidFill>
                <a:schemeClr val="bg1">
                  <a:lumMod val="75000"/>
                </a:schemeClr>
              </a:solidFill>
            </a:endParaRPr>
          </a:p>
        </p:txBody>
      </p:sp>
      <p:sp>
        <p:nvSpPr>
          <p:cNvPr id="8" name="Rounded Rectangle 7"/>
          <p:cNvSpPr/>
          <p:nvPr userDrawn="1"/>
        </p:nvSpPr>
        <p:spPr>
          <a:xfrm>
            <a:off x="4323608"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Connect</a:t>
            </a:r>
            <a:endParaRPr lang="en-US" dirty="0">
              <a:solidFill>
                <a:schemeClr val="bg1">
                  <a:lumMod val="75000"/>
                </a:schemeClr>
              </a:solidFill>
            </a:endParaRPr>
          </a:p>
        </p:txBody>
      </p:sp>
      <p:sp>
        <p:nvSpPr>
          <p:cNvPr id="9" name="Rounded Rectangle 8"/>
          <p:cNvSpPr/>
          <p:nvPr userDrawn="1"/>
        </p:nvSpPr>
        <p:spPr>
          <a:xfrm>
            <a:off x="6339449"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Launch receiver</a:t>
            </a:r>
            <a:endParaRPr lang="en-US" dirty="0">
              <a:solidFill>
                <a:schemeClr val="bg1">
                  <a:lumMod val="75000"/>
                </a:schemeClr>
              </a:solidFill>
            </a:endParaRPr>
          </a:p>
        </p:txBody>
      </p:sp>
      <p:sp>
        <p:nvSpPr>
          <p:cNvPr id="10" name="Rounded Rectangle 9"/>
          <p:cNvSpPr/>
          <p:nvPr userDrawn="1"/>
        </p:nvSpPr>
        <p:spPr>
          <a:xfrm>
            <a:off x="8355289" y="412668"/>
            <a:ext cx="1514572" cy="86409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lgn="ctr"/>
            <a:r>
              <a:rPr lang="nl-NL" dirty="0" smtClean="0"/>
              <a:t>Send &amp; receive</a:t>
            </a:r>
            <a:endParaRPr lang="en-US" dirty="0" smtClean="0"/>
          </a:p>
        </p:txBody>
      </p:sp>
      <p:sp>
        <p:nvSpPr>
          <p:cNvPr id="11" name="Rounded Rectangle 10"/>
          <p:cNvSpPr/>
          <p:nvPr userDrawn="1"/>
        </p:nvSpPr>
        <p:spPr>
          <a:xfrm>
            <a:off x="10370643"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Disconnect</a:t>
            </a:r>
          </a:p>
        </p:txBody>
      </p:sp>
      <p:sp>
        <p:nvSpPr>
          <p:cNvPr id="12" name="Circular Arrow 11"/>
          <p:cNvSpPr/>
          <p:nvPr userDrawn="1"/>
        </p:nvSpPr>
        <p:spPr>
          <a:xfrm flipH="1">
            <a:off x="8536511" y="-290052"/>
            <a:ext cx="1152128" cy="1263199"/>
          </a:xfrm>
          <a:prstGeom prst="circularArrow">
            <a:avLst>
              <a:gd name="adj1" fmla="val 17328"/>
              <a:gd name="adj2" fmla="val 1396437"/>
              <a:gd name="adj3" fmla="val 20119224"/>
              <a:gd name="adj4" fmla="val 10800000"/>
              <a:gd name="adj5" fmla="val 16484"/>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userDrawn="1"/>
        </p:nvSpPr>
        <p:spPr>
          <a:xfrm>
            <a:off x="994023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userDrawn="1"/>
        </p:nvSpPr>
        <p:spPr>
          <a:xfrm>
            <a:off x="792439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userDrawn="1"/>
        </p:nvSpPr>
        <p:spPr>
          <a:xfrm>
            <a:off x="590855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userDrawn="1"/>
        </p:nvSpPr>
        <p:spPr>
          <a:xfrm>
            <a:off x="3892711"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userDrawn="1"/>
        </p:nvSpPr>
        <p:spPr>
          <a:xfrm>
            <a:off x="1876870"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a:spLocks noGrp="1"/>
          </p:cNvSpPr>
          <p:nvPr>
            <p:ph idx="1"/>
          </p:nvPr>
        </p:nvSpPr>
        <p:spPr>
          <a:xfrm>
            <a:off x="609600" y="1600201"/>
            <a:ext cx="10972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227161372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2972" y="-7297"/>
            <a:ext cx="12217945" cy="687259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75146"/>
          <a:stretch/>
        </p:blipFill>
        <p:spPr bwMode="auto">
          <a:xfrm>
            <a:off x="-10860" y="5157191"/>
            <a:ext cx="12217944" cy="170810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0" y="5157192"/>
            <a:ext cx="12192000" cy="170080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688" y="5272731"/>
            <a:ext cx="7920880" cy="1470025"/>
          </a:xfrm>
        </p:spPr>
        <p:txBody>
          <a:bodyPr>
            <a:normAutofit/>
          </a:bodyPr>
          <a:lstStyle>
            <a:lvl1pPr>
              <a:defRPr lang="nl-NL" sz="5400" b="1" kern="1200" dirty="0">
                <a:solidFill>
                  <a:srgbClr val="F8C02B"/>
                </a:solidFill>
                <a:latin typeface="MV Boli" panose="02000500030200090000" pitchFamily="2" charset="0"/>
                <a:ea typeface="+mj-ea"/>
                <a:cs typeface="MV Boli" panose="02000500030200090000" pitchFamily="2" charset="0"/>
              </a:defRPr>
            </a:lvl1pPr>
          </a:lstStyle>
          <a:p>
            <a:r>
              <a:rPr lang="en-US" dirty="0" smtClean="0"/>
              <a:t>Click to edit Master title style</a:t>
            </a:r>
            <a:endParaRPr lang="nl-NL" dirty="0"/>
          </a:p>
        </p:txBody>
      </p:sp>
      <p:sp>
        <p:nvSpPr>
          <p:cNvPr id="9" name="Slide Number Placeholder 8"/>
          <p:cNvSpPr>
            <a:spLocks noGrp="1"/>
          </p:cNvSpPr>
          <p:nvPr>
            <p:ph type="sldNum" sz="quarter" idx="12"/>
          </p:nvPr>
        </p:nvSpPr>
        <p:spPr>
          <a:xfrm>
            <a:off x="119336" y="6356351"/>
            <a:ext cx="2844800" cy="365125"/>
          </a:xfrm>
        </p:spPr>
        <p:txBody>
          <a:bodyPr/>
          <a:lstStyle>
            <a:lvl1pPr algn="l">
              <a:defRPr/>
            </a:lvl1pPr>
          </a:lstStyle>
          <a:p>
            <a:fld id="{846D1668-100D-4047-BF8E-94B997CC1209}" type="slidenum">
              <a:rPr lang="nl-NL" smtClean="0">
                <a:solidFill>
                  <a:prstClr val="black">
                    <a:tint val="75000"/>
                  </a:prstClr>
                </a:solidFill>
              </a:rPr>
              <a:pPr/>
              <a:t>‹#›</a:t>
            </a:fld>
            <a:endParaRPr lang="nl-NL" dirty="0">
              <a:solidFill>
                <a:prstClr val="black">
                  <a:tint val="75000"/>
                </a:prstClr>
              </a:solidFill>
            </a:endParaRP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3599025112"/>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low 6">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4" name="Footer Placeholder 3"/>
          <p:cNvSpPr>
            <a:spLocks noGrp="1"/>
          </p:cNvSpPr>
          <p:nvPr>
            <p:ph type="ftr" sz="quarter" idx="11"/>
          </p:nvPr>
        </p:nvSpPr>
        <p:spPr/>
        <p:txBody>
          <a:bodyPr/>
          <a:lstStyle/>
          <a:p>
            <a:endParaRPr lang="nl-NL">
              <a:solidFill>
                <a:prstClr val="black">
                  <a:tint val="75000"/>
                </a:prstClr>
              </a:solidFill>
            </a:endParaRPr>
          </a:p>
        </p:txBody>
      </p:sp>
      <p:sp>
        <p:nvSpPr>
          <p:cNvPr id="5" name="Slide Number Placeholder 4"/>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sp>
        <p:nvSpPr>
          <p:cNvPr id="6" name="Rounded Rectangle 5"/>
          <p:cNvSpPr/>
          <p:nvPr userDrawn="1"/>
        </p:nvSpPr>
        <p:spPr>
          <a:xfrm>
            <a:off x="291927"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lvl="0" algn="ctr"/>
            <a:r>
              <a:rPr lang="en-US" dirty="0" smtClean="0">
                <a:solidFill>
                  <a:schemeClr val="bg1">
                    <a:lumMod val="75000"/>
                  </a:schemeClr>
                </a:solidFill>
              </a:rPr>
              <a:t>Launch sender</a:t>
            </a:r>
            <a:endParaRPr lang="en-US" dirty="0">
              <a:solidFill>
                <a:schemeClr val="bg1">
                  <a:lumMod val="75000"/>
                </a:schemeClr>
              </a:solidFill>
            </a:endParaRPr>
          </a:p>
        </p:txBody>
      </p:sp>
      <p:sp>
        <p:nvSpPr>
          <p:cNvPr id="7" name="Rounded Rectangle 6"/>
          <p:cNvSpPr/>
          <p:nvPr userDrawn="1"/>
        </p:nvSpPr>
        <p:spPr>
          <a:xfrm>
            <a:off x="2307768"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lvl="0" algn="ctr"/>
            <a:r>
              <a:rPr lang="en-US" dirty="0" smtClean="0">
                <a:solidFill>
                  <a:schemeClr val="bg1">
                    <a:lumMod val="75000"/>
                  </a:schemeClr>
                </a:solidFill>
              </a:rPr>
              <a:t>Discover</a:t>
            </a:r>
            <a:endParaRPr lang="en-US" dirty="0">
              <a:solidFill>
                <a:schemeClr val="bg1">
                  <a:lumMod val="75000"/>
                </a:schemeClr>
              </a:solidFill>
            </a:endParaRPr>
          </a:p>
        </p:txBody>
      </p:sp>
      <p:sp>
        <p:nvSpPr>
          <p:cNvPr id="8" name="Rounded Rectangle 7"/>
          <p:cNvSpPr/>
          <p:nvPr userDrawn="1"/>
        </p:nvSpPr>
        <p:spPr>
          <a:xfrm>
            <a:off x="4323608"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Connect</a:t>
            </a:r>
            <a:endParaRPr lang="en-US" dirty="0">
              <a:solidFill>
                <a:schemeClr val="bg1">
                  <a:lumMod val="75000"/>
                </a:schemeClr>
              </a:solidFill>
            </a:endParaRPr>
          </a:p>
        </p:txBody>
      </p:sp>
      <p:sp>
        <p:nvSpPr>
          <p:cNvPr id="9" name="Rounded Rectangle 8"/>
          <p:cNvSpPr/>
          <p:nvPr userDrawn="1"/>
        </p:nvSpPr>
        <p:spPr>
          <a:xfrm>
            <a:off x="6339449"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bg1">
                    <a:lumMod val="75000"/>
                  </a:schemeClr>
                </a:solidFill>
              </a:rPr>
              <a:t>Launch receiver</a:t>
            </a:r>
            <a:endParaRPr lang="en-US" dirty="0">
              <a:solidFill>
                <a:schemeClr val="bg1">
                  <a:lumMod val="75000"/>
                </a:schemeClr>
              </a:solidFill>
            </a:endParaRPr>
          </a:p>
        </p:txBody>
      </p:sp>
      <p:sp>
        <p:nvSpPr>
          <p:cNvPr id="10" name="Rounded Rectangle 9"/>
          <p:cNvSpPr/>
          <p:nvPr userDrawn="1"/>
        </p:nvSpPr>
        <p:spPr>
          <a:xfrm>
            <a:off x="8355289" y="412668"/>
            <a:ext cx="1514572" cy="864096"/>
          </a:xfrm>
          <a:prstGeom prst="roundRect">
            <a:avLst/>
          </a:prstGeom>
          <a:solidFill>
            <a:schemeClr val="bg1">
              <a:alpha val="50000"/>
            </a:schemeClr>
          </a:solidFill>
          <a:ln>
            <a:solidFill>
              <a:schemeClr val="bg1">
                <a:lumMod val="75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lvl="0" algn="ctr"/>
            <a:r>
              <a:rPr lang="nl-NL" dirty="0" smtClean="0">
                <a:solidFill>
                  <a:schemeClr val="bg1">
                    <a:lumMod val="75000"/>
                  </a:schemeClr>
                </a:solidFill>
              </a:rPr>
              <a:t>Send &amp; receive</a:t>
            </a:r>
            <a:endParaRPr lang="en-US" dirty="0" smtClean="0">
              <a:solidFill>
                <a:schemeClr val="bg1">
                  <a:lumMod val="75000"/>
                </a:schemeClr>
              </a:solidFill>
            </a:endParaRPr>
          </a:p>
        </p:txBody>
      </p:sp>
      <p:sp>
        <p:nvSpPr>
          <p:cNvPr id="11" name="Rounded Rectangle 10"/>
          <p:cNvSpPr/>
          <p:nvPr userDrawn="1"/>
        </p:nvSpPr>
        <p:spPr>
          <a:xfrm>
            <a:off x="10370643" y="412668"/>
            <a:ext cx="1514572" cy="86409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lgn="ctr"/>
            <a:r>
              <a:rPr lang="en-US" dirty="0" smtClean="0"/>
              <a:t>Disconnect</a:t>
            </a:r>
          </a:p>
        </p:txBody>
      </p:sp>
      <p:sp>
        <p:nvSpPr>
          <p:cNvPr id="12" name="Circular Arrow 11"/>
          <p:cNvSpPr/>
          <p:nvPr userDrawn="1"/>
        </p:nvSpPr>
        <p:spPr>
          <a:xfrm flipH="1">
            <a:off x="8536511" y="-290052"/>
            <a:ext cx="1152128" cy="1263199"/>
          </a:xfrm>
          <a:prstGeom prst="circularArrow">
            <a:avLst>
              <a:gd name="adj1" fmla="val 17328"/>
              <a:gd name="adj2" fmla="val 1396437"/>
              <a:gd name="adj3" fmla="val 20119224"/>
              <a:gd name="adj4" fmla="val 10800000"/>
              <a:gd name="adj5" fmla="val 16484"/>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userDrawn="1"/>
        </p:nvSpPr>
        <p:spPr>
          <a:xfrm>
            <a:off x="994023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userDrawn="1"/>
        </p:nvSpPr>
        <p:spPr>
          <a:xfrm>
            <a:off x="792439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userDrawn="1"/>
        </p:nvSpPr>
        <p:spPr>
          <a:xfrm>
            <a:off x="5908552"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userDrawn="1"/>
        </p:nvSpPr>
        <p:spPr>
          <a:xfrm>
            <a:off x="3892711"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userDrawn="1"/>
        </p:nvSpPr>
        <p:spPr>
          <a:xfrm>
            <a:off x="1876870" y="664696"/>
            <a:ext cx="360040" cy="360040"/>
          </a:xfrm>
          <a:prstGeom prst="rightArrow">
            <a:avLst>
              <a:gd name="adj1" fmla="val 65873"/>
              <a:gd name="adj2" fmla="val 47355"/>
            </a:avLst>
          </a:prstGeom>
          <a:solidFill>
            <a:schemeClr val="accent6">
              <a:lumMod val="40000"/>
              <a:lumOff val="60000"/>
            </a:schemeClr>
          </a:solidFill>
          <a:ln>
            <a:noFill/>
          </a:ln>
          <a:effectLst>
            <a:outerShdw blurRad="40005" dist="20320" dir="54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a:spLocks noGrp="1"/>
          </p:cNvSpPr>
          <p:nvPr>
            <p:ph idx="1"/>
          </p:nvPr>
        </p:nvSpPr>
        <p:spPr>
          <a:xfrm>
            <a:off x="609600" y="1600201"/>
            <a:ext cx="10972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31956094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2972" y="-7297"/>
            <a:ext cx="12217945" cy="687259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75146"/>
          <a:stretch/>
        </p:blipFill>
        <p:spPr bwMode="auto">
          <a:xfrm>
            <a:off x="-10860" y="5157191"/>
            <a:ext cx="12217944" cy="170810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0" y="5157192"/>
            <a:ext cx="12192000" cy="170080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688" y="5272732"/>
            <a:ext cx="8928992" cy="947096"/>
          </a:xfrm>
        </p:spPr>
        <p:txBody>
          <a:bodyPr>
            <a:normAutofit/>
          </a:bodyPr>
          <a:lstStyle>
            <a:lvl1pPr>
              <a:defRPr lang="nl-NL" sz="5400" b="1" kern="1200" dirty="0">
                <a:solidFill>
                  <a:srgbClr val="F8C02B"/>
                </a:solidFill>
                <a:latin typeface="MV Boli" panose="02000500030200090000" pitchFamily="2" charset="0"/>
                <a:ea typeface="+mj-ea"/>
                <a:cs typeface="MV Boli" panose="02000500030200090000" pitchFamily="2" charset="0"/>
              </a:defRPr>
            </a:lvl1pPr>
          </a:lstStyle>
          <a:p>
            <a:r>
              <a:rPr lang="en-US" dirty="0" smtClean="0"/>
              <a:t>Click to edit Master title style</a:t>
            </a:r>
            <a:endParaRPr lang="nl-NL" dirty="0"/>
          </a:p>
        </p:txBody>
      </p:sp>
      <p:sp>
        <p:nvSpPr>
          <p:cNvPr id="9" name="Slide Number Placeholder 8"/>
          <p:cNvSpPr>
            <a:spLocks noGrp="1"/>
          </p:cNvSpPr>
          <p:nvPr>
            <p:ph type="sldNum" sz="quarter" idx="12"/>
          </p:nvPr>
        </p:nvSpPr>
        <p:spPr>
          <a:xfrm>
            <a:off x="119336" y="6356351"/>
            <a:ext cx="2844800" cy="365125"/>
          </a:xfrm>
        </p:spPr>
        <p:txBody>
          <a:bodyPr/>
          <a:lstStyle>
            <a:lvl1pPr algn="l">
              <a:defRPr/>
            </a:lvl1pPr>
          </a:lstStyle>
          <a:p>
            <a:fld id="{846D1668-100D-4047-BF8E-94B997CC1209}" type="slidenum">
              <a:rPr lang="nl-NL" smtClean="0">
                <a:solidFill>
                  <a:prstClr val="black">
                    <a:tint val="75000"/>
                  </a:prstClr>
                </a:solidFill>
              </a:rPr>
              <a:pPr/>
              <a:t>‹#›</a:t>
            </a:fld>
            <a:endParaRPr lang="nl-NL" dirty="0">
              <a:solidFill>
                <a:prstClr val="black">
                  <a:tint val="75000"/>
                </a:prstClr>
              </a:solidFill>
            </a:endParaRP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
        <p:nvSpPr>
          <p:cNvPr id="8" name="Subtitle 2"/>
          <p:cNvSpPr>
            <a:spLocks noGrp="1"/>
          </p:cNvSpPr>
          <p:nvPr>
            <p:ph type="subTitle" idx="1"/>
          </p:nvPr>
        </p:nvSpPr>
        <p:spPr>
          <a:xfrm>
            <a:off x="-96688" y="6021288"/>
            <a:ext cx="8928992" cy="836712"/>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nl-NL" dirty="0"/>
          </a:p>
        </p:txBody>
      </p:sp>
    </p:spTree>
    <p:extLst>
      <p:ext uri="{BB962C8B-B14F-4D97-AF65-F5344CB8AC3E}">
        <p14:creationId xmlns:p14="http://schemas.microsoft.com/office/powerpoint/2010/main" val="406261518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n-lt"/>
              </a:defRPr>
            </a:lvl1p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5" name="Footer Placeholder 4"/>
          <p:cNvSpPr>
            <a:spLocks noGrp="1"/>
          </p:cNvSpPr>
          <p:nvPr>
            <p:ph type="ftr" sz="quarter" idx="11"/>
          </p:nvPr>
        </p:nvSpPr>
        <p:spPr/>
        <p:txBody>
          <a:bodyPr/>
          <a:lstStyle/>
          <a:p>
            <a:endParaRPr lang="nl-NL">
              <a:solidFill>
                <a:prstClr val="black">
                  <a:tint val="75000"/>
                </a:prstClr>
              </a:solidFill>
            </a:endParaRPr>
          </a:p>
        </p:txBody>
      </p:sp>
      <p:sp>
        <p:nvSpPr>
          <p:cNvPr id="6" name="Slide Number Placeholder 5"/>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303052020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0860" y="-7297"/>
            <a:ext cx="12217944" cy="687259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7297"/>
            <a:ext cx="12192000" cy="686529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b="1">
                <a:solidFill>
                  <a:schemeClr val="bg1"/>
                </a:solidFill>
                <a:latin typeface="+mn-lt"/>
              </a:defRPr>
            </a:lvl1pPr>
          </a:lstStyle>
          <a:p>
            <a:r>
              <a:rPr lang="en-US" smtClean="0"/>
              <a:t>Click to edit Master title style</a:t>
            </a:r>
            <a:endParaRPr lang="nl-NL"/>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lvl1pPr>
              <a:defRPr>
                <a:solidFill>
                  <a:schemeClr val="bg1"/>
                </a:solidFill>
              </a:defRPr>
            </a:lvl1pPr>
          </a:lstStyle>
          <a:p>
            <a:fld id="{57C89201-1C23-4F2A-9964-CF3389FA3EB1}" type="datetimeFigureOut">
              <a:rPr lang="nl-NL" smtClean="0"/>
              <a:pPr/>
              <a:t>20-2-2016</a:t>
            </a:fld>
            <a:endParaRPr lang="nl-NL"/>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nl-NL"/>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46D1668-100D-4047-BF8E-94B997CC1209}" type="slidenum">
              <a:rPr lang="nl-NL" smtClean="0"/>
              <a:pPr/>
              <a:t>‹#›</a:t>
            </a:fld>
            <a:endParaRPr lang="nl-NL"/>
          </a:p>
        </p:txBody>
      </p:sp>
    </p:spTree>
    <p:extLst>
      <p:ext uri="{BB962C8B-B14F-4D97-AF65-F5344CB8AC3E}">
        <p14:creationId xmlns:p14="http://schemas.microsoft.com/office/powerpoint/2010/main" val="214300186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atin typeface="+mn-lt"/>
              </a:defRPr>
            </a:lvl1pPr>
          </a:lstStyle>
          <a:p>
            <a:r>
              <a:rPr lang="en-US" smtClean="0"/>
              <a:t>Click to edit Master title style</a:t>
            </a:r>
            <a:endParaRPr lang="nl-NL"/>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5" name="Footer Placeholder 4"/>
          <p:cNvSpPr>
            <a:spLocks noGrp="1"/>
          </p:cNvSpPr>
          <p:nvPr>
            <p:ph type="ftr" sz="quarter" idx="11"/>
          </p:nvPr>
        </p:nvSpPr>
        <p:spPr/>
        <p:txBody>
          <a:bodyPr/>
          <a:lstStyle/>
          <a:p>
            <a:endParaRPr lang="nl-NL">
              <a:solidFill>
                <a:prstClr val="black">
                  <a:tint val="75000"/>
                </a:prstClr>
              </a:solidFill>
            </a:endParaRPr>
          </a:p>
        </p:txBody>
      </p:sp>
      <p:sp>
        <p:nvSpPr>
          <p:cNvPr id="6" name="Slide Number Placeholder 5"/>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5373675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n-lt"/>
              </a:defRPr>
            </a:lvl1pPr>
          </a:lstStyle>
          <a:p>
            <a:r>
              <a:rPr lang="en-US" smtClean="0"/>
              <a:t>Click to edit Master title style</a:t>
            </a:r>
            <a:endParaRPr lang="nl-NL"/>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6" name="Footer Placeholder 5"/>
          <p:cNvSpPr>
            <a:spLocks noGrp="1"/>
          </p:cNvSpPr>
          <p:nvPr>
            <p:ph type="ftr" sz="quarter" idx="11"/>
          </p:nvPr>
        </p:nvSpPr>
        <p:spPr/>
        <p:txBody>
          <a:bodyPr/>
          <a:lstStyle/>
          <a:p>
            <a:endParaRPr lang="nl-NL">
              <a:solidFill>
                <a:prstClr val="black">
                  <a:tint val="75000"/>
                </a:prstClr>
              </a:solidFill>
            </a:endParaRPr>
          </a:p>
        </p:txBody>
      </p:sp>
      <p:sp>
        <p:nvSpPr>
          <p:cNvPr id="7" name="Slide Number Placeholder 6"/>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4815103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n-lt"/>
              </a:defRPr>
            </a:lvl1pPr>
          </a:lstStyle>
          <a:p>
            <a:r>
              <a:rPr lang="en-US" smtClean="0"/>
              <a:t>Click to edit Master title style</a:t>
            </a:r>
            <a:endParaRPr lang="nl-NL"/>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8" name="Footer Placeholder 7"/>
          <p:cNvSpPr>
            <a:spLocks noGrp="1"/>
          </p:cNvSpPr>
          <p:nvPr>
            <p:ph type="ftr" sz="quarter" idx="11"/>
          </p:nvPr>
        </p:nvSpPr>
        <p:spPr/>
        <p:txBody>
          <a:bodyPr/>
          <a:lstStyle/>
          <a:p>
            <a:endParaRPr lang="nl-NL">
              <a:solidFill>
                <a:prstClr val="black">
                  <a:tint val="75000"/>
                </a:prstClr>
              </a:solidFill>
            </a:endParaRPr>
          </a:p>
        </p:txBody>
      </p:sp>
      <p:sp>
        <p:nvSpPr>
          <p:cNvPr id="9" name="Slide Number Placeholder 8"/>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259976509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n-lt"/>
              </a:defRPr>
            </a:lvl1p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4" name="Footer Placeholder 3"/>
          <p:cNvSpPr>
            <a:spLocks noGrp="1"/>
          </p:cNvSpPr>
          <p:nvPr>
            <p:ph type="ftr" sz="quarter" idx="11"/>
          </p:nvPr>
        </p:nvSpPr>
        <p:spPr/>
        <p:txBody>
          <a:bodyPr/>
          <a:lstStyle/>
          <a:p>
            <a:endParaRPr lang="nl-NL">
              <a:solidFill>
                <a:prstClr val="black">
                  <a:tint val="75000"/>
                </a:prstClr>
              </a:solidFill>
            </a:endParaRPr>
          </a:p>
        </p:txBody>
      </p:sp>
      <p:sp>
        <p:nvSpPr>
          <p:cNvPr id="5" name="Slide Number Placeholder 4"/>
          <p:cNvSpPr>
            <a:spLocks noGrp="1"/>
          </p:cNvSpPr>
          <p:nvPr>
            <p:ph type="sldNum" sz="quarter" idx="12"/>
          </p:nvPr>
        </p:nvSpPr>
        <p:spPr/>
        <p:txBody>
          <a:body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5175" y="6165304"/>
            <a:ext cx="3018832" cy="609329"/>
          </a:xfrm>
          <a:prstGeom prst="rect">
            <a:avLst/>
          </a:prstGeom>
        </p:spPr>
      </p:pic>
    </p:spTree>
    <p:extLst>
      <p:ext uri="{BB962C8B-B14F-4D97-AF65-F5344CB8AC3E}">
        <p14:creationId xmlns:p14="http://schemas.microsoft.com/office/powerpoint/2010/main" val="324913375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bg1">
                <a:lumMod val="7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89201-1C23-4F2A-9964-CF3389FA3EB1}" type="datetimeFigureOut">
              <a:rPr lang="nl-NL" smtClean="0">
                <a:solidFill>
                  <a:prstClr val="black">
                    <a:tint val="75000"/>
                  </a:prstClr>
                </a:solidFill>
              </a:rPr>
              <a:pPr/>
              <a:t>20-2-2016</a:t>
            </a:fld>
            <a:endParaRPr lang="nl-NL">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D1668-100D-4047-BF8E-94B997CC1209}" type="slidenum">
              <a:rPr lang="nl-NL" smtClean="0">
                <a:solidFill>
                  <a:prstClr val="black">
                    <a:tint val="75000"/>
                  </a:prstClr>
                </a:solidFill>
              </a:rPr>
              <a:pPr/>
              <a:t>‹#›</a:t>
            </a:fld>
            <a:endParaRPr lang="nl-NL">
              <a:solidFill>
                <a:prstClr val="black">
                  <a:tint val="75000"/>
                </a:prstClr>
              </a:solidFill>
            </a:endParaRPr>
          </a:p>
        </p:txBody>
      </p:sp>
    </p:spTree>
    <p:extLst>
      <p:ext uri="{BB962C8B-B14F-4D97-AF65-F5344CB8AC3E}">
        <p14:creationId xmlns:p14="http://schemas.microsoft.com/office/powerpoint/2010/main" val="2806000853"/>
      </p:ext>
    </p:extLst>
  </p:cSld>
  <p:clrMap bg1="lt1" tx1="dk1" bg2="lt2" tx2="dk2" accent1="accent1" accent2="accent2" accent3="accent3" accent4="accent4" accent5="accent5" accent6="accent6" hlink="hlink" folHlink="folHlink"/>
  <p:sldLayoutIdLst>
    <p:sldLayoutId id="2147483661" r:id="rId1"/>
    <p:sldLayoutId id="2147483684" r:id="rId2"/>
    <p:sldLayoutId id="2147483687" r:id="rId3"/>
    <p:sldLayoutId id="2147483662" r:id="rId4"/>
    <p:sldLayoutId id="2147483678"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Lst>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ul\Documents\My Dropbox\Pixplicity\Pictures\Paul_2012-06-04-square-600p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0416" y="4077072"/>
            <a:ext cx="1911697" cy="1911697"/>
          </a:xfrm>
          <a:prstGeom prst="rect">
            <a:avLst/>
          </a:prstGeom>
          <a:solidFill>
            <a:srgbClr val="FFFFFF">
              <a:shade val="85000"/>
            </a:srgbClr>
          </a:solidFill>
          <a:ln w="127000" cap="rnd">
            <a:solidFill>
              <a:srgbClr val="FFFFFF"/>
            </a:solidFill>
          </a:ln>
          <a:effectLst>
            <a:outerShdw blurRad="76200" dir="18900000" sy="23000" kx="-1200000" algn="bl" rotWithShape="0">
              <a:prstClr val="black">
                <a:alpha val="20000"/>
              </a:prstClr>
            </a:outerShdw>
          </a:effectLst>
          <a:scene3d>
            <a:camera prst="perspectiveContrastingLeftFacing" fov="4800000">
              <a:rot lat="540000" lon="900000" rev="0"/>
            </a:camera>
            <a:lightRig rig="soft" dir="t"/>
          </a:scene3d>
          <a:sp3d contourW="12700" prstMaterial="matte">
            <a:bevelT w="63500" h="50800"/>
            <a:contourClr>
              <a:srgbClr val="C0C0C0"/>
            </a:contourClr>
          </a:sp3d>
          <a:extLst/>
        </p:spPr>
      </p:pic>
      <p:sp>
        <p:nvSpPr>
          <p:cNvPr id="5" name="TextBox 4"/>
          <p:cNvSpPr txBox="1"/>
          <p:nvPr/>
        </p:nvSpPr>
        <p:spPr>
          <a:xfrm>
            <a:off x="6711552" y="5333727"/>
            <a:ext cx="3083740" cy="615553"/>
          </a:xfrm>
          <a:prstGeom prst="rect">
            <a:avLst/>
          </a:prstGeom>
          <a:noFill/>
        </p:spPr>
        <p:txBody>
          <a:bodyPr wrap="square" lIns="0" tIns="0" rIns="0" bIns="0" rtlCol="0">
            <a:spAutoFit/>
          </a:bodyPr>
          <a:lstStyle/>
          <a:p>
            <a:pPr algn="r"/>
            <a:r>
              <a:rPr lang="en-US" sz="2000" b="1" dirty="0">
                <a:solidFill>
                  <a:schemeClr val="bg1">
                    <a:lumMod val="65000"/>
                  </a:schemeClr>
                </a:solidFill>
              </a:rPr>
              <a:t>Paul </a:t>
            </a:r>
            <a:r>
              <a:rPr lang="en-US" sz="2000" b="1" dirty="0" err="1">
                <a:solidFill>
                  <a:schemeClr val="bg1">
                    <a:lumMod val="65000"/>
                  </a:schemeClr>
                </a:solidFill>
              </a:rPr>
              <a:t>Lammertsma</a:t>
            </a:r>
            <a:endParaRPr lang="en-US" sz="2000" b="1" dirty="0">
              <a:solidFill>
                <a:schemeClr val="bg1">
                  <a:lumMod val="65000"/>
                </a:schemeClr>
              </a:solidFill>
            </a:endParaRPr>
          </a:p>
          <a:p>
            <a:pPr algn="r"/>
            <a:r>
              <a:rPr lang="en-US" sz="2000" dirty="0">
                <a:solidFill>
                  <a:schemeClr val="bg1">
                    <a:lumMod val="65000"/>
                  </a:schemeClr>
                </a:solidFill>
              </a:rPr>
              <a:t>CTO, </a:t>
            </a:r>
            <a:r>
              <a:rPr lang="en-US" sz="2000" dirty="0" err="1">
                <a:solidFill>
                  <a:schemeClr val="bg1">
                    <a:lumMod val="65000"/>
                  </a:schemeClr>
                </a:solidFill>
              </a:rPr>
              <a:t>Pixplicity</a:t>
            </a:r>
            <a:endParaRPr lang="en-US" sz="2000" dirty="0">
              <a:solidFill>
                <a:schemeClr val="bg1">
                  <a:lumMod val="65000"/>
                </a:schemeClr>
              </a:solidFill>
            </a:endParaRPr>
          </a:p>
        </p:txBody>
      </p:sp>
      <p:sp>
        <p:nvSpPr>
          <p:cNvPr id="11" name="Title 10"/>
          <p:cNvSpPr>
            <a:spLocks noGrp="1"/>
          </p:cNvSpPr>
          <p:nvPr>
            <p:ph type="ctrTitle"/>
          </p:nvPr>
        </p:nvSpPr>
        <p:spPr/>
        <p:txBody>
          <a:bodyPr/>
          <a:lstStyle/>
          <a:p>
            <a:r>
              <a:rPr lang="en-US" dirty="0" smtClean="0"/>
              <a:t>Beginner’s Workshop</a:t>
            </a:r>
            <a:endParaRPr lang="en-US" dirty="0"/>
          </a:p>
        </p:txBody>
      </p:sp>
    </p:spTree>
    <p:extLst>
      <p:ext uri="{BB962C8B-B14F-4D97-AF65-F5344CB8AC3E}">
        <p14:creationId xmlns:p14="http://schemas.microsoft.com/office/powerpoint/2010/main" val="179636804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Guide</a:t>
            </a:r>
            <a:endParaRPr lang="en-US" dirty="0"/>
          </a:p>
        </p:txBody>
      </p:sp>
      <p:sp>
        <p:nvSpPr>
          <p:cNvPr id="3" name="Rectangle 2"/>
          <p:cNvSpPr/>
          <p:nvPr/>
        </p:nvSpPr>
        <p:spPr>
          <a:xfrm>
            <a:off x="263352" y="3717032"/>
            <a:ext cx="11665296" cy="461665"/>
          </a:xfrm>
          <a:prstGeom prst="rect">
            <a:avLst/>
          </a:prstGeom>
        </p:spPr>
        <p:txBody>
          <a:bodyPr wrap="square">
            <a:spAutoFit/>
          </a:bodyPr>
          <a:lstStyle/>
          <a:p>
            <a:pPr algn="ctr"/>
            <a:r>
              <a:rPr lang="en-US" sz="2400" dirty="0">
                <a:solidFill>
                  <a:schemeClr val="bg1"/>
                </a:solidFill>
                <a:latin typeface="Consolas" panose="020B0609020204030204" pitchFamily="49" charset="0"/>
              </a:rPr>
              <a:t>https://pixplicity.gitbooks.io/android-beginners-workshop</a:t>
            </a:r>
            <a:r>
              <a:rPr lang="en-US" sz="2400" dirty="0" smtClean="0">
                <a:solidFill>
                  <a:schemeClr val="bg1"/>
                </a:solidFill>
                <a:latin typeface="Consolas" panose="020B0609020204030204" pitchFamily="49" charset="0"/>
              </a:rPr>
              <a:t>/</a:t>
            </a:r>
            <a:endParaRPr lang="en-US" sz="2400" dirty="0">
              <a:solidFill>
                <a:schemeClr val="bg1"/>
              </a:solidFill>
              <a:latin typeface="Consolas" panose="020B0609020204030204" pitchFamily="49" charset="0"/>
            </a:endParaRPr>
          </a:p>
        </p:txBody>
      </p:sp>
      <p:sp>
        <p:nvSpPr>
          <p:cNvPr id="5" name="Vertical Scroll 4"/>
          <p:cNvSpPr/>
          <p:nvPr/>
        </p:nvSpPr>
        <p:spPr>
          <a:xfrm>
            <a:off x="335360" y="1700808"/>
            <a:ext cx="3816424" cy="1656184"/>
          </a:xfrm>
          <a:prstGeom prst="verticalScroll">
            <a:avLst>
              <a:gd name="adj" fmla="val 25000"/>
            </a:avLst>
          </a:prstGeom>
          <a:solidFill>
            <a:srgbClr val="F8C02B"/>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smtClean="0">
                <a:solidFill>
                  <a:schemeClr val="tx1"/>
                </a:solidFill>
              </a:rPr>
              <a:t>Course Guide:</a:t>
            </a:r>
          </a:p>
          <a:p>
            <a:pPr algn="ctr"/>
            <a:r>
              <a:rPr lang="en-US" sz="2800" i="1" dirty="0" smtClean="0">
                <a:solidFill>
                  <a:schemeClr val="tx1"/>
                </a:solidFill>
              </a:rPr>
              <a:t>…</a:t>
            </a:r>
            <a:endParaRPr lang="en-US" sz="2800" i="1" dirty="0">
              <a:solidFill>
                <a:schemeClr val="tx1"/>
              </a:solidFill>
            </a:endParaRPr>
          </a:p>
        </p:txBody>
      </p:sp>
    </p:spTree>
    <p:extLst>
      <p:ext uri="{BB962C8B-B14F-4D97-AF65-F5344CB8AC3E}">
        <p14:creationId xmlns:p14="http://schemas.microsoft.com/office/powerpoint/2010/main" val="302310815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Lesson #1</a:t>
            </a:r>
            <a:endParaRPr lang="en-US" dirty="0"/>
          </a:p>
        </p:txBody>
      </p:sp>
      <p:sp>
        <p:nvSpPr>
          <p:cNvPr id="7" name="Subtitle 6"/>
          <p:cNvSpPr>
            <a:spLocks noGrp="1"/>
          </p:cNvSpPr>
          <p:nvPr>
            <p:ph type="subTitle" idx="1"/>
          </p:nvPr>
        </p:nvSpPr>
        <p:spPr/>
        <p:txBody>
          <a:bodyPr/>
          <a:lstStyle/>
          <a:p>
            <a:r>
              <a:rPr lang="en-US" dirty="0"/>
              <a:t>Android Studio &amp; projects</a:t>
            </a:r>
          </a:p>
        </p:txBody>
      </p:sp>
    </p:spTree>
    <p:extLst>
      <p:ext uri="{BB962C8B-B14F-4D97-AF65-F5344CB8AC3E}">
        <p14:creationId xmlns:p14="http://schemas.microsoft.com/office/powerpoint/2010/main" val="367582250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a:t>
            </a:r>
            <a:endParaRPr lang="en-US" dirty="0"/>
          </a:p>
        </p:txBody>
      </p:sp>
      <p:pic>
        <p:nvPicPr>
          <p:cNvPr id="4102" name="Picture 6" descr="https://lh6.googleusercontent.com/-c5cbqHCC3Qg/VItVOiRvJTI/AAAAAAAABOo/eZhE3aUjWms/w506-h750/android_studio_splashscreen-780x585.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86175" y="1844824"/>
            <a:ext cx="4819650" cy="361950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97855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a:xfrm>
            <a:off x="4367808" y="1600201"/>
            <a:ext cx="7214592" cy="4525963"/>
          </a:xfrm>
        </p:spPr>
        <p:txBody>
          <a:bodyPr/>
          <a:lstStyle/>
          <a:p>
            <a:pPr marL="514350" indent="-514350">
              <a:buFont typeface="+mj-lt"/>
              <a:buAutoNum type="arabicPeriod"/>
            </a:pPr>
            <a:r>
              <a:rPr lang="en-US" dirty="0" smtClean="0"/>
              <a:t>Java SDK</a:t>
            </a:r>
          </a:p>
          <a:p>
            <a:pPr marL="514350" indent="-514350">
              <a:buFont typeface="+mj-lt"/>
              <a:buAutoNum type="arabicPeriod"/>
            </a:pPr>
            <a:r>
              <a:rPr lang="en-US" dirty="0" smtClean="0"/>
              <a:t>Android Studio</a:t>
            </a:r>
          </a:p>
          <a:p>
            <a:pPr marL="514350" indent="-514350">
              <a:buFont typeface="+mj-lt"/>
              <a:buAutoNum type="arabicPeriod"/>
            </a:pPr>
            <a:r>
              <a:rPr lang="en-US" dirty="0" err="1"/>
              <a:t>Git</a:t>
            </a:r>
            <a:r>
              <a:rPr lang="en-US" dirty="0"/>
              <a:t> </a:t>
            </a:r>
            <a:r>
              <a:rPr lang="en-US" dirty="0" smtClean="0"/>
              <a:t>client </a:t>
            </a:r>
            <a:r>
              <a:rPr lang="en-US" dirty="0"/>
              <a:t>(optional</a:t>
            </a:r>
            <a:r>
              <a:rPr lang="en-US" dirty="0" smtClean="0"/>
              <a:t>)</a:t>
            </a:r>
          </a:p>
          <a:p>
            <a:pPr marL="514350" indent="-514350">
              <a:buFont typeface="+mj-lt"/>
              <a:buAutoNum type="arabicPeriod"/>
            </a:pPr>
            <a:r>
              <a:rPr lang="en-US" dirty="0" smtClean="0"/>
              <a:t>Ensure </a:t>
            </a:r>
            <a:r>
              <a:rPr lang="en-US" dirty="0"/>
              <a:t>everything's </a:t>
            </a:r>
            <a:r>
              <a:rPr lang="en-US" dirty="0" smtClean="0"/>
              <a:t>up-to-date</a:t>
            </a:r>
          </a:p>
          <a:p>
            <a:pPr marL="514350" indent="-514350">
              <a:buFont typeface="+mj-lt"/>
              <a:buAutoNum type="arabicPeriod"/>
            </a:pPr>
            <a:r>
              <a:rPr lang="en-US" dirty="0"/>
              <a:t>Prepare a device</a:t>
            </a:r>
          </a:p>
        </p:txBody>
      </p:sp>
      <p:sp>
        <p:nvSpPr>
          <p:cNvPr id="4" name="Vertical Scroll 3"/>
          <p:cNvSpPr/>
          <p:nvPr/>
        </p:nvSpPr>
        <p:spPr>
          <a:xfrm>
            <a:off x="335360" y="1700808"/>
            <a:ext cx="3816424" cy="1656184"/>
          </a:xfrm>
          <a:prstGeom prst="verticalScroll">
            <a:avLst>
              <a:gd name="adj" fmla="val 25000"/>
            </a:avLst>
          </a:prstGeom>
          <a:solidFill>
            <a:srgbClr val="F8C02B"/>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smtClean="0">
                <a:solidFill>
                  <a:schemeClr val="tx1"/>
                </a:solidFill>
              </a:rPr>
              <a:t>Course Guide:</a:t>
            </a:r>
          </a:p>
          <a:p>
            <a:pPr algn="ctr"/>
            <a:r>
              <a:rPr lang="en-US" sz="2800" i="1" dirty="0" smtClean="0">
                <a:solidFill>
                  <a:schemeClr val="tx1"/>
                </a:solidFill>
              </a:rPr>
              <a:t>Getting Started</a:t>
            </a:r>
            <a:endParaRPr lang="en-US" sz="2800" i="1" dirty="0">
              <a:solidFill>
                <a:schemeClr val="tx1"/>
              </a:solidFill>
            </a:endParaRPr>
          </a:p>
        </p:txBody>
      </p:sp>
    </p:spTree>
    <p:extLst>
      <p:ext uri="{BB962C8B-B14F-4D97-AF65-F5344CB8AC3E}">
        <p14:creationId xmlns:p14="http://schemas.microsoft.com/office/powerpoint/2010/main" val="356476627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a:t>
            </a:r>
            <a:endParaRPr lang="en-US" dirty="0"/>
          </a:p>
        </p:txBody>
      </p:sp>
      <p:sp>
        <p:nvSpPr>
          <p:cNvPr id="3" name="Content Placeholder 2"/>
          <p:cNvSpPr>
            <a:spLocks noGrp="1"/>
          </p:cNvSpPr>
          <p:nvPr>
            <p:ph idx="1"/>
          </p:nvPr>
        </p:nvSpPr>
        <p:spPr>
          <a:xfrm>
            <a:off x="4367808" y="1600201"/>
            <a:ext cx="7214592" cy="4525963"/>
          </a:xfrm>
        </p:spPr>
        <p:txBody>
          <a:bodyPr>
            <a:normAutofit/>
          </a:bodyPr>
          <a:lstStyle/>
          <a:p>
            <a:pPr marL="514350" indent="-514350">
              <a:buFont typeface="+mj-lt"/>
              <a:buAutoNum type="arabicPeriod"/>
            </a:pPr>
            <a:r>
              <a:rPr lang="en-US" dirty="0"/>
              <a:t>Importing an Android project in Android </a:t>
            </a:r>
            <a:r>
              <a:rPr lang="en-US" dirty="0" smtClean="0"/>
              <a:t>Studio</a:t>
            </a:r>
          </a:p>
          <a:p>
            <a:pPr marL="514350" indent="-514350">
              <a:buFont typeface="+mj-lt"/>
              <a:buAutoNum type="arabicPeriod"/>
            </a:pPr>
            <a:r>
              <a:rPr lang="en-US" dirty="0"/>
              <a:t>The Android Project </a:t>
            </a:r>
            <a:r>
              <a:rPr lang="en-US" dirty="0" smtClean="0"/>
              <a:t>structure</a:t>
            </a:r>
          </a:p>
          <a:p>
            <a:pPr marL="914400" lvl="1" indent="-514350"/>
            <a:r>
              <a:rPr lang="en-US" dirty="0" err="1" smtClean="0"/>
              <a:t>Gradle</a:t>
            </a:r>
            <a:r>
              <a:rPr lang="en-US" dirty="0" smtClean="0"/>
              <a:t> build files</a:t>
            </a:r>
          </a:p>
          <a:p>
            <a:pPr marL="914400" lvl="1" indent="-514350"/>
            <a:r>
              <a:rPr lang="en-US" dirty="0" smtClean="0"/>
              <a:t>AndroidManifest.xml</a:t>
            </a:r>
          </a:p>
          <a:p>
            <a:pPr marL="914400" lvl="1" indent="-514350"/>
            <a:r>
              <a:rPr lang="en-US" dirty="0" err="1" smtClean="0"/>
              <a:t>MainActivity</a:t>
            </a:r>
            <a:endParaRPr lang="en-US" dirty="0" smtClean="0"/>
          </a:p>
          <a:p>
            <a:pPr marL="914400" lvl="1" indent="-514350"/>
            <a:r>
              <a:rPr lang="en-US" dirty="0" smtClean="0"/>
              <a:t>Resources &amp; layouts</a:t>
            </a:r>
            <a:endParaRPr lang="en-US" dirty="0"/>
          </a:p>
        </p:txBody>
      </p:sp>
      <p:sp>
        <p:nvSpPr>
          <p:cNvPr id="4" name="Vertical Scroll 3"/>
          <p:cNvSpPr/>
          <p:nvPr/>
        </p:nvSpPr>
        <p:spPr>
          <a:xfrm>
            <a:off x="335360" y="1700808"/>
            <a:ext cx="3816424" cy="1656184"/>
          </a:xfrm>
          <a:prstGeom prst="verticalScroll">
            <a:avLst>
              <a:gd name="adj" fmla="val 25000"/>
            </a:avLst>
          </a:prstGeom>
          <a:solidFill>
            <a:srgbClr val="F8C02B"/>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smtClean="0">
                <a:solidFill>
                  <a:schemeClr val="tx1"/>
                </a:solidFill>
              </a:rPr>
              <a:t>Course Guide:</a:t>
            </a:r>
          </a:p>
          <a:p>
            <a:pPr algn="ctr"/>
            <a:r>
              <a:rPr lang="en-US" sz="2800" i="1" dirty="0" smtClean="0">
                <a:solidFill>
                  <a:schemeClr val="tx1"/>
                </a:solidFill>
              </a:rPr>
              <a:t>Lesson 1</a:t>
            </a:r>
            <a:endParaRPr lang="en-US" sz="2800" i="1" dirty="0">
              <a:solidFill>
                <a:schemeClr val="tx1"/>
              </a:solidFill>
            </a:endParaRPr>
          </a:p>
        </p:txBody>
      </p:sp>
    </p:spTree>
    <p:extLst>
      <p:ext uri="{BB962C8B-B14F-4D97-AF65-F5344CB8AC3E}">
        <p14:creationId xmlns:p14="http://schemas.microsoft.com/office/powerpoint/2010/main" val="91973232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Lesson #2</a:t>
            </a:r>
            <a:endParaRPr lang="en-US" dirty="0"/>
          </a:p>
        </p:txBody>
      </p:sp>
      <p:sp>
        <p:nvSpPr>
          <p:cNvPr id="2" name="Subtitle 1"/>
          <p:cNvSpPr>
            <a:spLocks noGrp="1"/>
          </p:cNvSpPr>
          <p:nvPr>
            <p:ph type="subTitle" idx="1"/>
          </p:nvPr>
        </p:nvSpPr>
        <p:spPr/>
        <p:txBody>
          <a:bodyPr/>
          <a:lstStyle/>
          <a:p>
            <a:r>
              <a:rPr lang="en-US" dirty="0" smtClean="0"/>
              <a:t>Activities &amp; Views</a:t>
            </a:r>
            <a:endParaRPr lang="en-US" dirty="0"/>
          </a:p>
        </p:txBody>
      </p:sp>
    </p:spTree>
    <p:extLst>
      <p:ext uri="{BB962C8B-B14F-4D97-AF65-F5344CB8AC3E}">
        <p14:creationId xmlns:p14="http://schemas.microsoft.com/office/powerpoint/2010/main" val="206265108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a:t>
            </a:r>
            <a:endParaRPr lang="en-US" dirty="0"/>
          </a:p>
        </p:txBody>
      </p:sp>
      <p:sp>
        <p:nvSpPr>
          <p:cNvPr id="3" name="Content Placeholder 2"/>
          <p:cNvSpPr>
            <a:spLocks noGrp="1"/>
          </p:cNvSpPr>
          <p:nvPr>
            <p:ph idx="1"/>
          </p:nvPr>
        </p:nvSpPr>
        <p:spPr>
          <a:xfrm>
            <a:off x="4367808" y="1600201"/>
            <a:ext cx="7214592" cy="4525963"/>
          </a:xfrm>
        </p:spPr>
        <p:txBody>
          <a:bodyPr>
            <a:normAutofit/>
          </a:bodyPr>
          <a:lstStyle/>
          <a:p>
            <a:pPr marL="514350" indent="-514350">
              <a:buFont typeface="+mj-lt"/>
              <a:buAutoNum type="arabicPeriod"/>
            </a:pPr>
            <a:r>
              <a:rPr lang="en-US" dirty="0" smtClean="0"/>
              <a:t>Activity launch intent filter</a:t>
            </a:r>
          </a:p>
          <a:p>
            <a:pPr marL="514350" indent="-514350">
              <a:buFont typeface="+mj-lt"/>
              <a:buAutoNum type="arabicPeriod"/>
            </a:pPr>
            <a:r>
              <a:rPr lang="en-US" dirty="0" smtClean="0"/>
              <a:t>The Activity Life Cycle</a:t>
            </a:r>
          </a:p>
          <a:p>
            <a:pPr marL="514350" indent="-514350">
              <a:buFont typeface="+mj-lt"/>
              <a:buAutoNum type="arabicPeriod"/>
            </a:pPr>
            <a:r>
              <a:rPr lang="en-US" dirty="0" smtClean="0"/>
              <a:t>Logcat</a:t>
            </a:r>
          </a:p>
          <a:p>
            <a:pPr marL="514350" indent="-514350">
              <a:buFont typeface="+mj-lt"/>
              <a:buAutoNum type="arabicPeriod"/>
            </a:pPr>
            <a:r>
              <a:rPr lang="en-US" dirty="0" smtClean="0"/>
              <a:t>Click listeners</a:t>
            </a:r>
            <a:endParaRPr lang="en-US" dirty="0"/>
          </a:p>
        </p:txBody>
      </p:sp>
      <p:sp>
        <p:nvSpPr>
          <p:cNvPr id="4" name="Vertical Scroll 3"/>
          <p:cNvSpPr/>
          <p:nvPr/>
        </p:nvSpPr>
        <p:spPr>
          <a:xfrm>
            <a:off x="335360" y="1700808"/>
            <a:ext cx="3816424" cy="1656184"/>
          </a:xfrm>
          <a:prstGeom prst="verticalScroll">
            <a:avLst>
              <a:gd name="adj" fmla="val 25000"/>
            </a:avLst>
          </a:prstGeom>
          <a:solidFill>
            <a:srgbClr val="F8C02B"/>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smtClean="0">
                <a:solidFill>
                  <a:schemeClr val="tx1"/>
                </a:solidFill>
              </a:rPr>
              <a:t>Course Guide:</a:t>
            </a:r>
          </a:p>
          <a:p>
            <a:pPr algn="ctr"/>
            <a:r>
              <a:rPr lang="en-US" sz="2800" i="1" dirty="0" smtClean="0">
                <a:solidFill>
                  <a:schemeClr val="tx1"/>
                </a:solidFill>
              </a:rPr>
              <a:t>Lesson 2</a:t>
            </a:r>
            <a:endParaRPr lang="en-US" sz="2800" i="1" dirty="0">
              <a:solidFill>
                <a:schemeClr val="tx1"/>
              </a:solidFill>
            </a:endParaRPr>
          </a:p>
        </p:txBody>
      </p:sp>
    </p:spTree>
    <p:extLst>
      <p:ext uri="{BB962C8B-B14F-4D97-AF65-F5344CB8AC3E}">
        <p14:creationId xmlns:p14="http://schemas.microsoft.com/office/powerpoint/2010/main" val="303738581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Activities</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74465117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Activity lifecycle</a:t>
            </a:r>
            <a:endParaRPr lang="en-US" dirty="0"/>
          </a:p>
        </p:txBody>
      </p:sp>
      <p:sp>
        <p:nvSpPr>
          <p:cNvPr id="5" name="Content Placeholder 4"/>
          <p:cNvSpPr>
            <a:spLocks noGrp="1"/>
          </p:cNvSpPr>
          <p:nvPr>
            <p:ph idx="1"/>
          </p:nvPr>
        </p:nvSpPr>
        <p:spPr/>
        <p:txBody>
          <a:bodyPr>
            <a:normAutofit fontScale="70000" lnSpcReduction="20000"/>
          </a:bodyPr>
          <a:lstStyle/>
          <a:p>
            <a:r>
              <a:rPr lang="en-US" b="1" dirty="0" smtClean="0"/>
              <a:t>Resumed</a:t>
            </a:r>
            <a:br>
              <a:rPr lang="en-US" b="1" dirty="0" smtClean="0"/>
            </a:br>
            <a:r>
              <a:rPr lang="en-US" dirty="0" smtClean="0"/>
              <a:t>The </a:t>
            </a:r>
            <a:r>
              <a:rPr lang="en-US" dirty="0"/>
              <a:t>activity is in the foreground of the screen and has user focus. (This state is also sometimes referred to as "running".)</a:t>
            </a:r>
          </a:p>
          <a:p>
            <a:r>
              <a:rPr lang="en-US" b="1" dirty="0" smtClean="0"/>
              <a:t>Paused</a:t>
            </a:r>
            <a:r>
              <a:rPr lang="en-US" dirty="0" smtClean="0"/>
              <a:t/>
            </a:r>
            <a:br>
              <a:rPr lang="en-US" dirty="0" smtClean="0"/>
            </a:br>
            <a:r>
              <a:rPr lang="en-US" dirty="0" smtClean="0"/>
              <a:t>Another </a:t>
            </a:r>
            <a:r>
              <a:rPr lang="en-US" dirty="0"/>
              <a:t>activity is in the foreground and has focus, but this one is still visible. That is, another activity is visible on top of this one and that activity is partially transparent or doesn't cover the entire screen. A paused activity is completely alive (the Activity object is retained in memory, it maintains all state and member information, and remains attached to the window manager), but can be killed by the system in extremely low memory situations.</a:t>
            </a:r>
          </a:p>
          <a:p>
            <a:r>
              <a:rPr lang="en-US" b="1" dirty="0" smtClean="0"/>
              <a:t>Stopped</a:t>
            </a:r>
            <a:r>
              <a:rPr lang="en-US" dirty="0" smtClean="0"/>
              <a:t/>
            </a:r>
            <a:br>
              <a:rPr lang="en-US" dirty="0" smtClean="0"/>
            </a:br>
            <a:r>
              <a:rPr lang="en-US" dirty="0" smtClean="0"/>
              <a:t>The </a:t>
            </a:r>
            <a:r>
              <a:rPr lang="en-US" dirty="0"/>
              <a:t>activity is completely obscured by another activity (the activity is now in the "background"). A stopped activity is also still alive (the Activity object is retained in memory, it maintains all state and member information, but is not attached to the window manager). However, it is no longer visible to the user and it can be killed by the system when memory is needed elsewhere.</a:t>
            </a:r>
          </a:p>
        </p:txBody>
      </p:sp>
    </p:spTree>
    <p:extLst>
      <p:ext uri="{BB962C8B-B14F-4D97-AF65-F5344CB8AC3E}">
        <p14:creationId xmlns:p14="http://schemas.microsoft.com/office/powerpoint/2010/main" val="102500516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lifecycle</a:t>
            </a:r>
            <a:endParaRPr lang="en-US" dirty="0"/>
          </a:p>
        </p:txBody>
      </p:sp>
      <p:sp>
        <p:nvSpPr>
          <p:cNvPr id="3" name="Content Placeholder 2"/>
          <p:cNvSpPr>
            <a:spLocks noGrp="1"/>
          </p:cNvSpPr>
          <p:nvPr>
            <p:ph idx="1"/>
          </p:nvPr>
        </p:nvSpPr>
        <p:spPr/>
        <p:txBody>
          <a:bodyPr/>
          <a:lstStyle/>
          <a:p>
            <a:r>
              <a:rPr lang="en-US" dirty="0"/>
              <a:t>If an activity is paused or stopped, the system can drop it from memory either by asking it to finish (calling its finish() method), or simply killing its process. When the activity is opened again (after being finished or killed), it must be created all over.</a:t>
            </a:r>
          </a:p>
        </p:txBody>
      </p:sp>
    </p:spTree>
    <p:extLst>
      <p:ext uri="{BB962C8B-B14F-4D97-AF65-F5344CB8AC3E}">
        <p14:creationId xmlns:p14="http://schemas.microsoft.com/office/powerpoint/2010/main" val="261577653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143672" y="1600201"/>
            <a:ext cx="8438728" cy="4781127"/>
          </a:xfrm>
        </p:spPr>
        <p:txBody>
          <a:bodyPr/>
          <a:lstStyle/>
          <a:p>
            <a:pPr marL="0" indent="0">
              <a:buNone/>
            </a:pPr>
            <a:r>
              <a:rPr lang="en-US" dirty="0" smtClean="0"/>
              <a:t>10:00	Introduction</a:t>
            </a:r>
          </a:p>
          <a:p>
            <a:pPr marL="0" indent="0">
              <a:buNone/>
            </a:pPr>
            <a:r>
              <a:rPr lang="en-US" dirty="0" smtClean="0"/>
              <a:t>10:30	Lesson #1</a:t>
            </a:r>
          </a:p>
          <a:p>
            <a:pPr marL="0" indent="0">
              <a:buNone/>
            </a:pPr>
            <a:r>
              <a:rPr lang="en-US" dirty="0" smtClean="0"/>
              <a:t>11:30	Lesson #2</a:t>
            </a:r>
            <a:endParaRPr lang="en-US" dirty="0"/>
          </a:p>
          <a:p>
            <a:pPr marL="0" indent="0">
              <a:buNone/>
            </a:pPr>
            <a:r>
              <a:rPr lang="en-US" dirty="0" smtClean="0"/>
              <a:t>12:30	Lunch</a:t>
            </a:r>
          </a:p>
          <a:p>
            <a:pPr marL="0" indent="0">
              <a:buNone/>
            </a:pPr>
            <a:r>
              <a:rPr lang="en-US" dirty="0" smtClean="0"/>
              <a:t>13:30	Lesson #3</a:t>
            </a:r>
            <a:endParaRPr lang="en-US" dirty="0"/>
          </a:p>
          <a:p>
            <a:pPr marL="0" indent="0">
              <a:buNone/>
            </a:pPr>
            <a:r>
              <a:rPr lang="en-US" dirty="0" smtClean="0"/>
              <a:t>14:30	Lesson #4</a:t>
            </a:r>
            <a:endParaRPr lang="en-US" dirty="0"/>
          </a:p>
          <a:p>
            <a:pPr marL="0" indent="0">
              <a:buNone/>
            </a:pPr>
            <a:r>
              <a:rPr lang="en-US" dirty="0" smtClean="0"/>
              <a:t>15:30	Lesson </a:t>
            </a:r>
            <a:r>
              <a:rPr lang="en-US" dirty="0"/>
              <a:t>#</a:t>
            </a:r>
            <a:r>
              <a:rPr lang="en-US" dirty="0" smtClean="0"/>
              <a:t>5</a:t>
            </a:r>
          </a:p>
          <a:p>
            <a:pPr marL="0" indent="0">
              <a:buNone/>
            </a:pPr>
            <a:r>
              <a:rPr lang="en-US" dirty="0" smtClean="0"/>
              <a:t>16:30	Homework</a:t>
            </a:r>
            <a:endParaRPr lang="en-US" dirty="0"/>
          </a:p>
        </p:txBody>
      </p:sp>
    </p:spTree>
    <p:extLst>
      <p:ext uri="{BB962C8B-B14F-4D97-AF65-F5344CB8AC3E}">
        <p14:creationId xmlns:p14="http://schemas.microsoft.com/office/powerpoint/2010/main" val="227577959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Views / Components / “Widgets”</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3548459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Listen carefully…</a:t>
            </a:r>
            <a:endParaRPr lang="en-US" dirty="0"/>
          </a:p>
        </p:txBody>
      </p:sp>
      <p:sp>
        <p:nvSpPr>
          <p:cNvPr id="5" name="Content Placeholder 4"/>
          <p:cNvSpPr>
            <a:spLocks noGrp="1"/>
          </p:cNvSpPr>
          <p:nvPr>
            <p:ph idx="1"/>
          </p:nvPr>
        </p:nvSpPr>
        <p:spPr/>
        <p:txBody>
          <a:bodyPr/>
          <a:lstStyle/>
          <a:p>
            <a:pPr marL="0" indent="0">
              <a:buNone/>
            </a:pPr>
            <a:r>
              <a:rPr lang="en-US" dirty="0" err="1" smtClean="0">
                <a:latin typeface="Consolas" panose="020B0609020204030204" pitchFamily="49" charset="0"/>
              </a:rPr>
              <a:t>view.setOnClickListener</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new </a:t>
            </a:r>
            <a:r>
              <a:rPr lang="en-US" dirty="0" err="1" smtClean="0">
                <a:latin typeface="Consolas" panose="020B0609020204030204" pitchFamily="49" charset="0"/>
              </a:rPr>
              <a:t>onClickListener</a:t>
            </a:r>
            <a:r>
              <a:rPr lang="en-US" dirty="0" smtClean="0">
                <a:latin typeface="Consolas" panose="020B0609020204030204" pitchFamily="49" charset="0"/>
              </a:rPr>
              <a:t>() {</a:t>
            </a:r>
            <a:br>
              <a:rPr lang="en-US" dirty="0" smtClean="0">
                <a:latin typeface="Consolas" panose="020B0609020204030204" pitchFamily="49" charset="0"/>
              </a:rPr>
            </a:br>
            <a:r>
              <a:rPr lang="en-US" dirty="0" smtClean="0">
                <a:latin typeface="Consolas" panose="020B0609020204030204" pitchFamily="49" charset="0"/>
              </a:rPr>
              <a:t>        //…</a:t>
            </a:r>
            <a:br>
              <a:rPr lang="en-US" dirty="0" smtClean="0">
                <a:latin typeface="Consolas" panose="020B0609020204030204" pitchFamily="49" charset="0"/>
              </a:rPr>
            </a:br>
            <a:r>
              <a:rPr lang="en-US" dirty="0" smtClean="0">
                <a:latin typeface="Consolas" panose="020B0609020204030204" pitchFamily="49" charset="0"/>
              </a:rPr>
              <a:t>    }</a:t>
            </a:r>
            <a:br>
              <a:rPr lang="en-US" dirty="0" smtClean="0">
                <a:latin typeface="Consolas" panose="020B0609020204030204" pitchFamily="49" charset="0"/>
              </a:rPr>
            </a:br>
            <a:r>
              <a:rPr lang="en-US" dirty="0" smtClean="0">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334305169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Lunch!</a:t>
            </a:r>
            <a:endParaRPr lang="en-US" dirty="0"/>
          </a:p>
        </p:txBody>
      </p:sp>
    </p:spTree>
    <p:extLst>
      <p:ext uri="{BB962C8B-B14F-4D97-AF65-F5344CB8AC3E}">
        <p14:creationId xmlns:p14="http://schemas.microsoft.com/office/powerpoint/2010/main" val="366789923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Lesson #3</a:t>
            </a:r>
            <a:endParaRPr lang="en-US" dirty="0"/>
          </a:p>
        </p:txBody>
      </p:sp>
      <p:sp>
        <p:nvSpPr>
          <p:cNvPr id="2" name="Subtitle 1"/>
          <p:cNvSpPr>
            <a:spLocks noGrp="1"/>
          </p:cNvSpPr>
          <p:nvPr>
            <p:ph type="subTitle" idx="1"/>
          </p:nvPr>
        </p:nvSpPr>
        <p:spPr/>
        <p:txBody>
          <a:bodyPr/>
          <a:lstStyle/>
          <a:p>
            <a:r>
              <a:rPr lang="en-US" dirty="0"/>
              <a:t>Intents, Tasks </a:t>
            </a:r>
            <a:r>
              <a:rPr lang="en-US" dirty="0" smtClean="0"/>
              <a:t>&amp; Activity </a:t>
            </a:r>
            <a:r>
              <a:rPr lang="en-US" dirty="0"/>
              <a:t>Back Stack</a:t>
            </a:r>
          </a:p>
        </p:txBody>
      </p:sp>
    </p:spTree>
    <p:extLst>
      <p:ext uri="{BB962C8B-B14F-4D97-AF65-F5344CB8AC3E}">
        <p14:creationId xmlns:p14="http://schemas.microsoft.com/office/powerpoint/2010/main" val="282083555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a:t>
            </a:r>
            <a:endParaRPr lang="en-US" dirty="0"/>
          </a:p>
        </p:txBody>
      </p:sp>
      <p:sp>
        <p:nvSpPr>
          <p:cNvPr id="3" name="Content Placeholder 2"/>
          <p:cNvSpPr>
            <a:spLocks noGrp="1"/>
          </p:cNvSpPr>
          <p:nvPr>
            <p:ph idx="1"/>
          </p:nvPr>
        </p:nvSpPr>
        <p:spPr>
          <a:xfrm>
            <a:off x="4367808" y="1600201"/>
            <a:ext cx="7214592" cy="4525963"/>
          </a:xfrm>
        </p:spPr>
        <p:txBody>
          <a:bodyPr>
            <a:normAutofit/>
          </a:bodyPr>
          <a:lstStyle/>
          <a:p>
            <a:pPr marL="514350" indent="-514350">
              <a:buFont typeface="+mj-lt"/>
              <a:buAutoNum type="arabicPeriod"/>
            </a:pPr>
            <a:endParaRPr lang="en-US" dirty="0"/>
          </a:p>
        </p:txBody>
      </p:sp>
      <p:sp>
        <p:nvSpPr>
          <p:cNvPr id="4" name="Vertical Scroll 3"/>
          <p:cNvSpPr/>
          <p:nvPr/>
        </p:nvSpPr>
        <p:spPr>
          <a:xfrm>
            <a:off x="335360" y="1700808"/>
            <a:ext cx="3816424" cy="1656184"/>
          </a:xfrm>
          <a:prstGeom prst="verticalScroll">
            <a:avLst>
              <a:gd name="adj" fmla="val 25000"/>
            </a:avLst>
          </a:prstGeom>
          <a:solidFill>
            <a:srgbClr val="F8C02B"/>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smtClean="0">
                <a:solidFill>
                  <a:schemeClr val="tx1"/>
                </a:solidFill>
              </a:rPr>
              <a:t>Course Guide:</a:t>
            </a:r>
          </a:p>
          <a:p>
            <a:pPr algn="ctr"/>
            <a:r>
              <a:rPr lang="en-US" sz="2800" i="1" dirty="0" smtClean="0">
                <a:solidFill>
                  <a:schemeClr val="tx1"/>
                </a:solidFill>
              </a:rPr>
              <a:t>Lesson 3</a:t>
            </a:r>
            <a:endParaRPr lang="en-US" sz="2800" i="1" dirty="0">
              <a:solidFill>
                <a:schemeClr val="tx1"/>
              </a:solidFill>
            </a:endParaRPr>
          </a:p>
        </p:txBody>
      </p:sp>
    </p:spTree>
    <p:extLst>
      <p:ext uri="{BB962C8B-B14F-4D97-AF65-F5344CB8AC3E}">
        <p14:creationId xmlns:p14="http://schemas.microsoft.com/office/powerpoint/2010/main" val="358507542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Intents</a:t>
            </a:r>
            <a:endParaRPr lang="en-US" dirty="0"/>
          </a:p>
        </p:txBody>
      </p:sp>
      <p:sp>
        <p:nvSpPr>
          <p:cNvPr id="5" name="Content Placeholder 4"/>
          <p:cNvSpPr>
            <a:spLocks noGrp="1"/>
          </p:cNvSpPr>
          <p:nvPr>
            <p:ph idx="1"/>
          </p:nvPr>
        </p:nvSpPr>
        <p:spPr/>
        <p:txBody>
          <a:bodyPr/>
          <a:lstStyle/>
          <a:p>
            <a:r>
              <a:rPr lang="en-US" dirty="0" smtClean="0"/>
              <a:t>Explicit intents</a:t>
            </a:r>
          </a:p>
          <a:p>
            <a:r>
              <a:rPr lang="en-US" dirty="0" smtClean="0"/>
              <a:t>Implicit intents</a:t>
            </a:r>
            <a:endParaRPr lang="en-US" dirty="0"/>
          </a:p>
        </p:txBody>
      </p:sp>
    </p:spTree>
    <p:extLst>
      <p:ext uri="{BB962C8B-B14F-4D97-AF65-F5344CB8AC3E}">
        <p14:creationId xmlns:p14="http://schemas.microsoft.com/office/powerpoint/2010/main" val="152938865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Tasks &amp; Activity Back Stack</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4802156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Lesson #4</a:t>
            </a:r>
            <a:endParaRPr lang="en-US" dirty="0"/>
          </a:p>
        </p:txBody>
      </p:sp>
      <p:sp>
        <p:nvSpPr>
          <p:cNvPr id="2" name="Subtitle 1"/>
          <p:cNvSpPr>
            <a:spLocks noGrp="1"/>
          </p:cNvSpPr>
          <p:nvPr>
            <p:ph type="subTitle" idx="1"/>
          </p:nvPr>
        </p:nvSpPr>
        <p:spPr/>
        <p:txBody>
          <a:bodyPr/>
          <a:lstStyle/>
          <a:p>
            <a:r>
              <a:rPr lang="en-US" dirty="0" err="1" smtClean="0"/>
              <a:t>ListViews</a:t>
            </a:r>
            <a:r>
              <a:rPr lang="en-US" dirty="0" smtClean="0"/>
              <a:t> &amp; Adapters</a:t>
            </a:r>
            <a:endParaRPr lang="en-US" dirty="0"/>
          </a:p>
        </p:txBody>
      </p:sp>
    </p:spTree>
    <p:extLst>
      <p:ext uri="{BB962C8B-B14F-4D97-AF65-F5344CB8AC3E}">
        <p14:creationId xmlns:p14="http://schemas.microsoft.com/office/powerpoint/2010/main" val="3398582412"/>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a:t>
            </a:r>
            <a:endParaRPr lang="en-US" dirty="0"/>
          </a:p>
        </p:txBody>
      </p:sp>
      <p:sp>
        <p:nvSpPr>
          <p:cNvPr id="3" name="Content Placeholder 2"/>
          <p:cNvSpPr>
            <a:spLocks noGrp="1"/>
          </p:cNvSpPr>
          <p:nvPr>
            <p:ph idx="1"/>
          </p:nvPr>
        </p:nvSpPr>
        <p:spPr>
          <a:xfrm>
            <a:off x="4367808" y="1600201"/>
            <a:ext cx="7214592" cy="4525963"/>
          </a:xfrm>
        </p:spPr>
        <p:txBody>
          <a:bodyPr>
            <a:normAutofit/>
          </a:bodyPr>
          <a:lstStyle/>
          <a:p>
            <a:pPr marL="514350" indent="-514350">
              <a:buFont typeface="+mj-lt"/>
              <a:buAutoNum type="arabicPeriod"/>
            </a:pPr>
            <a:endParaRPr lang="en-US" dirty="0"/>
          </a:p>
        </p:txBody>
      </p:sp>
      <p:sp>
        <p:nvSpPr>
          <p:cNvPr id="4" name="Vertical Scroll 3"/>
          <p:cNvSpPr/>
          <p:nvPr/>
        </p:nvSpPr>
        <p:spPr>
          <a:xfrm>
            <a:off x="335360" y="1700808"/>
            <a:ext cx="3816424" cy="1656184"/>
          </a:xfrm>
          <a:prstGeom prst="verticalScroll">
            <a:avLst>
              <a:gd name="adj" fmla="val 25000"/>
            </a:avLst>
          </a:prstGeom>
          <a:solidFill>
            <a:srgbClr val="F8C02B"/>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smtClean="0">
                <a:solidFill>
                  <a:schemeClr val="tx1"/>
                </a:solidFill>
              </a:rPr>
              <a:t>Course Guide:</a:t>
            </a:r>
          </a:p>
          <a:p>
            <a:pPr algn="ctr"/>
            <a:r>
              <a:rPr lang="en-US" sz="2800" i="1" dirty="0" smtClean="0">
                <a:solidFill>
                  <a:schemeClr val="tx1"/>
                </a:solidFill>
              </a:rPr>
              <a:t>Lesson 4</a:t>
            </a:r>
            <a:endParaRPr lang="en-US" sz="2800" i="1" dirty="0">
              <a:solidFill>
                <a:schemeClr val="tx1"/>
              </a:solidFill>
            </a:endParaRPr>
          </a:p>
        </p:txBody>
      </p:sp>
    </p:spTree>
    <p:extLst>
      <p:ext uri="{BB962C8B-B14F-4D97-AF65-F5344CB8AC3E}">
        <p14:creationId xmlns:p14="http://schemas.microsoft.com/office/powerpoint/2010/main" val="216166106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ListViews</a:t>
            </a:r>
            <a:r>
              <a:rPr lang="en-US" dirty="0" smtClean="0"/>
              <a:t> &amp; Adapters</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98201468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Lesson #1	Android Studio &amp; projects</a:t>
            </a:r>
          </a:p>
          <a:p>
            <a:r>
              <a:rPr lang="en-US" dirty="0"/>
              <a:t>Lesson </a:t>
            </a:r>
            <a:r>
              <a:rPr lang="en-US" dirty="0" smtClean="0"/>
              <a:t>#2	Activities &amp; Views</a:t>
            </a:r>
            <a:endParaRPr lang="en-US" dirty="0"/>
          </a:p>
          <a:p>
            <a:r>
              <a:rPr lang="en-US" dirty="0"/>
              <a:t>Lesson </a:t>
            </a:r>
            <a:r>
              <a:rPr lang="en-US" dirty="0" smtClean="0"/>
              <a:t>#3</a:t>
            </a:r>
            <a:r>
              <a:rPr lang="en-US" dirty="0"/>
              <a:t>	Intents, Tasks </a:t>
            </a:r>
            <a:r>
              <a:rPr lang="en-US" dirty="0" smtClean="0"/>
              <a:t>&amp; Activity </a:t>
            </a:r>
            <a:r>
              <a:rPr lang="en-US" dirty="0"/>
              <a:t>Back Stack</a:t>
            </a:r>
          </a:p>
          <a:p>
            <a:r>
              <a:rPr lang="en-US" dirty="0"/>
              <a:t>Lesson </a:t>
            </a:r>
            <a:r>
              <a:rPr lang="en-US" dirty="0" smtClean="0"/>
              <a:t>#4</a:t>
            </a:r>
            <a:r>
              <a:rPr lang="en-US" dirty="0"/>
              <a:t>	</a:t>
            </a:r>
            <a:r>
              <a:rPr lang="en-US" dirty="0" err="1"/>
              <a:t>ListViews</a:t>
            </a:r>
            <a:r>
              <a:rPr lang="en-US" dirty="0"/>
              <a:t> </a:t>
            </a:r>
            <a:r>
              <a:rPr lang="en-US" dirty="0" smtClean="0"/>
              <a:t>&amp; Adapters</a:t>
            </a:r>
            <a:endParaRPr lang="en-US" dirty="0"/>
          </a:p>
          <a:p>
            <a:r>
              <a:rPr lang="en-US" dirty="0"/>
              <a:t>Lesson #5	</a:t>
            </a:r>
            <a:r>
              <a:rPr lang="en-US" dirty="0" smtClean="0"/>
              <a:t>All together now! An image viewing app</a:t>
            </a:r>
          </a:p>
          <a:p>
            <a:r>
              <a:rPr lang="en-US" dirty="0" smtClean="0"/>
              <a:t>Homework</a:t>
            </a:r>
            <a:endParaRPr lang="en-US" dirty="0"/>
          </a:p>
          <a:p>
            <a:endParaRPr lang="en-US" dirty="0"/>
          </a:p>
        </p:txBody>
      </p:sp>
    </p:spTree>
    <p:extLst>
      <p:ext uri="{BB962C8B-B14F-4D97-AF65-F5344CB8AC3E}">
        <p14:creationId xmlns:p14="http://schemas.microsoft.com/office/powerpoint/2010/main" val="359451776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Lesson #5</a:t>
            </a:r>
            <a:endParaRPr lang="en-US" dirty="0"/>
          </a:p>
        </p:txBody>
      </p:sp>
      <p:sp>
        <p:nvSpPr>
          <p:cNvPr id="2" name="Subtitle 1"/>
          <p:cNvSpPr>
            <a:spLocks noGrp="1"/>
          </p:cNvSpPr>
          <p:nvPr>
            <p:ph type="subTitle" idx="1"/>
          </p:nvPr>
        </p:nvSpPr>
        <p:spPr/>
        <p:txBody>
          <a:bodyPr/>
          <a:lstStyle/>
          <a:p>
            <a:r>
              <a:rPr lang="en-US" dirty="0"/>
              <a:t>All together now! An image viewing </a:t>
            </a:r>
            <a:r>
              <a:rPr lang="en-US" dirty="0" smtClean="0"/>
              <a:t>app</a:t>
            </a:r>
            <a:endParaRPr lang="en-US" dirty="0"/>
          </a:p>
        </p:txBody>
      </p:sp>
    </p:spTree>
    <p:extLst>
      <p:ext uri="{BB962C8B-B14F-4D97-AF65-F5344CB8AC3E}">
        <p14:creationId xmlns:p14="http://schemas.microsoft.com/office/powerpoint/2010/main" val="83139931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a:t>
            </a:r>
            <a:endParaRPr lang="en-US" dirty="0"/>
          </a:p>
        </p:txBody>
      </p:sp>
      <p:sp>
        <p:nvSpPr>
          <p:cNvPr id="3" name="Content Placeholder 2"/>
          <p:cNvSpPr>
            <a:spLocks noGrp="1"/>
          </p:cNvSpPr>
          <p:nvPr>
            <p:ph idx="1"/>
          </p:nvPr>
        </p:nvSpPr>
        <p:spPr>
          <a:xfrm>
            <a:off x="4367808" y="1600201"/>
            <a:ext cx="7214592" cy="4525963"/>
          </a:xfrm>
        </p:spPr>
        <p:txBody>
          <a:bodyPr>
            <a:normAutofit/>
          </a:bodyPr>
          <a:lstStyle/>
          <a:p>
            <a:pPr marL="514350" indent="-514350">
              <a:buFont typeface="+mj-lt"/>
              <a:buAutoNum type="arabicPeriod"/>
            </a:pPr>
            <a:endParaRPr lang="en-US" dirty="0"/>
          </a:p>
        </p:txBody>
      </p:sp>
      <p:sp>
        <p:nvSpPr>
          <p:cNvPr id="4" name="Vertical Scroll 3"/>
          <p:cNvSpPr/>
          <p:nvPr/>
        </p:nvSpPr>
        <p:spPr>
          <a:xfrm>
            <a:off x="335360" y="1700808"/>
            <a:ext cx="3816424" cy="1656184"/>
          </a:xfrm>
          <a:prstGeom prst="verticalScroll">
            <a:avLst>
              <a:gd name="adj" fmla="val 25000"/>
            </a:avLst>
          </a:prstGeom>
          <a:solidFill>
            <a:srgbClr val="F8C02B"/>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smtClean="0">
                <a:solidFill>
                  <a:schemeClr val="tx1"/>
                </a:solidFill>
              </a:rPr>
              <a:t>Course Guide:</a:t>
            </a:r>
          </a:p>
          <a:p>
            <a:pPr algn="ctr"/>
            <a:r>
              <a:rPr lang="en-US" sz="2800" i="1" dirty="0" smtClean="0">
                <a:solidFill>
                  <a:schemeClr val="tx1"/>
                </a:solidFill>
              </a:rPr>
              <a:t>Lesson 5</a:t>
            </a:r>
            <a:endParaRPr lang="en-US" sz="2800" i="1" dirty="0">
              <a:solidFill>
                <a:schemeClr val="tx1"/>
              </a:solidFill>
            </a:endParaRPr>
          </a:p>
        </p:txBody>
      </p:sp>
    </p:spTree>
    <p:extLst>
      <p:ext uri="{BB962C8B-B14F-4D97-AF65-F5344CB8AC3E}">
        <p14:creationId xmlns:p14="http://schemas.microsoft.com/office/powerpoint/2010/main" val="178307746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51716393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Reusing fragments</a:t>
            </a:r>
            <a:endParaRPr lang="en-US" dirty="0"/>
          </a:p>
        </p:txBody>
      </p:sp>
      <p:pic>
        <p:nvPicPr>
          <p:cNvPr id="12"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460" y="2967830"/>
            <a:ext cx="2133600" cy="1752600"/>
          </a:xfrm>
          <a:prstGeom prst="rect">
            <a:avLst/>
          </a:prstGeom>
        </p:spPr>
      </p:pic>
      <p:pic>
        <p:nvPicPr>
          <p:cNvPr id="1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8940" y="2772568"/>
            <a:ext cx="3248025" cy="2143125"/>
          </a:xfrm>
          <a:prstGeom prst="rect">
            <a:avLst/>
          </a:prstGeom>
        </p:spPr>
      </p:pic>
    </p:spTree>
    <p:extLst>
      <p:ext uri="{BB962C8B-B14F-4D97-AF65-F5344CB8AC3E}">
        <p14:creationId xmlns:p14="http://schemas.microsoft.com/office/powerpoint/2010/main" val="14471158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Reusing fragments</a:t>
            </a:r>
            <a:endParaRPr lang="en-US" dirty="0"/>
          </a:p>
        </p:txBody>
      </p:sp>
      <p:pic>
        <p:nvPicPr>
          <p:cNvPr id="5"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0296" y="1436889"/>
            <a:ext cx="2808310" cy="4814481"/>
          </a:xfrm>
          <a:prstGeom prst="rect">
            <a:avLst/>
          </a:prstGeom>
        </p:spPr>
      </p:pic>
      <p:pic>
        <p:nvPicPr>
          <p:cNvPr id="6"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4075" y="1436889"/>
            <a:ext cx="2808309" cy="4814481"/>
          </a:xfrm>
          <a:prstGeom prst="rect">
            <a:avLst/>
          </a:prstGeom>
        </p:spPr>
      </p:pic>
      <p:pic>
        <p:nvPicPr>
          <p:cNvPr id="7" name="Content Placeholder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84" y="1124744"/>
            <a:ext cx="7291252" cy="5294753"/>
          </a:xfrm>
          <a:prstGeom prst="rect">
            <a:avLst/>
          </a:prstGeom>
        </p:spPr>
      </p:pic>
    </p:spTree>
    <p:extLst>
      <p:ext uri="{BB962C8B-B14F-4D97-AF65-F5344CB8AC3E}">
        <p14:creationId xmlns:p14="http://schemas.microsoft.com/office/powerpoint/2010/main" val="145498206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ul\Documents\My Dropbox\Pixplicity\Pictures\Paul_2012-06-04-square-600p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0416" y="4077072"/>
            <a:ext cx="1911697" cy="1911697"/>
          </a:xfrm>
          <a:prstGeom prst="rect">
            <a:avLst/>
          </a:prstGeom>
          <a:solidFill>
            <a:srgbClr val="FFFFFF">
              <a:shade val="85000"/>
            </a:srgbClr>
          </a:solidFill>
          <a:ln w="127000" cap="rnd">
            <a:solidFill>
              <a:srgbClr val="FFFFFF"/>
            </a:solidFill>
          </a:ln>
          <a:effectLst>
            <a:outerShdw blurRad="76200" dir="18900000" sy="23000" kx="-1200000" algn="bl" rotWithShape="0">
              <a:prstClr val="black">
                <a:alpha val="20000"/>
              </a:prstClr>
            </a:outerShdw>
          </a:effectLst>
          <a:scene3d>
            <a:camera prst="perspectiveContrastingLeftFacing" fov="4800000">
              <a:rot lat="540000" lon="900000" rev="0"/>
            </a:camera>
            <a:lightRig rig="soft" dir="t"/>
          </a:scene3d>
          <a:sp3d contourW="12700" prstMaterial="matte">
            <a:bevelT w="63500" h="50800"/>
            <a:contourClr>
              <a:srgbClr val="C0C0C0"/>
            </a:contourClr>
          </a:sp3d>
          <a:extLst/>
        </p:spPr>
      </p:pic>
      <p:sp>
        <p:nvSpPr>
          <p:cNvPr id="5" name="TextBox 4"/>
          <p:cNvSpPr txBox="1"/>
          <p:nvPr/>
        </p:nvSpPr>
        <p:spPr>
          <a:xfrm>
            <a:off x="6711552" y="5333727"/>
            <a:ext cx="3083740" cy="615553"/>
          </a:xfrm>
          <a:prstGeom prst="rect">
            <a:avLst/>
          </a:prstGeom>
          <a:noFill/>
        </p:spPr>
        <p:txBody>
          <a:bodyPr wrap="square" lIns="0" tIns="0" rIns="0" bIns="0" rtlCol="0">
            <a:spAutoFit/>
          </a:bodyPr>
          <a:lstStyle/>
          <a:p>
            <a:pPr algn="r"/>
            <a:r>
              <a:rPr lang="en-US" sz="2000" b="1" dirty="0">
                <a:solidFill>
                  <a:schemeClr val="bg1">
                    <a:lumMod val="65000"/>
                  </a:schemeClr>
                </a:solidFill>
              </a:rPr>
              <a:t>Paul </a:t>
            </a:r>
            <a:r>
              <a:rPr lang="en-US" sz="2000" b="1" dirty="0" err="1">
                <a:solidFill>
                  <a:schemeClr val="bg1">
                    <a:lumMod val="65000"/>
                  </a:schemeClr>
                </a:solidFill>
              </a:rPr>
              <a:t>Lammertsma</a:t>
            </a:r>
            <a:endParaRPr lang="en-US" sz="2000" b="1" dirty="0">
              <a:solidFill>
                <a:schemeClr val="bg1">
                  <a:lumMod val="65000"/>
                </a:schemeClr>
              </a:solidFill>
            </a:endParaRPr>
          </a:p>
          <a:p>
            <a:pPr algn="r"/>
            <a:r>
              <a:rPr lang="en-US" sz="2000" dirty="0">
                <a:solidFill>
                  <a:schemeClr val="bg1">
                    <a:lumMod val="65000"/>
                  </a:schemeClr>
                </a:solidFill>
              </a:rPr>
              <a:t>CTO, </a:t>
            </a:r>
            <a:r>
              <a:rPr lang="en-US" sz="2000" dirty="0" err="1">
                <a:solidFill>
                  <a:schemeClr val="bg1">
                    <a:lumMod val="65000"/>
                  </a:schemeClr>
                </a:solidFill>
              </a:rPr>
              <a:t>Pixplicity</a:t>
            </a:r>
            <a:endParaRPr lang="en-US" sz="2000" dirty="0">
              <a:solidFill>
                <a:schemeClr val="bg1">
                  <a:lumMod val="65000"/>
                </a:schemeClr>
              </a:solidFill>
            </a:endParaRPr>
          </a:p>
        </p:txBody>
      </p:sp>
      <p:sp>
        <p:nvSpPr>
          <p:cNvPr id="11" name="Title 10"/>
          <p:cNvSpPr>
            <a:spLocks noGrp="1"/>
          </p:cNvSpPr>
          <p:nvPr>
            <p:ph type="ctrTitle"/>
          </p:nvPr>
        </p:nvSpPr>
        <p:spPr/>
        <p:txBody>
          <a:bodyPr/>
          <a:lstStyle/>
          <a:p>
            <a:r>
              <a:rPr lang="en-US" dirty="0" smtClean="0"/>
              <a:t>Beginner’s Workshop</a:t>
            </a:r>
            <a:endParaRPr lang="en-US" dirty="0"/>
          </a:p>
        </p:txBody>
      </p:sp>
    </p:spTree>
    <p:extLst>
      <p:ext uri="{BB962C8B-B14F-4D97-AF65-F5344CB8AC3E}">
        <p14:creationId xmlns:p14="http://schemas.microsoft.com/office/powerpoint/2010/main" val="409486934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NON-Contents</a:t>
            </a:r>
            <a:endParaRPr lang="en-US" dirty="0"/>
          </a:p>
        </p:txBody>
      </p:sp>
      <p:sp>
        <p:nvSpPr>
          <p:cNvPr id="3" name="Content Placeholder 2"/>
          <p:cNvSpPr>
            <a:spLocks noGrp="1"/>
          </p:cNvSpPr>
          <p:nvPr>
            <p:ph idx="1"/>
          </p:nvPr>
        </p:nvSpPr>
        <p:spPr/>
        <p:txBody>
          <a:bodyPr/>
          <a:lstStyle/>
          <a:p>
            <a:r>
              <a:rPr lang="en-US" dirty="0"/>
              <a:t>The Java language and syntax</a:t>
            </a:r>
          </a:p>
          <a:p>
            <a:r>
              <a:rPr lang="en-US" dirty="0"/>
              <a:t>Basic Object Oriented (OO) programming</a:t>
            </a:r>
          </a:p>
          <a:p>
            <a:r>
              <a:rPr lang="en-US" dirty="0"/>
              <a:t>Basic event driven programming</a:t>
            </a:r>
          </a:p>
          <a:p>
            <a:r>
              <a:rPr lang="en-US" dirty="0"/>
              <a:t>Writing tests</a:t>
            </a:r>
          </a:p>
          <a:p>
            <a:r>
              <a:rPr lang="en-US" dirty="0"/>
              <a:t>Working with more complex </a:t>
            </a:r>
            <a:r>
              <a:rPr lang="en-US" dirty="0" smtClean="0"/>
              <a:t>concepts</a:t>
            </a:r>
          </a:p>
          <a:p>
            <a:pPr lvl="1"/>
            <a:r>
              <a:rPr lang="en-US" dirty="0" smtClean="0"/>
              <a:t>Services</a:t>
            </a:r>
            <a:r>
              <a:rPr lang="en-US" dirty="0"/>
              <a:t>, Broadcast Receivers, Databases, etc.</a:t>
            </a:r>
          </a:p>
        </p:txBody>
      </p:sp>
    </p:spTree>
    <p:extLst>
      <p:ext uri="{BB962C8B-B14F-4D97-AF65-F5344CB8AC3E}">
        <p14:creationId xmlns:p14="http://schemas.microsoft.com/office/powerpoint/2010/main" val="63105630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Android?</a:t>
            </a:r>
            <a:endParaRPr lang="en-US" dirty="0"/>
          </a:p>
        </p:txBody>
      </p:sp>
      <p:sp>
        <p:nvSpPr>
          <p:cNvPr id="5" name="Content Placeholder 4"/>
          <p:cNvSpPr>
            <a:spLocks noGrp="1"/>
          </p:cNvSpPr>
          <p:nvPr>
            <p:ph idx="1"/>
          </p:nvPr>
        </p:nvSpPr>
        <p:spPr/>
        <p:txBody>
          <a:bodyPr/>
          <a:lstStyle/>
          <a:p>
            <a:r>
              <a:rPr lang="en-US" dirty="0"/>
              <a:t>Truly open! </a:t>
            </a:r>
            <a:r>
              <a:rPr lang="en-US" dirty="0" smtClean="0"/>
              <a:t>(…truly </a:t>
            </a:r>
            <a:r>
              <a:rPr lang="en-US" dirty="0"/>
              <a:t>open?)</a:t>
            </a:r>
          </a:p>
          <a:p>
            <a:r>
              <a:rPr lang="en-US" dirty="0"/>
              <a:t>Component based</a:t>
            </a:r>
          </a:p>
          <a:p>
            <a:r>
              <a:rPr lang="en-US" dirty="0"/>
              <a:t>Tons of built-in services</a:t>
            </a:r>
          </a:p>
          <a:p>
            <a:r>
              <a:rPr lang="en-US" dirty="0"/>
              <a:t>Automatic management of application life cycle</a:t>
            </a:r>
          </a:p>
          <a:p>
            <a:r>
              <a:rPr lang="en-US" dirty="0"/>
              <a:t>High-quality graphics and sounds</a:t>
            </a:r>
          </a:p>
          <a:p>
            <a:r>
              <a:rPr lang="en-US" dirty="0"/>
              <a:t>Portability across a </a:t>
            </a:r>
            <a:r>
              <a:rPr lang="en-US" dirty="0" smtClean="0"/>
              <a:t>wide range of hardware</a:t>
            </a:r>
            <a:endParaRPr lang="en-US" dirty="0"/>
          </a:p>
        </p:txBody>
      </p:sp>
    </p:spTree>
    <p:extLst>
      <p:ext uri="{BB962C8B-B14F-4D97-AF65-F5344CB8AC3E}">
        <p14:creationId xmlns:p14="http://schemas.microsoft.com/office/powerpoint/2010/main" val="208932872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System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0316" y="1129011"/>
            <a:ext cx="3591368" cy="5468342"/>
          </a:xfrm>
        </p:spPr>
      </p:pic>
    </p:spTree>
    <p:extLst>
      <p:ext uri="{BB962C8B-B14F-4D97-AF65-F5344CB8AC3E}">
        <p14:creationId xmlns:p14="http://schemas.microsoft.com/office/powerpoint/2010/main" val="4102848162"/>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System</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22" y="2065116"/>
            <a:ext cx="2947012" cy="3596132"/>
          </a:xfrm>
          <a:prstGeom prst="rect">
            <a:avLst/>
          </a:prstGeom>
        </p:spPr>
      </p:pic>
      <p:sp>
        <p:nvSpPr>
          <p:cNvPr id="14" name="TextBox 13"/>
          <p:cNvSpPr txBox="1"/>
          <p:nvPr/>
        </p:nvSpPr>
        <p:spPr>
          <a:xfrm>
            <a:off x="4313513" y="1970356"/>
            <a:ext cx="7070576" cy="3785652"/>
          </a:xfrm>
          <a:prstGeom prst="rect">
            <a:avLst/>
          </a:prstGeom>
          <a:noFill/>
        </p:spPr>
        <p:txBody>
          <a:bodyPr wrap="square" rtlCol="0">
            <a:spAutoFit/>
          </a:bodyPr>
          <a:lstStyle/>
          <a:p>
            <a:r>
              <a:rPr lang="en-US" sz="2400" dirty="0" smtClean="0">
                <a:solidFill>
                  <a:schemeClr val="bg1"/>
                </a:solidFill>
              </a:rPr>
              <a:t>Your application interacts with the Application Framework.</a:t>
            </a:r>
          </a:p>
          <a:p>
            <a:endParaRPr lang="en-US" sz="2400" dirty="0" smtClean="0">
              <a:solidFill>
                <a:schemeClr val="bg1"/>
              </a:solidFill>
            </a:endParaRPr>
          </a:p>
          <a:p>
            <a:r>
              <a:rPr lang="en-US" sz="2400" dirty="0" smtClean="0">
                <a:solidFill>
                  <a:schemeClr val="bg1"/>
                </a:solidFill>
              </a:rPr>
              <a:t>Some of those frameworks use Inter-Process Communication to cross process boundaries to interact with Android system services.</a:t>
            </a:r>
          </a:p>
          <a:p>
            <a:endParaRPr lang="en-US" sz="2400" dirty="0">
              <a:solidFill>
                <a:schemeClr val="bg1"/>
              </a:solidFill>
            </a:endParaRPr>
          </a:p>
          <a:p>
            <a:r>
              <a:rPr lang="en-US" sz="2400" dirty="0" smtClean="0">
                <a:solidFill>
                  <a:schemeClr val="bg1"/>
                </a:solidFill>
              </a:rPr>
              <a:t>There are </a:t>
            </a:r>
            <a:r>
              <a:rPr lang="en-US" sz="2400" b="1" i="1" dirty="0" smtClean="0">
                <a:solidFill>
                  <a:schemeClr val="bg1"/>
                </a:solidFill>
              </a:rPr>
              <a:t>media </a:t>
            </a:r>
            <a:r>
              <a:rPr lang="en-US" sz="2400" dirty="0" smtClean="0">
                <a:solidFill>
                  <a:schemeClr val="bg1"/>
                </a:solidFill>
              </a:rPr>
              <a:t>services, such as Camera and </a:t>
            </a:r>
            <a:r>
              <a:rPr lang="en-US" sz="2400" dirty="0" err="1" smtClean="0">
                <a:solidFill>
                  <a:schemeClr val="bg1"/>
                </a:solidFill>
              </a:rPr>
              <a:t>MediaPlayer</a:t>
            </a:r>
            <a:r>
              <a:rPr lang="en-US" sz="2400" dirty="0" smtClean="0">
                <a:solidFill>
                  <a:schemeClr val="bg1"/>
                </a:solidFill>
              </a:rPr>
              <a:t>, and </a:t>
            </a:r>
            <a:r>
              <a:rPr lang="en-US" sz="2400" b="1" i="1" dirty="0" smtClean="0">
                <a:solidFill>
                  <a:schemeClr val="bg1"/>
                </a:solidFill>
              </a:rPr>
              <a:t>system</a:t>
            </a:r>
            <a:r>
              <a:rPr lang="en-US" sz="2400" b="1" dirty="0" smtClean="0">
                <a:solidFill>
                  <a:schemeClr val="bg1"/>
                </a:solidFill>
              </a:rPr>
              <a:t> </a:t>
            </a:r>
            <a:r>
              <a:rPr lang="en-US" sz="2400" dirty="0" smtClean="0">
                <a:solidFill>
                  <a:schemeClr val="bg1"/>
                </a:solidFill>
              </a:rPr>
              <a:t>services, such as </a:t>
            </a:r>
            <a:r>
              <a:rPr lang="en-US" sz="2400" dirty="0" err="1" smtClean="0">
                <a:solidFill>
                  <a:schemeClr val="bg1"/>
                </a:solidFill>
              </a:rPr>
              <a:t>ActivityManager</a:t>
            </a:r>
            <a:r>
              <a:rPr lang="en-US" sz="2400" dirty="0" smtClean="0">
                <a:solidFill>
                  <a:schemeClr val="bg1"/>
                </a:solidFill>
              </a:rPr>
              <a:t> and </a:t>
            </a:r>
            <a:r>
              <a:rPr lang="en-US" sz="2400" dirty="0" err="1" smtClean="0">
                <a:solidFill>
                  <a:schemeClr val="bg1"/>
                </a:solidFill>
              </a:rPr>
              <a:t>NotificationManager</a:t>
            </a:r>
            <a:r>
              <a:rPr lang="en-US" sz="2400" dirty="0" smtClean="0">
                <a:solidFill>
                  <a:schemeClr val="bg1"/>
                </a:solidFill>
              </a:rPr>
              <a:t>.</a:t>
            </a:r>
            <a:endParaRPr lang="en-US" sz="2400" dirty="0">
              <a:solidFill>
                <a:schemeClr val="bg1"/>
              </a:solidFill>
            </a:endParaRPr>
          </a:p>
        </p:txBody>
      </p:sp>
      <p:pic>
        <p:nvPicPr>
          <p:cNvPr id="1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2" b="34040"/>
          <a:stretch/>
        </p:blipFill>
        <p:spPr>
          <a:xfrm>
            <a:off x="513522" y="2065115"/>
            <a:ext cx="2947012" cy="2371997"/>
          </a:xfrm>
          <a:prstGeom prst="rect">
            <a:avLst/>
          </a:prstGeom>
        </p:spPr>
      </p:pic>
      <p:pic>
        <p:nvPicPr>
          <p:cNvPr id="1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22" y="2065114"/>
            <a:ext cx="2947012" cy="3596132"/>
          </a:xfrm>
          <a:prstGeom prst="rect">
            <a:avLst/>
          </a:prstGeom>
        </p:spPr>
      </p:pic>
      <p:pic>
        <p:nvPicPr>
          <p:cNvPr id="18" name="Content Placeholder 3"/>
          <p:cNvPicPr>
            <a:picLocks noChangeAspect="1"/>
          </p:cNvPicPr>
          <p:nvPr/>
        </p:nvPicPr>
        <p:blipFill rotWithShape="1">
          <a:blip r:embed="rId2">
            <a:extLst>
              <a:ext uri="{28A0092B-C50C-407E-A947-70E740481C1C}">
                <a14:useLocalDpi xmlns:a14="http://schemas.microsoft.com/office/drawing/2010/main" val="0"/>
              </a:ext>
            </a:extLst>
          </a:blip>
          <a:srcRect b="85250"/>
          <a:stretch/>
        </p:blipFill>
        <p:spPr>
          <a:xfrm>
            <a:off x="513522" y="2065115"/>
            <a:ext cx="2947012" cy="530447"/>
          </a:xfrm>
          <a:prstGeom prst="rect">
            <a:avLst/>
          </a:prstGeom>
        </p:spPr>
      </p:pic>
      <p:pic>
        <p:nvPicPr>
          <p:cNvPr id="19"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65959"/>
          <a:stretch/>
        </p:blipFill>
        <p:spPr>
          <a:xfrm>
            <a:off x="513522" y="4437112"/>
            <a:ext cx="2947012" cy="1224136"/>
          </a:xfrm>
          <a:prstGeom prst="rect">
            <a:avLst/>
          </a:prstGeom>
        </p:spPr>
      </p:pic>
      <p:sp>
        <p:nvSpPr>
          <p:cNvPr id="21" name="TextBox 20"/>
          <p:cNvSpPr txBox="1"/>
          <p:nvPr/>
        </p:nvSpPr>
        <p:spPr>
          <a:xfrm>
            <a:off x="4313513" y="2709020"/>
            <a:ext cx="7070576" cy="2308324"/>
          </a:xfrm>
          <a:prstGeom prst="rect">
            <a:avLst/>
          </a:prstGeom>
          <a:noFill/>
        </p:spPr>
        <p:txBody>
          <a:bodyPr wrap="square" rtlCol="0">
            <a:spAutoFit/>
          </a:bodyPr>
          <a:lstStyle/>
          <a:p>
            <a:r>
              <a:rPr lang="en-US" sz="2400" dirty="0" smtClean="0">
                <a:solidFill>
                  <a:schemeClr val="bg1"/>
                </a:solidFill>
              </a:rPr>
              <a:t>These services in turn access the underlying hardware, using the Hardware Abstraction Layer, a standard interface for hardware vendors.</a:t>
            </a:r>
          </a:p>
          <a:p>
            <a:endParaRPr lang="en-US" sz="2400" dirty="0" smtClean="0">
              <a:solidFill>
                <a:schemeClr val="bg1"/>
              </a:solidFill>
            </a:endParaRPr>
          </a:p>
          <a:p>
            <a:r>
              <a:rPr lang="en-US" sz="2400" dirty="0" smtClean="0">
                <a:solidFill>
                  <a:schemeClr val="bg1"/>
                </a:solidFill>
              </a:rPr>
              <a:t>The hardware is ultimately controlled by device drivers based on the Linux kernel.</a:t>
            </a:r>
            <a:endParaRPr lang="en-US" sz="2400" dirty="0">
              <a:solidFill>
                <a:schemeClr val="bg1"/>
              </a:solidFill>
            </a:endParaRPr>
          </a:p>
        </p:txBody>
      </p:sp>
    </p:spTree>
    <p:extLst>
      <p:ext uri="{BB962C8B-B14F-4D97-AF65-F5344CB8AC3E}">
        <p14:creationId xmlns:p14="http://schemas.microsoft.com/office/powerpoint/2010/main" val="36798058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800"/>
                                        <p:tgtEl>
                                          <p:spTgt spid="17"/>
                                        </p:tgtEl>
                                      </p:cBhvr>
                                    </p:animEffect>
                                    <p:set>
                                      <p:cBhvr>
                                        <p:cTn id="7" dur="1" fill="hold">
                                          <p:stCondLst>
                                            <p:cond delay="799"/>
                                          </p:stCondLst>
                                        </p:cTn>
                                        <p:tgtEl>
                                          <p:spTgt spid="17"/>
                                        </p:tgtEl>
                                        <p:attrNameLst>
                                          <p:attrName>style.visibility</p:attrName>
                                        </p:attrNameLst>
                                      </p:cBhvr>
                                      <p:to>
                                        <p:strVal val="hidden"/>
                                      </p:to>
                                    </p:set>
                                  </p:childTnLst>
                                </p:cTn>
                              </p:par>
                              <p:par>
                                <p:cTn id="8" presetID="9" presetClass="emph" presetSubtype="0" nodeType="withEffect">
                                  <p:stCondLst>
                                    <p:cond delay="0"/>
                                  </p:stCondLst>
                                  <p:childTnLst>
                                    <p:set>
                                      <p:cBhvr rctx="PPT">
                                        <p:cTn id="9" dur="indefinite"/>
                                        <p:tgtEl>
                                          <p:spTgt spid="5"/>
                                        </p:tgtEl>
                                        <p:attrNameLst>
                                          <p:attrName>style.opacity</p:attrName>
                                        </p:attrNameLst>
                                      </p:cBhvr>
                                      <p:to>
                                        <p:strVal val="0.5"/>
                                      </p:to>
                                    </p:set>
                                    <p:animEffect filter="image" prLst="opacity: 0.5">
                                      <p:cBhvr rctx="IE">
                                        <p:cTn id="10" dur="indefinite"/>
                                        <p:tgtEl>
                                          <p:spTgt spid="5"/>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3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1" fill="hold" nodeType="clickEffect">
                                  <p:stCondLst>
                                    <p:cond delay="0"/>
                                  </p:stCondLst>
                                  <p:childTnLst>
                                    <p:animEffect transition="out" filter="wipe(up)">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par>
                                <p:cTn id="19" presetID="10" presetClass="exit" presetSubtype="0" fill="hold" grpId="1" nodeType="withEffect">
                                  <p:stCondLst>
                                    <p:cond delay="200"/>
                                  </p:stCondLst>
                                  <p:childTnLst>
                                    <p:animEffect transition="out" filter="fade">
                                      <p:cBhvr>
                                        <p:cTn id="20" dur="300"/>
                                        <p:tgtEl>
                                          <p:spTgt spid="14"/>
                                        </p:tgtEl>
                                      </p:cBhvr>
                                    </p:animEffect>
                                    <p:set>
                                      <p:cBhvr>
                                        <p:cTn id="21" dur="1" fill="hold">
                                          <p:stCondLst>
                                            <p:cond delay="299"/>
                                          </p:stCondLst>
                                        </p:cTn>
                                        <p:tgtEl>
                                          <p:spTgt spid="14"/>
                                        </p:tgtEl>
                                        <p:attrNameLst>
                                          <p:attrName>style.visibility</p:attrName>
                                        </p:attrNameLst>
                                      </p:cBhvr>
                                      <p:to>
                                        <p:strVal val="hidden"/>
                                      </p:to>
                                    </p:se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3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System</a:t>
            </a:r>
            <a:endParaRPr lang="en-US" dirty="0"/>
          </a:p>
        </p:txBody>
      </p:sp>
      <p:pic>
        <p:nvPicPr>
          <p:cNvPr id="2050" name="Picture 2" descr="http://images.clipartpanda.com/sandbox-icon-icon-sandbo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990600"/>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890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Blocks</a:t>
            </a:r>
            <a:endParaRPr lang="en-US" dirty="0"/>
          </a:p>
        </p:txBody>
      </p:sp>
      <p:sp>
        <p:nvSpPr>
          <p:cNvPr id="3" name="Content Placeholder 2"/>
          <p:cNvSpPr>
            <a:spLocks noGrp="1"/>
          </p:cNvSpPr>
          <p:nvPr>
            <p:ph idx="1"/>
          </p:nvPr>
        </p:nvSpPr>
        <p:spPr/>
        <p:txBody>
          <a:bodyPr/>
          <a:lstStyle/>
          <a:p>
            <a:r>
              <a:rPr lang="en-US" dirty="0"/>
              <a:t>Activities, Views, Intents</a:t>
            </a:r>
          </a:p>
          <a:p>
            <a:r>
              <a:rPr lang="en-US" dirty="0"/>
              <a:t>Services</a:t>
            </a:r>
          </a:p>
          <a:p>
            <a:r>
              <a:rPr lang="en-US" dirty="0"/>
              <a:t>Content Providers</a:t>
            </a:r>
          </a:p>
          <a:p>
            <a:r>
              <a:rPr lang="en-US" dirty="0"/>
              <a:t>Broadcast Receivers</a:t>
            </a:r>
          </a:p>
          <a:p>
            <a:r>
              <a:rPr lang="en-US" dirty="0"/>
              <a:t>Resources</a:t>
            </a:r>
          </a:p>
          <a:p>
            <a:r>
              <a:rPr lang="en-US" dirty="0"/>
              <a:t>Safe and Secure</a:t>
            </a:r>
          </a:p>
        </p:txBody>
      </p:sp>
    </p:spTree>
    <p:extLst>
      <p:ext uri="{BB962C8B-B14F-4D97-AF65-F5344CB8AC3E}">
        <p14:creationId xmlns:p14="http://schemas.microsoft.com/office/powerpoint/2010/main" val="406659059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35773</TotalTime>
  <Words>423</Words>
  <Application>Microsoft Office PowerPoint</Application>
  <PresentationFormat>Widescreen</PresentationFormat>
  <Paragraphs>122</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Consolas</vt:lpstr>
      <vt:lpstr>MV Boli</vt:lpstr>
      <vt:lpstr>Roboto</vt:lpstr>
      <vt:lpstr>1_Office Theme</vt:lpstr>
      <vt:lpstr>Beginner’s Workshop</vt:lpstr>
      <vt:lpstr>Agenda</vt:lpstr>
      <vt:lpstr>Contents</vt:lpstr>
      <vt:lpstr>NON-Contents</vt:lpstr>
      <vt:lpstr>Why Android?</vt:lpstr>
      <vt:lpstr>Android System</vt:lpstr>
      <vt:lpstr>Android System</vt:lpstr>
      <vt:lpstr>Android System</vt:lpstr>
      <vt:lpstr>Building Blocks</vt:lpstr>
      <vt:lpstr>Course Guide</vt:lpstr>
      <vt:lpstr>Lesson #1</vt:lpstr>
      <vt:lpstr>Android Studio</vt:lpstr>
      <vt:lpstr>Getting Started</vt:lpstr>
      <vt:lpstr>Lesson 1</vt:lpstr>
      <vt:lpstr>Lesson #2</vt:lpstr>
      <vt:lpstr>Lesson 2</vt:lpstr>
      <vt:lpstr>Activities</vt:lpstr>
      <vt:lpstr>Activity lifecycle</vt:lpstr>
      <vt:lpstr>Activity lifecycle</vt:lpstr>
      <vt:lpstr>Views / Components / “Widgets”</vt:lpstr>
      <vt:lpstr>Listen carefully…</vt:lpstr>
      <vt:lpstr>Lunch!</vt:lpstr>
      <vt:lpstr>Lesson #3</vt:lpstr>
      <vt:lpstr>Lesson 3</vt:lpstr>
      <vt:lpstr>Intents</vt:lpstr>
      <vt:lpstr>Tasks &amp; Activity Back Stack</vt:lpstr>
      <vt:lpstr>Lesson #4</vt:lpstr>
      <vt:lpstr>Lesson 4</vt:lpstr>
      <vt:lpstr>ListViews &amp; Adapters</vt:lpstr>
      <vt:lpstr>Lesson #5</vt:lpstr>
      <vt:lpstr>Lesson 5</vt:lpstr>
      <vt:lpstr>PowerPoint Presentation</vt:lpstr>
      <vt:lpstr>Reusing fragments</vt:lpstr>
      <vt:lpstr>Reusing fragments</vt:lpstr>
      <vt:lpstr>Beginner’s Workshop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 lifecycle</dc:title>
  <dc:creator>Paul</dc:creator>
  <cp:lastModifiedBy>Paul Lammertsma</cp:lastModifiedBy>
  <cp:revision>417</cp:revision>
  <dcterms:created xsi:type="dcterms:W3CDTF">2012-01-27T11:16:21Z</dcterms:created>
  <dcterms:modified xsi:type="dcterms:W3CDTF">2016-02-21T18:20:48Z</dcterms:modified>
</cp:coreProperties>
</file>