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8" Type="http://schemas.openxmlformats.org/officeDocument/2006/relationships/extended-properties" Target="docProps/app.xml"/><Relationship Id="rId7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6" Type="http://schemas.openxmlformats.org/package/2006/relationships/metadata/thumbnail" Target="docProps/thumbnail.jpeg"/><Relationship Id="rId5" Type="http://schemas.microsoft.com/office/2006/relationships/ui/extensibility" Target="customUI/customUI.xml"/><Relationship Id="rId9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7"/>
  </p:sldMasterIdLst>
  <p:notesMasterIdLst>
    <p:notesMasterId r:id="rId15"/>
  </p:notesMasterIdLst>
  <p:sldIdLst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 varScale="1">
        <p:scale>
          <a:sx n="163" d="100"/>
          <a:sy n="163" d="100"/>
        </p:scale>
        <p:origin x="1656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FFA08-8FF2-4DE8-BAAD-FD07B7200EC1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9058A-6DF1-49F5-9425-FAB6D5B6D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10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iti-r_2c-blu_pos_rgb-MASTER_15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80200" y="4949825"/>
            <a:ext cx="1857375" cy="1136650"/>
          </a:xfrm>
          <a:prstGeom prst="rect">
            <a:avLst/>
          </a:prstGeom>
          <a:noFill/>
        </p:spPr>
      </p:pic>
      <p:sp>
        <p:nvSpPr>
          <p:cNvPr id="8" name="Rectangle 83"/>
          <p:cNvSpPr>
            <a:spLocks noGrp="1" noChangeArrowheads="1"/>
          </p:cNvSpPr>
          <p:nvPr>
            <p:ph type="title"/>
          </p:nvPr>
        </p:nvSpPr>
        <p:spPr>
          <a:xfrm>
            <a:off x="376238" y="904875"/>
            <a:ext cx="8275637" cy="1470025"/>
          </a:xfrm>
          <a:extLst>
            <a:ext uri="{FAA26D3D-D897-4be2-8F04-BA451C77F1D7}"/>
          </a:extLst>
        </p:spPr>
        <p:txBody>
          <a:bodyPr lIns="0" tIns="0" rIns="0" bIns="0" anchor="t" anchorCtr="0"/>
          <a:lstStyle>
            <a:lvl1pPr>
              <a:defRPr sz="3200" smtClean="0">
                <a:solidFill>
                  <a:schemeClr val="tx2"/>
                </a:solidFill>
                <a:ea typeface="ヒラギノ角ゴ Pro W3"/>
                <a:cs typeface="Genev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9" name="Rectangle 84"/>
          <p:cNvSpPr>
            <a:spLocks noGrp="1" noChangeArrowheads="1"/>
          </p:cNvSpPr>
          <p:nvPr>
            <p:ph type="body" idx="1"/>
          </p:nvPr>
        </p:nvSpPr>
        <p:spPr>
          <a:xfrm>
            <a:off x="376238" y="4974336"/>
            <a:ext cx="6000750" cy="928688"/>
          </a:xfrm>
          <a:prstGeom prst="rect">
            <a:avLst/>
          </a:prstGeom>
          <a:extLst>
            <a:ext uri="{FAA26D3D-D897-4be2-8F04-BA451C77F1D7}"/>
          </a:extLst>
        </p:spPr>
        <p:txBody>
          <a:bodyPr lIns="0" tIns="0" rIns="0" bIns="0"/>
          <a:lstStyle>
            <a:lvl1pPr marL="0" indent="0">
              <a:spcBef>
                <a:spcPct val="0"/>
              </a:spcBef>
              <a:spcAft>
                <a:spcPct val="0"/>
              </a:spcAft>
              <a:buFontTx/>
              <a:buNone/>
              <a:defRPr sz="1400" smtClean="0">
                <a:solidFill>
                  <a:schemeClr val="tx1"/>
                </a:solidFill>
                <a:latin typeface="+mn-lt"/>
                <a:ea typeface="ヒラギノ角ゴ Pro W3"/>
                <a:cs typeface="Genev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05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219456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81000" y="1676400"/>
            <a:ext cx="8229600" cy="441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333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219456"/>
            <a:ext cx="8311896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/>
          </p:nvPr>
        </p:nvSpPr>
        <p:spPr>
          <a:xfrm>
            <a:off x="381000" y="1676400"/>
            <a:ext cx="4038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1"/>
          </p:nvPr>
        </p:nvSpPr>
        <p:spPr>
          <a:xfrm>
            <a:off x="4648200" y="1676400"/>
            <a:ext cx="4038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6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219456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58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4904" y="219456"/>
            <a:ext cx="8229600" cy="11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8" descr="citi-r_2c-blu_pos_rgb-MASTER_15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34375" y="6334125"/>
            <a:ext cx="520700" cy="319088"/>
          </a:xfrm>
          <a:prstGeom prst="rect">
            <a:avLst/>
          </a:prstGeom>
          <a:noFill/>
        </p:spPr>
      </p:pic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3114675" y="6512079"/>
            <a:ext cx="48101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 ea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defRPr/>
            </a:pPr>
            <a:r>
              <a:rPr lang="en-US" sz="1000" dirty="0" smtClean="0">
                <a:solidFill>
                  <a:srgbClr val="53565A"/>
                </a:solidFill>
              </a:rPr>
              <a:t>Confidential</a:t>
            </a:r>
            <a:endParaRPr lang="en-US" sz="1000" dirty="0">
              <a:solidFill>
                <a:srgbClr val="53565A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229600" cy="44497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0"/>
          <p:cNvSpPr txBox="1"/>
          <p:nvPr/>
        </p:nvSpPr>
        <p:spPr>
          <a:xfrm>
            <a:off x="376237" y="6503193"/>
            <a:ext cx="55483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31A8228-0E93-4E2A-B0EC-C2D10EA11886}" type="slidenum">
              <a:rPr lang="en-US" sz="1000" smtClean="0">
                <a:solidFill>
                  <a:srgbClr val="53565A"/>
                </a:solidFill>
              </a:rPr>
              <a:pPr/>
              <a:t>‹#›</a:t>
            </a:fld>
            <a:endParaRPr lang="en-US" sz="1000" dirty="0">
              <a:solidFill>
                <a:srgbClr val="53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70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eaLnBrk="1" hangingPunct="1">
        <a:defRPr sz="2400" b="0">
          <a:solidFill>
            <a:schemeClr val="tx2"/>
          </a:solidFill>
          <a:latin typeface="+mj-lt"/>
        </a:defRPr>
      </a:lvl1pPr>
    </p:titleStyle>
    <p:bodyStyle>
      <a:lvl1pPr marL="225425" marR="0" indent="-225425" algn="l" defTabSz="914400" rtl="0" eaLnBrk="1" fontAlgn="base" latinLnBrk="0" hangingPunct="1">
        <a:lnSpc>
          <a:spcPct val="95000"/>
        </a:lnSpc>
        <a:spcAft>
          <a:spcPct val="20000"/>
        </a:spcAft>
        <a:buClrTx/>
        <a:buSzTx/>
        <a:buFont typeface="Arial" pitchFamily="34" charset="0"/>
        <a:buChar char="•"/>
        <a:tabLst/>
        <a:defRPr kumimoji="0" lang="en-US" sz="1600" b="0" i="0" u="none" strike="noStrike" kern="0" cap="none" spc="0" normalizeH="0" baseline="0" noProof="0" dirty="0" smtClean="0">
          <a:ln>
            <a:noFill/>
          </a:ln>
          <a:solidFill>
            <a:srgbClr val="53565A"/>
          </a:solidFill>
          <a:effectLst/>
          <a:uLnTx/>
          <a:uFillTx/>
          <a:latin typeface="Arial"/>
        </a:defRPr>
      </a:lvl1pPr>
      <a:lvl2pPr marL="461963" indent="-225425" eaLnBrk="1" hangingPunct="1">
        <a:buFont typeface="Arial" pitchFamily="34" charset="0"/>
        <a:buChar char="−"/>
        <a:defRPr sz="1600">
          <a:solidFill>
            <a:schemeClr val="tx1"/>
          </a:solidFill>
          <a:latin typeface="+mn-lt"/>
        </a:defRPr>
      </a:lvl2pPr>
      <a:lvl3pPr marL="688975" marR="0" indent="-236538" algn="l" defTabSz="914400" rtl="0" eaLnBrk="1" fontAlgn="base" latinLnBrk="0" hangingPunct="1">
        <a:lnSpc>
          <a:spcPct val="95000"/>
        </a:lnSpc>
        <a:spcAft>
          <a:spcPct val="20000"/>
        </a:spcAft>
        <a:buClrTx/>
        <a:buSzTx/>
        <a:buFont typeface="Arial" pitchFamily="34" charset="0"/>
        <a:buChar char="•"/>
        <a:tabLst/>
        <a:defRPr kumimoji="0" lang="en-US" sz="1600" b="0" i="0" u="none" strike="noStrike" kern="0" cap="none" spc="0" normalizeH="0" baseline="0" noProof="0" dirty="0" smtClean="0">
          <a:ln>
            <a:noFill/>
          </a:ln>
          <a:solidFill>
            <a:srgbClr val="53565A"/>
          </a:solidFill>
          <a:effectLst/>
          <a:uLnTx/>
          <a:uFillTx/>
          <a:latin typeface="Arial"/>
        </a:defRPr>
      </a:lvl3pPr>
      <a:lvl4pPr marL="914400" marR="0" indent="-236538" algn="l" defTabSz="914400" rtl="0" eaLnBrk="1" fontAlgn="base" latinLnBrk="0" hangingPunct="1">
        <a:lnSpc>
          <a:spcPct val="95000"/>
        </a:lnSpc>
        <a:spcAft>
          <a:spcPct val="20000"/>
        </a:spcAft>
        <a:buClrTx/>
        <a:buSzTx/>
        <a:buFont typeface="Arial" pitchFamily="34" charset="0"/>
        <a:buChar char="−"/>
        <a:tabLst/>
        <a:defRPr kumimoji="0" lang="en-US" sz="1600" b="0" i="0" u="none" strike="noStrike" kern="0" cap="none" spc="0" normalizeH="0" baseline="0" noProof="0" dirty="0" smtClean="0">
          <a:ln>
            <a:noFill/>
          </a:ln>
          <a:solidFill>
            <a:srgbClr val="53565A"/>
          </a:solidFill>
          <a:effectLst/>
          <a:uLnTx/>
          <a:uFillTx/>
          <a:latin typeface="Arial"/>
        </a:defRPr>
      </a:lvl4pPr>
      <a:lvl5pPr marL="1139825" marR="0" indent="-236538" algn="l" defTabSz="914400" rtl="0" eaLnBrk="1" fontAlgn="base" latinLnBrk="0" hangingPunct="1">
        <a:lnSpc>
          <a:spcPct val="95000"/>
        </a:lnSpc>
        <a:spcAft>
          <a:spcPct val="20000"/>
        </a:spcAft>
        <a:buClrTx/>
        <a:buSzTx/>
        <a:buFont typeface="Arial" pitchFamily="34" charset="0"/>
        <a:buChar char="•"/>
        <a:tabLst/>
        <a:defRPr kumimoji="0" lang="en-US" sz="1600" b="0" i="0" u="none" strike="noStrike" kern="0" cap="none" spc="0" normalizeH="0" baseline="0" noProof="0" dirty="0" smtClean="0">
          <a:ln>
            <a:noFill/>
          </a:ln>
          <a:solidFill>
            <a:srgbClr val="53565A"/>
          </a:solidFill>
          <a:effectLst/>
          <a:uLnTx/>
          <a:uFillTx/>
          <a:latin typeface="Arial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vestopedia.com/terms/r/riskmanagement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CLAIR : Proof of Concept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Area : Automating content curation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Nov 11, 2019</a:t>
            </a:r>
          </a:p>
          <a:p>
            <a:endParaRPr lang="en-US" dirty="0"/>
          </a:p>
          <a:p>
            <a:r>
              <a:rPr lang="en-US" dirty="0" err="1" smtClean="0"/>
              <a:t>Citirisk</a:t>
            </a:r>
            <a:r>
              <a:rPr lang="en-US" dirty="0" smtClean="0"/>
              <a:t> Credit CLAIR team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9400" y="0"/>
            <a:ext cx="4164013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dirty="0">
                <a:solidFill>
                  <a:srgbClr val="FFFFFF">
                    <a:lumMod val="65000"/>
                  </a:srgbClr>
                </a:solidFill>
              </a:rPr>
              <a:t>Office of the CTO | Global Functions Technology Services (GFTS)</a:t>
            </a:r>
          </a:p>
        </p:txBody>
      </p:sp>
    </p:spTree>
    <p:extLst>
      <p:ext uri="{BB962C8B-B14F-4D97-AF65-F5344CB8AC3E}">
        <p14:creationId xmlns:p14="http://schemas.microsoft.com/office/powerpoint/2010/main" val="411522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4904" y="1219200"/>
            <a:ext cx="8229600" cy="4419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CLAIR is a </a:t>
            </a:r>
            <a:r>
              <a:rPr lang="en-US" dirty="0" err="1" smtClean="0"/>
              <a:t>chatbot</a:t>
            </a:r>
            <a:r>
              <a:rPr lang="en-US" dirty="0" smtClean="0"/>
              <a:t> developed in </a:t>
            </a:r>
            <a:r>
              <a:rPr lang="en-US" dirty="0" err="1" smtClean="0"/>
              <a:t>Citirisk</a:t>
            </a:r>
            <a:r>
              <a:rPr lang="en-US" dirty="0" smtClean="0"/>
              <a:t> Credit that answers questions and provides data from the </a:t>
            </a:r>
            <a:r>
              <a:rPr lang="en-US" dirty="0" err="1" smtClean="0"/>
              <a:t>Citirisk</a:t>
            </a:r>
            <a:r>
              <a:rPr lang="en-US" dirty="0" smtClean="0"/>
              <a:t> credit and other Citi applications.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Currently, content is manually curated which is time consuming. Goal of this </a:t>
            </a:r>
            <a:r>
              <a:rPr lang="en-US" dirty="0" err="1" smtClean="0"/>
              <a:t>PoC</a:t>
            </a:r>
            <a:r>
              <a:rPr lang="en-US" dirty="0" smtClean="0"/>
              <a:t> is provide evidence that we can accelerate the growth of CLAIR’s knowledge base </a:t>
            </a:r>
            <a:r>
              <a:rPr lang="en-US" dirty="0"/>
              <a:t>in an automated manner to </a:t>
            </a:r>
            <a:r>
              <a:rPr lang="en-US" dirty="0" smtClean="0"/>
              <a:t>serve Citi users. If full automation is not possible, then semi-automation to significantly improve content curation would be desired.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Using a sample external website for time to </a:t>
            </a:r>
            <a:r>
              <a:rPr lang="en-US" dirty="0" err="1" smtClean="0"/>
              <a:t>PoC</a:t>
            </a:r>
            <a:r>
              <a:rPr lang="en-US" dirty="0" smtClean="0"/>
              <a:t> execution, goal is to prove the following:</a:t>
            </a:r>
          </a:p>
          <a:p>
            <a:pPr marL="579438" lvl="1" indent="-342900">
              <a:buFont typeface="+mj-lt"/>
              <a:buAutoNum type="arabicPeriod"/>
            </a:pPr>
            <a:r>
              <a:rPr lang="en-US" dirty="0"/>
              <a:t>S</a:t>
            </a:r>
            <a:r>
              <a:rPr lang="en-US" dirty="0" smtClean="0"/>
              <a:t>tructured or unstructured content + data can be scrapped to create a simple html page.</a:t>
            </a:r>
          </a:p>
          <a:p>
            <a:pPr marL="579438" lvl="1" indent="-342900">
              <a:buFont typeface="+mj-lt"/>
              <a:buAutoNum type="arabicPeriod"/>
            </a:pPr>
            <a:r>
              <a:rPr lang="en-US" dirty="0" smtClean="0"/>
              <a:t>The scrapped content can be used to respond to a limited number of queries.</a:t>
            </a:r>
          </a:p>
          <a:p>
            <a:pPr marL="579438" lvl="1" indent="-342900">
              <a:buFont typeface="+mj-lt"/>
              <a:buAutoNum type="arabicPeriod"/>
            </a:pPr>
            <a:r>
              <a:rPr lang="en-US" dirty="0" smtClean="0"/>
              <a:t>The html page content can be updated and the queries will reflect the updated content/data.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If this </a:t>
            </a:r>
            <a:r>
              <a:rPr lang="en-US" dirty="0" err="1" smtClean="0"/>
              <a:t>PoC</a:t>
            </a:r>
            <a:r>
              <a:rPr lang="en-US" dirty="0" smtClean="0"/>
              <a:t> is successful, we will apply it to internal </a:t>
            </a:r>
            <a:r>
              <a:rPr lang="en-US" dirty="0" err="1" smtClean="0"/>
              <a:t>Citirisk</a:t>
            </a:r>
            <a:r>
              <a:rPr lang="en-US" dirty="0" smtClean="0"/>
              <a:t> credit website.</a:t>
            </a:r>
          </a:p>
          <a:p>
            <a:pPr marL="579438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19400" y="0"/>
            <a:ext cx="4164013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dirty="0">
                <a:solidFill>
                  <a:srgbClr val="FFFFFF">
                    <a:lumMod val="65000"/>
                  </a:srgbClr>
                </a:solidFill>
              </a:rPr>
              <a:t>Office of the CTO | Global Functions Technology Services (GFTS)</a:t>
            </a:r>
          </a:p>
        </p:txBody>
      </p:sp>
    </p:spTree>
    <p:extLst>
      <p:ext uri="{BB962C8B-B14F-4D97-AF65-F5344CB8AC3E}">
        <p14:creationId xmlns:p14="http://schemas.microsoft.com/office/powerpoint/2010/main" val="176103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8350" y="14478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Citirisk</a:t>
            </a:r>
            <a:r>
              <a:rPr lang="en-US" dirty="0" smtClean="0"/>
              <a:t> users want to keep up with risk management knowledge at an industry level.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Goal is to ingest structured and unstructured </a:t>
            </a:r>
            <a:r>
              <a:rPr lang="en-US" dirty="0" err="1" smtClean="0"/>
              <a:t>content+data</a:t>
            </a:r>
            <a:r>
              <a:rPr lang="en-US" dirty="0" smtClean="0"/>
              <a:t> from a target website up to 3 levels of depth and make it available dynamically.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</a:t>
            </a:r>
            <a:r>
              <a:rPr lang="en-US" dirty="0" smtClean="0"/>
              <a:t>elated user queries should be able to have a response based on this </a:t>
            </a:r>
            <a:r>
              <a:rPr lang="en-US" dirty="0" err="1" smtClean="0"/>
              <a:t>content+data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External website for POC : </a:t>
            </a:r>
            <a:r>
              <a:rPr lang="en-US" dirty="0">
                <a:hlinkClick r:id="rId2"/>
              </a:rPr>
              <a:t>https://www.investopedia.com/terms/r/riskmanagement.asp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819400" y="0"/>
            <a:ext cx="4164013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dirty="0">
                <a:solidFill>
                  <a:srgbClr val="FFFFFF">
                    <a:lumMod val="65000"/>
                  </a:srgbClr>
                </a:solidFill>
              </a:rPr>
              <a:t>Office of the CTO | Global Functions Technology Services (GFTS)</a:t>
            </a:r>
          </a:p>
        </p:txBody>
      </p:sp>
    </p:spTree>
    <p:extLst>
      <p:ext uri="{BB962C8B-B14F-4D97-AF65-F5344CB8AC3E}">
        <p14:creationId xmlns:p14="http://schemas.microsoft.com/office/powerpoint/2010/main" val="196904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Defined User queries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045739"/>
              </p:ext>
            </p:extLst>
          </p:nvPr>
        </p:nvGraphicFramePr>
        <p:xfrm>
          <a:off x="374904" y="790956"/>
          <a:ext cx="8458200" cy="5337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640">
                  <a:extLst>
                    <a:ext uri="{9D8B030D-6E8A-4147-A177-3AD203B41FA5}">
                      <a16:colId xmlns:a16="http://schemas.microsoft.com/office/drawing/2014/main" val="622425850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2471290342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4265489080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015307778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3751890578"/>
                    </a:ext>
                  </a:extLst>
                </a:gridCol>
              </a:tblGrid>
              <a:tr h="6704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Utterance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Utterance 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Utterance 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Utterance 4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14145"/>
                  </a:ext>
                </a:extLst>
              </a:tr>
              <a:tr h="111933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Definitions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What is moral hazard?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What are</a:t>
                      </a:r>
                      <a:r>
                        <a:rPr lang="en-US" sz="1600" baseline="0" dirty="0" smtClean="0"/>
                        <a:t> mortgage backed securities?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What is Alpha risk?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What is margin call definition?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83021"/>
                  </a:ext>
                </a:extLst>
              </a:tr>
              <a:tr h="87157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Give me an example of cost of risk.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How does a leveraged</a:t>
                      </a:r>
                      <a:r>
                        <a:rPr lang="en-US" sz="1600" baseline="0" dirty="0" smtClean="0"/>
                        <a:t> loan work?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What was Moody’s role in the 2008 financial crisis?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How do I calculate volatility?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47351"/>
                  </a:ext>
                </a:extLst>
              </a:tr>
              <a:tr h="248064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What was the annualized total return of the S&amp;P 500 between August 1, 1992 and July 31, 2007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Give me an example of a leveraged loan.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What is an example of value at risk?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Give me a</a:t>
                      </a:r>
                      <a:r>
                        <a:rPr lang="en-US" sz="1600" baseline="0" dirty="0" smtClean="0"/>
                        <a:t> real world</a:t>
                      </a:r>
                      <a:r>
                        <a:rPr lang="en-US" sz="1600" dirty="0" smtClean="0"/>
                        <a:t> example of volatility.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85687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19400" y="0"/>
            <a:ext cx="4164013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dirty="0">
                <a:solidFill>
                  <a:srgbClr val="FFFFFF">
                    <a:lumMod val="65000"/>
                  </a:srgbClr>
                </a:solidFill>
              </a:rPr>
              <a:t>Office of the CTO | Global Functions Technology Services (GFTS)</a:t>
            </a:r>
          </a:p>
        </p:txBody>
      </p:sp>
    </p:spTree>
    <p:extLst>
      <p:ext uri="{BB962C8B-B14F-4D97-AF65-F5344CB8AC3E}">
        <p14:creationId xmlns:p14="http://schemas.microsoft.com/office/powerpoint/2010/main" val="314914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</a:t>
            </a:r>
            <a:r>
              <a:rPr lang="en-US" dirty="0" err="1" smtClean="0"/>
              <a:t>PoC</a:t>
            </a:r>
            <a:r>
              <a:rPr lang="en-US" dirty="0" smtClean="0"/>
              <a:t>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9735" y="1066800"/>
            <a:ext cx="8229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Each query should have a response with an indicated confidence score.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When a data point or content is altered, the query should return the altered data point/content.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If there are multiple responses possible with similar confidence score, the top 3 highest scoring responses should be returned.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19400" y="0"/>
            <a:ext cx="4164013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dirty="0">
                <a:solidFill>
                  <a:srgbClr val="FFFFFF">
                    <a:lumMod val="65000"/>
                  </a:srgbClr>
                </a:solidFill>
              </a:rPr>
              <a:t>Office of the CTO | Global Functions Technology Services (GFTS)</a:t>
            </a:r>
          </a:p>
        </p:txBody>
      </p:sp>
    </p:spTree>
    <p:extLst>
      <p:ext uri="{BB962C8B-B14F-4D97-AF65-F5344CB8AC3E}">
        <p14:creationId xmlns:p14="http://schemas.microsoft.com/office/powerpoint/2010/main" val="219999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required for </a:t>
            </a:r>
            <a:r>
              <a:rPr lang="en-US" dirty="0" err="1" smtClean="0"/>
              <a:t>PoC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Web </a:t>
            </a:r>
            <a:r>
              <a:rPr lang="en-US" dirty="0" smtClean="0"/>
              <a:t>crawler/HTML parser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Web scraper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NLP </a:t>
            </a:r>
            <a:r>
              <a:rPr lang="en-US" dirty="0" smtClean="0"/>
              <a:t>engine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Optional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API for scrapped </a:t>
            </a:r>
            <a:r>
              <a:rPr lang="en-US" dirty="0" smtClean="0"/>
              <a:t>content access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Botbuilder</a:t>
            </a:r>
            <a:r>
              <a:rPr lang="en-US" dirty="0" smtClean="0"/>
              <a:t> platform (kore.ai)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Sample bot to query resulting content dynamically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19400" y="0"/>
            <a:ext cx="4164013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dirty="0">
                <a:solidFill>
                  <a:srgbClr val="FFFFFF">
                    <a:lumMod val="65000"/>
                  </a:srgbClr>
                </a:solidFill>
              </a:rPr>
              <a:t>Office of the CTO | Global Functions Technology Services (GFTS)</a:t>
            </a:r>
          </a:p>
        </p:txBody>
      </p:sp>
    </p:spTree>
    <p:extLst>
      <p:ext uri="{BB962C8B-B14F-4D97-AF65-F5344CB8AC3E}">
        <p14:creationId xmlns:p14="http://schemas.microsoft.com/office/powerpoint/2010/main" val="327856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for </a:t>
            </a:r>
            <a:r>
              <a:rPr lang="en-US" dirty="0" err="1" smtClean="0"/>
              <a:t>PoC</a:t>
            </a:r>
            <a:r>
              <a:rPr lang="en-US" dirty="0" smtClean="0"/>
              <a:t>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4904" y="1143000"/>
            <a:ext cx="8229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Submit technology proposal and timeline for building and executing </a:t>
            </a:r>
            <a:r>
              <a:rPr lang="en-US" dirty="0" err="1" smtClean="0"/>
              <a:t>PoC</a:t>
            </a:r>
            <a:r>
              <a:rPr lang="en-US" dirty="0" smtClean="0"/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Indicate Citi resources required, if any.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PoC</a:t>
            </a:r>
            <a:r>
              <a:rPr lang="en-US" dirty="0" smtClean="0"/>
              <a:t> completion deadline by Dec 2, 2019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19400" y="0"/>
            <a:ext cx="4164013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dirty="0">
                <a:solidFill>
                  <a:srgbClr val="FFFFFF">
                    <a:lumMod val="65000"/>
                  </a:srgbClr>
                </a:solidFill>
              </a:rPr>
              <a:t>Office of the CTO | Global Functions Technology Services (GFTS)</a:t>
            </a:r>
          </a:p>
        </p:txBody>
      </p:sp>
    </p:spTree>
    <p:extLst>
      <p:ext uri="{BB962C8B-B14F-4D97-AF65-F5344CB8AC3E}">
        <p14:creationId xmlns:p14="http://schemas.microsoft.com/office/powerpoint/2010/main" val="296164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Citi Enterprise">
      <a:dk1>
        <a:srgbClr val="53565A"/>
      </a:dk1>
      <a:lt1>
        <a:srgbClr val="FFFFFF"/>
      </a:lt1>
      <a:dk2>
        <a:srgbClr val="002D72"/>
      </a:dk2>
      <a:lt2>
        <a:srgbClr val="97999B"/>
      </a:lt2>
      <a:accent1>
        <a:srgbClr val="00BDF2"/>
      </a:accent1>
      <a:accent2>
        <a:srgbClr val="FFAA00"/>
      </a:accent2>
      <a:accent3>
        <a:srgbClr val="A05EB5"/>
      </a:accent3>
      <a:accent4>
        <a:srgbClr val="00B0B9"/>
      </a:accent4>
      <a:accent5>
        <a:srgbClr val="84BD00"/>
      </a:accent5>
      <a:accent6>
        <a:srgbClr val="C4D600"/>
      </a:accent6>
      <a:hlink>
        <a:srgbClr val="008CE6"/>
      </a:hlink>
      <a:folHlink>
        <a:srgbClr val="C6007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UI/customUI.xml><?xml version="1.0" encoding="utf-8"?>
<customUI xmlns="http://schemas.microsoft.com/office/2006/01/customui">
  <ribbon>
    <tabs>
      <tab id="CustomTab2" label="Citi Approved Templates" insertBeforeQ="TabHome">
        <group id="CustomGroup2" label="Click NEW to use Citi Approved Templates">
          <control idQ="FileNew" visible="true" size="large"/>
        </group>
      </tab>
    </tabs>
  </ribbon>
</customUI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XMLData TextToDisplay="%CLASSIFICATIONDATETIME%">21:50 07/11/2019</XMLData>
</file>

<file path=customXml/item2.xml><?xml version="1.0" encoding="utf-8"?>
<XMLData TextToDisplay="%DOCUMENTGUID%">{00000000-0000-0000-0000-000000000000}</XMLData>
</file>

<file path=customXml/item3.xml><?xml version="1.0" encoding="utf-8"?>
<XMLData TextToDisplay="%EMAILADDRESS%">jb63433@imcnam.ssmb.com</XMLData>
</file>

<file path=customXml/item4.xml><?xml version="1.0" encoding="utf-8"?>
<XMLData TextToDisplay="%USERNAME%">jb63433</XMLData>
</file>

<file path=customXml/item5.xml><?xml version="1.0" encoding="utf-8"?>
<XMLData TextToDisplay="%HOSTNAME%">H21KAFI12PS0050.nam.nsroot.net</XMLData>
</file>

<file path=customXml/item6.xml><?xml version="1.0" encoding="utf-8"?>
<XMLData TextToDisplay="RightsWATCHMark">8|CITI-No PII-Internal|{00000000-0000-0000-0000-000000000000}</XMLData>
</file>

<file path=customXml/itemProps1.xml><?xml version="1.0" encoding="utf-8"?>
<ds:datastoreItem xmlns:ds="http://schemas.openxmlformats.org/officeDocument/2006/customXml" ds:itemID="{886E7127-42E3-4229-ABE0-A4E5381F6FA2}">
  <ds:schemaRefs/>
</ds:datastoreItem>
</file>

<file path=customXml/itemProps2.xml><?xml version="1.0" encoding="utf-8"?>
<ds:datastoreItem xmlns:ds="http://schemas.openxmlformats.org/officeDocument/2006/customXml" ds:itemID="{7F44AB6F-52EA-4142-8244-C79E171F3470}">
  <ds:schemaRefs/>
</ds:datastoreItem>
</file>

<file path=customXml/itemProps3.xml><?xml version="1.0" encoding="utf-8"?>
<ds:datastoreItem xmlns:ds="http://schemas.openxmlformats.org/officeDocument/2006/customXml" ds:itemID="{059BFB71-2629-466C-838C-C9D781181820}">
  <ds:schemaRefs/>
</ds:datastoreItem>
</file>

<file path=customXml/itemProps4.xml><?xml version="1.0" encoding="utf-8"?>
<ds:datastoreItem xmlns:ds="http://schemas.openxmlformats.org/officeDocument/2006/customXml" ds:itemID="{26EA85B3-AE55-4A7C-A14C-86F268CB7F62}">
  <ds:schemaRefs/>
</ds:datastoreItem>
</file>

<file path=customXml/itemProps5.xml><?xml version="1.0" encoding="utf-8"?>
<ds:datastoreItem xmlns:ds="http://schemas.openxmlformats.org/officeDocument/2006/customXml" ds:itemID="{5C524EF3-2157-43FE-828E-B1A04CA0FF7C}">
  <ds:schemaRefs/>
</ds:datastoreItem>
</file>

<file path=customXml/itemProps6.xml><?xml version="1.0" encoding="utf-8"?>
<ds:datastoreItem xmlns:ds="http://schemas.openxmlformats.org/officeDocument/2006/customXml" ds:itemID="{8471D6C6-442D-4637-A3E3-C5FB660F3993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1708</TotalTime>
  <Words>552</Words>
  <Application>Microsoft Office PowerPoint</Application>
  <PresentationFormat>On-screen Show (4:3)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Geneva</vt:lpstr>
      <vt:lpstr>Wingdings</vt:lpstr>
      <vt:lpstr>ヒラギノ角ゴ Pro W3</vt:lpstr>
      <vt:lpstr>blank</vt:lpstr>
      <vt:lpstr>CLAIR : Proof of Concept  Area : Automating content curation</vt:lpstr>
      <vt:lpstr>Executive Summary</vt:lpstr>
      <vt:lpstr>Use case</vt:lpstr>
      <vt:lpstr>Defined User queries</vt:lpstr>
      <vt:lpstr>Defining PoC success</vt:lpstr>
      <vt:lpstr>Technology required for PoC</vt:lpstr>
      <vt:lpstr>Request for PoC proposal</vt:lpstr>
    </vt:vector>
  </TitlesOfParts>
  <Company>Citigroup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CLAIR : Pr</dc:title>
  <dc:creator>Balani, Joti [CCC-OT NE]</dc:creator>
  <cp:lastModifiedBy>Balani, Joti [CCC-OT NE]</cp:lastModifiedBy>
  <cp:revision>54</cp:revision>
  <dcterms:created xsi:type="dcterms:W3CDTF">2019-11-07T18:43:07Z</dcterms:created>
  <dcterms:modified xsi:type="dcterms:W3CDTF">2019-11-11T21:21:28Z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ightsWATCHMark">
    <vt:lpwstr>8|CITI-No PII-Internal|{00000000-0000-0000-0000-000000000000}</vt:lpwstr>
  </property>
</Properties>
</file>