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71" r:id="rId6"/>
    <p:sldId id="282" r:id="rId7"/>
    <p:sldId id="283" r:id="rId8"/>
    <p:sldId id="258" r:id="rId9"/>
    <p:sldId id="259" r:id="rId10"/>
    <p:sldId id="293" r:id="rId11"/>
    <p:sldId id="295" r:id="rId12"/>
    <p:sldId id="288" r:id="rId13"/>
    <p:sldId id="260" r:id="rId14"/>
    <p:sldId id="343" r:id="rId15"/>
    <p:sldId id="281" r:id="rId16"/>
    <p:sldId id="273" r:id="rId17"/>
    <p:sldId id="261" r:id="rId18"/>
    <p:sldId id="344" r:id="rId19"/>
    <p:sldId id="292" r:id="rId20"/>
    <p:sldId id="311" r:id="rId21"/>
    <p:sldId id="315" r:id="rId22"/>
    <p:sldId id="318" r:id="rId23"/>
    <p:sldId id="319" r:id="rId24"/>
    <p:sldId id="322" r:id="rId25"/>
    <p:sldId id="324" r:id="rId26"/>
    <p:sldId id="326" r:id="rId27"/>
    <p:sldId id="327" r:id="rId28"/>
    <p:sldId id="328" r:id="rId29"/>
    <p:sldId id="331" r:id="rId30"/>
    <p:sldId id="332" r:id="rId31"/>
    <p:sldId id="333" r:id="rId32"/>
    <p:sldId id="334" r:id="rId33"/>
    <p:sldId id="336" r:id="rId34"/>
    <p:sldId id="337" r:id="rId35"/>
    <p:sldId id="340" r:id="rId36"/>
    <p:sldId id="341" r:id="rId37"/>
    <p:sldId id="291" r:id="rId38"/>
    <p:sldId id="345" r:id="rId39"/>
    <p:sldId id="28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62" autoAdjust="0"/>
    <p:restoredTop sz="94434" autoAdjust="0"/>
  </p:normalViewPr>
  <p:slideViewPr>
    <p:cSldViewPr snapToGrid="0">
      <p:cViewPr varScale="1">
        <p:scale>
          <a:sx n="70" d="100"/>
          <a:sy n="70" d="100"/>
        </p:scale>
        <p:origin x="178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F3E506-1215-4DF4-BD94-C2B6C3BF7D7F}" type="datetimeFigureOut">
              <a:rPr lang="en-US" smtClean="0"/>
              <a:pPr/>
              <a:t>6/3/2022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6E0B39-6116-4414-BAAA-A46F307E535D}" type="slidenum">
              <a:rPr lang="en-US" smtClean="0"/>
              <a:pPr/>
              <a:t>‹#›</a:t>
            </a:fld>
            <a:endParaRPr lang="en-US" dirty="0"/>
          </a:p>
        </p:txBody>
      </p:sp>
    </p:spTree>
    <p:extLst>
      <p:ext uri="{BB962C8B-B14F-4D97-AF65-F5344CB8AC3E}">
        <p14:creationId xmlns:p14="http://schemas.microsoft.com/office/powerpoint/2010/main" val="158393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6E0B39-6116-4414-BAAA-A46F307E535D}" type="slidenum">
              <a:rPr lang="en-US" smtClean="0"/>
              <a:pPr/>
              <a:t>1</a:t>
            </a:fld>
            <a:endParaRPr lang="en-US" dirty="0"/>
          </a:p>
        </p:txBody>
      </p:sp>
    </p:spTree>
    <p:extLst>
      <p:ext uri="{BB962C8B-B14F-4D97-AF65-F5344CB8AC3E}">
        <p14:creationId xmlns:p14="http://schemas.microsoft.com/office/powerpoint/2010/main" val="331714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6E0B39-6116-4414-BAAA-A46F307E535D}" type="slidenum">
              <a:rPr lang="en-US" smtClean="0"/>
              <a:pPr/>
              <a:t>13</a:t>
            </a:fld>
            <a:endParaRPr lang="en-US" dirty="0"/>
          </a:p>
        </p:txBody>
      </p:sp>
    </p:spTree>
    <p:extLst>
      <p:ext uri="{BB962C8B-B14F-4D97-AF65-F5344CB8AC3E}">
        <p14:creationId xmlns:p14="http://schemas.microsoft.com/office/powerpoint/2010/main" val="1333613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DE000-C496-41A1-958C-EFC7B8DE4DA8}"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DE000-C496-41A1-958C-EFC7B8DE4DA8}" type="datetimeFigureOut">
              <a:rPr lang="en-US" smtClean="0"/>
              <a:pPr/>
              <a:t>6/3/2022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1F8D0-972F-472E-AFE5-1F27E299DB0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16318091"/>
              </p:ext>
            </p:extLst>
          </p:nvPr>
        </p:nvGraphicFramePr>
        <p:xfrm>
          <a:off x="261258" y="195942"/>
          <a:ext cx="8571801" cy="5987994"/>
        </p:xfrm>
        <a:graphic>
          <a:graphicData uri="http://schemas.openxmlformats.org/drawingml/2006/table">
            <a:tbl>
              <a:tblPr firstRow="1" bandRow="1">
                <a:tableStyleId>{69012ECD-51FC-41F1-AA8D-1B2483CD663E}</a:tableStyleId>
              </a:tblPr>
              <a:tblGrid>
                <a:gridCol w="1564610">
                  <a:extLst>
                    <a:ext uri="{9D8B030D-6E8A-4147-A177-3AD203B41FA5}">
                      <a16:colId xmlns:a16="http://schemas.microsoft.com/office/drawing/2014/main" xmlns="" val="20000"/>
                    </a:ext>
                  </a:extLst>
                </a:gridCol>
                <a:gridCol w="1971581">
                  <a:extLst>
                    <a:ext uri="{9D8B030D-6E8A-4147-A177-3AD203B41FA5}">
                      <a16:colId xmlns:a16="http://schemas.microsoft.com/office/drawing/2014/main" xmlns="" val="20001"/>
                    </a:ext>
                  </a:extLst>
                </a:gridCol>
                <a:gridCol w="5035610">
                  <a:extLst>
                    <a:ext uri="{9D8B030D-6E8A-4147-A177-3AD203B41FA5}">
                      <a16:colId xmlns:a16="http://schemas.microsoft.com/office/drawing/2014/main" xmlns="" val="20002"/>
                    </a:ext>
                  </a:extLst>
                </a:gridCol>
              </a:tblGrid>
              <a:tr h="2021793">
                <a:tc>
                  <a:txBody>
                    <a:bodyPr/>
                    <a:lstStyle/>
                    <a:p>
                      <a:pPr algn="ctr"/>
                      <a:endParaRPr lang="en-US" sz="2200" dirty="0">
                        <a:solidFill>
                          <a:schemeClr val="bg1"/>
                        </a:solidFill>
                      </a:endParaRPr>
                    </a:p>
                  </a:txBody>
                  <a:tcPr/>
                </a:tc>
                <a:tc gridSpan="2">
                  <a:txBody>
                    <a:bodyPr/>
                    <a:lstStyle/>
                    <a:p>
                      <a:pPr algn="ctr"/>
                      <a:r>
                        <a:rPr lang="en-US" sz="3200" dirty="0">
                          <a:solidFill>
                            <a:schemeClr val="bg1"/>
                          </a:solidFill>
                        </a:rPr>
                        <a:t>Department of Computer Engineering</a:t>
                      </a:r>
                    </a:p>
                    <a:p>
                      <a:pPr algn="ctr"/>
                      <a:r>
                        <a:rPr lang="en-US" sz="2800" dirty="0">
                          <a:solidFill>
                            <a:schemeClr val="bg1"/>
                          </a:solidFill>
                        </a:rPr>
                        <a:t>S.S.V.P.S’s B. S. </a:t>
                      </a:r>
                      <a:r>
                        <a:rPr lang="en-US" sz="2800" baseline="0" dirty="0">
                          <a:solidFill>
                            <a:schemeClr val="bg1"/>
                          </a:solidFill>
                        </a:rPr>
                        <a:t>Deore Polytechnic, Dhule</a:t>
                      </a:r>
                      <a:endParaRPr lang="en-US" sz="3200" baseline="0" dirty="0">
                        <a:solidFill>
                          <a:schemeClr val="bg1"/>
                        </a:solidFill>
                      </a:endParaRPr>
                    </a:p>
                    <a:p>
                      <a:pPr algn="ctr"/>
                      <a:r>
                        <a:rPr lang="en-US" sz="2400" i="1" baseline="0" dirty="0">
                          <a:solidFill>
                            <a:schemeClr val="bg1"/>
                          </a:solidFill>
                        </a:rPr>
                        <a:t>Academic Year : 2021 – 2022</a:t>
                      </a:r>
                    </a:p>
                    <a:p>
                      <a:pPr algn="ctr"/>
                      <a:r>
                        <a:rPr lang="en-US" sz="2800" i="1" baseline="0" dirty="0" smtClean="0">
                          <a:solidFill>
                            <a:schemeClr val="bg1"/>
                          </a:solidFill>
                        </a:rPr>
                        <a:t>Second </a:t>
                      </a:r>
                      <a:r>
                        <a:rPr lang="en-US" sz="2800" i="1" baseline="0" dirty="0">
                          <a:solidFill>
                            <a:schemeClr val="bg1"/>
                          </a:solidFill>
                        </a:rPr>
                        <a:t>Shift(1100)</a:t>
                      </a:r>
                      <a:endParaRPr lang="en-US" sz="2200" i="1" dirty="0">
                        <a:solidFill>
                          <a:schemeClr val="bg1"/>
                        </a:solidFill>
                      </a:endParaRPr>
                    </a:p>
                  </a:txBody>
                  <a:tcPr/>
                </a:tc>
                <a:tc hMerge="1">
                  <a:txBody>
                    <a:bodyPr/>
                    <a:lstStyle/>
                    <a:p>
                      <a:endParaRPr lang="en-US" sz="2200"/>
                    </a:p>
                  </a:txBody>
                  <a:tcPr/>
                </a:tc>
                <a:extLst>
                  <a:ext uri="{0D108BD9-81ED-4DB2-BD59-A6C34878D82A}">
                    <a16:rowId xmlns:a16="http://schemas.microsoft.com/office/drawing/2014/main" xmlns="" val="10000"/>
                  </a:ext>
                </a:extLst>
              </a:tr>
              <a:tr h="605382">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2"/>
                          </a:solidFill>
                        </a:rPr>
                        <a:t>A presentation on semester </a:t>
                      </a:r>
                      <a:r>
                        <a:rPr lang="en-US" sz="2400" b="1" dirty="0" smtClean="0">
                          <a:solidFill>
                            <a:schemeClr val="tx2"/>
                          </a:solidFill>
                        </a:rPr>
                        <a:t>VI </a:t>
                      </a:r>
                      <a:r>
                        <a:rPr lang="en-US" sz="2400" b="1" dirty="0">
                          <a:solidFill>
                            <a:schemeClr val="tx2"/>
                          </a:solidFill>
                        </a:rPr>
                        <a:t>Capstone</a:t>
                      </a:r>
                      <a:r>
                        <a:rPr lang="en-US" sz="2400" b="1" baseline="0" dirty="0">
                          <a:solidFill>
                            <a:schemeClr val="tx2"/>
                          </a:solidFill>
                        </a:rPr>
                        <a:t> </a:t>
                      </a:r>
                      <a:r>
                        <a:rPr lang="en-US" sz="2400" b="1" dirty="0">
                          <a:solidFill>
                            <a:schemeClr val="tx2"/>
                          </a:solidFill>
                        </a:rPr>
                        <a:t>Project </a:t>
                      </a:r>
                      <a:r>
                        <a:rPr lang="en-US" sz="2400" b="1" dirty="0" smtClean="0">
                          <a:solidFill>
                            <a:schemeClr val="tx2"/>
                          </a:solidFill>
                        </a:rPr>
                        <a:t>Execution</a:t>
                      </a:r>
                      <a:endParaRPr lang="en-US" sz="2400" b="1" dirty="0"/>
                    </a:p>
                  </a:txBody>
                  <a:tcPr/>
                </a:tc>
                <a:tc hMerge="1">
                  <a:txBody>
                    <a:bodyPr/>
                    <a:lstStyle/>
                    <a:p>
                      <a:endParaRPr lang="en-US"/>
                    </a:p>
                  </a:txBody>
                  <a:tcPr/>
                </a:tc>
                <a:tc hMerge="1">
                  <a:txBody>
                    <a:bodyPr/>
                    <a:lstStyle/>
                    <a:p>
                      <a:endParaRPr lang="en-US" sz="2200"/>
                    </a:p>
                  </a:txBody>
                  <a:tcPr/>
                </a:tc>
                <a:extLst>
                  <a:ext uri="{0D108BD9-81ED-4DB2-BD59-A6C34878D82A}">
                    <a16:rowId xmlns:a16="http://schemas.microsoft.com/office/drawing/2014/main" xmlns="" val="10001"/>
                  </a:ext>
                </a:extLst>
              </a:tr>
              <a:tr h="909787">
                <a:tc gridSpan="2">
                  <a:txBody>
                    <a:bodyPr/>
                    <a:lstStyle/>
                    <a:p>
                      <a:pPr algn="l"/>
                      <a:r>
                        <a:rPr lang="en-US" sz="1600" b="1" dirty="0" smtClean="0">
                          <a:latin typeface="Times New Roman" pitchFamily="18" charset="0"/>
                          <a:cs typeface="Times New Roman" pitchFamily="18" charset="0"/>
                        </a:rPr>
                        <a:t>Topic: “Doctor’s Appointment System For Shri </a:t>
                      </a:r>
                      <a:r>
                        <a:rPr lang="en-US" sz="1600" b="1" dirty="0" err="1" smtClean="0">
                          <a:latin typeface="Times New Roman" pitchFamily="18" charset="0"/>
                          <a:cs typeface="Times New Roman" pitchFamily="18" charset="0"/>
                        </a:rPr>
                        <a:t>Chhatrapati</a:t>
                      </a:r>
                      <a:r>
                        <a:rPr lang="en-US" sz="1600" b="1" baseline="0" dirty="0" smtClean="0">
                          <a:latin typeface="Times New Roman" pitchFamily="18" charset="0"/>
                          <a:cs typeface="Times New Roman" pitchFamily="18" charset="0"/>
                        </a:rPr>
                        <a:t> </a:t>
                      </a:r>
                      <a:r>
                        <a:rPr lang="en-US" sz="1600" b="1" baseline="0" dirty="0" err="1" smtClean="0">
                          <a:latin typeface="Times New Roman" pitchFamily="18" charset="0"/>
                          <a:cs typeface="Times New Roman" pitchFamily="18" charset="0"/>
                        </a:rPr>
                        <a:t>Super</a:t>
                      </a:r>
                      <a:r>
                        <a:rPr lang="en-US" sz="1600" b="1" dirty="0" err="1" smtClean="0">
                          <a:latin typeface="Times New Roman" pitchFamily="18" charset="0"/>
                          <a:cs typeface="Times New Roman" pitchFamily="18" charset="0"/>
                        </a:rPr>
                        <a:t>speciality</a:t>
                      </a:r>
                      <a:r>
                        <a:rPr lang="en-US" sz="1600" b="1" dirty="0" smtClean="0">
                          <a:latin typeface="Times New Roman" pitchFamily="18" charset="0"/>
                          <a:cs typeface="Times New Roman" pitchFamily="18" charset="0"/>
                        </a:rPr>
                        <a:t> Hospital.” </a:t>
                      </a:r>
                      <a:endParaRPr lang="en-US" sz="1600" b="1" dirty="0">
                        <a:latin typeface="Times New Roman" pitchFamily="18" charset="0"/>
                        <a:cs typeface="Times New Roman" pitchFamily="18" charset="0"/>
                      </a:endParaRPr>
                    </a:p>
                  </a:txBody>
                  <a:tcPr/>
                </a:tc>
                <a:tc hMerge="1">
                  <a:txBody>
                    <a:bodyPr/>
                    <a:lstStyle/>
                    <a:p>
                      <a:endParaRPr lang="en-US"/>
                    </a:p>
                  </a:txBody>
                  <a:tcPr/>
                </a:tc>
                <a:tc>
                  <a:txBody>
                    <a:bodyPr/>
                    <a:lstStyle/>
                    <a:p>
                      <a:endParaRPr lang="en-US" sz="2200" dirty="0">
                        <a:solidFill>
                          <a:srgbClr val="FF0000"/>
                        </a:solidFill>
                      </a:endParaRPr>
                    </a:p>
                  </a:txBody>
                  <a:tcPr/>
                </a:tc>
                <a:extLst>
                  <a:ext uri="{0D108BD9-81ED-4DB2-BD59-A6C34878D82A}">
                    <a16:rowId xmlns:a16="http://schemas.microsoft.com/office/drawing/2014/main" xmlns="" val="10002"/>
                  </a:ext>
                </a:extLst>
              </a:tr>
              <a:tr h="363055">
                <a:tc rowSpan="4" gridSpan="2">
                  <a:txBody>
                    <a:bodyPr/>
                    <a:lstStyle/>
                    <a:p>
                      <a:r>
                        <a:rPr lang="en-US" sz="2200" b="1" dirty="0"/>
                        <a:t>Presented</a:t>
                      </a:r>
                      <a:r>
                        <a:rPr lang="en-US" sz="2200" b="1" baseline="0" dirty="0"/>
                        <a:t> by </a:t>
                      </a:r>
                      <a:endParaRPr lang="en-US" sz="2200" b="1" dirty="0"/>
                    </a:p>
                  </a:txBody>
                  <a:tcPr/>
                </a:tc>
                <a:tc rowSpan="4" hMerge="1">
                  <a:txBody>
                    <a:bodyPr/>
                    <a:lstStyle/>
                    <a:p>
                      <a:endParaRPr lang="en-US"/>
                    </a:p>
                  </a:txBody>
                  <a:tcPr/>
                </a:tc>
                <a:tc>
                  <a:txBody>
                    <a:bodyPr/>
                    <a:lstStyle/>
                    <a:p>
                      <a:r>
                        <a:rPr lang="en-US" sz="1600" dirty="0" smtClean="0">
                          <a:latin typeface="Times New Roman" pitchFamily="18" charset="0"/>
                          <a:cs typeface="Times New Roman" pitchFamily="18" charset="0"/>
                        </a:rPr>
                        <a:t>1.</a:t>
                      </a:r>
                      <a:r>
                        <a:rPr lang="en-US" sz="1600" baseline="0" dirty="0" smtClean="0">
                          <a:latin typeface="Times New Roman" pitchFamily="18" charset="0"/>
                          <a:cs typeface="Times New Roman" pitchFamily="18" charset="0"/>
                        </a:rPr>
                        <a:t> Sayyad Alfiya Aasif Ali</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384571">
                <a:tc gridSpan="2" vMerge="1">
                  <a:txBody>
                    <a:bodyPr/>
                    <a:lstStyle/>
                    <a:p>
                      <a:endParaRPr lang="en-US" sz="2200"/>
                    </a:p>
                  </a:txBody>
                  <a:tcPr/>
                </a:tc>
                <a:tc hMerge="1" vMerge="1">
                  <a:txBody>
                    <a:bodyPr/>
                    <a:lstStyle/>
                    <a:p>
                      <a:endParaRPr lang="en-US"/>
                    </a:p>
                  </a:txBody>
                  <a:tcPr/>
                </a:tc>
                <a:tc>
                  <a:txBody>
                    <a:bodyPr/>
                    <a:lstStyle/>
                    <a:p>
                      <a:r>
                        <a:rPr lang="en-US" sz="1600" dirty="0" smtClean="0">
                          <a:latin typeface="Times New Roman" pitchFamily="18" charset="0"/>
                          <a:cs typeface="Times New Roman" pitchFamily="18" charset="0"/>
                        </a:rPr>
                        <a:t>2.</a:t>
                      </a:r>
                      <a:r>
                        <a:rPr lang="en-US" sz="1600" baseline="0" dirty="0" smtClean="0">
                          <a:latin typeface="Times New Roman" pitchFamily="18" charset="0"/>
                          <a:cs typeface="Times New Roman" pitchFamily="18" charset="0"/>
                        </a:rPr>
                        <a:t> Pansare Dimpal Laxman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398033">
                <a:tc gridSpan="2" vMerge="1">
                  <a:txBody>
                    <a:bodyPr/>
                    <a:lstStyle/>
                    <a:p>
                      <a:endParaRPr lang="en-US" sz="2200"/>
                    </a:p>
                  </a:txBody>
                  <a:tcPr/>
                </a:tc>
                <a:tc hMerge="1" vMerge="1">
                  <a:txBody>
                    <a:bodyPr/>
                    <a:lstStyle/>
                    <a:p>
                      <a:endParaRPr lang="en-US"/>
                    </a:p>
                  </a:txBody>
                  <a:tcPr/>
                </a:tc>
                <a:tc>
                  <a:txBody>
                    <a:bodyPr/>
                    <a:lstStyle/>
                    <a:p>
                      <a:r>
                        <a:rPr lang="en-US" sz="1600" dirty="0" smtClean="0">
                          <a:latin typeface="Times New Roman" pitchFamily="18" charset="0"/>
                          <a:cs typeface="Times New Roman" pitchFamily="18" charset="0"/>
                        </a:rPr>
                        <a:t>3. Thakare</a:t>
                      </a:r>
                      <a:r>
                        <a:rPr lang="en-US" sz="1600" baseline="0" dirty="0" smtClean="0">
                          <a:latin typeface="Times New Roman" pitchFamily="18" charset="0"/>
                          <a:cs typeface="Times New Roman" pitchFamily="18" charset="0"/>
                        </a:rPr>
                        <a:t> Tejaswi Ishwar</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5"/>
                  </a:ext>
                </a:extLst>
              </a:tr>
              <a:tr h="376517">
                <a:tc gridSpan="2" vMerge="1">
                  <a:txBody>
                    <a:bodyPr/>
                    <a:lstStyle/>
                    <a:p>
                      <a:endParaRPr lang="en-US" sz="2200"/>
                    </a:p>
                  </a:txBody>
                  <a:tcPr/>
                </a:tc>
                <a:tc hMerge="1" vMerge="1">
                  <a:txBody>
                    <a:bodyPr/>
                    <a:lstStyle/>
                    <a:p>
                      <a:endParaRPr lang="en-US"/>
                    </a:p>
                  </a:txBody>
                  <a:tcPr/>
                </a:tc>
                <a:tc>
                  <a:txBody>
                    <a:bodyPr/>
                    <a:lstStyle/>
                    <a:p>
                      <a:r>
                        <a:rPr lang="en-US" sz="1600" dirty="0" smtClean="0">
                          <a:latin typeface="Times New Roman" pitchFamily="18" charset="0"/>
                          <a:cs typeface="Times New Roman" pitchFamily="18" charset="0"/>
                        </a:rPr>
                        <a:t>4. Pawar Tejas Pravin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6"/>
                  </a:ext>
                </a:extLst>
              </a:tr>
              <a:tr h="430306">
                <a:tc gridSpan="2">
                  <a:txBody>
                    <a:bodyPr/>
                    <a:lstStyle/>
                    <a:p>
                      <a:r>
                        <a:rPr lang="en-US" sz="2200" b="1" dirty="0"/>
                        <a:t>Guided by</a:t>
                      </a:r>
                      <a:r>
                        <a:rPr lang="en-US" sz="2200" baseline="0" dirty="0"/>
                        <a:t> </a:t>
                      </a:r>
                      <a:endParaRPr lang="en-US" sz="2200" dirty="0"/>
                    </a:p>
                  </a:txBody>
                  <a:tcPr/>
                </a:tc>
                <a:tc hMerge="1">
                  <a:txBody>
                    <a:bodyPr/>
                    <a:lstStyle/>
                    <a:p>
                      <a:endParaRPr lang="en-US"/>
                    </a:p>
                  </a:txBody>
                  <a:tcPr/>
                </a:tc>
                <a:tc>
                  <a:txBody>
                    <a:bodyPr/>
                    <a:lstStyle/>
                    <a:p>
                      <a:r>
                        <a:rPr lang="en-US" sz="1600" baseline="0" dirty="0" smtClean="0">
                          <a:latin typeface="Times New Roman" pitchFamily="18" charset="0"/>
                          <a:cs typeface="Times New Roman" pitchFamily="18" charset="0"/>
                        </a:rPr>
                        <a:t>Mr. </a:t>
                      </a:r>
                      <a:r>
                        <a:rPr lang="en-US" sz="1600" baseline="0" dirty="0" err="1" smtClean="0">
                          <a:latin typeface="Times New Roman" pitchFamily="18" charset="0"/>
                          <a:cs typeface="Times New Roman" pitchFamily="18" charset="0"/>
                        </a:rPr>
                        <a:t>Dushyant</a:t>
                      </a:r>
                      <a:r>
                        <a:rPr lang="en-US" sz="1600" baseline="0" dirty="0" smtClean="0">
                          <a:latin typeface="Times New Roman" pitchFamily="18" charset="0"/>
                          <a:cs typeface="Times New Roman" pitchFamily="18" charset="0"/>
                        </a:rPr>
                        <a:t> Potdar</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7"/>
                  </a:ext>
                </a:extLst>
              </a:tr>
              <a:tr h="498550">
                <a:tc gridSpan="2">
                  <a:txBody>
                    <a:bodyPr/>
                    <a:lstStyle/>
                    <a:p>
                      <a:r>
                        <a:rPr lang="en-US" sz="2200" b="1" dirty="0"/>
                        <a:t>Semester</a:t>
                      </a:r>
                    </a:p>
                  </a:txBody>
                  <a:tcPr/>
                </a:tc>
                <a:tc hMerge="1">
                  <a:txBody>
                    <a:bodyPr/>
                    <a:lstStyle/>
                    <a:p>
                      <a:endParaRPr lang="en-US"/>
                    </a:p>
                  </a:txBody>
                  <a:tcPr/>
                </a:tc>
                <a:tc>
                  <a:txBody>
                    <a:bodyPr/>
                    <a:lstStyle/>
                    <a:p>
                      <a:r>
                        <a:rPr lang="en-US" sz="1600" dirty="0" smtClean="0"/>
                        <a:t>6</a:t>
                      </a:r>
                      <a:r>
                        <a:rPr lang="en-US" sz="1600" baseline="0" dirty="0" smtClean="0"/>
                        <a:t> </a:t>
                      </a:r>
                      <a:r>
                        <a:rPr lang="en-US" sz="1600" dirty="0" smtClean="0"/>
                        <a:t>I</a:t>
                      </a:r>
                      <a:endParaRPr lang="en-US" sz="1600" dirty="0"/>
                    </a:p>
                  </a:txBody>
                  <a:tcPr/>
                </a:tc>
                <a:extLst>
                  <a:ext uri="{0D108BD9-81ED-4DB2-BD59-A6C34878D82A}">
                    <a16:rowId xmlns:a16="http://schemas.microsoft.com/office/drawing/2014/main" xmlns="" val="10008"/>
                  </a:ext>
                </a:extLst>
              </a:tr>
            </a:tbl>
          </a:graphicData>
        </a:graphic>
      </p:graphicFrame>
      <p:pic>
        <p:nvPicPr>
          <p:cNvPr id="16" name="Picture 15" descr="ssvpslogo.png"/>
          <p:cNvPicPr>
            <a:picLocks noChangeAspect="1"/>
          </p:cNvPicPr>
          <p:nvPr/>
        </p:nvPicPr>
        <p:blipFill>
          <a:blip r:embed="rId3" cstate="print"/>
          <a:stretch>
            <a:fillRect/>
          </a:stretch>
        </p:blipFill>
        <p:spPr>
          <a:xfrm>
            <a:off x="330558" y="285078"/>
            <a:ext cx="1370220" cy="1828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139" y="0"/>
            <a:ext cx="8229600" cy="1143000"/>
          </a:xfrm>
        </p:spPr>
        <p:txBody>
          <a:bodyPr>
            <a:normAutofit/>
          </a:bodyPr>
          <a:lstStyle/>
          <a:p>
            <a:pPr>
              <a:lnSpc>
                <a:spcPct val="150000"/>
              </a:lnSpc>
            </a:pPr>
            <a:r>
              <a:rPr lang="en-US" sz="2400" b="1" dirty="0">
                <a:latin typeface="Times New Roman" pitchFamily="18" charset="0"/>
                <a:cs typeface="Times New Roman" pitchFamily="18" charset="0"/>
              </a:rPr>
              <a:t>Requirement analysis /User requirement </a:t>
            </a:r>
          </a:p>
        </p:txBody>
      </p:sp>
      <p:sp>
        <p:nvSpPr>
          <p:cNvPr id="3" name="Content Placeholder 2"/>
          <p:cNvSpPr>
            <a:spLocks noGrp="1"/>
          </p:cNvSpPr>
          <p:nvPr>
            <p:ph idx="1"/>
          </p:nvPr>
        </p:nvSpPr>
        <p:spPr>
          <a:xfrm>
            <a:off x="424927" y="1352773"/>
            <a:ext cx="8229600" cy="4525963"/>
          </a:xfrm>
        </p:spPr>
        <p:txBody>
          <a:bodyPr>
            <a:noAutofit/>
          </a:bodyPr>
          <a:lstStyle/>
          <a:p>
            <a:pPr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The system has three users .Admin, Doctor, and Patients. So all features has been divided  between this three users. </a:t>
            </a:r>
          </a:p>
          <a:p>
            <a:pPr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The User describe some of the basic requirements or the system this includes search for patient, register patient , Update record , Doctor information record , view doctor .</a:t>
            </a:r>
          </a:p>
          <a:p>
            <a:pPr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Admin can add Doctors and patient .</a:t>
            </a: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After making an appointment for the very first time, the user can log in to the system and check their appointment status. By default, each appointment is set to pending status</a:t>
            </a:r>
            <a:r>
              <a:rPr lang="en-US" sz="1800" dirty="0" smtClean="0">
                <a:latin typeface="Times New Roman" pitchFamily="18" charset="0"/>
                <a:cs typeface="Times New Roman" pitchFamily="18" charset="0"/>
              </a:rPr>
              <a:t>.</a:t>
            </a: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 T</a:t>
            </a:r>
            <a:r>
              <a:rPr lang="en-US" sz="1800" dirty="0" smtClean="0">
                <a:latin typeface="Times New Roman" pitchFamily="18" charset="0"/>
                <a:cs typeface="Times New Roman" pitchFamily="18" charset="0"/>
              </a:rPr>
              <a:t>he </a:t>
            </a:r>
            <a:r>
              <a:rPr lang="en-US" sz="1800" dirty="0">
                <a:latin typeface="Times New Roman" pitchFamily="18" charset="0"/>
                <a:cs typeface="Times New Roman" pitchFamily="18" charset="0"/>
              </a:rPr>
              <a:t>patient can remove their appointments anytime</a:t>
            </a:r>
            <a:r>
              <a:rPr lang="en-US" sz="1800" dirty="0" smtClean="0">
                <a:latin typeface="Times New Roman" pitchFamily="18" charset="0"/>
                <a:cs typeface="Times New Roman" pitchFamily="18" charset="0"/>
              </a:rPr>
              <a:t>.</a:t>
            </a: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Each doctor will have their own personal account which lets them access the system</a:t>
            </a:r>
            <a:r>
              <a:rPr lang="en-US" sz="18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2058"/>
            <a:ext cx="8229600" cy="4525963"/>
          </a:xfrm>
        </p:spPr>
        <p:txBody>
          <a:bodyPr>
            <a:normAutofit/>
          </a:bodyPr>
          <a:lstStyle/>
          <a:p>
            <a:pPr algn="just">
              <a:lnSpc>
                <a:spcPct val="150000"/>
              </a:lnSpc>
              <a:buFont typeface="Wingdings" panose="05000000000000000000" pitchFamily="2" charset="2"/>
              <a:buChar char="Ø"/>
            </a:pPr>
            <a:r>
              <a:rPr lang="en-US" sz="2100" dirty="0">
                <a:latin typeface="Times New Roman" pitchFamily="18" charset="0"/>
                <a:cs typeface="Times New Roman" pitchFamily="18" charset="0"/>
              </a:rPr>
              <a:t>Each doctor will have their own personal account for the doctor will see his appointment only on his profile.</a:t>
            </a:r>
          </a:p>
          <a:p>
            <a:pPr algn="just">
              <a:lnSpc>
                <a:spcPct val="150000"/>
              </a:lnSpc>
              <a:buFont typeface="Wingdings" panose="05000000000000000000" pitchFamily="2" charset="2"/>
              <a:buChar char="Ø"/>
            </a:pPr>
            <a:r>
              <a:rPr lang="en-US" sz="2100" dirty="0">
                <a:latin typeface="Times New Roman" pitchFamily="18" charset="0"/>
                <a:cs typeface="Times New Roman" pitchFamily="18" charset="0"/>
              </a:rPr>
              <a:t>An admin can manage patients, doctors, their departments. An admin has the right to register a doctor’s account.</a:t>
            </a:r>
          </a:p>
          <a:p>
            <a:pPr algn="just">
              <a:lnSpc>
                <a:spcPct val="150000"/>
              </a:lnSpc>
              <a:buFont typeface="Wingdings" panose="05000000000000000000" pitchFamily="2" charset="2"/>
              <a:buChar char="Ø"/>
            </a:pPr>
            <a:r>
              <a:rPr lang="en-US" sz="2100" dirty="0">
                <a:latin typeface="Times New Roman" pitchFamily="18" charset="0"/>
                <a:cs typeface="Times New Roman" pitchFamily="18" charset="0"/>
              </a:rPr>
              <a:t>The admin can view all the appointment records too.</a:t>
            </a:r>
          </a:p>
          <a:p>
            <a:pPr algn="just">
              <a:lnSpc>
                <a:spcPct val="150000"/>
              </a:lnSpc>
              <a:buFont typeface="Wingdings" panose="05000000000000000000" pitchFamily="2" charset="2"/>
              <a:buChar char="Ø"/>
            </a:pPr>
            <a:endParaRPr lang="en-US" sz="21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394373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150" t="2145" r="2664" b="5592"/>
          <a:stretch>
            <a:fillRect/>
          </a:stretch>
        </p:blipFill>
        <p:spPr bwMode="auto">
          <a:xfrm>
            <a:off x="935915" y="1280160"/>
            <a:ext cx="6992471" cy="4260028"/>
          </a:xfrm>
          <a:prstGeom prst="rect">
            <a:avLst/>
          </a:prstGeom>
          <a:noFill/>
          <a:ln w="9525">
            <a:noFill/>
            <a:miter lim="800000"/>
            <a:headEnd/>
            <a:tailEnd/>
          </a:ln>
          <a:effectLst/>
        </p:spPr>
      </p:pic>
      <p:sp>
        <p:nvSpPr>
          <p:cNvPr id="3" name="Rectangle 2"/>
          <p:cNvSpPr/>
          <p:nvPr/>
        </p:nvSpPr>
        <p:spPr>
          <a:xfrm>
            <a:off x="3860908" y="3244334"/>
            <a:ext cx="242374" cy="369332"/>
          </a:xfrm>
          <a:prstGeom prst="rect">
            <a:avLst/>
          </a:prstGeom>
        </p:spPr>
        <p:txBody>
          <a:bodyPr wrap="none">
            <a:spAutoFit/>
          </a:bodyPr>
          <a:lstStyle/>
          <a:p>
            <a:r>
              <a:rPr lang="en-US" dirty="0">
                <a:latin typeface="Times New Roman" pitchFamily="18" charset="0"/>
                <a:cs typeface="Times New Roman" pitchFamily="18" charset="0"/>
              </a:rPr>
              <a:t> </a:t>
            </a:r>
            <a:endParaRPr lang="en-US" dirty="0"/>
          </a:p>
        </p:txBody>
      </p:sp>
      <p:sp>
        <p:nvSpPr>
          <p:cNvPr id="4" name="Rectangle 3"/>
          <p:cNvSpPr/>
          <p:nvPr/>
        </p:nvSpPr>
        <p:spPr>
          <a:xfrm>
            <a:off x="2170817" y="934990"/>
            <a:ext cx="1954381" cy="461665"/>
          </a:xfrm>
          <a:prstGeom prst="rect">
            <a:avLst/>
          </a:prstGeom>
        </p:spPr>
        <p:txBody>
          <a:bodyPr wrap="none">
            <a:spAutoFit/>
          </a:bodyPr>
          <a:lstStyle/>
          <a:p>
            <a:pPr lvl="0"/>
            <a:r>
              <a:rPr lang="en-US" sz="2400" b="1" dirty="0">
                <a:solidFill>
                  <a:prstClr val="black"/>
                </a:solidFill>
                <a:latin typeface="Times New Roman" pitchFamily="18" charset="0"/>
                <a:cs typeface="Times New Roman" pitchFamily="18" charset="0"/>
              </a:rPr>
              <a:t>E-R Diagram</a:t>
            </a:r>
            <a:endParaRPr lang="en-US" sz="2400" b="1" dirty="0">
              <a:solidFill>
                <a:prstClr val="black"/>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6" name="Oval 10"/>
          <p:cNvSpPr>
            <a:spLocks noChangeArrowheads="1"/>
          </p:cNvSpPr>
          <p:nvPr/>
        </p:nvSpPr>
        <p:spPr bwMode="auto">
          <a:xfrm>
            <a:off x="785514" y="2147066"/>
            <a:ext cx="2500312" cy="9604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9707" name="AutoShape 11"/>
          <p:cNvSpPr>
            <a:spLocks noChangeShapeType="1"/>
          </p:cNvSpPr>
          <p:nvPr/>
        </p:nvSpPr>
        <p:spPr bwMode="auto">
          <a:xfrm flipV="1">
            <a:off x="3065518" y="1785769"/>
            <a:ext cx="1646331" cy="5558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dirty="0"/>
          </a:p>
        </p:txBody>
      </p:sp>
      <p:sp>
        <p:nvSpPr>
          <p:cNvPr id="29705" name="AutoShape 9"/>
          <p:cNvSpPr>
            <a:spLocks noChangeShapeType="1"/>
          </p:cNvSpPr>
          <p:nvPr/>
        </p:nvSpPr>
        <p:spPr bwMode="auto">
          <a:xfrm>
            <a:off x="3104272" y="2874030"/>
            <a:ext cx="1629093" cy="62220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dirty="0"/>
          </a:p>
        </p:txBody>
      </p:sp>
      <p:sp>
        <p:nvSpPr>
          <p:cNvPr id="29708" name="AutoShape 12"/>
          <p:cNvSpPr>
            <a:spLocks noChangeShapeType="1"/>
          </p:cNvSpPr>
          <p:nvPr/>
        </p:nvSpPr>
        <p:spPr bwMode="auto">
          <a:xfrm>
            <a:off x="3296583" y="2621373"/>
            <a:ext cx="2286635" cy="5728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dirty="0"/>
          </a:p>
        </p:txBody>
      </p:sp>
      <p:sp>
        <p:nvSpPr>
          <p:cNvPr id="29709"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9711" name="Rectangle 15"/>
          <p:cNvSpPr>
            <a:spLocks noChangeArrowheads="1"/>
          </p:cNvSpPr>
          <p:nvPr/>
        </p:nvSpPr>
        <p:spPr bwMode="auto">
          <a:xfrm>
            <a:off x="0" y="457200"/>
            <a:ext cx="4240263"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016375" algn="l"/>
              </a:tabLst>
            </a:pPr>
            <a:endParaRPr kumimoji="0" lang="en-US" sz="1100" b="0" i="0" u="none" strike="noStrike" cap="none" normalizeH="0" baseline="0" dirty="0">
              <a:ln>
                <a:noFill/>
              </a:ln>
              <a:solidFill>
                <a:schemeClr val="tx1"/>
              </a:solidFill>
              <a:effectLst/>
              <a:latin typeface="Calibri" pitchFamily="34" charset="0"/>
              <a:ea typeface="Calibri" pitchFamily="34" charset="0"/>
              <a:cs typeface="Mangal" pitchFamily="18" charset="0"/>
            </a:endParaRPr>
          </a:p>
          <a:p>
            <a:pPr lvl="0" eaLnBrk="0" fontAlgn="base" hangingPunct="0">
              <a:spcBef>
                <a:spcPct val="0"/>
              </a:spcBef>
              <a:spcAft>
                <a:spcPct val="0"/>
              </a:spcAft>
              <a:tabLst>
                <a:tab pos="4016375" algn="l"/>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Mangal"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9712" name="Rectangle 16"/>
          <p:cNvSpPr>
            <a:spLocks noChangeArrowheads="1"/>
          </p:cNvSpPr>
          <p:nvPr/>
        </p:nvSpPr>
        <p:spPr bwMode="auto">
          <a:xfrm>
            <a:off x="0" y="457200"/>
            <a:ext cx="4333238"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108450" algn="l"/>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Mangal" pitchFamily="18"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10845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5"/>
          <p:cNvSpPr/>
          <p:nvPr/>
        </p:nvSpPr>
        <p:spPr>
          <a:xfrm>
            <a:off x="4873214" y="3330394"/>
            <a:ext cx="2119256" cy="523220"/>
          </a:xfrm>
          <a:prstGeom prst="rect">
            <a:avLst/>
          </a:prstGeom>
        </p:spPr>
        <p:txBody>
          <a:bodyPr wrap="square">
            <a:spAutoFit/>
          </a:bodyPr>
          <a:lstStyle/>
          <a:p>
            <a:r>
              <a:rPr lang="en-US" sz="2800" b="1" dirty="0">
                <a:latin typeface="Times New Roman" pitchFamily="18" charset="0"/>
                <a:ea typeface="Calibri" pitchFamily="34" charset="0"/>
                <a:cs typeface="Times New Roman" pitchFamily="18" charset="0"/>
              </a:rPr>
              <a:t>Doctor</a:t>
            </a:r>
            <a:endParaRPr lang="en-US" sz="2800" dirty="0"/>
          </a:p>
        </p:txBody>
      </p:sp>
      <p:sp>
        <p:nvSpPr>
          <p:cNvPr id="17" name="Rectangle 16"/>
          <p:cNvSpPr/>
          <p:nvPr/>
        </p:nvSpPr>
        <p:spPr>
          <a:xfrm>
            <a:off x="5815957" y="2448269"/>
            <a:ext cx="1124026" cy="461665"/>
          </a:xfrm>
          <a:prstGeom prst="rect">
            <a:avLst/>
          </a:prstGeom>
        </p:spPr>
        <p:txBody>
          <a:bodyPr wrap="none">
            <a:spAutoFit/>
          </a:bodyPr>
          <a:lstStyle/>
          <a:p>
            <a:r>
              <a:rPr lang="en-US" sz="2400" b="1" dirty="0">
                <a:latin typeface="Times New Roman" pitchFamily="18" charset="0"/>
                <a:ea typeface="Calibri" pitchFamily="34" charset="0"/>
                <a:cs typeface="Times New Roman" pitchFamily="18" charset="0"/>
              </a:rPr>
              <a:t>Patient</a:t>
            </a:r>
            <a:endParaRPr lang="en-US" sz="2400" dirty="0"/>
          </a:p>
        </p:txBody>
      </p:sp>
      <p:sp>
        <p:nvSpPr>
          <p:cNvPr id="18" name="Rectangle 17"/>
          <p:cNvSpPr/>
          <p:nvPr/>
        </p:nvSpPr>
        <p:spPr>
          <a:xfrm>
            <a:off x="4842133" y="1533869"/>
            <a:ext cx="1885453" cy="461665"/>
          </a:xfrm>
          <a:prstGeom prst="rect">
            <a:avLst/>
          </a:prstGeom>
        </p:spPr>
        <p:txBody>
          <a:bodyPr wrap="none">
            <a:spAutoFit/>
          </a:bodyPr>
          <a:lstStyle/>
          <a:p>
            <a:pPr lvl="0" eaLnBrk="0" fontAlgn="base" hangingPunct="0">
              <a:spcBef>
                <a:spcPct val="0"/>
              </a:spcBef>
              <a:spcAft>
                <a:spcPct val="0"/>
              </a:spcAft>
              <a:tabLst>
                <a:tab pos="4016375" algn="l"/>
              </a:tabLst>
            </a:pPr>
            <a:r>
              <a:rPr lang="en-US" sz="2400" b="1" dirty="0">
                <a:latin typeface="Times New Roman" pitchFamily="18" charset="0"/>
                <a:ea typeface="Calibri" pitchFamily="34" charset="0"/>
                <a:cs typeface="Times New Roman" pitchFamily="18" charset="0"/>
              </a:rPr>
              <a:t>Receptionist </a:t>
            </a:r>
            <a:endParaRPr lang="en-US" sz="2400" dirty="0">
              <a:latin typeface="Arial" pitchFamily="34" charset="0"/>
              <a:cs typeface="Arial" pitchFamily="34" charset="0"/>
            </a:endParaRPr>
          </a:p>
        </p:txBody>
      </p:sp>
      <p:sp>
        <p:nvSpPr>
          <p:cNvPr id="19" name="Rectangle 18"/>
          <p:cNvSpPr/>
          <p:nvPr/>
        </p:nvSpPr>
        <p:spPr>
          <a:xfrm>
            <a:off x="3709950" y="393557"/>
            <a:ext cx="1529024" cy="523220"/>
          </a:xfrm>
          <a:prstGeom prst="rect">
            <a:avLst/>
          </a:prstGeom>
        </p:spPr>
        <p:txBody>
          <a:bodyPr wrap="square">
            <a:spAutoFit/>
          </a:bodyPr>
          <a:lstStyle/>
          <a:p>
            <a:pPr algn="ctr"/>
            <a:r>
              <a:rPr lang="en-US" sz="2800" b="1" u="sng" dirty="0">
                <a:latin typeface="Times New Roman" pitchFamily="18" charset="0"/>
                <a:cs typeface="Times New Roman" pitchFamily="18" charset="0"/>
              </a:rPr>
              <a:t>Modules</a:t>
            </a:r>
            <a:endParaRPr lang="en-US" sz="2800" b="1" u="sn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705"/>
            <a:ext cx="8229600" cy="471948"/>
          </a:xfrm>
        </p:spPr>
        <p:txBody>
          <a:bodyPr>
            <a:noAutofit/>
          </a:bodyPr>
          <a:lstStyle/>
          <a:p>
            <a:pPr>
              <a:lnSpc>
                <a:spcPct val="150000"/>
              </a:lnSpc>
            </a:pPr>
            <a:r>
              <a:rPr lang="en-US" sz="2400" b="1" dirty="0">
                <a:latin typeface="Times New Roman" pitchFamily="18" charset="0"/>
                <a:cs typeface="Times New Roman" pitchFamily="18" charset="0"/>
              </a:rPr>
              <a:t>Proposed of the work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9653"/>
            <a:ext cx="8229600" cy="5383160"/>
          </a:xfrm>
        </p:spPr>
        <p:txBody>
          <a:bodyPr>
            <a:noAutofit/>
          </a:bodyPr>
          <a:lstStyle/>
          <a:p>
            <a:pPr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proposed of the project is a smart appointment  system that provided patients or ,may user an easy way of booking a Doctor’s appointment </a:t>
            </a:r>
            <a:r>
              <a:rPr lang="en-US" sz="1800" dirty="0" smtClean="0">
                <a:latin typeface="Times New Roman" pitchFamily="18" charset="0"/>
                <a:cs typeface="Times New Roman" pitchFamily="18" charset="0"/>
              </a:rPr>
              <a:t>online</a:t>
            </a:r>
          </a:p>
          <a:p>
            <a:pPr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a:t>
            </a:r>
            <a:r>
              <a:rPr lang="en-US" sz="1800" dirty="0" smtClean="0">
                <a:latin typeface="Times New Roman" pitchFamily="18" charset="0"/>
                <a:cs typeface="Times New Roman" pitchFamily="18" charset="0"/>
              </a:rPr>
              <a:t>his </a:t>
            </a:r>
            <a:r>
              <a:rPr lang="en-US" sz="1800" dirty="0">
                <a:latin typeface="Times New Roman" pitchFamily="18" charset="0"/>
                <a:cs typeface="Times New Roman" pitchFamily="18" charset="0"/>
              </a:rPr>
              <a:t>is a website   that overcomes the issue of  managing and booking  appointment  according to user choice or demand </a:t>
            </a:r>
            <a:r>
              <a:rPr lang="en-US" sz="1800" dirty="0" smtClean="0">
                <a:latin typeface="Times New Roman" pitchFamily="18" charset="0"/>
                <a:cs typeface="Times New Roman" pitchFamily="18" charset="0"/>
              </a:rPr>
              <a:t>. </a:t>
            </a:r>
          </a:p>
          <a:p>
            <a:pPr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purposed of the project  is to build an Application program to reduce the manual work for managing the Doctor, patient, </a:t>
            </a:r>
            <a:r>
              <a:rPr lang="en-US" sz="1800" dirty="0" smtClean="0">
                <a:latin typeface="Times New Roman" pitchFamily="18" charset="0"/>
                <a:cs typeface="Times New Roman" pitchFamily="18" charset="0"/>
              </a:rPr>
              <a:t>Appointment. </a:t>
            </a:r>
          </a:p>
          <a:p>
            <a:pPr algn="just">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Allows </a:t>
            </a:r>
            <a:r>
              <a:rPr lang="en-US" sz="1800" dirty="0">
                <a:latin typeface="Times New Roman" pitchFamily="18" charset="0"/>
                <a:cs typeface="Times New Roman" pitchFamily="18" charset="0"/>
              </a:rPr>
              <a:t>patient to book an appointment from the comfort of their home using their computer, laptop or mobile , and at any time , no matter where they are ,they can contact doctors of their choice in any location</a:t>
            </a:r>
            <a:r>
              <a:rPr lang="en-US" sz="1800" dirty="0" smtClean="0">
                <a:latin typeface="Times New Roman" pitchFamily="18" charset="0"/>
                <a:cs typeface="Times New Roman" pitchFamily="18" charset="0"/>
              </a:rPr>
              <a:t>. </a:t>
            </a:r>
          </a:p>
          <a:p>
            <a:pPr algn="just">
              <a:lnSpc>
                <a:spcPct val="150000"/>
              </a:lnSpc>
              <a:buFont typeface="Wingdings" panose="05000000000000000000" pitchFamily="2" charset="2"/>
              <a:buChar char="Ø"/>
            </a:pPr>
            <a:r>
              <a:rPr lang="en-US" sz="1800" dirty="0" smtClean="0"/>
              <a:t>The </a:t>
            </a:r>
            <a:r>
              <a:rPr lang="en-US" sz="1800" dirty="0"/>
              <a:t>patient can request for an appointment on his /her preferred day or time </a:t>
            </a:r>
            <a:r>
              <a:rPr lang="en-US" sz="1800" dirty="0" smtClean="0"/>
              <a:t>The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selected day or time slot will be reserve and the patient will successfully book their appointment . 	</a:t>
            </a: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193" y="597310"/>
            <a:ext cx="8229600" cy="4525963"/>
          </a:xfrm>
        </p:spPr>
        <p:txBody>
          <a:bodyPr>
            <a:normAutofit/>
          </a:bodyPr>
          <a:lstStyle/>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The aim of proposed system is to develop a system of improve facilities the proposed system can overcome all the limitation of existing system the system provide proper security and reduces the manual work . </a:t>
            </a:r>
          </a:p>
          <a:p>
            <a:pPr marL="0" indent="0" algn="just">
              <a:lnSpc>
                <a:spcPct val="150000"/>
              </a:lnSpc>
              <a:buNone/>
            </a:pPr>
            <a:endParaRPr lang="en-US" sz="1800" dirty="0">
              <a:latin typeface="Times New Roman" pitchFamily="18" charset="0"/>
              <a:cs typeface="Times New Roman" pitchFamily="18" charset="0"/>
            </a:endParaRPr>
          </a:p>
          <a:p>
            <a:endParaRPr lang="en-IN" sz="1800" dirty="0"/>
          </a:p>
        </p:txBody>
      </p:sp>
      <p:pic>
        <p:nvPicPr>
          <p:cNvPr id="4" name="Picture 3"/>
          <p:cNvPicPr/>
          <p:nvPr/>
        </p:nvPicPr>
        <p:blipFill>
          <a:blip r:embed="rId2"/>
          <a:srcRect l="17419" t="24913" r="17319" b="31046"/>
          <a:stretch>
            <a:fillRect/>
          </a:stretch>
        </p:blipFill>
        <p:spPr bwMode="auto">
          <a:xfrm>
            <a:off x="516193" y="1948001"/>
            <a:ext cx="7982174" cy="4658061"/>
          </a:xfrm>
          <a:prstGeom prst="rect">
            <a:avLst/>
          </a:prstGeom>
          <a:noFill/>
          <a:ln w="9525">
            <a:noFill/>
            <a:miter lim="800000"/>
            <a:headEnd/>
            <a:tailEnd/>
          </a:ln>
        </p:spPr>
      </p:pic>
    </p:spTree>
    <p:extLst>
      <p:ext uri="{BB962C8B-B14F-4D97-AF65-F5344CB8AC3E}">
        <p14:creationId xmlns:p14="http://schemas.microsoft.com/office/powerpoint/2010/main" val="1459159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9676"/>
            <a:ext cx="7772400" cy="666972"/>
          </a:xfrm>
        </p:spPr>
        <p:txBody>
          <a:bodyPr>
            <a:normAutofit/>
          </a:bodyPr>
          <a:lstStyle/>
          <a:p>
            <a:r>
              <a:rPr lang="en-US" sz="2400" b="1" dirty="0" smtClean="0">
                <a:latin typeface="Times New Roman" pitchFamily="18" charset="0"/>
                <a:cs typeface="Times New Roman" pitchFamily="18" charset="0"/>
              </a:rPr>
              <a:t>Implementation Details </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495313"/>
            <a:ext cx="6400800" cy="4143487"/>
          </a:xfrm>
        </p:spPr>
        <p:txBody>
          <a:bodyPr/>
          <a:lstStyle/>
          <a:p>
            <a:endParaRPr lang="en-US" dirty="0"/>
          </a:p>
        </p:txBody>
      </p:sp>
      <p:pic>
        <p:nvPicPr>
          <p:cNvPr id="4" name="Picture 3" descr="Screenshot (75).png"/>
          <p:cNvPicPr>
            <a:picLocks noChangeAspect="1"/>
          </p:cNvPicPr>
          <p:nvPr/>
        </p:nvPicPr>
        <p:blipFill rotWithShape="1">
          <a:blip r:embed="rId2"/>
          <a:srcRect t="4447" b="6047"/>
          <a:stretch/>
        </p:blipFill>
        <p:spPr>
          <a:xfrm>
            <a:off x="685800" y="1495313"/>
            <a:ext cx="8229600" cy="466215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1).png"/>
          <p:cNvPicPr>
            <a:picLocks noChangeAspect="1"/>
          </p:cNvPicPr>
          <p:nvPr/>
        </p:nvPicPr>
        <p:blipFill rotWithShape="1">
          <a:blip r:embed="rId2"/>
          <a:srcRect l="4366" t="3842" r="2254" b="4720"/>
          <a:stretch/>
        </p:blipFill>
        <p:spPr>
          <a:xfrm>
            <a:off x="218940" y="1017430"/>
            <a:ext cx="8538694" cy="470078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5).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8).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lnSpcReduction="10000"/>
          </a:bodyPr>
          <a:lstStyle/>
          <a:p>
            <a:pPr>
              <a:lnSpc>
                <a:spcPct val="150000"/>
              </a:lnSpc>
              <a:buFont typeface="Wingdings" panose="05000000000000000000" pitchFamily="2" charset="2"/>
              <a:buChar char="Ø"/>
            </a:pPr>
            <a:r>
              <a:rPr lang="en-GB" sz="1800" dirty="0" smtClean="0">
                <a:latin typeface="Times New Roman" pitchFamily="18" charset="0"/>
                <a:cs typeface="Times New Roman" pitchFamily="18" charset="0"/>
              </a:rPr>
              <a:t>Introduction   </a:t>
            </a:r>
            <a:endParaRPr lang="en-GB" sz="1800" dirty="0">
              <a:latin typeface="Times New Roman" pitchFamily="18" charset="0"/>
              <a:cs typeface="Times New Roman" pitchFamily="18" charset="0"/>
            </a:endParaRPr>
          </a:p>
          <a:p>
            <a:pPr>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Need </a:t>
            </a:r>
            <a:r>
              <a:rPr lang="en-US" sz="1800" dirty="0">
                <a:latin typeface="Times New Roman" pitchFamily="18" charset="0"/>
                <a:cs typeface="Times New Roman" pitchFamily="18" charset="0"/>
              </a:rPr>
              <a:t>for the System </a:t>
            </a:r>
          </a:p>
          <a:p>
            <a:pPr>
              <a:lnSpc>
                <a:spcPct val="150000"/>
              </a:lnSpc>
              <a:buFont typeface="Wingdings" panose="05000000000000000000" pitchFamily="2" charset="2"/>
              <a:buChar char="Ø"/>
            </a:pPr>
            <a:r>
              <a:rPr lang="en-US" sz="1800" dirty="0">
                <a:latin typeface="Times New Roman" pitchFamily="18" charset="0"/>
                <a:cs typeface="Times New Roman" pitchFamily="18" charset="0"/>
              </a:rPr>
              <a:t>Requirement Analysis/User Requirement </a:t>
            </a:r>
          </a:p>
          <a:p>
            <a:pPr>
              <a:lnSpc>
                <a:spcPct val="150000"/>
              </a:lnSpc>
              <a:buFont typeface="Wingdings" panose="05000000000000000000" pitchFamily="2" charset="2"/>
              <a:buChar char="Ø"/>
            </a:pPr>
            <a:r>
              <a:rPr lang="en-US" sz="1800" dirty="0">
                <a:latin typeface="Times New Roman" pitchFamily="18" charset="0"/>
                <a:cs typeface="Times New Roman" pitchFamily="18" charset="0"/>
              </a:rPr>
              <a:t>Problem </a:t>
            </a:r>
            <a:r>
              <a:rPr lang="en-US" sz="1800" dirty="0" smtClean="0">
                <a:latin typeface="Times New Roman" pitchFamily="18" charset="0"/>
                <a:cs typeface="Times New Roman" pitchFamily="18" charset="0"/>
              </a:rPr>
              <a:t>Definition</a:t>
            </a:r>
          </a:p>
          <a:p>
            <a:pPr>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Design Details </a:t>
            </a:r>
          </a:p>
          <a:p>
            <a:pPr>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Hardware/ software Requirements</a:t>
            </a:r>
            <a:endParaRPr lang="en-US" sz="1800" dirty="0">
              <a:latin typeface="Times New Roman" pitchFamily="18" charset="0"/>
              <a:cs typeface="Times New Roman" pitchFamily="18" charset="0"/>
            </a:endParaRPr>
          </a:p>
          <a:p>
            <a:pPr>
              <a:lnSpc>
                <a:spcPct val="150000"/>
              </a:lnSpc>
              <a:buFont typeface="Wingdings" panose="05000000000000000000" pitchFamily="2" charset="2"/>
              <a:buChar char="Ø"/>
            </a:pPr>
            <a:r>
              <a:rPr lang="en-US" sz="1800" dirty="0">
                <a:latin typeface="Times New Roman" pitchFamily="18" charset="0"/>
                <a:cs typeface="Times New Roman" pitchFamily="18" charset="0"/>
              </a:rPr>
              <a:t>Proposed Of The Work </a:t>
            </a:r>
            <a:endParaRPr lang="en-US" sz="1800" dirty="0" smtClean="0">
              <a:latin typeface="Times New Roman" pitchFamily="18" charset="0"/>
              <a:cs typeface="Times New Roman" pitchFamily="18" charset="0"/>
            </a:endParaRPr>
          </a:p>
          <a:p>
            <a:pPr>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Implementation Details </a:t>
            </a:r>
          </a:p>
          <a:p>
            <a:pPr>
              <a:lnSpc>
                <a:spcPct val="150000"/>
              </a:lnSpc>
              <a:buFont typeface="Wingdings" panose="05000000000000000000" pitchFamily="2" charset="2"/>
              <a:buChar char="Ø"/>
            </a:pPr>
            <a:r>
              <a:rPr lang="en-US" sz="1800" dirty="0" smtClean="0">
                <a:latin typeface="Times New Roman" pitchFamily="18" charset="0"/>
                <a:cs typeface="Times New Roman" pitchFamily="18" charset="0"/>
              </a:rPr>
              <a:t>Conclusion  &amp; Future Scope</a:t>
            </a:r>
          </a:p>
          <a:p>
            <a:pPr>
              <a:lnSpc>
                <a:spcPct val="150000"/>
              </a:lnSpc>
              <a:buFont typeface="Wingdings" panose="05000000000000000000" pitchFamily="2" charset="2"/>
              <a:buChar char="Ø"/>
            </a:pPr>
            <a:r>
              <a:rPr lang="en-US" sz="1800" dirty="0" err="1" smtClean="0">
                <a:latin typeface="Times New Roman" pitchFamily="18" charset="0"/>
                <a:cs typeface="Times New Roman" pitchFamily="18" charset="0"/>
              </a:rPr>
              <a:t>Refrences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9).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3).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5).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7).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8).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9).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3).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4).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5).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6).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8551"/>
          </a:xfrm>
        </p:spPr>
        <p:txBody>
          <a:bodyPr>
            <a:normAutofit/>
          </a:bodyPr>
          <a:lstStyle/>
          <a:p>
            <a:r>
              <a:rPr lang="en-US" sz="2800" b="1" dirty="0" smtClean="0">
                <a:latin typeface="Times New Roman" pitchFamily="18" charset="0"/>
                <a:cs typeface="Times New Roman" pitchFamily="18" charset="0"/>
              </a:rPr>
              <a:t>INTRODUCTION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53792" y="1146220"/>
            <a:ext cx="8122250" cy="5396248"/>
          </a:xfrm>
        </p:spPr>
        <p:txBody>
          <a:bodyPr>
            <a:noAutofit/>
          </a:bodyPr>
          <a:lstStyle/>
          <a:p>
            <a:pPr marL="0" indent="0" algn="just">
              <a:lnSpc>
                <a:spcPct val="150000"/>
              </a:lnSpc>
              <a:buNone/>
            </a:pP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this modern world, Technology has become replacement of some manually works necessary tools solving problem, as it is arises , everything has been easy for us. That is why in medical field “Doctor Appointment System “ is very significant </a:t>
            </a:r>
            <a:r>
              <a:rPr lang="en-US" sz="1800" dirty="0" smtClean="0">
                <a:latin typeface="Times New Roman" pitchFamily="18" charset="0"/>
                <a:cs typeface="Times New Roman" pitchFamily="18" charset="0"/>
              </a:rPr>
              <a:t>nowadays .That's </a:t>
            </a:r>
            <a:r>
              <a:rPr lang="en-US" sz="1800" dirty="0">
                <a:latin typeface="Times New Roman" pitchFamily="18" charset="0"/>
                <a:cs typeface="Times New Roman" pitchFamily="18" charset="0"/>
              </a:rPr>
              <a:t>why we will choose to develop a system for </a:t>
            </a:r>
            <a:r>
              <a:rPr lang="en-US" sz="1800" dirty="0" err="1" smtClean="0">
                <a:latin typeface="Times New Roman" pitchFamily="18" charset="0"/>
                <a:cs typeface="Times New Roman" pitchFamily="18" charset="0"/>
              </a:rPr>
              <a:t>shri</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chhatrapati super </a:t>
            </a:r>
            <a:r>
              <a:rPr lang="en-US" sz="1800" dirty="0" smtClean="0">
                <a:latin typeface="Times New Roman" pitchFamily="18" charset="0"/>
                <a:cs typeface="Times New Roman" pitchFamily="18" charset="0"/>
              </a:rPr>
              <a:t>specialist </a:t>
            </a:r>
            <a:r>
              <a:rPr lang="en-US" sz="1800" dirty="0">
                <a:latin typeface="Times New Roman" pitchFamily="18" charset="0"/>
                <a:cs typeface="Times New Roman" pitchFamily="18" charset="0"/>
              </a:rPr>
              <a:t>hospital it is multi specialty hospital includes specialist doctors in this hospital the appointment system is worked the manually the patient can call to receptionist to the hospital to enquire details and they will get the appointment manually after getting appointment patient have to wait too much time till the coming their number we have try to convert it in online </a:t>
            </a:r>
            <a:r>
              <a:rPr lang="en-US" sz="1800" dirty="0" smtClean="0">
                <a:latin typeface="Times New Roman" pitchFamily="18" charset="0"/>
                <a:cs typeface="Times New Roman" pitchFamily="18" charset="0"/>
              </a:rPr>
              <a:t>mode.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358897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8).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9).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22).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23).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284" y="135001"/>
            <a:ext cx="7772400" cy="602428"/>
          </a:xfrm>
        </p:spPr>
        <p:txBody>
          <a:bodyPr>
            <a:noAutofit/>
          </a:bodyPr>
          <a:lstStyle/>
          <a:p>
            <a:pPr>
              <a:lnSpc>
                <a:spcPct val="150000"/>
              </a:lnSpc>
            </a:pPr>
            <a:r>
              <a:rPr lang="en-US" sz="2400" b="1" dirty="0" smtClean="0">
                <a:latin typeface="Times New Roman" pitchFamily="18" charset="0"/>
                <a:cs typeface="Times New Roman" pitchFamily="18" charset="0"/>
              </a:rPr>
              <a:t>Conclusion &amp;Future Scope</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634284" y="1262348"/>
            <a:ext cx="7978774" cy="5005718"/>
          </a:xfrm>
        </p:spPr>
        <p:txBody>
          <a:bodyPr>
            <a:normAutofit fontScale="25000" lnSpcReduction="20000"/>
          </a:bodyPr>
          <a:lstStyle/>
          <a:p>
            <a:pPr algn="just">
              <a:lnSpc>
                <a:spcPct val="170000"/>
              </a:lnSpc>
            </a:pPr>
            <a:r>
              <a:rPr lang="en-GB" sz="8000" b="1" dirty="0" smtClean="0">
                <a:solidFill>
                  <a:schemeClr val="tx1"/>
                </a:solidFill>
                <a:latin typeface="Times New Roman" pitchFamily="18" charset="0"/>
                <a:cs typeface="Times New Roman" pitchFamily="18" charset="0"/>
              </a:rPr>
              <a:t>Conclusion</a:t>
            </a:r>
            <a:endParaRPr lang="en-US" sz="8000" b="1" dirty="0" smtClean="0">
              <a:solidFill>
                <a:schemeClr val="tx1"/>
              </a:solidFill>
              <a:latin typeface="Times New Roman" pitchFamily="18" charset="0"/>
              <a:cs typeface="Times New Roman" pitchFamily="18" charset="0"/>
            </a:endParaRPr>
          </a:p>
          <a:p>
            <a:pPr algn="just">
              <a:lnSpc>
                <a:spcPct val="170000"/>
              </a:lnSpc>
            </a:pPr>
            <a:r>
              <a:rPr lang="en-GB" sz="7200" dirty="0" smtClean="0">
                <a:solidFill>
                  <a:schemeClr val="tx1"/>
                </a:solidFill>
                <a:latin typeface="Times New Roman" pitchFamily="18" charset="0"/>
                <a:cs typeface="Times New Roman" pitchFamily="18" charset="0"/>
              </a:rPr>
              <a:t>Compare to the usual appointment method, the web-based appointment system could significantly increase patients satisfaction with registration and reduce total waiting time effectively. However further improvements are needed for broad use of the system. Web-Based appointment system, registration, waiting time, patient satisfaction with getting a registration and reduce waiting times. A lack information about online appointment was the main reason for not using the system .To increase the efficiency of the registration system to reduce non attendance rates, further studies on various interventions such as the promotion of online registration.</a:t>
            </a:r>
            <a:endParaRPr lang="en-US" sz="7200" dirty="0" smtClean="0">
              <a:solidFill>
                <a:schemeClr val="tx1"/>
              </a:solidFill>
              <a:latin typeface="Times New Roman" pitchFamily="18" charset="0"/>
              <a:cs typeface="Times New Roman" pitchFamily="18" charset="0"/>
            </a:endParaRPr>
          </a:p>
          <a:p>
            <a:pPr algn="just">
              <a:lnSpc>
                <a:spcPct val="170000"/>
              </a:lnSpc>
            </a:pPr>
            <a:endParaRPr lang="en-US" sz="72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451" y="557445"/>
            <a:ext cx="8111613" cy="5167568"/>
          </a:xfrm>
          <a:prstGeom prst="rect">
            <a:avLst/>
          </a:prstGeom>
        </p:spPr>
        <p:txBody>
          <a:bodyPr wrap="square">
            <a:spAutoFit/>
          </a:bodyPr>
          <a:lstStyle/>
          <a:p>
            <a:pPr algn="just">
              <a:lnSpc>
                <a:spcPct val="170000"/>
              </a:lnSpc>
            </a:pPr>
            <a:r>
              <a:rPr lang="en-GB" sz="2000" b="1" dirty="0">
                <a:latin typeface="Times New Roman" pitchFamily="18" charset="0"/>
                <a:cs typeface="Times New Roman" pitchFamily="18" charset="0"/>
              </a:rPr>
              <a:t>Future Scope:-</a:t>
            </a:r>
            <a:endParaRPr lang="en-US" sz="2000" b="1" dirty="0">
              <a:latin typeface="Times New Roman" pitchFamily="18" charset="0"/>
              <a:cs typeface="Times New Roman" pitchFamily="18" charset="0"/>
            </a:endParaRPr>
          </a:p>
          <a:p>
            <a:pPr algn="just">
              <a:lnSpc>
                <a:spcPct val="170000"/>
              </a:lnSpc>
            </a:pPr>
            <a:r>
              <a:rPr lang="en-GB" sz="2000" dirty="0">
                <a:latin typeface="Times New Roman" pitchFamily="18" charset="0"/>
                <a:cs typeface="Times New Roman" pitchFamily="18" charset="0"/>
              </a:rPr>
              <a:t>In system we can changes in future like we make it as a message reminder appointment system.</a:t>
            </a:r>
            <a:endParaRPr lang="en-US" sz="2000" dirty="0">
              <a:latin typeface="Times New Roman" pitchFamily="18" charset="0"/>
              <a:cs typeface="Times New Roman" pitchFamily="18" charset="0"/>
            </a:endParaRPr>
          </a:p>
          <a:p>
            <a:pPr algn="just">
              <a:lnSpc>
                <a:spcPct val="170000"/>
              </a:lnSpc>
            </a:pPr>
            <a:r>
              <a:rPr lang="en-GB" sz="2000" dirty="0">
                <a:latin typeface="Times New Roman" pitchFamily="18" charset="0"/>
                <a:cs typeface="Times New Roman" pitchFamily="18" charset="0"/>
              </a:rPr>
              <a:t>Increase retrieve- ability and data security.</a:t>
            </a:r>
            <a:endParaRPr lang="en-US" sz="2000" dirty="0">
              <a:latin typeface="Times New Roman" pitchFamily="18" charset="0"/>
              <a:cs typeface="Times New Roman" pitchFamily="18" charset="0"/>
            </a:endParaRPr>
          </a:p>
          <a:p>
            <a:pPr algn="just">
              <a:lnSpc>
                <a:spcPct val="170000"/>
              </a:lnSpc>
            </a:pPr>
            <a:r>
              <a:rPr lang="en-GB" sz="2000" dirty="0">
                <a:latin typeface="Times New Roman" pitchFamily="18" charset="0"/>
                <a:cs typeface="Times New Roman" pitchFamily="18" charset="0"/>
              </a:rPr>
              <a:t>Enhance efficiency and patient carte.</a:t>
            </a:r>
            <a:endParaRPr lang="en-US" sz="2000" dirty="0">
              <a:latin typeface="Times New Roman" pitchFamily="18" charset="0"/>
              <a:cs typeface="Times New Roman" pitchFamily="18" charset="0"/>
            </a:endParaRPr>
          </a:p>
          <a:p>
            <a:pPr algn="just">
              <a:lnSpc>
                <a:spcPct val="170000"/>
              </a:lnSpc>
            </a:pPr>
            <a:r>
              <a:rPr lang="en-GB" sz="2000" dirty="0">
                <a:latin typeface="Times New Roman" pitchFamily="18" charset="0"/>
                <a:cs typeface="Times New Roman" pitchFamily="18" charset="0"/>
              </a:rPr>
              <a:t>We also changes in the system like medication </a:t>
            </a:r>
            <a:r>
              <a:rPr lang="en-GB" sz="2000" dirty="0" err="1">
                <a:latin typeface="Times New Roman" pitchFamily="18" charset="0"/>
                <a:cs typeface="Times New Roman" pitchFamily="18" charset="0"/>
              </a:rPr>
              <a:t>nd</a:t>
            </a:r>
            <a:r>
              <a:rPr lang="en-GB" sz="2000" dirty="0">
                <a:latin typeface="Times New Roman" pitchFamily="18" charset="0"/>
                <a:cs typeface="Times New Roman" pitchFamily="18" charset="0"/>
              </a:rPr>
              <a:t> health care for easy tom patient have know all things through website .</a:t>
            </a:r>
            <a:endParaRPr lang="en-US" sz="2000"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70000"/>
              </a:lnSpc>
            </a:pPr>
            <a:endParaRPr lang="en-US" dirty="0"/>
          </a:p>
        </p:txBody>
      </p:sp>
    </p:spTree>
    <p:extLst>
      <p:ext uri="{BB962C8B-B14F-4D97-AF65-F5344CB8AC3E}">
        <p14:creationId xmlns:p14="http://schemas.microsoft.com/office/powerpoint/2010/main" val="3712859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a:lnSpc>
                <a:spcPct val="150000"/>
              </a:lnSpc>
            </a:pPr>
            <a:r>
              <a:rPr lang="en-US" sz="1800" b="1" dirty="0">
                <a:latin typeface="Times New Roman" pitchFamily="18" charset="0"/>
                <a:cs typeface="Times New Roman" pitchFamily="18" charset="0"/>
              </a:rPr>
              <a:t>Research Paper :-</a:t>
            </a:r>
          </a:p>
          <a:p>
            <a:pPr>
              <a:lnSpc>
                <a:spcPct val="150000"/>
              </a:lnSpc>
            </a:pPr>
            <a:r>
              <a:rPr lang="en-US" sz="1800" dirty="0" err="1"/>
              <a:t>Quaffas</a:t>
            </a:r>
            <a:r>
              <a:rPr lang="en-US" sz="1800" dirty="0"/>
              <a:t>, </a:t>
            </a:r>
            <a:r>
              <a:rPr lang="en-US" sz="1800" dirty="0" err="1"/>
              <a:t>Alaa</a:t>
            </a:r>
            <a:r>
              <a:rPr lang="en-US" sz="1800" dirty="0"/>
              <a:t> and barker, </a:t>
            </a:r>
            <a:r>
              <a:rPr lang="en-US" sz="1800" dirty="0" err="1"/>
              <a:t>trevor</a:t>
            </a:r>
            <a:r>
              <a:rPr lang="en-US" sz="1800" dirty="0"/>
              <a:t>, ”Online Appointment manageme</a:t>
            </a:r>
            <a:r>
              <a:rPr lang="en-US" sz="1800" dirty="0" smtClean="0">
                <a:latin typeface="Times New Roman" pitchFamily="18" charset="0"/>
                <a:cs typeface="Times New Roman" pitchFamily="18" charset="0"/>
              </a:rPr>
              <a:t>nt </a:t>
            </a:r>
            <a:r>
              <a:rPr lang="en-US" sz="1800" dirty="0">
                <a:latin typeface="Times New Roman" pitchFamily="18" charset="0"/>
                <a:cs typeface="Times New Roman" pitchFamily="18" charset="0"/>
              </a:rPr>
              <a:t>System”,2012</a:t>
            </a:r>
          </a:p>
          <a:p>
            <a:pPr>
              <a:lnSpc>
                <a:spcPct val="150000"/>
              </a:lnSpc>
            </a:pPr>
            <a:r>
              <a:rPr lang="en-US" sz="1800" b="1" dirty="0">
                <a:latin typeface="Times New Roman" pitchFamily="18" charset="0"/>
                <a:cs typeface="Times New Roman" pitchFamily="18" charset="0"/>
              </a:rPr>
              <a:t>Websites :-</a:t>
            </a:r>
          </a:p>
          <a:p>
            <a:pPr>
              <a:lnSpc>
                <a:spcPct val="150000"/>
              </a:lnSpc>
            </a:pPr>
            <a:r>
              <a:rPr lang="en-US" sz="1800" dirty="0">
                <a:latin typeface="Times New Roman" pitchFamily="18" charset="0"/>
                <a:cs typeface="Times New Roman" pitchFamily="18" charset="0"/>
              </a:rPr>
              <a:t>https://www.curemantra.com/blog/why-patients-want-online-appointment-bookingsystem/</a:t>
            </a:r>
          </a:p>
          <a:p>
            <a:pPr>
              <a:lnSpc>
                <a:spcPct val="150000"/>
              </a:lnSpc>
            </a:pPr>
            <a:r>
              <a:rPr lang="en-US" sz="1800" dirty="0">
                <a:latin typeface="Times New Roman" pitchFamily="18" charset="0"/>
                <a:cs typeface="Times New Roman" pitchFamily="18" charset="0"/>
              </a:rPr>
              <a:t>https://www.inettutor.com/source-code/doctor-appointment-system-capstone-projectproposal/</a:t>
            </a:r>
          </a:p>
          <a:p>
            <a:pPr marL="0" indent="0">
              <a:lnSpc>
                <a:spcPct val="15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50252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064"/>
            <a:ext cx="8229600" cy="6151465"/>
          </a:xfrm>
        </p:spPr>
        <p:txBody>
          <a:bodyPr>
            <a:normAutofit fontScale="92500" lnSpcReduction="10000"/>
          </a:bodyPr>
          <a:lstStyle/>
          <a:p>
            <a:pPr marL="0" indent="0" algn="just">
              <a:lnSpc>
                <a:spcPct val="150000"/>
              </a:lnSpc>
              <a:buNone/>
            </a:pPr>
            <a:r>
              <a:rPr lang="en-US" sz="14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system design in order for clients to select the appointment time according to her/his preference and for medical staffs to organized their schedules. Since, taking appointment ,manually </a:t>
            </a:r>
            <a:r>
              <a:rPr lang="en-US" sz="1900" dirty="0" smtClean="0">
                <a:latin typeface="Times New Roman" pitchFamily="18" charset="0"/>
                <a:cs typeface="Times New Roman" pitchFamily="18" charset="0"/>
              </a:rPr>
              <a:t>will </a:t>
            </a:r>
            <a:r>
              <a:rPr lang="en-US" sz="1900" dirty="0">
                <a:latin typeface="Times New Roman" pitchFamily="18" charset="0"/>
                <a:cs typeface="Times New Roman" pitchFamily="18" charset="0"/>
              </a:rPr>
              <a:t>take or waste a lot of time that would also possibly risk someone’s life. Thus,” Doctor Appointment system ” is going to be developed to reduce the problem concerning in practicing manual system</a:t>
            </a:r>
            <a:r>
              <a:rPr lang="en-US" sz="1900" dirty="0" smtClean="0">
                <a:latin typeface="Times New Roman" pitchFamily="18" charset="0"/>
                <a:cs typeface="Times New Roman" pitchFamily="18" charset="0"/>
              </a:rPr>
              <a:t>.</a:t>
            </a:r>
          </a:p>
          <a:p>
            <a:pPr marL="0" indent="0" algn="just">
              <a:lnSpc>
                <a:spcPct val="150000"/>
              </a:lnSpc>
              <a:buNone/>
            </a:pPr>
            <a:r>
              <a:rPr lang="en-US" sz="1900" b="1" dirty="0" smtClean="0"/>
              <a:t> </a:t>
            </a:r>
            <a:r>
              <a:rPr lang="en-US" sz="1900" b="1" dirty="0"/>
              <a:t>S</a:t>
            </a:r>
            <a:r>
              <a:rPr lang="en-US" sz="1900" b="1" dirty="0" smtClean="0"/>
              <a:t>pecality </a:t>
            </a:r>
            <a:r>
              <a:rPr lang="en-US" sz="1900" b="1" dirty="0"/>
              <a:t>of “ Shri Chhatrapati Hospital ” </a:t>
            </a:r>
            <a:r>
              <a:rPr lang="en-US" sz="1900" b="1" dirty="0" smtClean="0"/>
              <a:t>:</a:t>
            </a:r>
            <a:endParaRPr lang="en-US" sz="1900" b="1" dirty="0" smtClean="0">
              <a:latin typeface="Times New Roman" pitchFamily="18" charset="0"/>
              <a:cs typeface="Times New Roman" pitchFamily="18" charset="0"/>
            </a:endParaRPr>
          </a:p>
          <a:p>
            <a:pPr algn="just">
              <a:lnSpc>
                <a:spcPct val="150000"/>
              </a:lnSpc>
              <a:buFont typeface="Wingdings" pitchFamily="2" charset="2"/>
              <a:buChar char="q"/>
            </a:pPr>
            <a:r>
              <a:rPr lang="en-US" sz="1900" dirty="0" smtClean="0">
                <a:latin typeface="Times New Roman" pitchFamily="18" charset="0"/>
                <a:cs typeface="Times New Roman" pitchFamily="18" charset="0"/>
              </a:rPr>
              <a:t> Neuro specialist </a:t>
            </a:r>
            <a:endParaRPr lang="en-US" sz="1900" dirty="0">
              <a:latin typeface="Times New Roman" pitchFamily="18" charset="0"/>
              <a:cs typeface="Times New Roman" pitchFamily="18" charset="0"/>
            </a:endParaRPr>
          </a:p>
          <a:p>
            <a:pPr algn="just">
              <a:lnSpc>
                <a:spcPct val="150000"/>
              </a:lnSpc>
              <a:buFont typeface="Wingdings" pitchFamily="2" charset="2"/>
              <a:buChar char="q"/>
            </a:pPr>
            <a:r>
              <a:rPr lang="en-US" sz="1900" dirty="0" smtClean="0">
                <a:latin typeface="Times New Roman" pitchFamily="18" charset="0"/>
                <a:cs typeface="Times New Roman" pitchFamily="18" charset="0"/>
              </a:rPr>
              <a:t>Orthopedic</a:t>
            </a:r>
            <a:endParaRPr lang="en-US" sz="1900" dirty="0">
              <a:latin typeface="Times New Roman" pitchFamily="18" charset="0"/>
              <a:cs typeface="Times New Roman" pitchFamily="18" charset="0"/>
            </a:endParaRPr>
          </a:p>
          <a:p>
            <a:pPr algn="just">
              <a:lnSpc>
                <a:spcPct val="150000"/>
              </a:lnSpc>
              <a:buFont typeface="Wingdings" pitchFamily="2" charset="2"/>
              <a:buChar char="q"/>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Neuron Surgeon</a:t>
            </a:r>
          </a:p>
          <a:p>
            <a:pPr algn="just">
              <a:lnSpc>
                <a:spcPct val="150000"/>
              </a:lnSpc>
              <a:buFont typeface="Wingdings" pitchFamily="2" charset="2"/>
              <a:buChar char="q"/>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Plastic Surgeon</a:t>
            </a:r>
          </a:p>
          <a:p>
            <a:pPr algn="just">
              <a:lnSpc>
                <a:spcPct val="150000"/>
              </a:lnSpc>
              <a:buFont typeface="Wingdings" pitchFamily="2" charset="2"/>
              <a:buChar char="q"/>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General Surgeon</a:t>
            </a:r>
          </a:p>
          <a:p>
            <a:pPr algn="just">
              <a:lnSpc>
                <a:spcPct val="150000"/>
              </a:lnSpc>
              <a:buFont typeface="Wingdings" pitchFamily="2" charset="2"/>
              <a:buChar char="q"/>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Physiotherapy</a:t>
            </a:r>
          </a:p>
          <a:p>
            <a:pPr algn="just">
              <a:lnSpc>
                <a:spcPct val="150000"/>
              </a:lnSpc>
              <a:buFont typeface="Wingdings" pitchFamily="2" charset="2"/>
              <a:buChar char="q"/>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Pathology</a:t>
            </a:r>
          </a:p>
          <a:p>
            <a:pPr algn="just">
              <a:lnSpc>
                <a:spcPct val="150000"/>
              </a:lnSpc>
              <a:buFont typeface="Wingdings" pitchFamily="2" charset="2"/>
              <a:buChar char="q"/>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Radiology</a:t>
            </a:r>
          </a:p>
          <a:p>
            <a:pPr marL="0" indent="0" algn="just">
              <a:lnSpc>
                <a:spcPct val="150000"/>
              </a:lnSpc>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57449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 new roham"/>
              </a:rPr>
              <a:t> </a:t>
            </a:r>
            <a:r>
              <a:rPr lang="en-US" sz="2400" b="1" dirty="0">
                <a:latin typeface="Times New Roman" pitchFamily="18" charset="0"/>
                <a:cs typeface="Times New Roman" pitchFamily="18" charset="0"/>
              </a:rPr>
              <a:t>Need For The System </a:t>
            </a:r>
          </a:p>
        </p:txBody>
      </p:sp>
      <p:sp>
        <p:nvSpPr>
          <p:cNvPr id="3" name="Content Placeholder 2"/>
          <p:cNvSpPr>
            <a:spLocks noGrp="1"/>
          </p:cNvSpPr>
          <p:nvPr>
            <p:ph idx="1"/>
          </p:nvPr>
        </p:nvSpPr>
        <p:spPr>
          <a:xfrm>
            <a:off x="457200" y="1231711"/>
            <a:ext cx="8229600" cy="5128146"/>
          </a:xfrm>
        </p:spPr>
        <p:txBody>
          <a:bodyPr>
            <a:normAutofit fontScale="85000" lnSpcReduction="10000"/>
          </a:bodyPr>
          <a:lstStyle/>
          <a:p>
            <a:pPr algn="just">
              <a:lnSpc>
                <a:spcPct val="170000"/>
              </a:lnSpc>
              <a:buNone/>
            </a:pPr>
            <a:r>
              <a:rPr lang="en-US" sz="1800" dirty="0">
                <a:latin typeface="Time new roham"/>
              </a:rPr>
              <a:t>		</a:t>
            </a:r>
            <a:r>
              <a:rPr lang="en-US" sz="1800" dirty="0">
                <a:latin typeface="Times New Roman" pitchFamily="18" charset="0"/>
                <a:cs typeface="Times New Roman" pitchFamily="18" charset="0"/>
              </a:rPr>
              <a:t>Globally Health care sector is the pivot and integral part of humans lives Thus any error committed in the clinical services might leads to defect or termination of life. recently information and communication has been used extensively and services in the field of the healthcare services. Patient appointment with the Doctor is the one of the clinical services that has been automated. To summarize, an appointment system helps you manage appointments and seamlessly check-in patients to see consultants on arrival. So the online  appointment system is very needful to modern world . Always available : Patient  can make an appointment 24/7,Easy to use: Nothing to install, no servers  or backup to worry  about ,Time saving technology , Avoid paper works ,Maintain the contact details of the patient ,Keep track of the appointment dates , Cost effective and easily manageable ,these are all very needful to in this daily life .</a:t>
            </a:r>
          </a:p>
          <a:p>
            <a:pPr algn="just">
              <a:lnSpc>
                <a:spcPct val="170000"/>
              </a:lnSpc>
              <a:buNone/>
            </a:pPr>
            <a:r>
              <a:rPr lang="en-US" sz="1800" dirty="0">
                <a:latin typeface="Times New Roman" pitchFamily="18" charset="0"/>
                <a:cs typeface="Times New Roman" pitchFamily="18" charset="0"/>
              </a:rPr>
              <a:t>                    Its provide the ability to manage all the paper work in one place ,reducing the work of staff in arranging and analyzing the paperwork of the patient.  So these are all benefits in the system .So  our system is very needful for the users.</a:t>
            </a:r>
          </a:p>
          <a:p>
            <a:pPr algn="just">
              <a:lnSpc>
                <a:spcPct val="170000"/>
              </a:lnSpc>
              <a:buFont typeface="Wingdings" panose="05000000000000000000" pitchFamily="2" charset="2"/>
              <a:buChar char="Ø"/>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Problem Defination </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Doctors </a:t>
            </a:r>
            <a:r>
              <a:rPr lang="en-US" sz="1800" dirty="0">
                <a:latin typeface="Times New Roman" panose="02020603050405020304" pitchFamily="18" charset="0"/>
                <a:cs typeface="Times New Roman" panose="02020603050405020304" pitchFamily="18" charset="0"/>
              </a:rPr>
              <a:t>are life savers; they shouldn’t be too far from those who need health </a:t>
            </a:r>
            <a:r>
              <a:rPr lang="en-US" sz="1800" dirty="0" smtClean="0">
                <a:latin typeface="Times New Roman" panose="02020603050405020304" pitchFamily="18" charset="0"/>
                <a:cs typeface="Times New Roman" panose="02020603050405020304" pitchFamily="18" charset="0"/>
              </a:rPr>
              <a:t>care. Taking </a:t>
            </a:r>
            <a:r>
              <a:rPr lang="en-US" sz="1800" dirty="0">
                <a:latin typeface="Times New Roman" panose="02020603050405020304" pitchFamily="18" charset="0"/>
                <a:cs typeface="Times New Roman" panose="02020603050405020304" pitchFamily="18" charset="0"/>
              </a:rPr>
              <a:t>appointment manually will take or waste a lot of time that would also possibly risk someone’s life.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Thus</a:t>
            </a:r>
            <a:r>
              <a:rPr lang="en-US" sz="1800" dirty="0">
                <a:latin typeface="Times New Roman" panose="02020603050405020304" pitchFamily="18" charset="0"/>
                <a:cs typeface="Times New Roman" panose="02020603050405020304" pitchFamily="18" charset="0"/>
              </a:rPr>
              <a:t>,” Doctors Appointment system” is going to be develop to reduce the problem concerning in practicing manual system. This serves as an easy way to immediate response to the client who badly needs a medical doctor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1366"/>
            <a:ext cx="7772400" cy="355001"/>
          </a:xfrm>
        </p:spPr>
        <p:txBody>
          <a:bodyPr>
            <a:noAutofit/>
          </a:bodyPr>
          <a:lstStyle/>
          <a:p>
            <a:r>
              <a:rPr lang="en-US" sz="2400" b="1" dirty="0" smtClean="0">
                <a:latin typeface="Times New Roman" pitchFamily="18" charset="0"/>
                <a:cs typeface="Times New Roman" pitchFamily="18" charset="0"/>
              </a:rPr>
              <a:t>Design Details</a:t>
            </a:r>
            <a:endParaRPr lang="en-US" sz="2400" dirty="0"/>
          </a:p>
        </p:txBody>
      </p:sp>
      <p:sp>
        <p:nvSpPr>
          <p:cNvPr id="3" name="Subtitle 2"/>
          <p:cNvSpPr>
            <a:spLocks noGrp="1"/>
          </p:cNvSpPr>
          <p:nvPr>
            <p:ph type="subTitle" idx="1"/>
          </p:nvPr>
        </p:nvSpPr>
        <p:spPr>
          <a:xfrm>
            <a:off x="489397" y="761066"/>
            <a:ext cx="8165206" cy="5794281"/>
          </a:xfrm>
        </p:spPr>
        <p:txBody>
          <a:bodyPr>
            <a:noAutofit/>
          </a:bodyPr>
          <a:lstStyle/>
          <a:p>
            <a:pPr marL="285750" indent="-285750" algn="just">
              <a:lnSpc>
                <a:spcPct val="150000"/>
              </a:lnSpc>
              <a:buFont typeface="Wingdings" panose="05000000000000000000" pitchFamily="2" charset="2"/>
              <a:buChar char="Ø"/>
            </a:pPr>
            <a:r>
              <a:rPr lang="en-US" sz="2000" dirty="0" smtClean="0">
                <a:solidFill>
                  <a:schemeClr val="tx1"/>
                </a:solidFill>
                <a:latin typeface="Times New Roman" pitchFamily="18" charset="0"/>
                <a:cs typeface="Times New Roman" pitchFamily="18" charset="0"/>
              </a:rPr>
              <a:t>Database Design</a:t>
            </a:r>
          </a:p>
          <a:p>
            <a:pPr algn="just">
              <a:lnSpc>
                <a:spcPct val="150000"/>
              </a:lnSpc>
            </a:pPr>
            <a:r>
              <a:rPr lang="en-US" sz="2000" dirty="0">
                <a:solidFill>
                  <a:schemeClr val="tx1"/>
                </a:solidFill>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6" name="Picture 5"/>
          <p:cNvPicPr>
            <a:picLocks noChangeAspect="1"/>
          </p:cNvPicPr>
          <p:nvPr/>
        </p:nvPicPr>
        <p:blipFill rotWithShape="1">
          <a:blip r:embed="rId2"/>
          <a:srcRect l="26343" t="23646" r="28917" b="32137"/>
          <a:stretch/>
        </p:blipFill>
        <p:spPr>
          <a:xfrm>
            <a:off x="879800" y="1542198"/>
            <a:ext cx="7442359" cy="413527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8206" y="250723"/>
            <a:ext cx="8243518" cy="6162956"/>
          </a:xfrm>
        </p:spPr>
        <p:txBody>
          <a:bodyPr>
            <a:noAutofit/>
          </a:bodyPr>
          <a:lstStyle/>
          <a:p>
            <a:pPr marL="285750" indent="-285750" algn="just">
              <a:lnSpc>
                <a:spcPct val="150000"/>
              </a:lnSpc>
              <a:buFont typeface="Wingdings" panose="05000000000000000000" pitchFamily="2" charset="2"/>
              <a:buChar char="Ø"/>
            </a:pPr>
            <a:r>
              <a:rPr lang="en-US" sz="1800" b="1" dirty="0" smtClean="0">
                <a:solidFill>
                  <a:schemeClr val="tx1"/>
                </a:solidFill>
                <a:latin typeface="Times New Roman" pitchFamily="18" charset="0"/>
                <a:cs typeface="Times New Roman" pitchFamily="18" charset="0"/>
              </a:rPr>
              <a:t>Module details</a:t>
            </a:r>
          </a:p>
          <a:p>
            <a:pPr algn="just">
              <a:lnSpc>
                <a:spcPct val="150000"/>
              </a:lnSpc>
            </a:pPr>
            <a:r>
              <a:rPr lang="en-US" sz="1800" b="1" dirty="0" smtClean="0">
                <a:solidFill>
                  <a:schemeClr val="tx1"/>
                </a:solidFill>
                <a:latin typeface="Times New Roman" pitchFamily="18" charset="0"/>
                <a:cs typeface="Times New Roman" pitchFamily="18" charset="0"/>
              </a:rPr>
              <a:t>Patient’s </a:t>
            </a:r>
            <a:r>
              <a:rPr lang="en-US" sz="1800" b="1" dirty="0">
                <a:solidFill>
                  <a:schemeClr val="tx1"/>
                </a:solidFill>
                <a:latin typeface="Times New Roman" pitchFamily="18" charset="0"/>
                <a:cs typeface="Times New Roman" pitchFamily="18" charset="0"/>
              </a:rPr>
              <a:t>Account</a:t>
            </a:r>
          </a:p>
          <a:p>
            <a:pPr algn="just">
              <a:lnSpc>
                <a:spcPct val="150000"/>
              </a:lnSpc>
            </a:pPr>
            <a:r>
              <a:rPr lang="en-US" sz="1800" dirty="0">
                <a:solidFill>
                  <a:schemeClr val="tx1"/>
                </a:solidFill>
                <a:latin typeface="Times New Roman" pitchFamily="18" charset="0"/>
                <a:cs typeface="Times New Roman" pitchFamily="18" charset="0"/>
              </a:rPr>
              <a:t>After making an appointment for the very first time, the user can log in to the system and check their appointment status. By default, each appointment is set to pending status</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Also, the patient can remove their appointments anytime. </a:t>
            </a:r>
            <a:endParaRPr lang="en-US" sz="1800" b="1" dirty="0" smtClean="0">
              <a:solidFill>
                <a:schemeClr val="tx1"/>
              </a:solidFill>
              <a:latin typeface="Times New Roman" pitchFamily="18" charset="0"/>
              <a:cs typeface="Times New Roman" pitchFamily="18" charset="0"/>
            </a:endParaRPr>
          </a:p>
          <a:p>
            <a:pPr algn="just">
              <a:lnSpc>
                <a:spcPct val="150000"/>
              </a:lnSpc>
            </a:pPr>
            <a:r>
              <a:rPr lang="en-US" sz="1800" b="1" dirty="0" smtClean="0">
                <a:solidFill>
                  <a:schemeClr val="tx1"/>
                </a:solidFill>
                <a:latin typeface="Times New Roman" pitchFamily="18" charset="0"/>
                <a:cs typeface="Times New Roman" pitchFamily="18" charset="0"/>
              </a:rPr>
              <a:t>Doctor’s Panel</a:t>
            </a:r>
          </a:p>
          <a:p>
            <a:pPr algn="just">
              <a:lnSpc>
                <a:spcPct val="150000"/>
              </a:lnSpc>
            </a:pPr>
            <a:r>
              <a:rPr lang="en-US" sz="1800" dirty="0" smtClean="0">
                <a:solidFill>
                  <a:schemeClr val="tx1"/>
                </a:solidFill>
                <a:latin typeface="Times New Roman" pitchFamily="18" charset="0"/>
                <a:cs typeface="Times New Roman" pitchFamily="18" charset="0"/>
              </a:rPr>
              <a:t>Each doctor will have their own personal account for the doctor will see his appointment only on his profile. which lets them access the system. After approving the appointment, the doctor can view the patient’s profile and appointment record. </a:t>
            </a:r>
          </a:p>
          <a:p>
            <a:pPr algn="just">
              <a:lnSpc>
                <a:spcPct val="150000"/>
              </a:lnSpc>
            </a:pPr>
            <a:r>
              <a:rPr lang="en-US" sz="1800" b="1" dirty="0" smtClean="0">
                <a:solidFill>
                  <a:schemeClr val="tx1"/>
                </a:solidFill>
                <a:latin typeface="Times New Roman" pitchFamily="18" charset="0"/>
                <a:cs typeface="Times New Roman" pitchFamily="18" charset="0"/>
              </a:rPr>
              <a:t>Admin Panel</a:t>
            </a:r>
          </a:p>
          <a:p>
            <a:pPr algn="just">
              <a:lnSpc>
                <a:spcPct val="150000"/>
              </a:lnSpc>
            </a:pPr>
            <a:r>
              <a:rPr lang="en-US" sz="1800" dirty="0" smtClean="0">
                <a:solidFill>
                  <a:schemeClr val="tx1"/>
                </a:solidFill>
                <a:latin typeface="Times New Roman" pitchFamily="18" charset="0"/>
                <a:cs typeface="Times New Roman" pitchFamily="18" charset="0"/>
              </a:rPr>
              <a:t>On the other hand, the admin has full control over the system. He/she can view all the existing records of the hospital. An admin can manage patients, doctors, their departments. An admin has the right to register a doctor’s account. The admin can view all the appointment records too.</a:t>
            </a:r>
          </a:p>
          <a:p>
            <a:pPr algn="just">
              <a:lnSpc>
                <a:spcPct val="150000"/>
              </a:lnSpc>
            </a:pPr>
            <a:endParaRPr lang="en-US" sz="1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729"/>
            <a:ext cx="8229600" cy="816407"/>
          </a:xfrm>
        </p:spPr>
        <p:txBody>
          <a:bodyPr>
            <a:normAutofit/>
          </a:bodyPr>
          <a:lstStyle/>
          <a:p>
            <a:r>
              <a:rPr lang="en-US" sz="2400" b="1" dirty="0" smtClean="0">
                <a:latin typeface="Times New Roman" pitchFamily="18" charset="0"/>
                <a:cs typeface="Times New Roman" pitchFamily="18" charset="0"/>
              </a:rPr>
              <a:t>Hardware and Software requirements </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7136"/>
            <a:ext cx="8115300" cy="4525963"/>
          </a:xfrm>
        </p:spPr>
        <p:txBody>
          <a:bodyPr>
            <a:noAutofit/>
          </a:bodyPr>
          <a:lstStyle/>
          <a:p>
            <a:pPr marL="0" indent="0">
              <a:lnSpc>
                <a:spcPct val="150000"/>
              </a:lnSpc>
              <a:buNone/>
            </a:pPr>
            <a:r>
              <a:rPr lang="en-US" sz="2000" dirty="0" smtClean="0">
                <a:latin typeface="Times New Roman" panose="02020603050405020304" pitchFamily="18" charset="0"/>
                <a:cs typeface="Times New Roman" panose="02020603050405020304" pitchFamily="18" charset="0"/>
              </a:rPr>
              <a:t>Hardware Requirements: </a:t>
            </a:r>
            <a:endParaRPr lang="en-US" sz="2000" dirty="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RAM- 4GB</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Processor – </a:t>
            </a:r>
            <a:r>
              <a:rPr lang="en-US" sz="2000" dirty="0" err="1">
                <a:latin typeface="Times New Roman" panose="02020603050405020304" pitchFamily="18" charset="0"/>
                <a:cs typeface="Times New Roman" panose="02020603050405020304" pitchFamily="18" charset="0"/>
              </a:rPr>
              <a:t>intel</a:t>
            </a:r>
            <a:r>
              <a:rPr lang="en-US" sz="2000" dirty="0">
                <a:latin typeface="Times New Roman" panose="02020603050405020304" pitchFamily="18" charset="0"/>
                <a:cs typeface="Times New Roman" panose="02020603050405020304" pitchFamily="18" charset="0"/>
              </a:rPr>
              <a:t> i3 7</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Gen. </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 Disk Drive/Solid State Drive – 100GB </a:t>
            </a:r>
          </a:p>
          <a:p>
            <a:pPr marL="0" indent="0">
              <a:lnSpc>
                <a:spcPct val="150000"/>
              </a:lnSpc>
              <a:buNone/>
            </a:pPr>
            <a:r>
              <a:rPr lang="en-US" sz="2000" dirty="0">
                <a:latin typeface="Times New Roman" panose="02020603050405020304" pitchFamily="18" charset="0"/>
                <a:cs typeface="Times New Roman" panose="02020603050405020304" pitchFamily="18" charset="0"/>
              </a:rPr>
              <a:t>Software Requirements:</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Browser </a:t>
            </a:r>
            <a:endParaRPr lang="en-US" sz="2000" dirty="0" smtClean="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XAMPP Server</a:t>
            </a:r>
          </a:p>
          <a:p>
            <a:pPr lvl="1">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Sublime </a:t>
            </a:r>
            <a:r>
              <a:rPr lang="en-US" sz="2000" dirty="0"/>
              <a:t>	</a:t>
            </a:r>
          </a:p>
          <a:p>
            <a:pPr marL="0" indent="0">
              <a:lnSpc>
                <a:spcPct val="150000"/>
              </a:lnSpc>
              <a:buNone/>
            </a:pPr>
            <a:r>
              <a:rPr lang="en-US" sz="2000" dirty="0"/>
              <a:t>	</a:t>
            </a:r>
          </a:p>
          <a:p>
            <a:pPr marL="0" indent="0" algn="just">
              <a:lnSpc>
                <a:spcPct val="150000"/>
              </a:lnSpc>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82D215014D0143B9E5E63F862CF39F" ma:contentTypeVersion="2" ma:contentTypeDescription="Create a new document." ma:contentTypeScope="" ma:versionID="788ba44dc0c8b40742bf1aaf1f3154c2">
  <xsd:schema xmlns:xsd="http://www.w3.org/2001/XMLSchema" xmlns:xs="http://www.w3.org/2001/XMLSchema" xmlns:p="http://schemas.microsoft.com/office/2006/metadata/properties" xmlns:ns2="1292c4ca-158c-4135-be27-1afa9a943679" targetNamespace="http://schemas.microsoft.com/office/2006/metadata/properties" ma:root="true" ma:fieldsID="8bca6f144a279321fd0f88fdea7fcb71" ns2:_="">
    <xsd:import namespace="1292c4ca-158c-4135-be27-1afa9a94367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92c4ca-158c-4135-be27-1afa9a9436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5999FC-17E1-47D1-9D56-70228048CA47}">
  <ds:schemaRefs>
    <ds:schemaRef ds:uri="http://schemas.microsoft.com/sharepoint/v3/contenttype/forms"/>
  </ds:schemaRefs>
</ds:datastoreItem>
</file>

<file path=customXml/itemProps2.xml><?xml version="1.0" encoding="utf-8"?>
<ds:datastoreItem xmlns:ds="http://schemas.openxmlformats.org/officeDocument/2006/customXml" ds:itemID="{07E15D25-F720-4A2F-AF4A-6772E612CAA4}">
  <ds:schemaRefs>
    <ds:schemaRef ds:uri="http://schemas.microsoft.com/office/2006/metadata/contentType"/>
    <ds:schemaRef ds:uri="http://schemas.microsoft.com/office/2006/metadata/properties/metaAttributes"/>
    <ds:schemaRef ds:uri="http://www.w3.org/2000/xmlns/"/>
    <ds:schemaRef ds:uri="http://www.w3.org/2001/XMLSchema"/>
    <ds:schemaRef ds:uri="1292c4ca-158c-4135-be27-1afa9a94367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B8FB78-737E-4DB0-89CE-2880037A15CF}">
  <ds:schemaRefs>
    <ds:schemaRef ds:uri="http://purl.org/dc/terms/"/>
    <ds:schemaRef ds:uri="http://schemas.openxmlformats.org/package/2006/metadata/core-properties"/>
    <ds:schemaRef ds:uri="http://purl.org/dc/dcmitype/"/>
    <ds:schemaRef ds:uri="http://schemas.microsoft.com/office/infopath/2007/PartnerControls"/>
    <ds:schemaRef ds:uri="1292c4ca-158c-4135-be27-1afa9a943679"/>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2464</TotalTime>
  <Words>938</Words>
  <Application>Microsoft Office PowerPoint</Application>
  <PresentationFormat>On-screen Show (4:3)</PresentationFormat>
  <Paragraphs>116</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Mangal</vt:lpstr>
      <vt:lpstr>Time new roham</vt:lpstr>
      <vt:lpstr>Times New Roman</vt:lpstr>
      <vt:lpstr>Wingdings</vt:lpstr>
      <vt:lpstr>Office Theme</vt:lpstr>
      <vt:lpstr>PowerPoint Presentation</vt:lpstr>
      <vt:lpstr>Contents</vt:lpstr>
      <vt:lpstr>INTRODUCTION</vt:lpstr>
      <vt:lpstr>PowerPoint Presentation</vt:lpstr>
      <vt:lpstr> Need For The System </vt:lpstr>
      <vt:lpstr>Problem Defination </vt:lpstr>
      <vt:lpstr>Design Details</vt:lpstr>
      <vt:lpstr>PowerPoint Presentation</vt:lpstr>
      <vt:lpstr>Hardware and Software requirements </vt:lpstr>
      <vt:lpstr>Requirement analysis /User requirement </vt:lpstr>
      <vt:lpstr>PowerPoint Presentation</vt:lpstr>
      <vt:lpstr>PowerPoint Presentation</vt:lpstr>
      <vt:lpstr>PowerPoint Presentation</vt:lpstr>
      <vt:lpstr>Proposed of the work  </vt:lpstr>
      <vt:lpstr>PowerPoint Presentation</vt:lpstr>
      <vt:lpstr>Implementation Details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&amp;Future Scope</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ssvps</dc:creator>
  <cp:lastModifiedBy>ALFIYA</cp:lastModifiedBy>
  <cp:revision>187</cp:revision>
  <dcterms:created xsi:type="dcterms:W3CDTF">2015-09-18T08:45:14Z</dcterms:created>
  <dcterms:modified xsi:type="dcterms:W3CDTF">2022-06-03T02:43:57Z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0x0101003D82D215014D0143B9E5E63F862CF39F</vt:lpwstr>
  </property>
</Properties>
</file>