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AU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AU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AU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AU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AU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AU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AU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AU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AU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AU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AU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AU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AU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AU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AU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AU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E3B4DB26-D87C-4C38-B183-D2F5444DBD23}" type="slidenum">
              <a:rPr b="1" lang="en-AU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AU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AU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AU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AU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AU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AU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AU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AU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AU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AU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AU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AU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AU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AU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B6AF72A-2324-4A82-B8AF-D8AB90FF31C6}" type="slidenum">
              <a:rPr b="1" lang="en-AU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AU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Category:Suburbs_of_Melbourne" TargetMode="External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44000" y="1440000"/>
            <a:ext cx="9864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ctr"/>
            <a:r>
              <a:rPr b="1" lang="en-AU" sz="3200" spc="-1" strike="noStrike">
                <a:solidFill>
                  <a:srgbClr val="000000"/>
                </a:solidFill>
                <a:latin typeface="Times New Roman"/>
              </a:rPr>
              <a:t>IBM Data Science Professional Certificate</a:t>
            </a:r>
            <a:br/>
            <a:r>
              <a:rPr b="1" lang="en-AU" sz="3200" spc="-1" strike="noStrike">
                <a:solidFill>
                  <a:srgbClr val="000000"/>
                </a:solidFill>
                <a:latin typeface="Times New Roman"/>
              </a:rPr>
              <a:t>Coursera </a:t>
            </a:r>
            <a:r>
              <a:rPr b="1" lang="en-AU" sz="3200" spc="-1" strike="noStrike">
                <a:solidFill>
                  <a:srgbClr val="000000"/>
                </a:solidFill>
                <a:latin typeface="Times New Roman"/>
              </a:rPr>
              <a:t>Capstone </a:t>
            </a:r>
            <a:br/>
            <a:r>
              <a:rPr b="1" lang="en-AU" sz="3200" spc="-1" strike="noStrike">
                <a:solidFill>
                  <a:srgbClr val="000000"/>
                </a:solidFill>
                <a:latin typeface="Times New Roman"/>
              </a:rPr>
              <a:t>IBM Applied Data Science Capstone</a:t>
            </a:r>
            <a:endParaRPr b="1" lang="en-AU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endParaRPr b="0" lang="en-AU" sz="2200" spc="-1" strike="noStrike">
              <a:solidFill>
                <a:srgbClr val="1c1c1c"/>
              </a:solidFill>
              <a:latin typeface="Noto Sans Light"/>
            </a:endParaRPr>
          </a:p>
          <a:p>
            <a:pPr algn="r"/>
            <a:endParaRPr b="0" lang="en-AU" sz="2200" spc="-1" strike="noStrike">
              <a:solidFill>
                <a:srgbClr val="1c1c1c"/>
              </a:solidFill>
              <a:latin typeface="Noto Sans Light"/>
            </a:endParaRPr>
          </a:p>
          <a:p>
            <a:pPr algn="r"/>
            <a:endParaRPr b="0" lang="en-AU" sz="2200" spc="-1" strike="noStrike">
              <a:solidFill>
                <a:srgbClr val="1c1c1c"/>
              </a:solidFill>
              <a:latin typeface="Noto Sans Light"/>
            </a:endParaRPr>
          </a:p>
          <a:p>
            <a:pPr algn="r"/>
            <a:endParaRPr b="0" lang="en-AU" sz="2200" spc="-1" strike="noStrike">
              <a:solidFill>
                <a:srgbClr val="1c1c1c"/>
              </a:solidFill>
              <a:latin typeface="Noto Sans Light"/>
            </a:endParaRPr>
          </a:p>
          <a:p>
            <a:pPr algn="r"/>
            <a:endParaRPr b="0" lang="en-AU" sz="2200" spc="-1" strike="noStrike">
              <a:solidFill>
                <a:srgbClr val="1c1c1c"/>
              </a:solidFill>
              <a:latin typeface="Noto Sans Light"/>
            </a:endParaRPr>
          </a:p>
          <a:p>
            <a:pPr algn="r"/>
            <a:r>
              <a:rPr b="0" lang="en-AU" sz="2200" spc="-1" strike="noStrike">
                <a:solidFill>
                  <a:srgbClr val="1c1c1c"/>
                </a:solidFill>
                <a:latin typeface="Noto Sans Light"/>
              </a:rPr>
              <a:t>By: Piyal Banik</a:t>
            </a:r>
            <a:endParaRPr b="0" lang="en-AU" sz="2200" spc="-1" strike="noStrike">
              <a:solidFill>
                <a:srgbClr val="1c1c1c"/>
              </a:solidFill>
              <a:latin typeface="Noto Sans Light"/>
            </a:endParaRPr>
          </a:p>
          <a:p>
            <a:pPr algn="r"/>
            <a:r>
              <a:rPr b="0" lang="en-AU" sz="2200" spc="-1" strike="noStrike">
                <a:solidFill>
                  <a:srgbClr val="1c1c1c"/>
                </a:solidFill>
                <a:latin typeface="Noto Sans Light"/>
              </a:rPr>
              <a:t>Date: 8</a:t>
            </a:r>
            <a:r>
              <a:rPr b="0" lang="en-AU" sz="2200" spc="-1" strike="noStrike" baseline="14000000">
                <a:solidFill>
                  <a:srgbClr val="1c1c1c"/>
                </a:solidFill>
                <a:latin typeface="Noto Sans Light"/>
              </a:rPr>
              <a:t>th</a:t>
            </a:r>
            <a:r>
              <a:rPr b="0" lang="en-AU" sz="2200" spc="-1" strike="noStrike">
                <a:solidFill>
                  <a:srgbClr val="1c1c1c"/>
                </a:solidFill>
                <a:latin typeface="Noto Sans Light"/>
              </a:rPr>
              <a:t> February, 2021</a:t>
            </a:r>
            <a:endParaRPr b="0" lang="en-AU" sz="22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504000" y="3528000"/>
            <a:ext cx="8712000" cy="127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AU" sz="2800" spc="-1" strike="noStrike">
                <a:latin typeface="Times New Roman"/>
              </a:rPr>
              <a:t>Best Suburb to Open a Cafeteria in Melbourne, Australia</a:t>
            </a:r>
            <a:endParaRPr b="0" lang="en-AU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Noto Sans Black"/>
              </a:rPr>
              <a:t>Business Problem</a:t>
            </a:r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Choice of location is one of the most important factors that decide whether a Cafeteria will be successful or not.</a:t>
            </a:r>
            <a:endParaRPr b="0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endParaRPr b="0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In this project we aim to solve the above mentioned problem where a person willing to invest in a new cafeteria faces. </a:t>
            </a:r>
            <a:endParaRPr b="0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endParaRPr b="0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The main goal of this project is to collect and analyse data in order to select a location in Melbourne, Australia to open a Cafeteria. </a:t>
            </a:r>
            <a:endParaRPr b="0" lang="en-AU" sz="2600" spc="-1" strike="noStrike">
              <a:solidFill>
                <a:srgbClr val="1c1c1c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Noto Sans Black"/>
              </a:rPr>
              <a:t>Data Requirements</a:t>
            </a:r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r>
              <a:rPr b="1" lang="en-AU" sz="2600" spc="-1" strike="noStrike">
                <a:solidFill>
                  <a:srgbClr val="1c1c1c"/>
                </a:solidFill>
                <a:latin typeface="Times New Roman"/>
              </a:rPr>
              <a:t>We would need the following data:</a:t>
            </a:r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List of Suburbs in Melbourne</a:t>
            </a:r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Latitude, Longitude of each suburb</a:t>
            </a:r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Various venues present in each suburb</a:t>
            </a:r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r>
              <a:rPr b="1" lang="en-AU" sz="2600" spc="-1" strike="noStrike">
                <a:solidFill>
                  <a:srgbClr val="1c1c1c"/>
                </a:solidFill>
                <a:latin typeface="Times New Roman"/>
              </a:rPr>
              <a:t>Sources of the data</a:t>
            </a:r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Wikepedia page for extracting the suburb name </a:t>
            </a:r>
            <a:r>
              <a:rPr b="0" lang="en-AU" sz="2600" spc="-1" strike="noStrike">
                <a:solidFill>
                  <a:srgbClr val="1c1c1c"/>
                </a:solidFill>
                <a:latin typeface="Times New Roman"/>
                <a:hlinkClick r:id="rId1"/>
              </a:rPr>
              <a:t>https://en.wikipedia.org/wiki/Category:Suburbs_of_Melbourne</a:t>
            </a:r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Geocoder package for latitude and longitude coordinates</a:t>
            </a:r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Foursquare API for venue data</a:t>
            </a:r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Noto Sans Black"/>
              </a:rPr>
              <a:t>Methodology</a:t>
            </a:r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Times New Roman"/>
              </a:rPr>
              <a:t>Step by Step procedure:</a:t>
            </a:r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Web Scraping using BeautifulSoup Package</a:t>
            </a:r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Retrieving latitude and longitude using Geocoder</a:t>
            </a:r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Using Foursquare API to get venue data</a:t>
            </a:r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Data Analysis to extract only the Cafeteria data</a:t>
            </a:r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Use K-Means clustering on the data</a:t>
            </a:r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Visualise the data on a map using Folium</a:t>
            </a:r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endParaRPr b="1" lang="en-AU" sz="2600" spc="-1" strike="noStrike">
              <a:solidFill>
                <a:srgbClr val="1c1c1c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Noto Sans Black"/>
              </a:rPr>
              <a:t>Results</a:t>
            </a:r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36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We categorised the data into 3 categories using K-means clustering based on frequency of occurrence for ‘Cafe’. </a:t>
            </a:r>
            <a:endParaRPr b="0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Cluster 0: Suburbs with low number of Cafes.</a:t>
            </a:r>
            <a:endParaRPr b="0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Cluster 1: Suburbs with moderate number of Cafeterias.</a:t>
            </a:r>
            <a:endParaRPr b="0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Cluster 2: Suburbs with high concentration of Cafeterias.</a:t>
            </a:r>
            <a:endParaRPr b="0" lang="en-AU" sz="2600" spc="-1" strike="noStrike">
              <a:solidFill>
                <a:srgbClr val="1c1c1c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Noto Sans Black"/>
              </a:rPr>
              <a:t>Results</a:t>
            </a:r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190520" y="1883520"/>
            <a:ext cx="7593480" cy="452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Noto Sans Black"/>
              </a:rPr>
              <a:t>Recommendation</a:t>
            </a:r>
            <a:endParaRPr b="1" lang="en-A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Most of the Cafeterias are concentrated in or around the Melbourne CBD which is displayed in Cyan color and is the cluster 2. </a:t>
            </a:r>
            <a:endParaRPr b="0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Cluster 0 is displayed as red color and have the lowest number of cafes in those suburbs. Although this represents a greater opportunity and high potential but also suffer from the risk of having fewer customers as those areas are not as busy as the ones in Cluster 2 and 1. </a:t>
            </a:r>
            <a:endParaRPr b="0" lang="en-AU" sz="2600" spc="-1" strike="noStrike">
              <a:solidFill>
                <a:srgbClr val="1c1c1c"/>
              </a:solidFill>
              <a:latin typeface="Times New Roman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1c1c1c"/>
                </a:solidFill>
                <a:latin typeface="Times New Roman"/>
              </a:rPr>
              <a:t>As a new business owner it wouldn’t be wise enough to choose cluster 2 . Therefore, we would recommend that cluster 1 should be chosen where there are medium competition but greater opportunity.  </a:t>
            </a:r>
            <a:endParaRPr b="0" lang="en-AU" sz="2600" spc="-1" strike="noStrike">
              <a:solidFill>
                <a:srgbClr val="1c1c1c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2021-02-08T14:44:30Z</dcterms:created>
  <dc:creator/>
  <dc:description/>
  <dc:language>en-AU</dc:language>
  <cp:lastModifiedBy/>
  <dcterms:modified xsi:type="dcterms:W3CDTF">2021-02-08T15:09:21Z</dcterms:modified>
  <cp:revision>2</cp:revision>
  <dc:subject/>
  <dc:title>Alizarin</dc:title>
</cp:coreProperties>
</file>