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287" r:id="rId2"/>
    <p:sldId id="256" r:id="rId3"/>
    <p:sldId id="300" r:id="rId4"/>
    <p:sldId id="258" r:id="rId5"/>
    <p:sldId id="259" r:id="rId6"/>
    <p:sldId id="260" r:id="rId7"/>
    <p:sldId id="262" r:id="rId8"/>
    <p:sldId id="261" r:id="rId9"/>
    <p:sldId id="289" r:id="rId10"/>
    <p:sldId id="264" r:id="rId11"/>
    <p:sldId id="291" r:id="rId12"/>
    <p:sldId id="265" r:id="rId13"/>
    <p:sldId id="292" r:id="rId14"/>
    <p:sldId id="293" r:id="rId15"/>
    <p:sldId id="294" r:id="rId16"/>
    <p:sldId id="295" r:id="rId17"/>
    <p:sldId id="296" r:id="rId18"/>
    <p:sldId id="299" r:id="rId19"/>
    <p:sldId id="297" r:id="rId20"/>
    <p:sldId id="290" r:id="rId21"/>
    <p:sldId id="288" r:id="rId22"/>
    <p:sldId id="257" r:id="rId23"/>
    <p:sldId id="267" r:id="rId24"/>
    <p:sldId id="266" r:id="rId25"/>
    <p:sldId id="268" r:id="rId26"/>
    <p:sldId id="269" r:id="rId27"/>
    <p:sldId id="270" r:id="rId28"/>
    <p:sldId id="271" r:id="rId29"/>
    <p:sldId id="272" r:id="rId30"/>
    <p:sldId id="274" r:id="rId31"/>
    <p:sldId id="275" r:id="rId32"/>
    <p:sldId id="276" r:id="rId33"/>
    <p:sldId id="277" r:id="rId34"/>
    <p:sldId id="278" r:id="rId35"/>
    <p:sldId id="273" r:id="rId36"/>
    <p:sldId id="279"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A3C0B9F-CAD2-4D98-A839-E830F2A3E8D2}" type="datetimeFigureOut">
              <a:rPr lang="en-US" smtClean="0"/>
              <a:t>7/14/2022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7C4CA96-9CDE-4BA5-A267-BD31789D6543}" type="slidenum">
              <a:rPr lang="en-US" smtClean="0"/>
              <a:t>‹#›</a:t>
            </a:fld>
            <a:endParaRPr lang="en-US"/>
          </a:p>
        </p:txBody>
      </p:sp>
    </p:spTree>
    <p:extLst>
      <p:ext uri="{BB962C8B-B14F-4D97-AF65-F5344CB8AC3E}">
        <p14:creationId xmlns:p14="http://schemas.microsoft.com/office/powerpoint/2010/main" val="24991435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B91855-E26B-4C9A-B684-ECB268F86FF0}"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30750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B91855-E26B-4C9A-B684-ECB268F86FF0}"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66000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B91855-E26B-4C9A-B684-ECB268F86FF0}"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146690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B91855-E26B-4C9A-B684-ECB268F86FF0}"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230828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B91855-E26B-4C9A-B684-ECB268F86FF0}"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414514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B91855-E26B-4C9A-B684-ECB268F86FF0}"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18648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B91855-E26B-4C9A-B684-ECB268F86FF0}"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11626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B91855-E26B-4C9A-B684-ECB268F86FF0}"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274028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91855-E26B-4C9A-B684-ECB268F86FF0}"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364770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91855-E26B-4C9A-B684-ECB268F86FF0}"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329717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91855-E26B-4C9A-B684-ECB268F86FF0}"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19BEF-71A7-4932-91D8-F579B6BB4F6C}" type="slidenum">
              <a:rPr lang="en-US" smtClean="0"/>
              <a:t>‹#›</a:t>
            </a:fld>
            <a:endParaRPr lang="en-US"/>
          </a:p>
        </p:txBody>
      </p:sp>
    </p:spTree>
    <p:extLst>
      <p:ext uri="{BB962C8B-B14F-4D97-AF65-F5344CB8AC3E}">
        <p14:creationId xmlns:p14="http://schemas.microsoft.com/office/powerpoint/2010/main" val="67341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91855-E26B-4C9A-B684-ECB268F86FF0}" type="datetimeFigureOut">
              <a:rPr lang="en-US" smtClean="0"/>
              <a:t>7/14/2022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19BEF-71A7-4932-91D8-F579B6BB4F6C}" type="slidenum">
              <a:rPr lang="en-US" smtClean="0"/>
              <a:t>‹#›</a:t>
            </a:fld>
            <a:endParaRPr lang="en-US"/>
          </a:p>
        </p:txBody>
      </p:sp>
    </p:spTree>
    <p:extLst>
      <p:ext uri="{BB962C8B-B14F-4D97-AF65-F5344CB8AC3E}">
        <p14:creationId xmlns:p14="http://schemas.microsoft.com/office/powerpoint/2010/main" val="138190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mn-lt"/>
              </a:rPr>
              <a:t>Title of the Session:</a:t>
            </a:r>
            <a:endParaRPr lang="en-US" b="1" dirty="0">
              <a:solidFill>
                <a:srgbClr val="FF0000"/>
              </a:solidFill>
              <a:latin typeface="+mn-lt"/>
            </a:endParaRPr>
          </a:p>
        </p:txBody>
      </p:sp>
      <p:sp>
        <p:nvSpPr>
          <p:cNvPr id="3" name="Content Placeholder 2"/>
          <p:cNvSpPr>
            <a:spLocks noGrp="1"/>
          </p:cNvSpPr>
          <p:nvPr>
            <p:ph idx="1"/>
          </p:nvPr>
        </p:nvSpPr>
        <p:spPr/>
        <p:txBody>
          <a:bodyPr/>
          <a:lstStyle/>
          <a:p>
            <a:pPr marL="0" indent="0" algn="ctr">
              <a:buNone/>
            </a:pPr>
            <a:r>
              <a:rPr lang="en-US" sz="3600" b="1" dirty="0" smtClean="0">
                <a:solidFill>
                  <a:srgbClr val="0070C0"/>
                </a:solidFill>
              </a:rPr>
              <a:t>Concept </a:t>
            </a:r>
            <a:r>
              <a:rPr lang="en-US" sz="3600" b="1" dirty="0">
                <a:solidFill>
                  <a:srgbClr val="0070C0"/>
                </a:solidFill>
              </a:rPr>
              <a:t>of Blended </a:t>
            </a:r>
            <a:r>
              <a:rPr lang="en-US" sz="3600" b="1" dirty="0" smtClean="0">
                <a:solidFill>
                  <a:srgbClr val="0070C0"/>
                </a:solidFill>
              </a:rPr>
              <a:t>Learning </a:t>
            </a:r>
          </a:p>
          <a:p>
            <a:pPr marL="0" indent="0" algn="ctr">
              <a:buNone/>
            </a:pPr>
            <a:r>
              <a:rPr lang="en-US" sz="3600" b="1" dirty="0" smtClean="0">
                <a:solidFill>
                  <a:srgbClr val="0070C0"/>
                </a:solidFill>
              </a:rPr>
              <a:t>Different </a:t>
            </a:r>
            <a:r>
              <a:rPr lang="en-US" sz="3600" b="1" dirty="0">
                <a:solidFill>
                  <a:srgbClr val="0070C0"/>
                </a:solidFill>
              </a:rPr>
              <a:t>formats and levels of </a:t>
            </a:r>
            <a:r>
              <a:rPr lang="en-US" sz="3600" b="1" dirty="0" smtClean="0">
                <a:solidFill>
                  <a:srgbClr val="0070C0"/>
                </a:solidFill>
              </a:rPr>
              <a:t>e-learning </a:t>
            </a:r>
          </a:p>
          <a:p>
            <a:pPr marL="0" indent="0" algn="ctr">
              <a:buNone/>
            </a:pPr>
            <a:r>
              <a:rPr lang="en-US" sz="3600" b="1" dirty="0" smtClean="0">
                <a:solidFill>
                  <a:srgbClr val="0070C0"/>
                </a:solidFill>
              </a:rPr>
              <a:t>Limitations </a:t>
            </a:r>
            <a:r>
              <a:rPr lang="en-US" sz="3600" b="1" dirty="0">
                <a:solidFill>
                  <a:srgbClr val="0070C0"/>
                </a:solidFill>
              </a:rPr>
              <a:t>and </a:t>
            </a:r>
            <a:r>
              <a:rPr lang="en-US" sz="3600" b="1" dirty="0" smtClean="0">
                <a:solidFill>
                  <a:srgbClr val="0070C0"/>
                </a:solidFill>
              </a:rPr>
              <a:t>Challenges</a:t>
            </a:r>
          </a:p>
          <a:p>
            <a:pPr marL="0" indent="0" algn="ctr">
              <a:buNone/>
            </a:pPr>
            <a:r>
              <a:rPr lang="en-US" b="1" dirty="0" smtClean="0">
                <a:solidFill>
                  <a:srgbClr val="00B050"/>
                </a:solidFill>
              </a:rPr>
              <a:t>(09.00 AM - 11.00 AM)</a:t>
            </a:r>
            <a:endParaRPr lang="en-US" b="1" dirty="0">
              <a:solidFill>
                <a:srgbClr val="00B050"/>
              </a:solidFill>
            </a:endParaRPr>
          </a:p>
        </p:txBody>
      </p:sp>
    </p:spTree>
    <p:extLst>
      <p:ext uri="{BB962C8B-B14F-4D97-AF65-F5344CB8AC3E}">
        <p14:creationId xmlns:p14="http://schemas.microsoft.com/office/powerpoint/2010/main" val="3146932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5132"/>
          </a:xfrm>
        </p:spPr>
        <p:txBody>
          <a:bodyPr>
            <a:normAutofit/>
          </a:bodyPr>
          <a:lstStyle/>
          <a:p>
            <a:r>
              <a:rPr lang="en-US" b="1" dirty="0" smtClean="0">
                <a:latin typeface="+mn-lt"/>
              </a:rPr>
              <a:t>e-Learning &amp; </a:t>
            </a:r>
            <a:r>
              <a:rPr lang="en-US" b="1" dirty="0">
                <a:latin typeface="+mn-lt"/>
              </a:rPr>
              <a:t>Online </a:t>
            </a:r>
            <a:r>
              <a:rPr lang="en-US" b="1" dirty="0" smtClean="0">
                <a:latin typeface="+mn-lt"/>
              </a:rPr>
              <a:t>Learning: </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a:t>e-Learning allows the students to interact with their teacher only through the internet. They cannot learn or communicate with their teacher even if they are in the same premises. </a:t>
            </a:r>
            <a:endParaRPr lang="en-US" dirty="0" smtClean="0"/>
          </a:p>
          <a:p>
            <a:pPr marL="0" indent="0">
              <a:buNone/>
            </a:pPr>
            <a:r>
              <a:rPr lang="en-US" dirty="0" smtClean="0"/>
              <a:t>Online</a:t>
            </a:r>
            <a:r>
              <a:rPr lang="en-US" dirty="0"/>
              <a:t>, on the other hand, allows the students to use a virtual conferencing software like </a:t>
            </a:r>
            <a:r>
              <a:rPr lang="en-US" dirty="0" smtClean="0"/>
              <a:t>Zoom, Google Meet, MS Team, </a:t>
            </a:r>
            <a:r>
              <a:rPr lang="en-US" dirty="0" err="1" smtClean="0"/>
              <a:t>ezTalks</a:t>
            </a:r>
            <a:r>
              <a:rPr lang="en-US" dirty="0" smtClean="0"/>
              <a:t> </a:t>
            </a:r>
            <a:r>
              <a:rPr lang="en-US" dirty="0"/>
              <a:t>Cloud Meeting etc. to interact with their teacher face-to-face along with </a:t>
            </a:r>
            <a:r>
              <a:rPr lang="en-US" dirty="0" smtClean="0"/>
              <a:t>learning </a:t>
            </a:r>
            <a:r>
              <a:rPr lang="en-US" dirty="0"/>
              <a:t>online through the internet</a:t>
            </a:r>
            <a:r>
              <a:rPr lang="en-US" dirty="0" smtClean="0"/>
              <a:t>.</a:t>
            </a:r>
          </a:p>
          <a:p>
            <a:pPr marL="0" indent="0">
              <a:buNone/>
            </a:pPr>
            <a:r>
              <a:rPr lang="en-US" sz="2000" dirty="0" smtClean="0">
                <a:solidFill>
                  <a:srgbClr val="00B050"/>
                </a:solidFill>
              </a:rPr>
              <a:t>[in generally/broad sense both are the same meaning]</a:t>
            </a:r>
            <a:endParaRPr lang="en-US" sz="2000" dirty="0">
              <a:solidFill>
                <a:srgbClr val="00B050"/>
              </a:solidFill>
            </a:endParaRPr>
          </a:p>
        </p:txBody>
      </p:sp>
    </p:spTree>
    <p:extLst>
      <p:ext uri="{BB962C8B-B14F-4D97-AF65-F5344CB8AC3E}">
        <p14:creationId xmlns:p14="http://schemas.microsoft.com/office/powerpoint/2010/main" val="74937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0009"/>
          </a:xfrm>
        </p:spPr>
        <p:txBody>
          <a:bodyPr/>
          <a:lstStyle/>
          <a:p>
            <a:r>
              <a:rPr lang="en-US" b="1" dirty="0">
                <a:latin typeface="+mn-lt"/>
              </a:rPr>
              <a:t>Different formats and levels of e-learning:</a:t>
            </a:r>
            <a:endParaRPr lang="en-US" dirty="0">
              <a:latin typeface="+mn-lt"/>
            </a:endParaRPr>
          </a:p>
        </p:txBody>
      </p:sp>
      <p:sp>
        <p:nvSpPr>
          <p:cNvPr id="3" name="Content Placeholder 2"/>
          <p:cNvSpPr>
            <a:spLocks noGrp="1"/>
          </p:cNvSpPr>
          <p:nvPr>
            <p:ph idx="1"/>
          </p:nvPr>
        </p:nvSpPr>
        <p:spPr>
          <a:xfrm>
            <a:off x="838200" y="1301477"/>
            <a:ext cx="10515600" cy="4875486"/>
          </a:xfrm>
        </p:spPr>
        <p:txBody>
          <a:bodyPr/>
          <a:lstStyle/>
          <a:p>
            <a:pPr marL="0" indent="0">
              <a:buNone/>
            </a:pPr>
            <a:r>
              <a:rPr lang="en-US" dirty="0"/>
              <a:t>1. </a:t>
            </a:r>
            <a:r>
              <a:rPr lang="en-US" sz="3600" dirty="0"/>
              <a:t>Fixed </a:t>
            </a:r>
            <a:r>
              <a:rPr lang="en-US" sz="3600" dirty="0" smtClean="0"/>
              <a:t>e-Learning</a:t>
            </a:r>
            <a:endParaRPr lang="en-US" sz="3600" dirty="0"/>
          </a:p>
          <a:p>
            <a:pPr marL="0" indent="0">
              <a:buNone/>
            </a:pPr>
            <a:r>
              <a:rPr lang="en-US" sz="3600" dirty="0"/>
              <a:t>2. Adaptive </a:t>
            </a:r>
            <a:r>
              <a:rPr lang="en-US" sz="3600" dirty="0" smtClean="0"/>
              <a:t>e-Learning</a:t>
            </a:r>
            <a:endParaRPr lang="en-US" sz="3600" dirty="0"/>
          </a:p>
          <a:p>
            <a:pPr marL="0" indent="0">
              <a:buNone/>
            </a:pPr>
            <a:r>
              <a:rPr lang="en-US" sz="3600" dirty="0"/>
              <a:t>3. Asynchronous </a:t>
            </a:r>
            <a:r>
              <a:rPr lang="en-US" sz="3600" dirty="0" smtClean="0"/>
              <a:t>e-Learning</a:t>
            </a:r>
            <a:endParaRPr lang="en-US" sz="3600" dirty="0"/>
          </a:p>
          <a:p>
            <a:pPr marL="0" indent="0">
              <a:buNone/>
            </a:pPr>
            <a:r>
              <a:rPr lang="en-US" sz="3600" dirty="0"/>
              <a:t>4. Interactive </a:t>
            </a:r>
            <a:r>
              <a:rPr lang="en-US" sz="3600" dirty="0" smtClean="0"/>
              <a:t>e-Learning</a:t>
            </a:r>
            <a:endParaRPr lang="en-US" sz="3600" dirty="0"/>
          </a:p>
          <a:p>
            <a:pPr marL="0" indent="0">
              <a:buNone/>
            </a:pPr>
            <a:r>
              <a:rPr lang="en-US" sz="3600" dirty="0"/>
              <a:t>5. Individual </a:t>
            </a:r>
            <a:r>
              <a:rPr lang="en-US" sz="3600" dirty="0" smtClean="0"/>
              <a:t>e-Learning</a:t>
            </a:r>
            <a:endParaRPr lang="en-US" sz="3600" dirty="0"/>
          </a:p>
          <a:p>
            <a:pPr marL="0" indent="0">
              <a:buNone/>
            </a:pPr>
            <a:r>
              <a:rPr lang="en-US" sz="3600" dirty="0"/>
              <a:t>6. Collaborative </a:t>
            </a:r>
            <a:r>
              <a:rPr lang="en-US" sz="3600" dirty="0" smtClean="0"/>
              <a:t>e-Learning</a:t>
            </a:r>
            <a:endParaRPr lang="en-US" sz="3600" dirty="0"/>
          </a:p>
        </p:txBody>
      </p:sp>
    </p:spTree>
    <p:extLst>
      <p:ext uri="{BB962C8B-B14F-4D97-AF65-F5344CB8AC3E}">
        <p14:creationId xmlns:p14="http://schemas.microsoft.com/office/powerpoint/2010/main" val="36861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pPr marL="514350" indent="-514350">
              <a:buAutoNum type="arabicPeriod"/>
            </a:pPr>
            <a:r>
              <a:rPr lang="en-US" sz="3600" b="1" dirty="0">
                <a:latin typeface="+mn-lt"/>
              </a:rPr>
              <a:t>Fixed eLearning:</a:t>
            </a:r>
          </a:p>
        </p:txBody>
      </p:sp>
      <p:sp>
        <p:nvSpPr>
          <p:cNvPr id="3" name="Content Placeholder 2"/>
          <p:cNvSpPr>
            <a:spLocks noGrp="1"/>
          </p:cNvSpPr>
          <p:nvPr>
            <p:ph idx="1"/>
          </p:nvPr>
        </p:nvSpPr>
        <p:spPr>
          <a:xfrm>
            <a:off x="838200" y="1273428"/>
            <a:ext cx="10515600" cy="5067214"/>
          </a:xfrm>
        </p:spPr>
        <p:txBody>
          <a:bodyPr>
            <a:normAutofit fontScale="62500" lnSpcReduction="20000"/>
          </a:bodyPr>
          <a:lstStyle/>
          <a:p>
            <a:pPr marL="0" indent="0">
              <a:buNone/>
            </a:pPr>
            <a:r>
              <a:rPr lang="en-US" sz="4600" dirty="0" smtClean="0"/>
              <a:t>All </a:t>
            </a:r>
            <a:r>
              <a:rPr lang="en-US" sz="4600" dirty="0"/>
              <a:t>learners receive the same type of information as determined by the instructors</a:t>
            </a:r>
            <a:r>
              <a:rPr lang="en-US" sz="4600" dirty="0" smtClean="0"/>
              <a:t>.</a:t>
            </a:r>
          </a:p>
          <a:p>
            <a:pPr marL="0" indent="0">
              <a:buNone/>
            </a:pPr>
            <a:r>
              <a:rPr lang="en-US" sz="4600" b="1" dirty="0" smtClean="0"/>
              <a:t>Pros: </a:t>
            </a:r>
          </a:p>
          <a:p>
            <a:r>
              <a:rPr lang="en-US" sz="4600" dirty="0"/>
              <a:t>Fixed </a:t>
            </a:r>
            <a:r>
              <a:rPr lang="en-US" sz="4600" dirty="0" smtClean="0"/>
              <a:t>e-Learning </a:t>
            </a:r>
            <a:r>
              <a:rPr lang="en-US" sz="4600" dirty="0"/>
              <a:t>works well when the learning depends on a time-sensitive completion schedule involving fixed curriculums.</a:t>
            </a:r>
          </a:p>
          <a:p>
            <a:r>
              <a:rPr lang="en-US" sz="4600" dirty="0"/>
              <a:t>It may be easier and more time sensitive for trainers to implement a one-sized-fits-all strategy, with less variation</a:t>
            </a:r>
            <a:r>
              <a:rPr lang="en-US" sz="4600" dirty="0" smtClean="0"/>
              <a:t>.</a:t>
            </a:r>
            <a:endParaRPr lang="en-US" sz="4600" b="1" dirty="0" smtClean="0"/>
          </a:p>
          <a:p>
            <a:pPr marL="0" indent="0">
              <a:buNone/>
            </a:pPr>
            <a:r>
              <a:rPr lang="en-US" sz="4600" b="1" dirty="0" smtClean="0"/>
              <a:t>Cons:</a:t>
            </a:r>
            <a:endParaRPr lang="en-US" sz="4600" dirty="0"/>
          </a:p>
          <a:p>
            <a:r>
              <a:rPr lang="en-US" sz="4600" dirty="0"/>
              <a:t>Due to its rigidity, it would be hard to adapt to the current diverse </a:t>
            </a:r>
            <a:r>
              <a:rPr lang="en-US" sz="4600" dirty="0" smtClean="0"/>
              <a:t>e-Learning </a:t>
            </a:r>
            <a:r>
              <a:rPr lang="en-US" sz="4600" dirty="0"/>
              <a:t>needs.</a:t>
            </a:r>
          </a:p>
          <a:p>
            <a:r>
              <a:rPr lang="en-US" sz="4600" dirty="0" smtClean="0"/>
              <a:t>It </a:t>
            </a:r>
            <a:r>
              <a:rPr lang="en-US" sz="4600" dirty="0"/>
              <a:t>is a generalized form of learning that fails to consider each student’s individual learning abilities</a:t>
            </a:r>
            <a:r>
              <a:rPr lang="en-US" sz="4600" dirty="0" smtClean="0"/>
              <a:t>.</a:t>
            </a:r>
            <a:endParaRPr lang="en-US" sz="4600" dirty="0"/>
          </a:p>
          <a:p>
            <a:pPr marL="0" indent="0">
              <a:buNone/>
            </a:pPr>
            <a:endParaRPr lang="en-US" dirty="0"/>
          </a:p>
        </p:txBody>
      </p:sp>
    </p:spTree>
    <p:extLst>
      <p:ext uri="{BB962C8B-B14F-4D97-AF65-F5344CB8AC3E}">
        <p14:creationId xmlns:p14="http://schemas.microsoft.com/office/powerpoint/2010/main" val="2850710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r>
              <a:rPr lang="en-US" sz="3600" b="1" dirty="0">
                <a:latin typeface="+mn-lt"/>
              </a:rPr>
              <a:t>2. Adaptive </a:t>
            </a:r>
            <a:r>
              <a:rPr lang="en-US" sz="3600" b="1" dirty="0" smtClean="0">
                <a:latin typeface="+mn-lt"/>
              </a:rPr>
              <a:t>eLearning:</a:t>
            </a:r>
            <a:endParaRPr lang="en-US" sz="3600" b="1" dirty="0">
              <a:latin typeface="+mn-lt"/>
            </a:endParaRPr>
          </a:p>
        </p:txBody>
      </p:sp>
      <p:sp>
        <p:nvSpPr>
          <p:cNvPr id="3" name="Content Placeholder 2"/>
          <p:cNvSpPr>
            <a:spLocks noGrp="1"/>
          </p:cNvSpPr>
          <p:nvPr>
            <p:ph idx="1"/>
          </p:nvPr>
        </p:nvSpPr>
        <p:spPr>
          <a:xfrm>
            <a:off x="838200" y="1273428"/>
            <a:ext cx="10515600" cy="5067214"/>
          </a:xfrm>
        </p:spPr>
        <p:txBody>
          <a:bodyPr>
            <a:noAutofit/>
          </a:bodyPr>
          <a:lstStyle/>
          <a:p>
            <a:pPr marL="0" indent="0">
              <a:buNone/>
            </a:pPr>
            <a:r>
              <a:rPr lang="en-US" sz="3200" dirty="0"/>
              <a:t>A</a:t>
            </a:r>
            <a:r>
              <a:rPr lang="en-US" sz="3200" dirty="0" smtClean="0"/>
              <a:t>daptive </a:t>
            </a:r>
            <a:r>
              <a:rPr lang="en-US" sz="3200" dirty="0"/>
              <a:t>eLearning has the learner’s flexibility as its focal point.</a:t>
            </a:r>
            <a:endParaRPr lang="en-US" sz="3200" b="1" dirty="0" smtClean="0"/>
          </a:p>
          <a:p>
            <a:pPr marL="0" indent="0">
              <a:buNone/>
            </a:pPr>
            <a:r>
              <a:rPr lang="en-US" sz="3200" b="1" dirty="0" smtClean="0"/>
              <a:t>Pros: </a:t>
            </a:r>
          </a:p>
          <a:p>
            <a:r>
              <a:rPr lang="en-US" sz="3200" dirty="0"/>
              <a:t>Adaptive learning is flexible, allowing you to take courses based on your individual needs.</a:t>
            </a:r>
          </a:p>
          <a:p>
            <a:pPr marL="0" indent="0">
              <a:buNone/>
            </a:pPr>
            <a:r>
              <a:rPr lang="en-US" sz="3200" b="1" dirty="0" smtClean="0"/>
              <a:t>Cons:</a:t>
            </a:r>
            <a:endParaRPr lang="en-US" sz="3200" dirty="0"/>
          </a:p>
          <a:p>
            <a:r>
              <a:rPr lang="en-US" sz="3200" dirty="0"/>
              <a:t>Since adaptive eLearning is tailor-made for each student, instructors planning it face setbacks trying to meet the enormous number of </a:t>
            </a:r>
            <a:r>
              <a:rPr lang="en-US" sz="3200" dirty="0" smtClean="0"/>
              <a:t>e-Learning </a:t>
            </a:r>
            <a:r>
              <a:rPr lang="en-US" sz="3200" dirty="0"/>
              <a:t>schedules on a wide-scale level.</a:t>
            </a:r>
          </a:p>
          <a:p>
            <a:pPr marL="0" indent="0">
              <a:buNone/>
            </a:pPr>
            <a:endParaRPr lang="en-US" sz="3200" dirty="0"/>
          </a:p>
        </p:txBody>
      </p:sp>
    </p:spTree>
    <p:extLst>
      <p:ext uri="{BB962C8B-B14F-4D97-AF65-F5344CB8AC3E}">
        <p14:creationId xmlns:p14="http://schemas.microsoft.com/office/powerpoint/2010/main" val="113484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r>
              <a:rPr lang="en-US" sz="3600" b="1" dirty="0">
                <a:latin typeface="+mn-lt"/>
              </a:rPr>
              <a:t>3. Asynchronous </a:t>
            </a:r>
            <a:r>
              <a:rPr lang="en-US" sz="3600" b="1" dirty="0" smtClean="0">
                <a:latin typeface="+mn-lt"/>
              </a:rPr>
              <a:t>eLearning:</a:t>
            </a:r>
            <a:endParaRPr lang="en-US" sz="3600" b="1" dirty="0">
              <a:latin typeface="+mn-lt"/>
            </a:endParaRPr>
          </a:p>
        </p:txBody>
      </p:sp>
      <p:sp>
        <p:nvSpPr>
          <p:cNvPr id="3" name="Content Placeholder 2"/>
          <p:cNvSpPr>
            <a:spLocks noGrp="1"/>
          </p:cNvSpPr>
          <p:nvPr>
            <p:ph idx="1"/>
          </p:nvPr>
        </p:nvSpPr>
        <p:spPr>
          <a:xfrm>
            <a:off x="838200" y="1273428"/>
            <a:ext cx="10515600" cy="5067214"/>
          </a:xfrm>
        </p:spPr>
        <p:txBody>
          <a:bodyPr>
            <a:normAutofit lnSpcReduction="10000"/>
          </a:bodyPr>
          <a:lstStyle/>
          <a:p>
            <a:pPr marL="0" indent="0">
              <a:buNone/>
            </a:pPr>
            <a:r>
              <a:rPr lang="en-US" dirty="0"/>
              <a:t>flexible individual schedules, allowing personalized and individualized learning time </a:t>
            </a:r>
            <a:r>
              <a:rPr lang="en-US" dirty="0" smtClean="0"/>
              <a:t>frames.</a:t>
            </a:r>
          </a:p>
          <a:p>
            <a:pPr marL="0" indent="0">
              <a:buNone/>
            </a:pPr>
            <a:r>
              <a:rPr lang="en-US" b="1" dirty="0" smtClean="0"/>
              <a:t>Pros</a:t>
            </a:r>
            <a:r>
              <a:rPr lang="en-US" b="1" dirty="0" smtClean="0"/>
              <a:t>: </a:t>
            </a:r>
          </a:p>
          <a:p>
            <a:r>
              <a:rPr lang="en-US" dirty="0"/>
              <a:t>takes into account the need for flexible individual schedules, allowing personalized and individualized learning time frames</a:t>
            </a:r>
            <a:r>
              <a:rPr lang="en-US" dirty="0" smtClean="0"/>
              <a:t>.</a:t>
            </a:r>
          </a:p>
          <a:p>
            <a:r>
              <a:rPr lang="en-US" dirty="0"/>
              <a:t>Learners at different geographical areas also benefit from the same learning tools available to their peers</a:t>
            </a:r>
            <a:r>
              <a:rPr lang="en-US" dirty="0" smtClean="0"/>
              <a:t>.</a:t>
            </a:r>
          </a:p>
          <a:p>
            <a:pPr marL="0" indent="0">
              <a:buNone/>
            </a:pPr>
            <a:r>
              <a:rPr lang="en-US" b="1" dirty="0" smtClean="0"/>
              <a:t>Cons:</a:t>
            </a:r>
            <a:endParaRPr lang="en-US" dirty="0"/>
          </a:p>
          <a:p>
            <a:r>
              <a:rPr lang="en-US" dirty="0"/>
              <a:t>Asynchronous </a:t>
            </a:r>
            <a:r>
              <a:rPr lang="en-US" dirty="0" smtClean="0"/>
              <a:t>e-Learning </a:t>
            </a:r>
            <a:r>
              <a:rPr lang="en-US" dirty="0"/>
              <a:t>can lead to isolation, creating a ripple effect in complacency while studying. Some learners require constant evaluation and interaction with their peers to keep pace, which lacks here.</a:t>
            </a:r>
          </a:p>
          <a:p>
            <a:pPr marL="0" indent="0">
              <a:buNone/>
            </a:pPr>
            <a:endParaRPr lang="en-US" dirty="0"/>
          </a:p>
        </p:txBody>
      </p:sp>
    </p:spTree>
    <p:extLst>
      <p:ext uri="{BB962C8B-B14F-4D97-AF65-F5344CB8AC3E}">
        <p14:creationId xmlns:p14="http://schemas.microsoft.com/office/powerpoint/2010/main" val="138191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r>
              <a:rPr lang="en-US" sz="3600" b="1" dirty="0">
                <a:latin typeface="+mn-lt"/>
              </a:rPr>
              <a:t>4. Interactive </a:t>
            </a:r>
            <a:r>
              <a:rPr lang="en-US" sz="3600" b="1" dirty="0" smtClean="0">
                <a:latin typeface="+mn-lt"/>
              </a:rPr>
              <a:t>e-Learning</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a:xfrm>
            <a:off x="838200" y="1273428"/>
            <a:ext cx="10515600" cy="5067214"/>
          </a:xfrm>
        </p:spPr>
        <p:txBody>
          <a:bodyPr>
            <a:noAutofit/>
          </a:bodyPr>
          <a:lstStyle/>
          <a:p>
            <a:pPr marL="0" indent="0">
              <a:buNone/>
            </a:pPr>
            <a:r>
              <a:rPr lang="en-US" dirty="0"/>
              <a:t>In interactive </a:t>
            </a:r>
            <a:r>
              <a:rPr lang="en-US" dirty="0" smtClean="0"/>
              <a:t>e-Learning</a:t>
            </a:r>
            <a:r>
              <a:rPr lang="en-US" dirty="0"/>
              <a:t>, both teachers and students can communicate </a:t>
            </a:r>
            <a:r>
              <a:rPr lang="en-US" dirty="0" smtClean="0"/>
              <a:t>freely. </a:t>
            </a:r>
            <a:r>
              <a:rPr lang="en-US" dirty="0"/>
              <a:t>An open line of communication also allows for better interaction, resulting in a better learning process should any queries arise</a:t>
            </a:r>
            <a:r>
              <a:rPr lang="en-US" dirty="0" smtClean="0"/>
              <a:t>.</a:t>
            </a:r>
          </a:p>
          <a:p>
            <a:pPr marL="0" indent="0">
              <a:buNone/>
            </a:pPr>
            <a:r>
              <a:rPr lang="en-US" b="1" dirty="0" smtClean="0"/>
              <a:t>Pros: </a:t>
            </a:r>
          </a:p>
          <a:p>
            <a:r>
              <a:rPr lang="en-US" dirty="0"/>
              <a:t>The open form of communication gives rise to a seamless process of learning, for both learners and teachers.</a:t>
            </a:r>
          </a:p>
          <a:p>
            <a:r>
              <a:rPr lang="en-US" dirty="0"/>
              <a:t>Open communication also strengthens independence in learning for students, since you have a say in the learning process.</a:t>
            </a:r>
          </a:p>
          <a:p>
            <a:pPr marL="0" indent="0">
              <a:buNone/>
            </a:pPr>
            <a:r>
              <a:rPr lang="en-US" b="1" dirty="0" smtClean="0"/>
              <a:t>Cons:</a:t>
            </a:r>
            <a:endParaRPr lang="en-US" dirty="0"/>
          </a:p>
          <a:p>
            <a:r>
              <a:rPr lang="en-US" dirty="0"/>
              <a:t>Not suited for large numbers of online learners, as it leads to confusion (mainly for the instructors</a:t>
            </a:r>
            <a:r>
              <a:rPr lang="en-US" dirty="0" smtClean="0"/>
              <a:t>).</a:t>
            </a:r>
            <a:endParaRPr lang="en-US" dirty="0"/>
          </a:p>
        </p:txBody>
      </p:sp>
    </p:spTree>
    <p:extLst>
      <p:ext uri="{BB962C8B-B14F-4D97-AF65-F5344CB8AC3E}">
        <p14:creationId xmlns:p14="http://schemas.microsoft.com/office/powerpoint/2010/main" val="2971671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r>
              <a:rPr lang="en-US" sz="3600" b="1" dirty="0" smtClean="0">
                <a:latin typeface="+mn-lt"/>
              </a:rPr>
              <a:t>5. Individual </a:t>
            </a:r>
            <a:r>
              <a:rPr lang="en-US" sz="3600" b="1" dirty="0" smtClean="0">
                <a:latin typeface="+mn-lt"/>
              </a:rPr>
              <a:t>e-Learning</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a:xfrm>
            <a:off x="838200" y="1273428"/>
            <a:ext cx="10515600" cy="5067214"/>
          </a:xfrm>
        </p:spPr>
        <p:txBody>
          <a:bodyPr>
            <a:noAutofit/>
          </a:bodyPr>
          <a:lstStyle/>
          <a:p>
            <a:pPr marL="0" indent="0">
              <a:buNone/>
            </a:pPr>
            <a:r>
              <a:rPr lang="en-US" dirty="0"/>
              <a:t>Individual eLearning is all about students learning on their own without any peer </a:t>
            </a:r>
            <a:r>
              <a:rPr lang="en-US" dirty="0" smtClean="0"/>
              <a:t>communication</a:t>
            </a:r>
          </a:p>
          <a:p>
            <a:pPr marL="0" indent="0">
              <a:buNone/>
            </a:pPr>
            <a:r>
              <a:rPr lang="en-US" b="1" dirty="0" smtClean="0"/>
              <a:t>Pros: </a:t>
            </a:r>
          </a:p>
          <a:p>
            <a:r>
              <a:rPr lang="en-US" dirty="0"/>
              <a:t>Individual eLearning helps students learn based on personal attributes such as goal achievements rather than relying on their teachers’ and peers’ standards</a:t>
            </a:r>
            <a:r>
              <a:rPr lang="en-US" dirty="0" smtClean="0"/>
              <a:t>.</a:t>
            </a:r>
            <a:endParaRPr lang="en-US" dirty="0"/>
          </a:p>
          <a:p>
            <a:pPr marL="0" indent="0">
              <a:buNone/>
            </a:pPr>
            <a:r>
              <a:rPr lang="en-US" b="1" dirty="0" smtClean="0"/>
              <a:t>Cons:</a:t>
            </a:r>
            <a:endParaRPr lang="en-US" dirty="0"/>
          </a:p>
          <a:p>
            <a:r>
              <a:rPr lang="en-US" dirty="0"/>
              <a:t>It restricts all forms of communication, resulting in isolation. Here, you are required to learn solely on your own and complete your goals by yourself. Due to the lack of follow-up, individual eLearning can only work in highly specialized situations where learners are highly motivated and skilled.</a:t>
            </a:r>
          </a:p>
        </p:txBody>
      </p:sp>
    </p:spTree>
    <p:extLst>
      <p:ext uri="{BB962C8B-B14F-4D97-AF65-F5344CB8AC3E}">
        <p14:creationId xmlns:p14="http://schemas.microsoft.com/office/powerpoint/2010/main" val="1380156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717"/>
          </a:xfrm>
        </p:spPr>
        <p:txBody>
          <a:bodyPr>
            <a:normAutofit/>
          </a:bodyPr>
          <a:lstStyle/>
          <a:p>
            <a:r>
              <a:rPr lang="en-US" sz="3600" b="1" dirty="0">
                <a:latin typeface="+mn-lt"/>
              </a:rPr>
              <a:t>6. Collaborative </a:t>
            </a:r>
            <a:r>
              <a:rPr lang="en-US" sz="3600" b="1" dirty="0" smtClean="0">
                <a:latin typeface="+mn-lt"/>
              </a:rPr>
              <a:t>e-Learning</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a:xfrm>
            <a:off x="838200" y="1273428"/>
            <a:ext cx="10515600" cy="5067214"/>
          </a:xfrm>
        </p:spPr>
        <p:txBody>
          <a:bodyPr>
            <a:noAutofit/>
          </a:bodyPr>
          <a:lstStyle/>
          <a:p>
            <a:pPr marL="0" indent="0">
              <a:buNone/>
            </a:pPr>
            <a:r>
              <a:rPr lang="en-US" dirty="0" smtClean="0"/>
              <a:t>Focuses </a:t>
            </a:r>
            <a:r>
              <a:rPr lang="en-US" dirty="0"/>
              <a:t>on teamwork, allowing students to work together. Learning materials and goals rely on combined </a:t>
            </a:r>
            <a:r>
              <a:rPr lang="en-US" dirty="0" smtClean="0"/>
              <a:t>effort. </a:t>
            </a:r>
            <a:r>
              <a:rPr lang="en-US" dirty="0"/>
              <a:t> </a:t>
            </a:r>
            <a:endParaRPr lang="en-US" dirty="0" smtClean="0"/>
          </a:p>
          <a:p>
            <a:pPr marL="0" indent="0">
              <a:buNone/>
            </a:pPr>
            <a:r>
              <a:rPr lang="en-US" b="1" dirty="0" smtClean="0"/>
              <a:t>Pros: </a:t>
            </a:r>
          </a:p>
          <a:p>
            <a:r>
              <a:rPr lang="en-US" dirty="0"/>
              <a:t>Promotes communication and teamwork among the students, an aspect that is often lacking in online learning.</a:t>
            </a:r>
          </a:p>
          <a:p>
            <a:r>
              <a:rPr lang="en-US" dirty="0"/>
              <a:t>It also develops critical thinking that is needed to accommodate different students’ views during the learning process. Due to its collaborative design, it can work well with learners from different backgrounds and cultures. </a:t>
            </a:r>
          </a:p>
          <a:p>
            <a:pPr marL="0" indent="0">
              <a:buNone/>
            </a:pPr>
            <a:r>
              <a:rPr lang="en-US" b="1" dirty="0" smtClean="0"/>
              <a:t>Cons:</a:t>
            </a:r>
            <a:endParaRPr lang="en-US" dirty="0"/>
          </a:p>
          <a:p>
            <a:r>
              <a:rPr lang="en-US" dirty="0" smtClean="0"/>
              <a:t>Can </a:t>
            </a:r>
            <a:r>
              <a:rPr lang="en-US" dirty="0"/>
              <a:t>give rise to over-dependence by some students. </a:t>
            </a:r>
          </a:p>
        </p:txBody>
      </p:sp>
    </p:spTree>
    <p:extLst>
      <p:ext uri="{BB962C8B-B14F-4D97-AF65-F5344CB8AC3E}">
        <p14:creationId xmlns:p14="http://schemas.microsoft.com/office/powerpoint/2010/main" val="3721105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Question &amp; Answer Sessions and Delayed Guest of Honor | Garza Protocol  Associ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750" y="2810669"/>
            <a:ext cx="5524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004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Self Study:</a:t>
            </a:r>
            <a:endParaRPr lang="en-US" b="1" dirty="0">
              <a:solidFill>
                <a:srgbClr val="FF0000"/>
              </a:solidFill>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600" b="1" dirty="0" smtClean="0">
                <a:solidFill>
                  <a:srgbClr val="0070C0"/>
                </a:solidFill>
              </a:rPr>
              <a:t> What </a:t>
            </a:r>
            <a:r>
              <a:rPr lang="en-US" sz="3600" b="1" dirty="0">
                <a:solidFill>
                  <a:srgbClr val="0070C0"/>
                </a:solidFill>
              </a:rPr>
              <a:t>type of e-Learning format do you choose for </a:t>
            </a:r>
            <a:r>
              <a:rPr lang="en-US" sz="3600" b="1" dirty="0" smtClean="0">
                <a:solidFill>
                  <a:srgbClr val="0070C0"/>
                </a:solidFill>
              </a:rPr>
              <a:t> </a:t>
            </a:r>
          </a:p>
          <a:p>
            <a:pPr marL="0" indent="0">
              <a:buNone/>
            </a:pPr>
            <a:r>
              <a:rPr lang="en-US" sz="3600" b="1" dirty="0" smtClean="0">
                <a:solidFill>
                  <a:srgbClr val="0070C0"/>
                </a:solidFill>
              </a:rPr>
              <a:t>    </a:t>
            </a:r>
            <a:r>
              <a:rPr lang="en-US" sz="3600" b="1" dirty="0" smtClean="0">
                <a:solidFill>
                  <a:srgbClr val="0070C0"/>
                </a:solidFill>
              </a:rPr>
              <a:t>you institute and </a:t>
            </a:r>
            <a:r>
              <a:rPr lang="en-US" sz="3600" b="1" dirty="0">
                <a:solidFill>
                  <a:srgbClr val="0070C0"/>
                </a:solidFill>
              </a:rPr>
              <a:t>Why?</a:t>
            </a:r>
            <a:endParaRPr lang="en-US" sz="3600" dirty="0">
              <a:solidFill>
                <a:srgbClr val="0070C0"/>
              </a:solidFill>
            </a:endParaRPr>
          </a:p>
        </p:txBody>
      </p:sp>
    </p:spTree>
    <p:extLst>
      <p:ext uri="{BB962C8B-B14F-4D97-AF65-F5344CB8AC3E}">
        <p14:creationId xmlns:p14="http://schemas.microsoft.com/office/powerpoint/2010/main" val="2688936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8793" y="1587578"/>
            <a:ext cx="10221083" cy="4650536"/>
          </a:xfrm>
        </p:spPr>
        <p:txBody>
          <a:bodyPr>
            <a:normAutofit/>
          </a:bodyPr>
          <a:lstStyle/>
          <a:p>
            <a:endParaRPr lang="en-US" dirty="0"/>
          </a:p>
          <a:p>
            <a:r>
              <a:rPr lang="en-US" sz="4000" b="1" dirty="0" smtClean="0">
                <a:solidFill>
                  <a:srgbClr val="0070C0"/>
                </a:solidFill>
              </a:rPr>
              <a:t>Zahed Ahmed Chowdhury</a:t>
            </a:r>
          </a:p>
          <a:p>
            <a:r>
              <a:rPr lang="en-US" sz="2800" dirty="0" smtClean="0"/>
              <a:t>Chief Instructor &amp; </a:t>
            </a:r>
            <a:r>
              <a:rPr lang="en-US" sz="2800" dirty="0" err="1" smtClean="0"/>
              <a:t>HoD</a:t>
            </a:r>
            <a:r>
              <a:rPr lang="en-US" sz="2800" dirty="0" smtClean="0"/>
              <a:t> (1</a:t>
            </a:r>
            <a:r>
              <a:rPr lang="en-US" sz="2800" baseline="30000" dirty="0" smtClean="0"/>
              <a:t>st</a:t>
            </a:r>
            <a:r>
              <a:rPr lang="en-US" sz="2800" dirty="0" smtClean="0"/>
              <a:t> shift)</a:t>
            </a:r>
          </a:p>
          <a:p>
            <a:r>
              <a:rPr lang="en-US" sz="2800" dirty="0" smtClean="0"/>
              <a:t>Department of Computer Science &amp; Technology</a:t>
            </a:r>
          </a:p>
          <a:p>
            <a:r>
              <a:rPr lang="en-US" sz="2800" dirty="0" smtClean="0"/>
              <a:t>Dhaka Polytechnic Institute</a:t>
            </a:r>
          </a:p>
          <a:p>
            <a:endParaRPr lang="en-US" sz="2800" dirty="0" smtClean="0"/>
          </a:p>
          <a:p>
            <a:pPr algn="r"/>
            <a:r>
              <a:rPr lang="en-US" sz="2800" dirty="0" smtClean="0">
                <a:solidFill>
                  <a:srgbClr val="00B050"/>
                </a:solidFill>
              </a:rPr>
              <a:t>zahed.sylhet@gmail.com</a:t>
            </a:r>
          </a:p>
          <a:p>
            <a:pPr algn="r"/>
            <a:r>
              <a:rPr lang="en-US" sz="2800" dirty="0" smtClean="0">
                <a:solidFill>
                  <a:srgbClr val="00B050"/>
                </a:solidFill>
              </a:rPr>
              <a:t>https://www.youtube.com/c/ZahedAhmedChowdhury/</a:t>
            </a:r>
          </a:p>
          <a:p>
            <a:endParaRPr lang="en-US" sz="4000" dirty="0">
              <a:solidFill>
                <a:srgbClr val="00B050"/>
              </a:solidFill>
            </a:endParaRPr>
          </a:p>
        </p:txBody>
      </p:sp>
    </p:spTree>
    <p:extLst>
      <p:ext uri="{BB962C8B-B14F-4D97-AF65-F5344CB8AC3E}">
        <p14:creationId xmlns:p14="http://schemas.microsoft.com/office/powerpoint/2010/main" val="3855095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76566" y="2048654"/>
            <a:ext cx="5838868" cy="3905279"/>
          </a:xfrm>
          <a:prstGeom prst="rect">
            <a:avLst/>
          </a:prstGeom>
        </p:spPr>
      </p:pic>
      <p:sp>
        <p:nvSpPr>
          <p:cNvPr id="2" name="Title 1"/>
          <p:cNvSpPr>
            <a:spLocks noGrp="1"/>
          </p:cNvSpPr>
          <p:nvPr>
            <p:ph type="title"/>
          </p:nvPr>
        </p:nvSpPr>
        <p:spPr/>
        <p:txBody>
          <a:bodyPr/>
          <a:lstStyle/>
          <a:p>
            <a:r>
              <a:rPr lang="en-US" b="1" dirty="0" smtClean="0">
                <a:solidFill>
                  <a:srgbClr val="FF0000"/>
                </a:solidFill>
                <a:latin typeface="+mn-lt"/>
              </a:rPr>
              <a:t>Blended Learning:</a:t>
            </a:r>
            <a:endParaRPr lang="en-US" b="1" dirty="0">
              <a:solidFill>
                <a:srgbClr val="FF0000"/>
              </a:solidFill>
              <a:latin typeface="+mn-lt"/>
            </a:endParaRPr>
          </a:p>
        </p:txBody>
      </p:sp>
    </p:spTree>
    <p:extLst>
      <p:ext uri="{BB962C8B-B14F-4D97-AF65-F5344CB8AC3E}">
        <p14:creationId xmlns:p14="http://schemas.microsoft.com/office/powerpoint/2010/main" val="794582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dirty="0" smtClean="0"/>
              <a:t>An </a:t>
            </a:r>
            <a:r>
              <a:rPr lang="en-US" sz="3200" dirty="0"/>
              <a:t>approach to education that combines online educational materials and opportunities for interaction online with traditional place-based classroom methods</a:t>
            </a:r>
            <a:r>
              <a:rPr lang="en-US" sz="3200" dirty="0" smtClean="0"/>
              <a:t>. </a:t>
            </a:r>
            <a:r>
              <a:rPr lang="en-US" sz="2000" dirty="0" smtClean="0">
                <a:solidFill>
                  <a:srgbClr val="00B050"/>
                </a:solidFill>
              </a:rPr>
              <a:t>(Wikipedia)</a:t>
            </a:r>
          </a:p>
          <a:p>
            <a:pPr marL="0" indent="0">
              <a:buNone/>
            </a:pPr>
            <a:endParaRPr lang="en-US" sz="2000" dirty="0">
              <a:solidFill>
                <a:srgbClr val="00B050"/>
              </a:solidFill>
            </a:endParaRPr>
          </a:p>
          <a:p>
            <a:pPr marL="0" indent="0">
              <a:buNone/>
            </a:pPr>
            <a:r>
              <a:rPr lang="en-US" sz="3200" dirty="0">
                <a:solidFill>
                  <a:srgbClr val="0070C0"/>
                </a:solidFill>
              </a:rPr>
              <a:t>also known as:</a:t>
            </a:r>
            <a:r>
              <a:rPr lang="en-US" sz="3200" dirty="0"/>
              <a:t> </a:t>
            </a:r>
          </a:p>
          <a:p>
            <a:pPr marL="0" indent="0">
              <a:buNone/>
            </a:pPr>
            <a:r>
              <a:rPr lang="en-US" sz="3200" b="1" dirty="0" smtClean="0"/>
              <a:t>Hybrid </a:t>
            </a:r>
            <a:r>
              <a:rPr lang="en-US" sz="3200" b="1" dirty="0"/>
              <a:t>learning</a:t>
            </a:r>
            <a:r>
              <a:rPr lang="en-US" sz="3200" dirty="0"/>
              <a:t> </a:t>
            </a:r>
            <a:r>
              <a:rPr lang="en-US" sz="3200" dirty="0">
                <a:solidFill>
                  <a:srgbClr val="C00000"/>
                </a:solidFill>
              </a:rPr>
              <a:t>or</a:t>
            </a:r>
            <a:r>
              <a:rPr lang="en-US" sz="3200" dirty="0"/>
              <a:t> </a:t>
            </a:r>
            <a:r>
              <a:rPr lang="en-US" sz="3200" b="1" dirty="0" smtClean="0"/>
              <a:t>Technology-mediated </a:t>
            </a:r>
            <a:r>
              <a:rPr lang="en-US" sz="3200" b="1" dirty="0"/>
              <a:t>instruction</a:t>
            </a:r>
            <a:r>
              <a:rPr lang="en-US" sz="3200" dirty="0"/>
              <a:t> </a:t>
            </a:r>
            <a:r>
              <a:rPr lang="en-US" sz="3200" dirty="0" smtClean="0">
                <a:solidFill>
                  <a:srgbClr val="C00000"/>
                </a:solidFill>
              </a:rPr>
              <a:t>or</a:t>
            </a:r>
            <a:r>
              <a:rPr lang="en-US" sz="3200" dirty="0"/>
              <a:t> </a:t>
            </a:r>
            <a:r>
              <a:rPr lang="en-US" sz="3200" b="1" dirty="0" smtClean="0"/>
              <a:t>Web-enhanced </a:t>
            </a:r>
            <a:r>
              <a:rPr lang="en-US" sz="3200" b="1" dirty="0"/>
              <a:t>instruction</a:t>
            </a:r>
            <a:r>
              <a:rPr lang="en-US" sz="3200" dirty="0"/>
              <a:t> </a:t>
            </a:r>
            <a:r>
              <a:rPr lang="en-US" sz="3200" dirty="0" smtClean="0">
                <a:solidFill>
                  <a:srgbClr val="C00000"/>
                </a:solidFill>
              </a:rPr>
              <a:t>or</a:t>
            </a:r>
            <a:r>
              <a:rPr lang="en-US" sz="3200" dirty="0"/>
              <a:t> </a:t>
            </a:r>
            <a:r>
              <a:rPr lang="en-US" sz="3200" b="1" dirty="0" smtClean="0"/>
              <a:t>Mixed-mode </a:t>
            </a:r>
            <a:r>
              <a:rPr lang="en-US" sz="3200" b="1" dirty="0"/>
              <a:t>instruction</a:t>
            </a:r>
            <a:r>
              <a:rPr lang="en-US" sz="3200" dirty="0"/>
              <a:t>.</a:t>
            </a:r>
          </a:p>
          <a:p>
            <a:pPr marL="0" indent="0">
              <a:buNone/>
            </a:pPr>
            <a:endParaRPr lang="en-US" sz="2000" dirty="0">
              <a:solidFill>
                <a:srgbClr val="00B050"/>
              </a:solidFill>
            </a:endParaRPr>
          </a:p>
        </p:txBody>
      </p:sp>
      <p:sp>
        <p:nvSpPr>
          <p:cNvPr id="2" name="Title 1"/>
          <p:cNvSpPr>
            <a:spLocks noGrp="1"/>
          </p:cNvSpPr>
          <p:nvPr>
            <p:ph type="title"/>
          </p:nvPr>
        </p:nvSpPr>
        <p:spPr/>
        <p:txBody>
          <a:bodyPr/>
          <a:lstStyle/>
          <a:p>
            <a:r>
              <a:rPr lang="en-US" b="1" dirty="0" smtClean="0">
                <a:solidFill>
                  <a:srgbClr val="FF0000"/>
                </a:solidFill>
                <a:latin typeface="+mn-lt"/>
              </a:rPr>
              <a:t>Blended Learning:</a:t>
            </a:r>
            <a:endParaRPr lang="en-US" b="1" dirty="0">
              <a:solidFill>
                <a:srgbClr val="FF0000"/>
              </a:solidFill>
              <a:latin typeface="+mn-lt"/>
            </a:endParaRPr>
          </a:p>
        </p:txBody>
      </p:sp>
    </p:spTree>
    <p:extLst>
      <p:ext uri="{BB962C8B-B14F-4D97-AF65-F5344CB8AC3E}">
        <p14:creationId xmlns:p14="http://schemas.microsoft.com/office/powerpoint/2010/main" val="224504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68736" y="1825625"/>
            <a:ext cx="5854528" cy="4351338"/>
          </a:xfrm>
          <a:prstGeom prst="rect">
            <a:avLst/>
          </a:prstGeom>
        </p:spPr>
      </p:pic>
      <p:sp>
        <p:nvSpPr>
          <p:cNvPr id="2" name="Title 1"/>
          <p:cNvSpPr>
            <a:spLocks noGrp="1"/>
          </p:cNvSpPr>
          <p:nvPr>
            <p:ph type="title"/>
          </p:nvPr>
        </p:nvSpPr>
        <p:spPr/>
        <p:txBody>
          <a:bodyPr/>
          <a:lstStyle/>
          <a:p>
            <a:r>
              <a:rPr lang="en-US" b="1" dirty="0" smtClean="0">
                <a:solidFill>
                  <a:srgbClr val="FF0000"/>
                </a:solidFill>
                <a:latin typeface="+mn-lt"/>
              </a:rPr>
              <a:t>Blended Learning:</a:t>
            </a:r>
            <a:endParaRPr lang="en-US" b="1" dirty="0">
              <a:solidFill>
                <a:srgbClr val="FF0000"/>
              </a:solidFill>
              <a:latin typeface="+mn-lt"/>
            </a:endParaRPr>
          </a:p>
        </p:txBody>
      </p:sp>
    </p:spTree>
    <p:extLst>
      <p:ext uri="{BB962C8B-B14F-4D97-AF65-F5344CB8AC3E}">
        <p14:creationId xmlns:p14="http://schemas.microsoft.com/office/powerpoint/2010/main" val="3275367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Different Types of Blended Learning Models:</a:t>
            </a:r>
            <a:endParaRPr lang="en-US" b="1" dirty="0">
              <a:solidFill>
                <a:srgbClr val="FF0000"/>
              </a:solidFill>
              <a:latin typeface="+mn-lt"/>
            </a:endParaRPr>
          </a:p>
        </p:txBody>
      </p:sp>
      <p:sp>
        <p:nvSpPr>
          <p:cNvPr id="3" name="Content Placeholder 2"/>
          <p:cNvSpPr>
            <a:spLocks noGrp="1"/>
          </p:cNvSpPr>
          <p:nvPr>
            <p:ph idx="1"/>
          </p:nvPr>
        </p:nvSpPr>
        <p:spPr/>
        <p:txBody>
          <a:bodyPr>
            <a:normAutofit/>
          </a:bodyPr>
          <a:lstStyle/>
          <a:p>
            <a:pPr marL="514350" indent="-514350">
              <a:buAutoNum type="arabicPeriod"/>
            </a:pPr>
            <a:r>
              <a:rPr lang="en-US" sz="3600" b="1" dirty="0" smtClean="0"/>
              <a:t>The </a:t>
            </a:r>
            <a:r>
              <a:rPr lang="en-US" sz="3600" b="1" dirty="0"/>
              <a:t>Face-To-Face Driver </a:t>
            </a:r>
            <a:r>
              <a:rPr lang="en-US" sz="3600" b="1" dirty="0" smtClean="0"/>
              <a:t>Model</a:t>
            </a:r>
          </a:p>
          <a:p>
            <a:pPr marL="514350" indent="-514350">
              <a:buAutoNum type="arabicPeriod"/>
            </a:pPr>
            <a:r>
              <a:rPr lang="en-US" sz="3600" b="1" dirty="0"/>
              <a:t>The Rotation </a:t>
            </a:r>
            <a:r>
              <a:rPr lang="en-US" sz="3600" b="1" dirty="0" smtClean="0"/>
              <a:t>Model</a:t>
            </a:r>
          </a:p>
          <a:p>
            <a:pPr marL="514350" indent="-514350">
              <a:buAutoNum type="arabicPeriod"/>
            </a:pPr>
            <a:r>
              <a:rPr lang="en-US" sz="3600" b="1" dirty="0"/>
              <a:t>The Flex </a:t>
            </a:r>
            <a:r>
              <a:rPr lang="en-US" sz="3600" b="1" dirty="0" smtClean="0"/>
              <a:t>Model</a:t>
            </a:r>
          </a:p>
          <a:p>
            <a:pPr marL="514350" indent="-514350">
              <a:buAutoNum type="arabicPeriod"/>
            </a:pPr>
            <a:r>
              <a:rPr lang="en-US" sz="3600" b="1" dirty="0"/>
              <a:t>Online Lab School </a:t>
            </a:r>
            <a:r>
              <a:rPr lang="en-US" sz="3600" b="1" dirty="0" smtClean="0"/>
              <a:t>Model</a:t>
            </a:r>
          </a:p>
          <a:p>
            <a:pPr marL="514350" indent="-514350">
              <a:buAutoNum type="arabicPeriod"/>
            </a:pPr>
            <a:r>
              <a:rPr lang="en-US" sz="3600" b="1" dirty="0"/>
              <a:t>Self-Blend </a:t>
            </a:r>
            <a:r>
              <a:rPr lang="en-US" sz="3600" b="1" dirty="0" smtClean="0"/>
              <a:t>Model</a:t>
            </a:r>
          </a:p>
          <a:p>
            <a:pPr marL="514350" indent="-514350">
              <a:buAutoNum type="arabicPeriod"/>
            </a:pPr>
            <a:r>
              <a:rPr lang="en-US" sz="3600" b="1" dirty="0"/>
              <a:t>The Online Driver Model</a:t>
            </a:r>
            <a:endParaRPr lang="en-US" sz="3600" dirty="0"/>
          </a:p>
        </p:txBody>
      </p:sp>
    </p:spTree>
    <p:extLst>
      <p:ext uri="{BB962C8B-B14F-4D97-AF65-F5344CB8AC3E}">
        <p14:creationId xmlns:p14="http://schemas.microsoft.com/office/powerpoint/2010/main" val="2751060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mn-lt"/>
              </a:rPr>
              <a:t>1. The </a:t>
            </a:r>
            <a:r>
              <a:rPr lang="en-US" sz="3600" b="1" dirty="0">
                <a:solidFill>
                  <a:srgbClr val="FF0000"/>
                </a:solidFill>
                <a:latin typeface="+mn-lt"/>
              </a:rPr>
              <a:t>Face-To-Face Driver </a:t>
            </a:r>
            <a:r>
              <a:rPr lang="en-US" sz="3600" b="1" dirty="0" smtClean="0">
                <a:solidFill>
                  <a:srgbClr val="FF0000"/>
                </a:solidFill>
                <a:latin typeface="+mn-lt"/>
              </a:rPr>
              <a:t>Model:</a:t>
            </a:r>
            <a:endParaRPr lang="en-US" sz="3600" dirty="0">
              <a:solidFill>
                <a:srgbClr val="FF0000"/>
              </a:solidFill>
              <a:latin typeface="+mn-lt"/>
            </a:endParaRPr>
          </a:p>
        </p:txBody>
      </p:sp>
      <p:sp>
        <p:nvSpPr>
          <p:cNvPr id="3" name="Content Placeholder 2"/>
          <p:cNvSpPr>
            <a:spLocks noGrp="1"/>
          </p:cNvSpPr>
          <p:nvPr>
            <p:ph idx="1"/>
          </p:nvPr>
        </p:nvSpPr>
        <p:spPr/>
        <p:txBody>
          <a:bodyPr/>
          <a:lstStyle/>
          <a:p>
            <a:r>
              <a:rPr lang="en-US" dirty="0" smtClean="0"/>
              <a:t>This </a:t>
            </a:r>
            <a:r>
              <a:rPr lang="en-US" dirty="0"/>
              <a:t>model works best for diverse classrooms in which students are functioning at various levels of ability and mastery</a:t>
            </a:r>
            <a:r>
              <a:rPr lang="en-US" dirty="0" smtClean="0"/>
              <a:t>.</a:t>
            </a:r>
          </a:p>
          <a:p>
            <a:r>
              <a:rPr lang="en-US" dirty="0" smtClean="0"/>
              <a:t>In </a:t>
            </a:r>
            <a:r>
              <a:rPr lang="en-US" dirty="0"/>
              <a:t>general, only some </a:t>
            </a:r>
            <a:r>
              <a:rPr lang="en-US" dirty="0" smtClean="0"/>
              <a:t>students </a:t>
            </a:r>
            <a:r>
              <a:rPr lang="en-US" dirty="0"/>
              <a:t>will participate in online learning </a:t>
            </a:r>
            <a:r>
              <a:rPr lang="en-US" dirty="0" smtClean="0"/>
              <a:t>components.</a:t>
            </a:r>
            <a:endParaRPr lang="en-US" dirty="0"/>
          </a:p>
        </p:txBody>
      </p:sp>
    </p:spTree>
    <p:extLst>
      <p:ext uri="{BB962C8B-B14F-4D97-AF65-F5344CB8AC3E}">
        <p14:creationId xmlns:p14="http://schemas.microsoft.com/office/powerpoint/2010/main" val="4282423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This is really just a variation of the learning stations model that teachers have been using for years. </a:t>
            </a:r>
            <a:endParaRPr lang="en-US" sz="3200" dirty="0" smtClean="0"/>
          </a:p>
          <a:p>
            <a:r>
              <a:rPr lang="en-US" sz="3200" dirty="0" smtClean="0"/>
              <a:t>There </a:t>
            </a:r>
            <a:r>
              <a:rPr lang="en-US" sz="3200" dirty="0"/>
              <a:t>is a set schedule by which students have face-to-face time with their teachers and then move to online work.</a:t>
            </a:r>
          </a:p>
        </p:txBody>
      </p:sp>
      <p:sp>
        <p:nvSpPr>
          <p:cNvPr id="2" name="Title 1"/>
          <p:cNvSpPr>
            <a:spLocks noGrp="1"/>
          </p:cNvSpPr>
          <p:nvPr>
            <p:ph type="title"/>
          </p:nvPr>
        </p:nvSpPr>
        <p:spPr/>
        <p:txBody>
          <a:bodyPr>
            <a:normAutofit/>
          </a:bodyPr>
          <a:lstStyle/>
          <a:p>
            <a:r>
              <a:rPr lang="en-US" sz="3600" b="1" dirty="0" smtClean="0">
                <a:latin typeface="+mn-lt"/>
              </a:rPr>
              <a:t>2. The </a:t>
            </a:r>
            <a:r>
              <a:rPr lang="en-US" sz="3600" b="1" dirty="0">
                <a:latin typeface="+mn-lt"/>
              </a:rPr>
              <a:t>Rotation </a:t>
            </a:r>
            <a:r>
              <a:rPr lang="en-US" sz="3600" b="1" dirty="0" smtClean="0">
                <a:latin typeface="+mn-lt"/>
              </a:rPr>
              <a:t>Model:</a:t>
            </a:r>
            <a:endParaRPr lang="en-US" sz="3600" dirty="0">
              <a:latin typeface="+mn-lt"/>
            </a:endParaRPr>
          </a:p>
        </p:txBody>
      </p:sp>
    </p:spTree>
    <p:extLst>
      <p:ext uri="{BB962C8B-B14F-4D97-AF65-F5344CB8AC3E}">
        <p14:creationId xmlns:p14="http://schemas.microsoft.com/office/powerpoint/2010/main" val="1340219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mn-lt"/>
              </a:rPr>
              <a:t>3. The </a:t>
            </a:r>
            <a:r>
              <a:rPr lang="en-US" sz="3600" b="1" dirty="0">
                <a:latin typeface="+mn-lt"/>
              </a:rPr>
              <a:t>Flex </a:t>
            </a:r>
            <a:r>
              <a:rPr lang="en-US" sz="3600" b="1" dirty="0" smtClean="0">
                <a:latin typeface="+mn-lt"/>
              </a:rPr>
              <a:t>Model:</a:t>
            </a:r>
            <a:endParaRPr lang="en-US" sz="3600" dirty="0">
              <a:latin typeface="+mn-lt"/>
            </a:endParaRPr>
          </a:p>
        </p:txBody>
      </p:sp>
      <p:sp>
        <p:nvSpPr>
          <p:cNvPr id="3" name="Content Placeholder 2"/>
          <p:cNvSpPr>
            <a:spLocks noGrp="1"/>
          </p:cNvSpPr>
          <p:nvPr>
            <p:ph idx="1"/>
          </p:nvPr>
        </p:nvSpPr>
        <p:spPr/>
        <p:txBody>
          <a:bodyPr>
            <a:normAutofit/>
          </a:bodyPr>
          <a:lstStyle/>
          <a:p>
            <a:pPr marL="0" indent="0">
              <a:buNone/>
            </a:pPr>
            <a:r>
              <a:rPr lang="en-US" sz="3200" dirty="0"/>
              <a:t>This model relies heavily on online instructional delivery, with teachers acting as facilitators rather than as primary deliverers of instruction.</a:t>
            </a:r>
          </a:p>
        </p:txBody>
      </p:sp>
    </p:spTree>
    <p:extLst>
      <p:ext uri="{BB962C8B-B14F-4D97-AF65-F5344CB8AC3E}">
        <p14:creationId xmlns:p14="http://schemas.microsoft.com/office/powerpoint/2010/main" val="3747969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4. Online </a:t>
            </a:r>
            <a:r>
              <a:rPr lang="en-US" sz="3600" b="1" dirty="0">
                <a:latin typeface="+mn-lt"/>
              </a:rPr>
              <a:t>Lab School </a:t>
            </a:r>
            <a:r>
              <a:rPr lang="en-US" sz="3600" b="1" dirty="0" smtClean="0">
                <a:latin typeface="+mn-lt"/>
              </a:rPr>
              <a:t>Model:</a:t>
            </a:r>
            <a:endParaRPr lang="en-US" sz="3600" dirty="0">
              <a:latin typeface="+mn-lt"/>
            </a:endParaRPr>
          </a:p>
        </p:txBody>
      </p:sp>
      <p:sp>
        <p:nvSpPr>
          <p:cNvPr id="3" name="Content Placeholder 2"/>
          <p:cNvSpPr>
            <a:spLocks noGrp="1"/>
          </p:cNvSpPr>
          <p:nvPr>
            <p:ph idx="1"/>
          </p:nvPr>
        </p:nvSpPr>
        <p:spPr>
          <a:xfrm>
            <a:off x="838200" y="1861720"/>
            <a:ext cx="10515600" cy="4351338"/>
          </a:xfrm>
        </p:spPr>
        <p:txBody>
          <a:bodyPr>
            <a:normAutofit/>
          </a:bodyPr>
          <a:lstStyle/>
          <a:p>
            <a:r>
              <a:rPr lang="en-US" sz="3200" dirty="0"/>
              <a:t>This model involves students traveling to and attending a school with total online educational delivery for entire courses. </a:t>
            </a:r>
            <a:endParaRPr lang="en-US" sz="3200" dirty="0" smtClean="0"/>
          </a:p>
          <a:p>
            <a:r>
              <a:rPr lang="en-US" sz="3200" dirty="0" smtClean="0"/>
              <a:t>There </a:t>
            </a:r>
            <a:r>
              <a:rPr lang="en-US" sz="3200" dirty="0"/>
              <a:t>are no certified teachers on hand, but, rather, trained paraprofessionals who supervise.</a:t>
            </a:r>
          </a:p>
        </p:txBody>
      </p:sp>
    </p:spTree>
    <p:extLst>
      <p:ext uri="{BB962C8B-B14F-4D97-AF65-F5344CB8AC3E}">
        <p14:creationId xmlns:p14="http://schemas.microsoft.com/office/powerpoint/2010/main" val="1174086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mn-lt"/>
              </a:rPr>
              <a:t>5. Self-Blend Model:</a:t>
            </a:r>
            <a:endParaRPr lang="en-US" sz="3600" dirty="0">
              <a:latin typeface="+mn-lt"/>
            </a:endParaRPr>
          </a:p>
        </p:txBody>
      </p:sp>
      <p:sp>
        <p:nvSpPr>
          <p:cNvPr id="3" name="Content Placeholder 2"/>
          <p:cNvSpPr>
            <a:spLocks noGrp="1"/>
          </p:cNvSpPr>
          <p:nvPr>
            <p:ph idx="1"/>
          </p:nvPr>
        </p:nvSpPr>
        <p:spPr/>
        <p:txBody>
          <a:bodyPr/>
          <a:lstStyle/>
          <a:p>
            <a:r>
              <a:rPr lang="en-US" dirty="0"/>
              <a:t>This model allows coursework beyond that offered in a tradition setting in a specific school or district. </a:t>
            </a:r>
            <a:endParaRPr lang="en-US" dirty="0" smtClean="0"/>
          </a:p>
          <a:p>
            <a:r>
              <a:rPr lang="en-US" dirty="0" smtClean="0"/>
              <a:t>Students </a:t>
            </a:r>
            <a:r>
              <a:rPr lang="en-US" dirty="0"/>
              <a:t>participate in traditional classes but then enroll in courses to supplement their regular programs of study.</a:t>
            </a:r>
          </a:p>
        </p:txBody>
      </p:sp>
    </p:spTree>
    <p:extLst>
      <p:ext uri="{BB962C8B-B14F-4D97-AF65-F5344CB8AC3E}">
        <p14:creationId xmlns:p14="http://schemas.microsoft.com/office/powerpoint/2010/main" val="2877452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mn-lt"/>
              </a:rPr>
              <a:t>6. </a:t>
            </a:r>
            <a:r>
              <a:rPr lang="en-US" sz="3600" b="1" dirty="0">
                <a:latin typeface="+mn-lt"/>
              </a:rPr>
              <a:t>The Online Driver </a:t>
            </a:r>
            <a:r>
              <a:rPr lang="en-US" sz="3600" b="1" dirty="0" smtClean="0">
                <a:latin typeface="+mn-lt"/>
              </a:rPr>
              <a:t>Model:</a:t>
            </a:r>
            <a:endParaRPr lang="en-US" sz="3600" b="1" dirty="0">
              <a:latin typeface="+mn-lt"/>
            </a:endParaRPr>
          </a:p>
        </p:txBody>
      </p:sp>
      <p:sp>
        <p:nvSpPr>
          <p:cNvPr id="3" name="Content Placeholder 2"/>
          <p:cNvSpPr>
            <a:spLocks noGrp="1"/>
          </p:cNvSpPr>
          <p:nvPr>
            <p:ph idx="1"/>
          </p:nvPr>
        </p:nvSpPr>
        <p:spPr/>
        <p:txBody>
          <a:bodyPr/>
          <a:lstStyle/>
          <a:p>
            <a:r>
              <a:rPr lang="en-US" dirty="0"/>
              <a:t>This model is the complete opposite of a traditional face-to-face instructional environment. Students work from remote locations (e.g., their homes) and receive all of their instruction via online platforms. </a:t>
            </a:r>
            <a:endParaRPr lang="en-US" dirty="0" smtClean="0"/>
          </a:p>
          <a:p>
            <a:r>
              <a:rPr lang="en-US" dirty="0" smtClean="0"/>
              <a:t>Usually</a:t>
            </a:r>
            <a:r>
              <a:rPr lang="en-US" dirty="0"/>
              <a:t>, there are opportunities to “check-in” with a course teacher and to engage in online messaging if an explanation is needed. </a:t>
            </a:r>
          </a:p>
        </p:txBody>
      </p:sp>
    </p:spTree>
    <p:extLst>
      <p:ext uri="{BB962C8B-B14F-4D97-AF65-F5344CB8AC3E}">
        <p14:creationId xmlns:p14="http://schemas.microsoft.com/office/powerpoint/2010/main" val="1614232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Session Outcome:</a:t>
            </a:r>
            <a:endParaRPr lang="en-US" b="1" dirty="0">
              <a:solidFill>
                <a:srgbClr val="FF0000"/>
              </a:solidFill>
              <a:latin typeface="+mn-lt"/>
            </a:endParaRPr>
          </a:p>
        </p:txBody>
      </p:sp>
      <p:sp>
        <p:nvSpPr>
          <p:cNvPr id="3" name="Content Placeholder 2"/>
          <p:cNvSpPr>
            <a:spLocks noGrp="1"/>
          </p:cNvSpPr>
          <p:nvPr>
            <p:ph idx="1"/>
          </p:nvPr>
        </p:nvSpPr>
        <p:spPr/>
        <p:txBody>
          <a:bodyPr/>
          <a:lstStyle/>
          <a:p>
            <a:r>
              <a:rPr lang="en-US" sz="3600" b="1" dirty="0" smtClean="0">
                <a:solidFill>
                  <a:srgbClr val="0070C0"/>
                </a:solidFill>
              </a:rPr>
              <a:t>Face to Face</a:t>
            </a:r>
            <a:r>
              <a:rPr lang="en-US" sz="3600" dirty="0" smtClean="0">
                <a:solidFill>
                  <a:srgbClr val="0070C0"/>
                </a:solidFill>
              </a:rPr>
              <a:t> </a:t>
            </a:r>
            <a:r>
              <a:rPr lang="en-US" sz="3600" dirty="0" smtClean="0"/>
              <a:t>Teaching &amp; Learning</a:t>
            </a:r>
          </a:p>
          <a:p>
            <a:r>
              <a:rPr lang="en-US" sz="3600" dirty="0" smtClean="0"/>
              <a:t>Concept of </a:t>
            </a:r>
            <a:r>
              <a:rPr lang="en-US" sz="3600" b="1" dirty="0" smtClean="0">
                <a:solidFill>
                  <a:srgbClr val="0070C0"/>
                </a:solidFill>
              </a:rPr>
              <a:t>E-Learning</a:t>
            </a:r>
          </a:p>
          <a:p>
            <a:r>
              <a:rPr lang="en-US" sz="3600" dirty="0" smtClean="0"/>
              <a:t>Concept of </a:t>
            </a:r>
            <a:r>
              <a:rPr lang="en-US" sz="3600" b="1" dirty="0" smtClean="0">
                <a:solidFill>
                  <a:srgbClr val="0070C0"/>
                </a:solidFill>
              </a:rPr>
              <a:t>Blended Learning</a:t>
            </a:r>
          </a:p>
          <a:p>
            <a:r>
              <a:rPr lang="en-US" sz="3600" dirty="0" smtClean="0"/>
              <a:t>Different </a:t>
            </a:r>
            <a:r>
              <a:rPr lang="en-US" sz="3600" b="1" dirty="0" smtClean="0">
                <a:solidFill>
                  <a:srgbClr val="0070C0"/>
                </a:solidFill>
              </a:rPr>
              <a:t>formats</a:t>
            </a:r>
            <a:r>
              <a:rPr lang="en-US" sz="3600" dirty="0" smtClean="0"/>
              <a:t> and </a:t>
            </a:r>
            <a:r>
              <a:rPr lang="en-US" sz="3600" b="1" dirty="0" smtClean="0">
                <a:solidFill>
                  <a:srgbClr val="0070C0"/>
                </a:solidFill>
              </a:rPr>
              <a:t>levels</a:t>
            </a:r>
            <a:r>
              <a:rPr lang="en-US" sz="3600" dirty="0" smtClean="0"/>
              <a:t> of E-learning</a:t>
            </a:r>
          </a:p>
          <a:p>
            <a:r>
              <a:rPr lang="en-US" sz="3600" b="1" dirty="0" smtClean="0">
                <a:solidFill>
                  <a:srgbClr val="0070C0"/>
                </a:solidFill>
              </a:rPr>
              <a:t>Limitations</a:t>
            </a:r>
            <a:r>
              <a:rPr lang="en-US" sz="3600" dirty="0" smtClean="0"/>
              <a:t> and </a:t>
            </a:r>
            <a:r>
              <a:rPr lang="en-US" sz="3600" b="1" dirty="0" smtClean="0">
                <a:solidFill>
                  <a:srgbClr val="0070C0"/>
                </a:solidFill>
              </a:rPr>
              <a:t>Challenge</a:t>
            </a:r>
            <a:r>
              <a:rPr lang="en-US" b="1" dirty="0" smtClean="0">
                <a:solidFill>
                  <a:srgbClr val="0070C0"/>
                </a:solidFill>
              </a:rPr>
              <a:t>s</a:t>
            </a:r>
            <a:endParaRPr lang="en-US" b="1" dirty="0">
              <a:solidFill>
                <a:srgbClr val="0070C0"/>
              </a:solidFill>
            </a:endParaRPr>
          </a:p>
        </p:txBody>
      </p:sp>
    </p:spTree>
    <p:extLst>
      <p:ext uri="{BB962C8B-B14F-4D97-AF65-F5344CB8AC3E}">
        <p14:creationId xmlns:p14="http://schemas.microsoft.com/office/powerpoint/2010/main" val="2255297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lstStyle/>
          <a:p>
            <a:r>
              <a:rPr lang="en-US" dirty="0" smtClean="0">
                <a:solidFill>
                  <a:srgbClr val="FF0000"/>
                </a:solidFill>
                <a:latin typeface="+mn-lt"/>
              </a:rPr>
              <a:t>Advantages of Blended Learning:</a:t>
            </a:r>
            <a:endParaRPr lang="en-US" dirty="0">
              <a:solidFill>
                <a:srgbClr val="FF0000"/>
              </a:solidFill>
              <a:latin typeface="+mn-lt"/>
            </a:endParaRPr>
          </a:p>
        </p:txBody>
      </p:sp>
      <p:sp>
        <p:nvSpPr>
          <p:cNvPr id="3" name="Content Placeholder 2"/>
          <p:cNvSpPr>
            <a:spLocks noGrp="1"/>
          </p:cNvSpPr>
          <p:nvPr>
            <p:ph idx="1"/>
          </p:nvPr>
        </p:nvSpPr>
        <p:spPr>
          <a:xfrm>
            <a:off x="838200" y="1512277"/>
            <a:ext cx="10515600" cy="4664686"/>
          </a:xfrm>
        </p:spPr>
        <p:txBody>
          <a:bodyPr>
            <a:normAutofit/>
          </a:bodyPr>
          <a:lstStyle/>
          <a:p>
            <a:pPr>
              <a:buFont typeface="Wingdings" panose="05000000000000000000" pitchFamily="2" charset="2"/>
              <a:buChar char="Ø"/>
            </a:pPr>
            <a:r>
              <a:rPr lang="en-US" b="1" dirty="0" smtClean="0"/>
              <a:t>  </a:t>
            </a:r>
            <a:r>
              <a:rPr lang="en-US" sz="3200" b="1" dirty="0" smtClean="0"/>
              <a:t>is </a:t>
            </a:r>
            <a:r>
              <a:rPr lang="en-US" sz="3200" b="1" dirty="0"/>
              <a:t>equitable</a:t>
            </a:r>
          </a:p>
          <a:p>
            <a:pPr>
              <a:buFont typeface="Wingdings" panose="05000000000000000000" pitchFamily="2" charset="2"/>
              <a:buChar char="Ø"/>
            </a:pPr>
            <a:r>
              <a:rPr lang="en-US" sz="3200" b="1" dirty="0" smtClean="0"/>
              <a:t>  develops </a:t>
            </a:r>
            <a:r>
              <a:rPr lang="en-US" sz="3200" b="1" dirty="0"/>
              <a:t>technological soft skills</a:t>
            </a:r>
          </a:p>
          <a:p>
            <a:pPr>
              <a:buFont typeface="Wingdings" panose="05000000000000000000" pitchFamily="2" charset="2"/>
              <a:buChar char="Ø"/>
            </a:pPr>
            <a:r>
              <a:rPr lang="en-US" sz="3200" b="1" dirty="0" smtClean="0"/>
              <a:t>  is </a:t>
            </a:r>
            <a:r>
              <a:rPr lang="en-US" sz="3200" b="1" dirty="0"/>
              <a:t>cost-effective</a:t>
            </a:r>
          </a:p>
          <a:p>
            <a:pPr>
              <a:buFont typeface="Wingdings" panose="05000000000000000000" pitchFamily="2" charset="2"/>
              <a:buChar char="Ø"/>
            </a:pPr>
            <a:r>
              <a:rPr lang="en-US" sz="3200" b="1" dirty="0" smtClean="0"/>
              <a:t>  is </a:t>
            </a:r>
            <a:r>
              <a:rPr lang="en-US" sz="3200" b="1" dirty="0"/>
              <a:t>flexible</a:t>
            </a:r>
          </a:p>
          <a:p>
            <a:pPr>
              <a:buFont typeface="Wingdings" panose="05000000000000000000" pitchFamily="2" charset="2"/>
              <a:buChar char="Ø"/>
            </a:pPr>
            <a:r>
              <a:rPr lang="en-US" sz="3200" b="1" dirty="0" smtClean="0"/>
              <a:t>  can </a:t>
            </a:r>
            <a:r>
              <a:rPr lang="en-US" sz="3200" b="1" dirty="0"/>
              <a:t>bring parents on board</a:t>
            </a:r>
          </a:p>
          <a:p>
            <a:pPr>
              <a:buFont typeface="Wingdings" panose="05000000000000000000" pitchFamily="2" charset="2"/>
              <a:buChar char="Ø"/>
            </a:pPr>
            <a:r>
              <a:rPr lang="en-US" sz="3200" dirty="0"/>
              <a:t> </a:t>
            </a:r>
            <a:r>
              <a:rPr lang="en-US" sz="3200" dirty="0" smtClean="0"/>
              <a:t> </a:t>
            </a:r>
            <a:r>
              <a:rPr lang="en-US" sz="3200" b="1" dirty="0" smtClean="0"/>
              <a:t>can </a:t>
            </a:r>
            <a:r>
              <a:rPr lang="en-US" sz="3200" b="1" dirty="0"/>
              <a:t>make personalized learning a reality</a:t>
            </a:r>
          </a:p>
          <a:p>
            <a:pPr>
              <a:buFont typeface="Wingdings" panose="05000000000000000000" pitchFamily="2" charset="2"/>
              <a:buChar char="Ø"/>
            </a:pPr>
            <a:r>
              <a:rPr lang="en-US" sz="3200" b="1" dirty="0" smtClean="0"/>
              <a:t>  can </a:t>
            </a:r>
            <a:r>
              <a:rPr lang="en-US" sz="3200" b="1" dirty="0"/>
              <a:t>boost engagement</a:t>
            </a:r>
          </a:p>
          <a:p>
            <a:pPr>
              <a:buFont typeface="Wingdings" panose="05000000000000000000" pitchFamily="2" charset="2"/>
              <a:buChar char="Ø"/>
            </a:pPr>
            <a:r>
              <a:rPr lang="en-US" sz="3200" dirty="0"/>
              <a:t> </a:t>
            </a:r>
            <a:r>
              <a:rPr lang="en-US" sz="3200" dirty="0" smtClean="0"/>
              <a:t> </a:t>
            </a:r>
            <a:r>
              <a:rPr lang="en-US" sz="3200" b="1" dirty="0" smtClean="0"/>
              <a:t>keeps </a:t>
            </a:r>
            <a:r>
              <a:rPr lang="en-US" sz="3200" b="1" dirty="0"/>
              <a:t>classroom connections alive</a:t>
            </a:r>
          </a:p>
          <a:p>
            <a:pPr marL="0" indent="0">
              <a:buNone/>
            </a:pPr>
            <a:endParaRPr lang="en-US" dirty="0"/>
          </a:p>
        </p:txBody>
      </p:sp>
    </p:spTree>
    <p:extLst>
      <p:ext uri="{BB962C8B-B14F-4D97-AF65-F5344CB8AC3E}">
        <p14:creationId xmlns:p14="http://schemas.microsoft.com/office/powerpoint/2010/main" val="190343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376"/>
          </a:xfrm>
        </p:spPr>
        <p:txBody>
          <a:bodyPr/>
          <a:lstStyle/>
          <a:p>
            <a:r>
              <a:rPr lang="en-US" b="1" dirty="0">
                <a:solidFill>
                  <a:srgbClr val="FF0000"/>
                </a:solidFill>
                <a:latin typeface="+mn-lt"/>
              </a:rPr>
              <a:t>Limitations and </a:t>
            </a:r>
            <a:r>
              <a:rPr lang="en-US" b="1" dirty="0" smtClean="0">
                <a:solidFill>
                  <a:srgbClr val="FF0000"/>
                </a:solidFill>
                <a:latin typeface="+mn-lt"/>
              </a:rPr>
              <a:t>Challenges:</a:t>
            </a:r>
            <a:endParaRPr lang="en-US" b="1" dirty="0">
              <a:solidFill>
                <a:srgbClr val="FF0000"/>
              </a:solidFill>
              <a:latin typeface="+mn-lt"/>
            </a:endParaRPr>
          </a:p>
        </p:txBody>
      </p:sp>
      <p:sp>
        <p:nvSpPr>
          <p:cNvPr id="3" name="Content Placeholder 2"/>
          <p:cNvSpPr>
            <a:spLocks noGrp="1"/>
          </p:cNvSpPr>
          <p:nvPr>
            <p:ph idx="1"/>
          </p:nvPr>
        </p:nvSpPr>
        <p:spPr>
          <a:xfrm>
            <a:off x="838200" y="1439056"/>
            <a:ext cx="10515600" cy="4737907"/>
          </a:xfrm>
        </p:spPr>
        <p:txBody>
          <a:bodyPr/>
          <a:lstStyle/>
          <a:p>
            <a:pPr marL="0" indent="0">
              <a:buNone/>
            </a:pPr>
            <a:r>
              <a:rPr lang="en-US" sz="3200" b="1" dirty="0">
                <a:solidFill>
                  <a:srgbClr val="0070C0"/>
                </a:solidFill>
              </a:rPr>
              <a:t>1. The technology </a:t>
            </a:r>
            <a:r>
              <a:rPr lang="en-US" sz="3200" b="1" dirty="0" smtClean="0">
                <a:solidFill>
                  <a:srgbClr val="0070C0"/>
                </a:solidFill>
              </a:rPr>
              <a:t>challenge (Infrastructure):</a:t>
            </a:r>
          </a:p>
          <a:p>
            <a:r>
              <a:rPr lang="en-US" sz="3200" dirty="0"/>
              <a:t> </a:t>
            </a:r>
            <a:r>
              <a:rPr lang="en-US" sz="3200" dirty="0" smtClean="0"/>
              <a:t>Need to building an </a:t>
            </a:r>
            <a:r>
              <a:rPr lang="en-US" sz="3200" dirty="0"/>
              <a:t>essential infrastructure within an educational institution or particular class</a:t>
            </a:r>
            <a:r>
              <a:rPr lang="en-US" sz="3200" dirty="0" smtClean="0"/>
              <a:t>.</a:t>
            </a:r>
          </a:p>
          <a:p>
            <a:r>
              <a:rPr lang="en-US" sz="3200" dirty="0" smtClean="0"/>
              <a:t>May </a:t>
            </a:r>
            <a:r>
              <a:rPr lang="en-US" sz="3200" dirty="0"/>
              <a:t>software </a:t>
            </a:r>
            <a:r>
              <a:rPr lang="en-US" sz="3200" dirty="0" smtClean="0"/>
              <a:t>and </a:t>
            </a:r>
            <a:r>
              <a:rPr lang="en-US" sz="3200" dirty="0"/>
              <a:t>hardware technology </a:t>
            </a:r>
            <a:r>
              <a:rPr lang="en-US" sz="3200" dirty="0" smtClean="0"/>
              <a:t>for blended </a:t>
            </a:r>
            <a:r>
              <a:rPr lang="en-US" sz="3200" dirty="0"/>
              <a:t>learning program can be </a:t>
            </a:r>
            <a:r>
              <a:rPr lang="en-US" sz="3200" dirty="0" smtClean="0"/>
              <a:t>costly for Teacher as well as students.</a:t>
            </a:r>
          </a:p>
          <a:p>
            <a:pPr marL="0" indent="0">
              <a:buNone/>
            </a:pPr>
            <a:r>
              <a:rPr lang="en-US" sz="3200" b="1" dirty="0" smtClean="0">
                <a:solidFill>
                  <a:srgbClr val="0070C0"/>
                </a:solidFill>
              </a:rPr>
              <a:t>2. The </a:t>
            </a:r>
            <a:r>
              <a:rPr lang="en-US" sz="3200" b="1" dirty="0">
                <a:solidFill>
                  <a:srgbClr val="0070C0"/>
                </a:solidFill>
              </a:rPr>
              <a:t>technology </a:t>
            </a:r>
            <a:r>
              <a:rPr lang="en-US" sz="3200" b="1" dirty="0" smtClean="0">
                <a:solidFill>
                  <a:srgbClr val="0070C0"/>
                </a:solidFill>
              </a:rPr>
              <a:t>challenge (Mentality):</a:t>
            </a:r>
          </a:p>
          <a:p>
            <a:pPr marL="0" indent="0">
              <a:buNone/>
            </a:pPr>
            <a:r>
              <a:rPr lang="en-US" sz="3200" dirty="0"/>
              <a:t>IT literacy, which may be a significant barrier for teachers rather than students.</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9916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0742"/>
          </a:xfrm>
        </p:spPr>
        <p:txBody>
          <a:bodyPr>
            <a:normAutofit/>
          </a:bodyPr>
          <a:lstStyle/>
          <a:p>
            <a:r>
              <a:rPr lang="en-US" b="1" dirty="0">
                <a:solidFill>
                  <a:srgbClr val="FF0000"/>
                </a:solidFill>
                <a:latin typeface="+mn-lt"/>
              </a:rPr>
              <a:t>Limitations and Challenges:</a:t>
            </a:r>
          </a:p>
        </p:txBody>
      </p:sp>
      <p:sp>
        <p:nvSpPr>
          <p:cNvPr id="3" name="Content Placeholder 2"/>
          <p:cNvSpPr>
            <a:spLocks noGrp="1"/>
          </p:cNvSpPr>
          <p:nvPr>
            <p:ph idx="1"/>
          </p:nvPr>
        </p:nvSpPr>
        <p:spPr>
          <a:xfrm>
            <a:off x="838200" y="1346356"/>
            <a:ext cx="10515600" cy="4830607"/>
          </a:xfrm>
        </p:spPr>
        <p:txBody>
          <a:bodyPr>
            <a:noAutofit/>
          </a:bodyPr>
          <a:lstStyle/>
          <a:p>
            <a:pPr marL="0" indent="0">
              <a:buNone/>
            </a:pPr>
            <a:r>
              <a:rPr lang="en-US" sz="3200" b="1" dirty="0" smtClean="0">
                <a:solidFill>
                  <a:srgbClr val="0070C0"/>
                </a:solidFill>
              </a:rPr>
              <a:t>3. Pace </a:t>
            </a:r>
            <a:r>
              <a:rPr lang="en-US" sz="3200" b="1" dirty="0">
                <a:solidFill>
                  <a:srgbClr val="0070C0"/>
                </a:solidFill>
              </a:rPr>
              <a:t>of </a:t>
            </a:r>
            <a:r>
              <a:rPr lang="en-US" sz="3200" b="1" dirty="0" smtClean="0">
                <a:solidFill>
                  <a:srgbClr val="0070C0"/>
                </a:solidFill>
              </a:rPr>
              <a:t>advancement:</a:t>
            </a:r>
            <a:endParaRPr lang="en-US" sz="3200" b="1" dirty="0">
              <a:solidFill>
                <a:srgbClr val="0070C0"/>
              </a:solidFill>
            </a:endParaRPr>
          </a:p>
          <a:p>
            <a:r>
              <a:rPr lang="en-US" sz="3200" dirty="0" smtClean="0"/>
              <a:t>All students are not some streams of Pace of Advancement. </a:t>
            </a:r>
          </a:p>
          <a:p>
            <a:r>
              <a:rPr lang="en-US" sz="3200" dirty="0"/>
              <a:t>At the end of the day, an instructor trying to sync up both streams </a:t>
            </a:r>
            <a:r>
              <a:rPr lang="en-US" sz="3200" dirty="0" smtClean="0"/>
              <a:t>with </a:t>
            </a:r>
            <a:r>
              <a:rPr lang="en-US" sz="3200" dirty="0"/>
              <a:t>ongoing offline activity </a:t>
            </a:r>
            <a:r>
              <a:rPr lang="en-US" sz="3200" dirty="0" smtClean="0"/>
              <a:t>which is a difficult </a:t>
            </a:r>
            <a:r>
              <a:rPr lang="en-US" sz="3200" dirty="0"/>
              <a:t>task</a:t>
            </a:r>
            <a:r>
              <a:rPr lang="en-US" sz="3200" dirty="0" smtClean="0"/>
              <a:t>.</a:t>
            </a:r>
          </a:p>
          <a:p>
            <a:pPr marL="0" indent="0">
              <a:buNone/>
            </a:pPr>
            <a:r>
              <a:rPr lang="en-US" sz="3200" b="1" dirty="0" smtClean="0">
                <a:solidFill>
                  <a:srgbClr val="0070C0"/>
                </a:solidFill>
              </a:rPr>
              <a:t>4. </a:t>
            </a:r>
            <a:r>
              <a:rPr lang="en-US" sz="3200" b="1" dirty="0">
                <a:solidFill>
                  <a:srgbClr val="0070C0"/>
                </a:solidFill>
              </a:rPr>
              <a:t>N</a:t>
            </a:r>
            <a:r>
              <a:rPr lang="en-US" sz="3200" b="1" dirty="0" smtClean="0">
                <a:solidFill>
                  <a:srgbClr val="0070C0"/>
                </a:solidFill>
              </a:rPr>
              <a:t>egative </a:t>
            </a:r>
            <a:r>
              <a:rPr lang="en-US" sz="3200" b="1" dirty="0">
                <a:solidFill>
                  <a:srgbClr val="0070C0"/>
                </a:solidFill>
              </a:rPr>
              <a:t>impact on </a:t>
            </a:r>
            <a:r>
              <a:rPr lang="en-US" sz="3200" b="1" dirty="0" smtClean="0">
                <a:solidFill>
                  <a:srgbClr val="0070C0"/>
                </a:solidFill>
              </a:rPr>
              <a:t>teachers (Overwork):</a:t>
            </a:r>
            <a:endParaRPr lang="en-US" sz="3200" b="1" dirty="0">
              <a:solidFill>
                <a:srgbClr val="0070C0"/>
              </a:solidFill>
            </a:endParaRPr>
          </a:p>
          <a:p>
            <a:r>
              <a:rPr lang="en-US" sz="3200" dirty="0"/>
              <a:t>T</a:t>
            </a:r>
            <a:r>
              <a:rPr lang="en-US" sz="3200" dirty="0" smtClean="0"/>
              <a:t>here’s </a:t>
            </a:r>
            <a:r>
              <a:rPr lang="en-US" sz="3200" dirty="0"/>
              <a:t>a significant amount of extra teacher’s work involved in the primary stages</a:t>
            </a:r>
            <a:r>
              <a:rPr lang="en-US" sz="3200" dirty="0" smtClean="0"/>
              <a:t>.</a:t>
            </a:r>
          </a:p>
          <a:p>
            <a:r>
              <a:rPr lang="en-US" sz="3200" dirty="0" smtClean="0"/>
              <a:t>Need a right syllabus and right ratio between F2F &amp; Online learning.</a:t>
            </a:r>
            <a:endParaRPr lang="en-US" sz="3200" dirty="0"/>
          </a:p>
        </p:txBody>
      </p:sp>
    </p:spTree>
    <p:extLst>
      <p:ext uri="{BB962C8B-B14F-4D97-AF65-F5344CB8AC3E}">
        <p14:creationId xmlns:p14="http://schemas.microsoft.com/office/powerpoint/2010/main" val="1951432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mn-lt"/>
              </a:rPr>
              <a:t>Limitations and Challenges:</a:t>
            </a:r>
          </a:p>
        </p:txBody>
      </p:sp>
      <p:sp>
        <p:nvSpPr>
          <p:cNvPr id="3" name="Content Placeholder 2"/>
          <p:cNvSpPr>
            <a:spLocks noGrp="1"/>
          </p:cNvSpPr>
          <p:nvPr>
            <p:ph idx="1"/>
          </p:nvPr>
        </p:nvSpPr>
        <p:spPr/>
        <p:txBody>
          <a:bodyPr>
            <a:normAutofit/>
          </a:bodyPr>
          <a:lstStyle/>
          <a:p>
            <a:pPr marL="0" indent="0">
              <a:buNone/>
            </a:pPr>
            <a:r>
              <a:rPr lang="en-US" sz="3200" b="1" dirty="0">
                <a:solidFill>
                  <a:srgbClr val="0070C0"/>
                </a:solidFill>
              </a:rPr>
              <a:t>5. Negative impact on </a:t>
            </a:r>
            <a:r>
              <a:rPr lang="en-US" sz="3200" b="1" dirty="0" smtClean="0">
                <a:solidFill>
                  <a:srgbClr val="0070C0"/>
                </a:solidFill>
              </a:rPr>
              <a:t>students (Cognitive load):</a:t>
            </a:r>
          </a:p>
          <a:p>
            <a:r>
              <a:rPr lang="en-US" sz="3200" dirty="0"/>
              <a:t>some teachers may start </a:t>
            </a:r>
            <a:r>
              <a:rPr lang="en-US" sz="3200" dirty="0" smtClean="0"/>
              <a:t>over delivering </a:t>
            </a:r>
            <a:r>
              <a:rPr lang="en-US" sz="3200" dirty="0"/>
              <a:t>content and educational </a:t>
            </a:r>
            <a:r>
              <a:rPr lang="en-US" sz="3200" dirty="0" smtClean="0"/>
              <a:t>activities which is increase the cognitive load of students.</a:t>
            </a:r>
          </a:p>
          <a:p>
            <a:pPr marL="0" indent="0">
              <a:buNone/>
            </a:pPr>
            <a:r>
              <a:rPr lang="en-US" sz="3200" b="1" dirty="0">
                <a:solidFill>
                  <a:srgbClr val="0070C0"/>
                </a:solidFill>
              </a:rPr>
              <a:t>6. The plagiarism and credibility </a:t>
            </a:r>
            <a:r>
              <a:rPr lang="en-US" sz="3200" b="1" dirty="0" smtClean="0">
                <a:solidFill>
                  <a:srgbClr val="0070C0"/>
                </a:solidFill>
              </a:rPr>
              <a:t>problem:</a:t>
            </a:r>
            <a:endParaRPr lang="en-US" sz="3200" b="1" dirty="0">
              <a:solidFill>
                <a:srgbClr val="0070C0"/>
              </a:solidFill>
            </a:endParaRPr>
          </a:p>
          <a:p>
            <a:r>
              <a:rPr lang="en-US" sz="3200" dirty="0"/>
              <a:t>It’s a great challenge for the Instructor to assess the students fairly.</a:t>
            </a:r>
          </a:p>
        </p:txBody>
      </p:sp>
    </p:spTree>
    <p:extLst>
      <p:ext uri="{BB962C8B-B14F-4D97-AF65-F5344CB8AC3E}">
        <p14:creationId xmlns:p14="http://schemas.microsoft.com/office/powerpoint/2010/main" val="4245061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Question &amp; Answer Sessions and Delayed Guest of Honor | Garza Protocol  Associ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750" y="2810669"/>
            <a:ext cx="5524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09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Group work:</a:t>
            </a:r>
            <a:endParaRPr lang="en-US" b="1" dirty="0">
              <a:solidFill>
                <a:srgbClr val="FF0000"/>
              </a:solidFill>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3600" dirty="0" smtClean="0">
                <a:solidFill>
                  <a:srgbClr val="0070C0"/>
                </a:solidFill>
              </a:rPr>
              <a:t>Prepare a presentation about challenges of e-Learning/Blended Learning implementation in TVET sector of Bangladesh.</a:t>
            </a:r>
          </a:p>
          <a:p>
            <a:pPr marL="0" indent="0">
              <a:buNone/>
            </a:pPr>
            <a:endParaRPr lang="en-US" dirty="0"/>
          </a:p>
        </p:txBody>
      </p:sp>
    </p:spTree>
    <p:extLst>
      <p:ext uri="{BB962C8B-B14F-4D97-AF65-F5344CB8AC3E}">
        <p14:creationId xmlns:p14="http://schemas.microsoft.com/office/powerpoint/2010/main" val="1738108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AQs - End of Ses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3207" y="4242395"/>
            <a:ext cx="1790950" cy="13241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ank you, Thank you Very Much #CareerToolTuesday – Bentley CareerEd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147" y="1351332"/>
            <a:ext cx="3040520" cy="1713262"/>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5937054" y="2967592"/>
            <a:ext cx="478705" cy="10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3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path" presetSubtype="0" accel="50000" decel="50000" fill="hold" grpId="0" nodeType="clickEffect">
                                  <p:stCondLst>
                                    <p:cond delay="0"/>
                                  </p:stCondLst>
                                  <p:childTnLst>
                                    <p:animMotion origin="layout" path="M 0 0 L 0.125 0.091 L 0.077 0.238 L -0.077 0.238 L -0.125 0.091 L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92"/>
          </a:xfrm>
        </p:spPr>
        <p:txBody>
          <a:bodyPr/>
          <a:lstStyle/>
          <a:p>
            <a:r>
              <a:rPr lang="en-US" b="1" dirty="0" smtClean="0">
                <a:solidFill>
                  <a:srgbClr val="FF0000"/>
                </a:solidFill>
                <a:latin typeface="+mn-lt"/>
              </a:rPr>
              <a:t>Face to Face (F2F) Teaching &amp; Learning:</a:t>
            </a:r>
            <a:endParaRPr lang="en-US" b="1" dirty="0">
              <a:solidFill>
                <a:srgbClr val="FF0000"/>
              </a:solidFill>
              <a:latin typeface="+mn-lt"/>
            </a:endParaRPr>
          </a:p>
        </p:txBody>
      </p:sp>
      <p:sp>
        <p:nvSpPr>
          <p:cNvPr id="3" name="Content Placeholder 2"/>
          <p:cNvSpPr>
            <a:spLocks noGrp="1"/>
          </p:cNvSpPr>
          <p:nvPr>
            <p:ph idx="1"/>
          </p:nvPr>
        </p:nvSpPr>
        <p:spPr>
          <a:xfrm>
            <a:off x="838200" y="1380015"/>
            <a:ext cx="10515600" cy="4796948"/>
          </a:xfrm>
        </p:spPr>
        <p:txBody>
          <a:bodyPr/>
          <a:lstStyle/>
          <a:p>
            <a:pPr marL="0" indent="0">
              <a:buNone/>
            </a:pPr>
            <a:r>
              <a:rPr lang="en-US" sz="3600" b="1" dirty="0" smtClean="0">
                <a:solidFill>
                  <a:srgbClr val="0070C0"/>
                </a:solidFill>
              </a:rPr>
              <a:t>Characteristics:</a:t>
            </a:r>
          </a:p>
          <a:p>
            <a:r>
              <a:rPr lang="en-US" sz="3600" dirty="0" smtClean="0"/>
              <a:t>an instructional method where course content and learning material are taught in person to a group of students.</a:t>
            </a:r>
          </a:p>
          <a:p>
            <a:r>
              <a:rPr lang="en-US" sz="3600" dirty="0" smtClean="0"/>
              <a:t>A Teacher-Centered Learning Method.</a:t>
            </a:r>
          </a:p>
          <a:p>
            <a:r>
              <a:rPr lang="en-US" sz="3600" dirty="0" smtClean="0"/>
              <a:t>Live </a:t>
            </a:r>
            <a:r>
              <a:rPr lang="en-US" sz="3600" dirty="0"/>
              <a:t>interaction between the instructor and the learner. </a:t>
            </a:r>
            <a:endParaRPr lang="en-US" sz="3600" dirty="0" smtClean="0"/>
          </a:p>
          <a:p>
            <a:r>
              <a:rPr lang="en-US" sz="3600" dirty="0" smtClean="0"/>
              <a:t>Fixed </a:t>
            </a:r>
            <a:r>
              <a:rPr lang="en-US" sz="3600" dirty="0"/>
              <a:t>time and date to conduct the </a:t>
            </a:r>
            <a:r>
              <a:rPr lang="en-US" sz="3600" dirty="0" smtClean="0"/>
              <a:t>session.</a:t>
            </a:r>
            <a:endParaRPr lang="en-US" sz="3600" dirty="0"/>
          </a:p>
        </p:txBody>
      </p:sp>
    </p:spTree>
    <p:extLst>
      <p:ext uri="{BB962C8B-B14F-4D97-AF65-F5344CB8AC3E}">
        <p14:creationId xmlns:p14="http://schemas.microsoft.com/office/powerpoint/2010/main" val="1881644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Types of F2F Learning: </a:t>
            </a:r>
            <a:endParaRPr lang="en-US" b="1" dirty="0">
              <a:solidFill>
                <a:srgbClr val="FF0000"/>
              </a:solidFill>
              <a:latin typeface="+mn-lt"/>
            </a:endParaRPr>
          </a:p>
        </p:txBody>
      </p:sp>
      <p:sp>
        <p:nvSpPr>
          <p:cNvPr id="4" name="Text Placeholder 3"/>
          <p:cNvSpPr>
            <a:spLocks noGrp="1"/>
          </p:cNvSpPr>
          <p:nvPr>
            <p:ph type="body" idx="1"/>
          </p:nvPr>
        </p:nvSpPr>
        <p:spPr/>
        <p:txBody>
          <a:bodyPr>
            <a:normAutofit/>
          </a:bodyPr>
          <a:lstStyle/>
          <a:p>
            <a:r>
              <a:rPr lang="en-US" sz="3200" dirty="0" smtClean="0">
                <a:solidFill>
                  <a:srgbClr val="0070C0"/>
                </a:solidFill>
              </a:rPr>
              <a:t>Traditional F2F Learning:</a:t>
            </a:r>
            <a:endParaRPr lang="en-US" sz="3200" dirty="0">
              <a:solidFill>
                <a:srgbClr val="0070C0"/>
              </a:solidFill>
            </a:endParaRPr>
          </a:p>
        </p:txBody>
      </p:sp>
      <p:sp>
        <p:nvSpPr>
          <p:cNvPr id="6" name="Text Placeholder 5"/>
          <p:cNvSpPr>
            <a:spLocks noGrp="1"/>
          </p:cNvSpPr>
          <p:nvPr>
            <p:ph type="body" sz="quarter" idx="3"/>
          </p:nvPr>
        </p:nvSpPr>
        <p:spPr/>
        <p:txBody>
          <a:bodyPr/>
          <a:lstStyle/>
          <a:p>
            <a:r>
              <a:rPr lang="en-US" dirty="0" smtClean="0"/>
              <a:t>   </a:t>
            </a:r>
            <a:r>
              <a:rPr lang="en-US" sz="3200" dirty="0" smtClean="0">
                <a:solidFill>
                  <a:srgbClr val="0070C0"/>
                </a:solidFill>
              </a:rPr>
              <a:t>ICT Integrated F2F Learning:</a:t>
            </a:r>
            <a:endParaRPr lang="en-US" sz="3200" dirty="0">
              <a:solidFill>
                <a:srgbClr val="0070C0"/>
              </a:solidFill>
            </a:endParaRPr>
          </a:p>
        </p:txBody>
      </p:sp>
      <p:pic>
        <p:nvPicPr>
          <p:cNvPr id="1026" name="Picture 2" descr="Online Learning Versus Face-To-Face Learning, A General Overview – The Red  Apple Foresight and Developmen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2763664"/>
            <a:ext cx="5157787" cy="3167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Bangladesh bridged the gap between amateur and professional in  government procurement"/>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512996" y="2735576"/>
            <a:ext cx="4842392" cy="322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57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372"/>
          </a:xfrm>
        </p:spPr>
        <p:txBody>
          <a:bodyPr>
            <a:normAutofit fontScale="90000"/>
          </a:bodyPr>
          <a:lstStyle/>
          <a:p>
            <a:r>
              <a:rPr lang="en-US" b="1" dirty="0" smtClean="0">
                <a:solidFill>
                  <a:srgbClr val="FF0000"/>
                </a:solidFill>
                <a:latin typeface="+mn-lt"/>
              </a:rPr>
              <a:t>Advantages of F2F Learning:</a:t>
            </a:r>
            <a:endParaRPr lang="en-US" b="1" dirty="0">
              <a:solidFill>
                <a:srgbClr val="FF0000"/>
              </a:solidFill>
              <a:latin typeface="+mn-lt"/>
            </a:endParaRPr>
          </a:p>
        </p:txBody>
      </p:sp>
      <p:sp>
        <p:nvSpPr>
          <p:cNvPr id="3" name="Content Placeholder 2"/>
          <p:cNvSpPr>
            <a:spLocks noGrp="1"/>
          </p:cNvSpPr>
          <p:nvPr>
            <p:ph idx="1"/>
          </p:nvPr>
        </p:nvSpPr>
        <p:spPr>
          <a:xfrm>
            <a:off x="838200" y="1032206"/>
            <a:ext cx="10515600" cy="5396643"/>
          </a:xfrm>
        </p:spPr>
        <p:txBody>
          <a:bodyPr>
            <a:normAutofit fontScale="62500" lnSpcReduction="20000"/>
          </a:bodyPr>
          <a:lstStyle/>
          <a:p>
            <a:pPr marL="0" indent="0">
              <a:buNone/>
            </a:pPr>
            <a:r>
              <a:rPr lang="en-US" sz="3800" b="1" dirty="0" smtClean="0">
                <a:solidFill>
                  <a:srgbClr val="0070C0"/>
                </a:solidFill>
              </a:rPr>
              <a:t>1. Encourages </a:t>
            </a:r>
            <a:r>
              <a:rPr lang="en-US" sz="3800" b="1" dirty="0">
                <a:solidFill>
                  <a:srgbClr val="0070C0"/>
                </a:solidFill>
              </a:rPr>
              <a:t>and helps with Social </a:t>
            </a:r>
            <a:r>
              <a:rPr lang="en-US" sz="3800" b="1" dirty="0" smtClean="0">
                <a:solidFill>
                  <a:srgbClr val="0070C0"/>
                </a:solidFill>
              </a:rPr>
              <a:t>Skills</a:t>
            </a:r>
          </a:p>
          <a:p>
            <a:pPr marL="0" indent="0">
              <a:buNone/>
            </a:pPr>
            <a:r>
              <a:rPr lang="en-US" sz="3800" dirty="0" smtClean="0"/>
              <a:t>The </a:t>
            </a:r>
            <a:r>
              <a:rPr lang="en-US" sz="3800" dirty="0"/>
              <a:t>opportunity to enter a classroom with other students and have that social interaction. </a:t>
            </a:r>
            <a:endParaRPr lang="en-US" sz="3800" b="1" dirty="0"/>
          </a:p>
          <a:p>
            <a:pPr marL="0" indent="0">
              <a:buNone/>
            </a:pPr>
            <a:r>
              <a:rPr lang="en-US" sz="3800" b="1" dirty="0">
                <a:solidFill>
                  <a:srgbClr val="0070C0"/>
                </a:solidFill>
              </a:rPr>
              <a:t>2. Real-time Interaction</a:t>
            </a:r>
            <a:r>
              <a:rPr lang="en-US" sz="3800" b="1" dirty="0"/>
              <a:t> </a:t>
            </a:r>
            <a:endParaRPr lang="en-US" sz="3800" b="1" dirty="0" smtClean="0"/>
          </a:p>
          <a:p>
            <a:pPr marL="0" indent="0">
              <a:buNone/>
            </a:pPr>
            <a:r>
              <a:rPr lang="en-US" sz="3800" dirty="0" smtClean="0"/>
              <a:t>You </a:t>
            </a:r>
            <a:r>
              <a:rPr lang="en-US" sz="3800" dirty="0"/>
              <a:t>can receive help at the exact moment you need it.</a:t>
            </a:r>
            <a:endParaRPr lang="en-US" sz="3800" b="1" dirty="0" smtClean="0"/>
          </a:p>
          <a:p>
            <a:pPr marL="0" indent="0">
              <a:buNone/>
            </a:pPr>
            <a:r>
              <a:rPr lang="en-US" sz="3800" b="1" dirty="0" smtClean="0">
                <a:solidFill>
                  <a:srgbClr val="0070C0"/>
                </a:solidFill>
              </a:rPr>
              <a:t>3. Lack </a:t>
            </a:r>
            <a:r>
              <a:rPr lang="en-US" sz="3800" b="1" dirty="0">
                <a:solidFill>
                  <a:srgbClr val="0070C0"/>
                </a:solidFill>
              </a:rPr>
              <a:t>of </a:t>
            </a:r>
            <a:r>
              <a:rPr lang="en-US" sz="3800" b="1" dirty="0" smtClean="0">
                <a:solidFill>
                  <a:srgbClr val="0070C0"/>
                </a:solidFill>
              </a:rPr>
              <a:t>Distraction</a:t>
            </a:r>
          </a:p>
          <a:p>
            <a:pPr marL="0" indent="0">
              <a:buNone/>
            </a:pPr>
            <a:r>
              <a:rPr lang="en-US" sz="3800" dirty="0" smtClean="0"/>
              <a:t>Except </a:t>
            </a:r>
            <a:r>
              <a:rPr lang="en-US" sz="3800" dirty="0"/>
              <a:t>for some individuals, many find the familiarity for their home a massive distraction.</a:t>
            </a:r>
            <a:endParaRPr lang="en-US" sz="3800" dirty="0" smtClean="0"/>
          </a:p>
          <a:p>
            <a:pPr marL="0" indent="0">
              <a:buNone/>
            </a:pPr>
            <a:r>
              <a:rPr lang="en-US" sz="3800" b="1" dirty="0">
                <a:solidFill>
                  <a:srgbClr val="0070C0"/>
                </a:solidFill>
              </a:rPr>
              <a:t>4. Promotes Collaborative Learning</a:t>
            </a:r>
            <a:r>
              <a:rPr lang="en-US" sz="3800" b="1" dirty="0"/>
              <a:t> </a:t>
            </a:r>
            <a:endParaRPr lang="en-US" sz="3800" b="1" dirty="0" smtClean="0"/>
          </a:p>
          <a:p>
            <a:pPr marL="0" indent="0">
              <a:buNone/>
            </a:pPr>
            <a:r>
              <a:rPr lang="en-US" sz="3800" dirty="0"/>
              <a:t> </a:t>
            </a:r>
            <a:r>
              <a:rPr lang="en-US" sz="3800" dirty="0" smtClean="0"/>
              <a:t>Prepare how </a:t>
            </a:r>
            <a:r>
              <a:rPr lang="en-US" sz="3800" dirty="0"/>
              <a:t>to work in a team environment </a:t>
            </a:r>
            <a:r>
              <a:rPr lang="en-US" sz="3800" dirty="0" smtClean="0"/>
              <a:t>in workplace.</a:t>
            </a:r>
            <a:endParaRPr lang="en-US" sz="3800" b="1" dirty="0"/>
          </a:p>
          <a:p>
            <a:pPr marL="0" indent="0">
              <a:buNone/>
            </a:pPr>
            <a:r>
              <a:rPr lang="en-US" sz="3800" b="1" dirty="0">
                <a:solidFill>
                  <a:srgbClr val="0070C0"/>
                </a:solidFill>
              </a:rPr>
              <a:t>5.  Encourages critical </a:t>
            </a:r>
            <a:r>
              <a:rPr lang="en-US" sz="3800" b="1" dirty="0" smtClean="0">
                <a:solidFill>
                  <a:srgbClr val="0070C0"/>
                </a:solidFill>
              </a:rPr>
              <a:t>thinking</a:t>
            </a:r>
          </a:p>
          <a:p>
            <a:pPr marL="0" indent="0">
              <a:buNone/>
            </a:pPr>
            <a:r>
              <a:rPr lang="en-US" sz="3800" dirty="0" smtClean="0"/>
              <a:t>To </a:t>
            </a:r>
            <a:r>
              <a:rPr lang="en-US" sz="3800" dirty="0"/>
              <a:t>engage in live discussions and relevant debates.</a:t>
            </a:r>
            <a:endParaRPr lang="en-US" sz="3800" b="1" dirty="0"/>
          </a:p>
          <a:p>
            <a:pPr marL="0" indent="0">
              <a:buNone/>
            </a:pPr>
            <a:r>
              <a:rPr lang="en-US" sz="3800" b="1" dirty="0">
                <a:solidFill>
                  <a:srgbClr val="0070C0"/>
                </a:solidFill>
              </a:rPr>
              <a:t>6.  Teaches accountability and </a:t>
            </a:r>
            <a:r>
              <a:rPr lang="en-US" sz="3800" b="1" dirty="0" smtClean="0">
                <a:solidFill>
                  <a:srgbClr val="0070C0"/>
                </a:solidFill>
              </a:rPr>
              <a:t>Responsibility</a:t>
            </a:r>
          </a:p>
          <a:p>
            <a:pPr marL="0" indent="0">
              <a:buNone/>
            </a:pPr>
            <a:r>
              <a:rPr lang="en-US" sz="3800" dirty="0" smtClean="0"/>
              <a:t>Don’t </a:t>
            </a:r>
            <a:r>
              <a:rPr lang="en-US" sz="3800" dirty="0"/>
              <a:t>have the option to say, “I’ll just watch the class and do the work later”. </a:t>
            </a:r>
            <a:endParaRPr lang="en-US" sz="3800" dirty="0" smtClean="0"/>
          </a:p>
          <a:p>
            <a:pPr marL="0" indent="0">
              <a:buNone/>
            </a:pPr>
            <a:r>
              <a:rPr lang="en-US" sz="1700" dirty="0" smtClean="0">
                <a:solidFill>
                  <a:srgbClr val="00B050"/>
                </a:solidFill>
              </a:rPr>
              <a:t>(MyPathEducation.edu.au)</a:t>
            </a:r>
            <a:endParaRPr lang="en-US" sz="1700" dirty="0">
              <a:solidFill>
                <a:srgbClr val="00B050"/>
              </a:solidFill>
            </a:endParaRPr>
          </a:p>
        </p:txBody>
      </p:sp>
    </p:spTree>
    <p:extLst>
      <p:ext uri="{BB962C8B-B14F-4D97-AF65-F5344CB8AC3E}">
        <p14:creationId xmlns:p14="http://schemas.microsoft.com/office/powerpoint/2010/main" val="3186200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011"/>
          </a:xfrm>
        </p:spPr>
        <p:txBody>
          <a:bodyPr/>
          <a:lstStyle/>
          <a:p>
            <a:r>
              <a:rPr lang="en-US" b="1" dirty="0" smtClean="0">
                <a:solidFill>
                  <a:srgbClr val="FF0000"/>
                </a:solidFill>
                <a:latin typeface="+mn-lt"/>
              </a:rPr>
              <a:t>Limitation of F2F Learning:</a:t>
            </a:r>
            <a:endParaRPr lang="en-US" b="1" dirty="0">
              <a:solidFill>
                <a:srgbClr val="FF0000"/>
              </a:solidFill>
              <a:latin typeface="+mn-lt"/>
            </a:endParaRPr>
          </a:p>
        </p:txBody>
      </p:sp>
      <p:sp>
        <p:nvSpPr>
          <p:cNvPr id="3" name="Content Placeholder 2"/>
          <p:cNvSpPr>
            <a:spLocks noGrp="1"/>
          </p:cNvSpPr>
          <p:nvPr>
            <p:ph idx="1"/>
          </p:nvPr>
        </p:nvSpPr>
        <p:spPr>
          <a:xfrm>
            <a:off x="838200" y="1525870"/>
            <a:ext cx="10515600" cy="4651093"/>
          </a:xfrm>
        </p:spPr>
        <p:txBody>
          <a:bodyPr>
            <a:noAutofit/>
          </a:bodyPr>
          <a:lstStyle/>
          <a:p>
            <a:r>
              <a:rPr lang="en-US" sz="3600" dirty="0" smtClean="0"/>
              <a:t>A T</a:t>
            </a:r>
            <a:r>
              <a:rPr lang="en-US" sz="3600" b="1" dirty="0" smtClean="0"/>
              <a:t>eacher-Centered</a:t>
            </a:r>
            <a:r>
              <a:rPr lang="en-US" sz="3600" dirty="0" smtClean="0"/>
              <a:t> Learning Method</a:t>
            </a:r>
          </a:p>
          <a:p>
            <a:r>
              <a:rPr lang="en-US" sz="3600" b="1" dirty="0"/>
              <a:t>Cost</a:t>
            </a:r>
            <a:r>
              <a:rPr lang="en-US" sz="3600" dirty="0"/>
              <a:t> </a:t>
            </a:r>
            <a:r>
              <a:rPr lang="en-US" sz="3600" dirty="0" smtClean="0"/>
              <a:t>is </a:t>
            </a:r>
            <a:r>
              <a:rPr lang="en-US" sz="3600" dirty="0"/>
              <a:t>an expensive form of </a:t>
            </a:r>
            <a:r>
              <a:rPr lang="en-US" sz="3600" dirty="0" smtClean="0"/>
              <a:t>learning</a:t>
            </a:r>
          </a:p>
          <a:p>
            <a:r>
              <a:rPr lang="en-US" sz="3600" dirty="0" smtClean="0"/>
              <a:t>Travel </a:t>
            </a:r>
            <a:r>
              <a:rPr lang="en-US" sz="3600" b="1" dirty="0"/>
              <a:t>time</a:t>
            </a:r>
            <a:r>
              <a:rPr lang="en-US" sz="3600" dirty="0"/>
              <a:t> can be a huge problem for </a:t>
            </a:r>
            <a:r>
              <a:rPr lang="en-US" sz="3600" dirty="0" smtClean="0"/>
              <a:t>students</a:t>
            </a:r>
          </a:p>
          <a:p>
            <a:r>
              <a:rPr lang="en-US" sz="3600" dirty="0" smtClean="0"/>
              <a:t>There </a:t>
            </a:r>
            <a:r>
              <a:rPr lang="en-US" sz="3600" dirty="0"/>
              <a:t>are no </a:t>
            </a:r>
            <a:r>
              <a:rPr lang="en-US" sz="3600" b="1" dirty="0" smtClean="0"/>
              <a:t>flexibility</a:t>
            </a:r>
            <a:r>
              <a:rPr lang="en-US" sz="3600" dirty="0" smtClean="0"/>
              <a:t> choices </a:t>
            </a:r>
            <a:r>
              <a:rPr lang="en-US" sz="3600" dirty="0"/>
              <a:t>for </a:t>
            </a:r>
            <a:r>
              <a:rPr lang="en-US" sz="3600" dirty="0" smtClean="0"/>
              <a:t>students</a:t>
            </a:r>
          </a:p>
          <a:p>
            <a:r>
              <a:rPr lang="en-US" sz="3600" b="1" dirty="0"/>
              <a:t>Pace of learning </a:t>
            </a:r>
            <a:r>
              <a:rPr lang="en-US" sz="3600" dirty="0"/>
              <a:t>is determined by the teachers and not the students </a:t>
            </a:r>
            <a:r>
              <a:rPr lang="en-US" dirty="0"/>
              <a:t> </a:t>
            </a:r>
            <a:endParaRPr lang="en-US" sz="3600" dirty="0" smtClean="0"/>
          </a:p>
          <a:p>
            <a:pPr marL="0" indent="0">
              <a:buNone/>
            </a:pPr>
            <a:r>
              <a:rPr lang="en-US" sz="2400" dirty="0" smtClean="0"/>
              <a:t>[</a:t>
            </a:r>
            <a:r>
              <a:rPr lang="en-US" sz="2400" dirty="0" smtClean="0">
                <a:solidFill>
                  <a:srgbClr val="00B050"/>
                </a:solidFill>
              </a:rPr>
              <a:t>Several </a:t>
            </a:r>
            <a:r>
              <a:rPr lang="en-US" sz="2400" dirty="0">
                <a:solidFill>
                  <a:srgbClr val="00B050"/>
                </a:solidFill>
              </a:rPr>
              <a:t>education systems have now shifted from this type of learning by understanding the changing needs of the </a:t>
            </a:r>
            <a:r>
              <a:rPr lang="en-US" sz="2400" dirty="0" smtClean="0">
                <a:solidFill>
                  <a:srgbClr val="00B050"/>
                </a:solidFill>
              </a:rPr>
              <a:t>students</a:t>
            </a:r>
            <a:r>
              <a:rPr lang="en-US" sz="2400" dirty="0" smtClean="0"/>
              <a:t>]</a:t>
            </a:r>
            <a:r>
              <a:rPr lang="en-US" sz="3600" dirty="0"/>
              <a:t> </a:t>
            </a:r>
          </a:p>
        </p:txBody>
      </p:sp>
    </p:spTree>
    <p:extLst>
      <p:ext uri="{BB962C8B-B14F-4D97-AF65-F5344CB8AC3E}">
        <p14:creationId xmlns:p14="http://schemas.microsoft.com/office/powerpoint/2010/main" val="11781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474"/>
          </a:xfrm>
        </p:spPr>
        <p:txBody>
          <a:bodyPr/>
          <a:lstStyle/>
          <a:p>
            <a:r>
              <a:rPr lang="en-US" b="1" dirty="0" smtClean="0">
                <a:solidFill>
                  <a:srgbClr val="FF0000"/>
                </a:solidFill>
                <a:latin typeface="+mn-lt"/>
              </a:rPr>
              <a:t>E-learning</a:t>
            </a:r>
            <a:r>
              <a:rPr lang="en-US" b="1" dirty="0">
                <a:solidFill>
                  <a:srgbClr val="FF0000"/>
                </a:solidFill>
                <a:latin typeface="+mn-lt"/>
              </a:rPr>
              <a:t>?</a:t>
            </a:r>
          </a:p>
        </p:txBody>
      </p:sp>
      <p:pic>
        <p:nvPicPr>
          <p:cNvPr id="1026" name="Picture 2" descr="E-learning, the definitive guide: advantages, resources, LMS platforms,  features and profi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54150"/>
            <a:ext cx="97536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60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474"/>
          </a:xfrm>
        </p:spPr>
        <p:txBody>
          <a:bodyPr/>
          <a:lstStyle/>
          <a:p>
            <a:r>
              <a:rPr lang="en-US" b="1" dirty="0" smtClean="0">
                <a:solidFill>
                  <a:srgbClr val="FF0000"/>
                </a:solidFill>
                <a:latin typeface="+mn-lt"/>
              </a:rPr>
              <a:t>E-learning</a:t>
            </a:r>
            <a:r>
              <a:rPr lang="en-US" b="1" dirty="0">
                <a:solidFill>
                  <a:srgbClr val="FF0000"/>
                </a:solidFill>
                <a:latin typeface="+mn-lt"/>
              </a:rPr>
              <a:t>?</a:t>
            </a:r>
          </a:p>
        </p:txBody>
      </p:sp>
      <p:sp>
        <p:nvSpPr>
          <p:cNvPr id="3" name="Content Placeholder 2"/>
          <p:cNvSpPr>
            <a:spLocks noGrp="1"/>
          </p:cNvSpPr>
          <p:nvPr>
            <p:ph idx="1"/>
          </p:nvPr>
        </p:nvSpPr>
        <p:spPr>
          <a:xfrm>
            <a:off x="838200" y="1593188"/>
            <a:ext cx="10515600" cy="4583775"/>
          </a:xfrm>
        </p:spPr>
        <p:txBody>
          <a:bodyPr>
            <a:normAutofit lnSpcReduction="10000"/>
          </a:bodyPr>
          <a:lstStyle/>
          <a:p>
            <a:r>
              <a:rPr lang="en-US" dirty="0"/>
              <a:t>A learning system based on </a:t>
            </a:r>
            <a:r>
              <a:rPr lang="en-US" dirty="0" smtClean="0"/>
              <a:t>formalized </a:t>
            </a:r>
            <a:r>
              <a:rPr lang="en-US" dirty="0"/>
              <a:t>teaching but with the help of electronic resources is known as E-learning. </a:t>
            </a:r>
            <a:endParaRPr lang="en-US" dirty="0" smtClean="0"/>
          </a:p>
          <a:p>
            <a:r>
              <a:rPr lang="en-US" dirty="0" smtClean="0"/>
              <a:t>Teaching </a:t>
            </a:r>
            <a:r>
              <a:rPr lang="en-US" dirty="0"/>
              <a:t>can be based in or out of the classrooms, the use of computers and the Internet forms the major component of E-learning. </a:t>
            </a:r>
            <a:endParaRPr lang="en-US" dirty="0" smtClean="0"/>
          </a:p>
          <a:p>
            <a:r>
              <a:rPr lang="en-US" dirty="0" smtClean="0"/>
              <a:t>E-learning </a:t>
            </a:r>
            <a:r>
              <a:rPr lang="en-US" dirty="0"/>
              <a:t>can also be termed as a network enabled transfer of skills and </a:t>
            </a:r>
            <a:r>
              <a:rPr lang="en-US" dirty="0" smtClean="0"/>
              <a:t>knowledge.</a:t>
            </a:r>
          </a:p>
          <a:p>
            <a:r>
              <a:rPr lang="en-US" dirty="0" smtClean="0"/>
              <a:t>The </a:t>
            </a:r>
            <a:r>
              <a:rPr lang="en-US" dirty="0"/>
              <a:t>delivery of education is made to a large number of recipients at the same or different times. </a:t>
            </a:r>
            <a:endParaRPr lang="en-US" dirty="0" smtClean="0"/>
          </a:p>
          <a:p>
            <a:r>
              <a:rPr lang="en-US" dirty="0" smtClean="0"/>
              <a:t>Earlier</a:t>
            </a:r>
            <a:r>
              <a:rPr lang="en-US" dirty="0"/>
              <a:t>, it was not accepted wholeheartedly as it was assumed that this system lacked the human element required in learning.</a:t>
            </a:r>
          </a:p>
        </p:txBody>
      </p:sp>
    </p:spTree>
    <p:extLst>
      <p:ext uri="{BB962C8B-B14F-4D97-AF65-F5344CB8AC3E}">
        <p14:creationId xmlns:p14="http://schemas.microsoft.com/office/powerpoint/2010/main" val="3748438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1470</Words>
  <Application>Microsoft Office PowerPoint</Application>
  <PresentationFormat>Widescreen</PresentationFormat>
  <Paragraphs>172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Title of the Session:</vt:lpstr>
      <vt:lpstr>PowerPoint Presentation</vt:lpstr>
      <vt:lpstr>Session Outcome:</vt:lpstr>
      <vt:lpstr>Face to Face (F2F) Teaching &amp; Learning:</vt:lpstr>
      <vt:lpstr>Types of F2F Learning: </vt:lpstr>
      <vt:lpstr>Advantages of F2F Learning:</vt:lpstr>
      <vt:lpstr>Limitation of F2F Learning:</vt:lpstr>
      <vt:lpstr>E-learning?</vt:lpstr>
      <vt:lpstr>E-learning?</vt:lpstr>
      <vt:lpstr>e-Learning &amp; Online Learning: </vt:lpstr>
      <vt:lpstr>Different formats and levels of e-learning:</vt:lpstr>
      <vt:lpstr>Fixed eLearning:</vt:lpstr>
      <vt:lpstr>2. Adaptive eLearning:</vt:lpstr>
      <vt:lpstr>3. Asynchronous eLearning:</vt:lpstr>
      <vt:lpstr>4. Interactive e-Learning:</vt:lpstr>
      <vt:lpstr>5. Individual e-Learning:</vt:lpstr>
      <vt:lpstr>6. Collaborative e-Learning:</vt:lpstr>
      <vt:lpstr>PowerPoint Presentation</vt:lpstr>
      <vt:lpstr>Self Study:</vt:lpstr>
      <vt:lpstr>Blended Learning:</vt:lpstr>
      <vt:lpstr>Blended Learning:</vt:lpstr>
      <vt:lpstr>Blended Learning:</vt:lpstr>
      <vt:lpstr>Different Types of Blended Learning Models:</vt:lpstr>
      <vt:lpstr>1. The Face-To-Face Driver Model:</vt:lpstr>
      <vt:lpstr>2. The Rotation Model:</vt:lpstr>
      <vt:lpstr>3. The Flex Model:</vt:lpstr>
      <vt:lpstr>4. Online Lab School Model:</vt:lpstr>
      <vt:lpstr>5. Self-Blend Model:</vt:lpstr>
      <vt:lpstr>6. The Online Driver Model:</vt:lpstr>
      <vt:lpstr>Advantages of Blended Learning:</vt:lpstr>
      <vt:lpstr>Limitations and Challenges:</vt:lpstr>
      <vt:lpstr>Limitations and Challenges:</vt:lpstr>
      <vt:lpstr>Limitations and Challenges:</vt:lpstr>
      <vt:lpstr>PowerPoint Presentation</vt:lpstr>
      <vt:lpstr>Group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Blended &amp; e-learning</dc:title>
  <dc:creator>Zahed Ahmed Chowdhury</dc:creator>
  <cp:lastModifiedBy>Zahed Ahmed Chowdhury</cp:lastModifiedBy>
  <cp:revision>50</cp:revision>
  <cp:lastPrinted>2022-07-14T01:40:05Z</cp:lastPrinted>
  <dcterms:created xsi:type="dcterms:W3CDTF">2022-07-10T15:28:58Z</dcterms:created>
  <dcterms:modified xsi:type="dcterms:W3CDTF">2022-07-14T02:05:56Z</dcterms:modified>
</cp:coreProperties>
</file>