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1" r:id="rId5"/>
    <p:sldId id="264" r:id="rId6"/>
    <p:sldId id="269" r:id="rId7"/>
    <p:sldId id="297" r:id="rId8"/>
    <p:sldId id="270" r:id="rId9"/>
    <p:sldId id="298" r:id="rId10"/>
    <p:sldId id="268" r:id="rId11"/>
    <p:sldId id="299" r:id="rId12"/>
    <p:sldId id="271" r:id="rId13"/>
    <p:sldId id="27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42C3A1-9589-479A-B14F-E3DD2FC2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6" y="1635646"/>
            <a:ext cx="4427042" cy="1080121"/>
          </a:xfrm>
        </p:spPr>
        <p:txBody>
          <a:bodyPr/>
          <a:lstStyle/>
          <a:p>
            <a:r>
              <a:rPr lang="en-US" sz="8000" dirty="0"/>
              <a:t>Help Fix</a:t>
            </a:r>
            <a:endParaRPr lang="th-TH" sz="8000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526F2BD-B468-405F-BB6B-16436B41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99742"/>
            <a:ext cx="3635896" cy="25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Guidelines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299373" y="1924625"/>
            <a:ext cx="301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เพิ่มฟังก์ชันให้รองรับการทำงานให้มากขึ้น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93273" y="1893847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307757" y="2903546"/>
            <a:ext cx="287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เพิ่มระบบการแจ้งเตือน</a:t>
            </a:r>
            <a:r>
              <a:rPr lang="th-TH" dirty="0">
                <a:latin typeface="+mj-lt"/>
              </a:rPr>
              <a:t>ภายใน</a:t>
            </a:r>
            <a:r>
              <a:rPr lang="th-TH" dirty="0"/>
              <a:t>แอปพลิเคชัน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01274" y="2870260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01274" y="3864884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25D3DDB6-6B81-4CF7-8A4C-406500116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0" y="1806809"/>
            <a:ext cx="1331640" cy="94013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760919-DF21-4534-9539-799A063AA9A3}"/>
              </a:ext>
            </a:extLst>
          </p:cNvPr>
          <p:cNvSpPr txBox="1"/>
          <p:nvPr/>
        </p:nvSpPr>
        <p:spPr>
          <a:xfrm>
            <a:off x="1350362" y="3805600"/>
            <a:ext cx="28785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300" dirty="0">
                <a:latin typeface="Arial (Body)"/>
                <a:cs typeface="Arial" pitchFamily="34" charset="0"/>
              </a:rPr>
              <a:t>ปรับปรุงระบบฐานข้อมูลให้มีประสิทธิภาพมากขึ้น</a:t>
            </a:r>
            <a:endParaRPr lang="ko-KR" altLang="en-US" sz="1300" dirty="0">
              <a:latin typeface="Arial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F4CBFF-45F1-4F99-B5F0-A96DA8DF5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" b="6485"/>
          <a:stretch>
            <a:fillRect/>
          </a:stretch>
        </p:blipFill>
        <p:spPr/>
      </p:pic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CA05FB26-D208-4CDA-B6E6-733DCE960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9" y="267494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059832" y="148023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Objective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B0815B12-F0D8-4C89-9C7C-79BC2104713F}"/>
              </a:ext>
            </a:extLst>
          </p:cNvPr>
          <p:cNvSpPr txBox="1"/>
          <p:nvPr/>
        </p:nvSpPr>
        <p:spPr bwMode="auto">
          <a:xfrm>
            <a:off x="3059832" y="235302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Scope</a:t>
            </a: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BB979D26-5447-48FB-AC21-1382ADA3539E}"/>
              </a:ext>
            </a:extLst>
          </p:cNvPr>
          <p:cNvSpPr txBox="1"/>
          <p:nvPr/>
        </p:nvSpPr>
        <p:spPr bwMode="auto">
          <a:xfrm>
            <a:off x="3060504" y="3215119"/>
            <a:ext cx="5543944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Working principle of the application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4B11508-2946-4E98-8FE7-96C793D40371}"/>
              </a:ext>
            </a:extLst>
          </p:cNvPr>
          <p:cNvSpPr txBox="1"/>
          <p:nvPr/>
        </p:nvSpPr>
        <p:spPr bwMode="auto">
          <a:xfrm>
            <a:off x="3060504" y="4080829"/>
            <a:ext cx="5543944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Development Guidelines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A3FC8-9288-4E97-8AE1-1EC64197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8" b="98633" l="586" r="96680">
                        <a14:foregroundMark x1="8594" y1="42578" x2="7617" y2="49805"/>
                        <a14:foregroundMark x1="2930" y1="49414" x2="2539" y2="52148"/>
                        <a14:foregroundMark x1="3320" y1="45898" x2="586" y2="60156"/>
                        <a14:foregroundMark x1="586" y1="60156" x2="1563" y2="56445"/>
                        <a14:foregroundMark x1="3516" y1="46289" x2="6836" y2="36133"/>
                        <a14:foregroundMark x1="6836" y1="36133" x2="12891" y2="28125"/>
                        <a14:foregroundMark x1="12891" y1="28125" x2="31055" y2="18359"/>
                        <a14:foregroundMark x1="31055" y1="18359" x2="52344" y2="16211"/>
                        <a14:foregroundMark x1="52344" y1="16211" x2="63086" y2="18750"/>
                        <a14:foregroundMark x1="63086" y1="18750" x2="77734" y2="33203"/>
                        <a14:foregroundMark x1="77734" y1="33203" x2="82422" y2="41797"/>
                        <a14:foregroundMark x1="82422" y1="41797" x2="85156" y2="62305"/>
                        <a14:foregroundMark x1="85156" y1="62305" x2="77344" y2="81055"/>
                        <a14:foregroundMark x1="77344" y1="81055" x2="61133" y2="92773"/>
                        <a14:foregroundMark x1="61133" y1="92773" x2="50781" y2="96484"/>
                        <a14:foregroundMark x1="50781" y1="96484" x2="31055" y2="95313"/>
                        <a14:foregroundMark x1="31055" y1="95313" x2="13477" y2="84961"/>
                        <a14:foregroundMark x1="13477" y1="84961" x2="2930" y2="67578"/>
                        <a14:foregroundMark x1="2930" y1="67578" x2="1563" y2="59766"/>
                        <a14:foregroundMark x1="33203" y1="97266" x2="43750" y2="98633"/>
                        <a14:foregroundMark x1="43750" y1="98633" x2="50195" y2="97656"/>
                        <a14:foregroundMark x1="30859" y1="53516" x2="38867" y2="41211"/>
                        <a14:foregroundMark x1="38867" y1="41211" x2="48828" y2="38672"/>
                        <a14:foregroundMark x1="48828" y1="38672" x2="50977" y2="42578"/>
                        <a14:foregroundMark x1="31641" y1="50195" x2="29883" y2="62109"/>
                        <a14:foregroundMark x1="29883" y1="62109" x2="41211" y2="70117"/>
                        <a14:foregroundMark x1="41211" y1="70117" x2="49414" y2="69141"/>
                        <a14:foregroundMark x1="20508" y1="64453" x2="16992" y2="44531"/>
                        <a14:foregroundMark x1="19531" y1="52734" x2="22852" y2="40430"/>
                        <a14:foregroundMark x1="22852" y1="40430" x2="31445" y2="33203"/>
                        <a14:foregroundMark x1="31445" y1="33203" x2="48047" y2="30469"/>
                        <a14:foregroundMark x1="48828" y1="32227" x2="60352" y2="38867"/>
                        <a14:foregroundMark x1="60352" y1="38867" x2="71875" y2="55078"/>
                        <a14:foregroundMark x1="71875" y1="55078" x2="67383" y2="63281"/>
                        <a14:foregroundMark x1="52930" y1="73828" x2="59180" y2="66406"/>
                        <a14:foregroundMark x1="59180" y1="66406" x2="63867" y2="51367"/>
                        <a14:foregroundMark x1="42383" y1="58984" x2="41016" y2="49414"/>
                        <a14:foregroundMark x1="37891" y1="51563" x2="47852" y2="50195"/>
                        <a14:foregroundMark x1="47852" y1="50195" x2="50195" y2="59766"/>
                        <a14:foregroundMark x1="50195" y1="59766" x2="39258" y2="60352"/>
                        <a14:foregroundMark x1="39258" y1="60352" x2="39258" y2="49805"/>
                        <a14:foregroundMark x1="39258" y1="49805" x2="41602" y2="48633"/>
                        <a14:foregroundMark x1="39648" y1="50781" x2="48242" y2="50391"/>
                        <a14:foregroundMark x1="48633" y1="50195" x2="52734" y2="59570"/>
                        <a14:foregroundMark x1="52734" y1="59570" x2="42969" y2="59961"/>
                        <a14:foregroundMark x1="42969" y1="59961" x2="42578" y2="59375"/>
                        <a14:foregroundMark x1="38281" y1="52930" x2="35547" y2="62891"/>
                        <a14:foregroundMark x1="35547" y1="62891" x2="44922" y2="59766"/>
                        <a14:foregroundMark x1="22266" y1="67188" x2="28516" y2="75586"/>
                        <a14:foregroundMark x1="28516" y1="75586" x2="38281" y2="78320"/>
                        <a14:foregroundMark x1="38281" y1="78320" x2="39063" y2="78320"/>
                        <a14:foregroundMark x1="47070" y1="80078" x2="58203" y2="77539"/>
                        <a14:foregroundMark x1="58203" y1="77539" x2="62109" y2="75391"/>
                        <a14:foregroundMark x1="53906" y1="47461" x2="60352" y2="41992"/>
                        <a14:foregroundMark x1="76172" y1="21289" x2="82227" y2="14063"/>
                        <a14:foregroundMark x1="74023" y1="14453" x2="81836" y2="9180"/>
                        <a14:foregroundMark x1="83984" y1="5664" x2="83984" y2="5664"/>
                        <a14:foregroundMark x1="84180" y1="4688" x2="91016" y2="13086"/>
                        <a14:foregroundMark x1="91016" y1="13086" x2="88281" y2="23242"/>
                        <a14:foregroundMark x1="88281" y1="23242" x2="80469" y2="29297"/>
                        <a14:foregroundMark x1="80469" y1="29297" x2="80469" y2="29297"/>
                        <a14:foregroundMark x1="91406" y1="20703" x2="89844" y2="12891"/>
                        <a14:foregroundMark x1="96680" y1="13672" x2="92773" y2="16602"/>
                        <a14:foregroundMark x1="86523" y1="1758" x2="86719" y2="5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499742"/>
            <a:ext cx="1214264" cy="12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50977" y="1153992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1126449" y="2190893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50977" y="3282742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95736" y="114352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เพื่อพัฒนาแอปพลิเคชันแจ้งซ่อมบำรุง บนระบบปฏิบัติการแอนดร</a:t>
            </a:r>
            <a:r>
              <a:rPr lang="th-TH" dirty="0" err="1"/>
              <a:t>อยด์</a:t>
            </a:r>
            <a:r>
              <a:rPr lang="th-TH" dirty="0"/>
              <a:t> ให้ผู้ใช้งานสามารถแจ้งซ่อมได้สะดวกและเฝ้าติดตามสถานะคำร้องแจ้งซ่อมของตนเองได้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4893" y="2140183"/>
            <a:ext cx="53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เพื่อพัฒนาแอปพลิเคชันแจ้งซ่อมบำรุง บนระบบปฏิบัติการแอนดร</a:t>
            </a:r>
            <a:r>
              <a:rPr lang="th-TH" dirty="0" err="1"/>
              <a:t>อยด์</a:t>
            </a:r>
            <a:r>
              <a:rPr lang="th-TH" dirty="0"/>
              <a:t> ให้หัวหน้าฝ่ายอาคารสะดวกในการมอบหมายงานและสามารถดูรายละเอียดการซ่อมได้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4893" y="3323327"/>
            <a:ext cx="55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เพื่อพัฒนาแอปพลิเคชันแจ้งซ่อมบำรุง บนระบบปฏิบัติการแอนดร</a:t>
            </a:r>
            <a:r>
              <a:rPr lang="th-TH" dirty="0" err="1"/>
              <a:t>อยด์</a:t>
            </a:r>
            <a:r>
              <a:rPr lang="th-TH" dirty="0"/>
              <a:t> ให้ช่างสะดวกในการ</a:t>
            </a:r>
            <a:r>
              <a:rPr lang="th-TH"/>
              <a:t>รายงานสถานะ การ</a:t>
            </a:r>
            <a:r>
              <a:rPr lang="th-TH" dirty="0"/>
              <a:t>ซ่อมบำรุงได้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F406E-0A41-4911-947E-6A05AAFD5333}"/>
              </a:ext>
            </a:extLst>
          </p:cNvPr>
          <p:cNvSpPr/>
          <p:nvPr/>
        </p:nvSpPr>
        <p:spPr>
          <a:xfrm>
            <a:off x="3171868" y="267494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E4E1EE-64B3-4D04-B975-EB780607C85F}"/>
              </a:ext>
            </a:extLst>
          </p:cNvPr>
          <p:cNvSpPr txBox="1"/>
          <p:nvPr/>
        </p:nvSpPr>
        <p:spPr>
          <a:xfrm>
            <a:off x="1281425" y="120614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4F610E-0DCF-4FA0-94E9-F17C282AFA26}"/>
              </a:ext>
            </a:extLst>
          </p:cNvPr>
          <p:cNvSpPr txBox="1"/>
          <p:nvPr/>
        </p:nvSpPr>
        <p:spPr>
          <a:xfrm>
            <a:off x="1305953" y="227701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E5030F-9AF9-4CDF-B1B3-2A4BDEBEE78C}"/>
              </a:ext>
            </a:extLst>
          </p:cNvPr>
          <p:cNvSpPr txBox="1"/>
          <p:nvPr/>
        </p:nvSpPr>
        <p:spPr>
          <a:xfrm>
            <a:off x="1281425" y="332724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10B7265-950D-485D-BC25-C9531544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974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4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15592" y="994262"/>
            <a:ext cx="2304256" cy="586359"/>
            <a:chOff x="803640" y="3362835"/>
            <a:chExt cx="2059657" cy="586359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  สามารถจัดการบัญชีผู้ใช้งานได้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9184" y="1933545"/>
            <a:ext cx="2650562" cy="1303222"/>
            <a:chOff x="803640" y="3362835"/>
            <a:chExt cx="2069549" cy="1303222"/>
          </a:xfrm>
        </p:grpSpPr>
        <p:sp>
          <p:nvSpPr>
            <p:cNvPr id="33" name="TextBox 32"/>
            <p:cNvSpPr txBox="1"/>
            <p:nvPr/>
          </p:nvSpPr>
          <p:spPr>
            <a:xfrm>
              <a:off x="813532" y="3496506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  สามารถสมัครสมาชิกได้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2.  สามารถแจ้งซ่อมครุภัณฑ์ที่ชำรุดได้ 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3.  สามารถติดตามสถานะแจ้งซ่อมได้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338864"/>
            <a:ext cx="3247221" cy="1602022"/>
            <a:chOff x="264195" y="3362835"/>
            <a:chExt cx="2633670" cy="1602022"/>
          </a:xfrm>
        </p:grpSpPr>
        <p:sp>
          <p:nvSpPr>
            <p:cNvPr id="36" name="TextBox 35"/>
            <p:cNvSpPr txBox="1"/>
            <p:nvPr/>
          </p:nvSpPr>
          <p:spPr>
            <a:xfrm>
              <a:off x="264195" y="3579862"/>
              <a:ext cx="26336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  สามารถบอกสถานะความสำคัญในการซ่อมได้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2.  สามารถมอบหมายงานให้แก่ช่างได้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3.  สามารถดูรายละเอียดงานซ่อมทั้งหมดได้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4.  สามารถส่งใบขออนุมัติงบประมาณการซ่อมได้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Head of building division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985531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  สามารถอนุมัติค่าใช้จ่ายในการซ่อมได้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2.  สามารถดูรายงานสรุปการแจ้งซ่อม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843" y="2907184"/>
            <a:ext cx="2739070" cy="1140357"/>
            <a:chOff x="803640" y="3362835"/>
            <a:chExt cx="2059657" cy="1140357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  สามารถดูรายละเอียดงานซ่อมได้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2.  สามารถประเมินความเสียหายได้</a:t>
              </a:r>
            </a:p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3.  สามารถอัพเดทสถานะของการซ่อมได้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Technician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122" name="Picture 2" descr="Image result for user">
            <a:extLst>
              <a:ext uri="{FF2B5EF4-FFF2-40B4-BE49-F238E27FC236}">
                <a16:creationId xmlns:a16="http://schemas.microsoft.com/office/drawing/2014/main" id="{60884F79-31A9-43EE-AE64-1997C5A2F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6918" r="6909" b="6908"/>
          <a:stretch/>
        </p:blipFill>
        <p:spPr bwMode="auto">
          <a:xfrm>
            <a:off x="3544075" y="2171308"/>
            <a:ext cx="748248" cy="7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>
            <a:extLst>
              <a:ext uri="{FF2B5EF4-FFF2-40B4-BE49-F238E27FC236}">
                <a16:creationId xmlns:a16="http://schemas.microsoft.com/office/drawing/2014/main" id="{7A7DF04D-A2CA-4F63-B236-EFE1B9974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67" b="74167" l="32250" r="70125">
                        <a14:foregroundMark x1="32750" y1="50000" x2="32250" y2="48000"/>
                        <a14:foregroundMark x1="48500" y1="26167" x2="53625" y2="25167"/>
                        <a14:foregroundMark x1="51750" y1="22167" x2="52875" y2="22667"/>
                        <a14:foregroundMark x1="50000" y1="48500" x2="49625" y2="52167"/>
                        <a14:foregroundMark x1="45875" y1="73000" x2="52750" y2="74167"/>
                        <a14:backgroundMark x1="63375" y1="69667" x2="67875" y2="62500"/>
                        <a14:backgroundMark x1="67875" y1="62500" x2="68500" y2="59667"/>
                        <a14:backgroundMark x1="68125" y1="59667" x2="65250" y2="68500"/>
                        <a14:backgroundMark x1="65250" y1="68500" x2="64750" y2="69000"/>
                        <a14:backgroundMark x1="68375" y1="72000" x2="69625" y2="67667"/>
                        <a14:backgroundMark x1="69875" y1="65333" x2="7075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0822" r="25850" b="23103"/>
          <a:stretch/>
        </p:blipFill>
        <p:spPr bwMode="auto">
          <a:xfrm>
            <a:off x="4768910" y="1829517"/>
            <a:ext cx="800716" cy="74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C925DDA-9571-4483-93E8-34535205D4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667" b="78000" l="29250" r="69375">
                        <a14:foregroundMark x1="41000" y1="29667" x2="44625" y2="22833"/>
                        <a14:foregroundMark x1="45375" y1="17667" x2="51000" y2="17500"/>
                        <a14:foregroundMark x1="48500" y1="14833" x2="51000" y2="14833"/>
                        <a14:foregroundMark x1="56000" y1="39167" x2="56000" y2="39167"/>
                        <a14:foregroundMark x1="29875" y1="50000" x2="29250" y2="51667"/>
                        <a14:foregroundMark x1="40000" y1="69667" x2="45875" y2="74667"/>
                        <a14:foregroundMark x1="45875" y1="74667" x2="48375" y2="75000"/>
                        <a14:foregroundMark x1="61000" y1="70333" x2="53500" y2="74500"/>
                        <a14:foregroundMark x1="53500" y1="74500" x2="49750" y2="74333"/>
                        <a14:foregroundMark x1="46125" y1="76333" x2="51000" y2="78000"/>
                        <a14:foregroundMark x1="67625" y1="60000" x2="67875" y2="52167"/>
                        <a14:foregroundMark x1="69125" y1="50500" x2="69375" y2="52167"/>
                      </a14:backgroundRemoval>
                    </a14:imgEffect>
                  </a14:imgLayer>
                </a14:imgProps>
              </a:ext>
            </a:extLst>
          </a:blip>
          <a:srcRect l="24800" t="13601" r="27950" b="19200"/>
          <a:stretch/>
        </p:blipFill>
        <p:spPr>
          <a:xfrm>
            <a:off x="3410368" y="3179483"/>
            <a:ext cx="729584" cy="778223"/>
          </a:xfrm>
          <a:prstGeom prst="rect">
            <a:avLst/>
          </a:prstGeom>
        </p:spPr>
      </p:pic>
      <p:pic>
        <p:nvPicPr>
          <p:cNvPr id="5126" name="Picture 6" descr="Image result for admin icon">
            <a:extLst>
              <a:ext uri="{FF2B5EF4-FFF2-40B4-BE49-F238E27FC236}">
                <a16:creationId xmlns:a16="http://schemas.microsoft.com/office/drawing/2014/main" id="{83E56E0A-E46E-47C6-8494-5A43794A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3" y="1201693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technician icon">
            <a:extLst>
              <a:ext uri="{FF2B5EF4-FFF2-40B4-BE49-F238E27FC236}">
                <a16:creationId xmlns:a16="http://schemas.microsoft.com/office/drawing/2014/main" id="{8D2F48E6-8E82-4E6F-B83A-7ECF1C4DC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27" b="96114" l="16552" r="82241">
                        <a14:foregroundMark x1="27069" y1="51295" x2="27759" y2="36269"/>
                        <a14:foregroundMark x1="27759" y1="36269" x2="32414" y2="20984"/>
                        <a14:foregroundMark x1="32414" y1="20984" x2="35172" y2="17098"/>
                        <a14:foregroundMark x1="22414" y1="48187" x2="25690" y2="29534"/>
                        <a14:foregroundMark x1="25690" y1="29534" x2="33103" y2="17098"/>
                        <a14:foregroundMark x1="26724" y1="26684" x2="23793" y2="41451"/>
                        <a14:foregroundMark x1="23793" y1="41451" x2="33793" y2="44819"/>
                        <a14:foregroundMark x1="33793" y1="44819" x2="35517" y2="40415"/>
                        <a14:foregroundMark x1="27586" y1="35751" x2="34483" y2="41451"/>
                        <a14:foregroundMark x1="24828" y1="30311" x2="22241" y2="43005"/>
                        <a14:foregroundMark x1="22241" y1="43005" x2="22241" y2="43523"/>
                        <a14:foregroundMark x1="21034" y1="37047" x2="23103" y2="24352"/>
                        <a14:foregroundMark x1="23103" y1="24352" x2="46724" y2="9845"/>
                        <a14:foregroundMark x1="36552" y1="11917" x2="50172" y2="6477"/>
                        <a14:foregroundMark x1="42759" y1="4922" x2="54138" y2="4663"/>
                        <a14:foregroundMark x1="54138" y1="4663" x2="63103" y2="8031"/>
                        <a14:foregroundMark x1="63103" y1="8031" x2="70690" y2="21762"/>
                        <a14:foregroundMark x1="42931" y1="11140" x2="76034" y2="20466"/>
                        <a14:foregroundMark x1="76034" y1="20466" x2="76379" y2="20725"/>
                        <a14:foregroundMark x1="59138" y1="21503" x2="66207" y2="30311"/>
                        <a14:foregroundMark x1="66207" y1="30311" x2="72069" y2="47927"/>
                        <a14:foregroundMark x1="66034" y1="36528" x2="69655" y2="59845"/>
                        <a14:foregroundMark x1="34828" y1="31347" x2="34483" y2="64249"/>
                        <a14:foregroundMark x1="23793" y1="53886" x2="28966" y2="73575"/>
                        <a14:foregroundMark x1="37931" y1="47409" x2="43966" y2="65285"/>
                        <a14:foregroundMark x1="29483" y1="48187" x2="33793" y2="54922"/>
                        <a14:foregroundMark x1="61379" y1="25907" x2="68276" y2="57772"/>
                        <a14:foregroundMark x1="67586" y1="20984" x2="77414" y2="54145"/>
                        <a14:foregroundMark x1="77414" y1="54145" x2="77414" y2="55959"/>
                        <a14:foregroundMark x1="71034" y1="23575" x2="77241" y2="38083"/>
                        <a14:foregroundMark x1="77241" y1="38083" x2="79483" y2="53109"/>
                        <a14:foregroundMark x1="79483" y1="53109" x2="77931" y2="66062"/>
                        <a14:foregroundMark x1="77931" y1="66062" x2="72586" y2="79016"/>
                        <a14:foregroundMark x1="72586" y1="79016" x2="65345" y2="86010"/>
                        <a14:foregroundMark x1="65345" y1="86010" x2="56034" y2="89896"/>
                        <a14:foregroundMark x1="56034" y1="89896" x2="50517" y2="86788"/>
                        <a14:foregroundMark x1="72414" y1="42228" x2="66552" y2="55440"/>
                        <a14:foregroundMark x1="66552" y1="55440" x2="63621" y2="56995"/>
                        <a14:foregroundMark x1="76034" y1="31606" x2="80690" y2="43264"/>
                        <a14:foregroundMark x1="80690" y1="43264" x2="80172" y2="56736"/>
                        <a14:foregroundMark x1="80172" y1="56736" x2="78793" y2="61658"/>
                        <a14:foregroundMark x1="56379" y1="37306" x2="63621" y2="62694"/>
                        <a14:foregroundMark x1="63621" y1="62694" x2="55345" y2="72539"/>
                        <a14:foregroundMark x1="55345" y1="72539" x2="49655" y2="70466"/>
                        <a14:foregroundMark x1="33966" y1="23316" x2="25517" y2="33938"/>
                        <a14:foregroundMark x1="25517" y1="33938" x2="22069" y2="46114"/>
                        <a14:foregroundMark x1="22069" y1="46114" x2="25345" y2="72798"/>
                        <a14:foregroundMark x1="25345" y1="72798" x2="30862" y2="84456"/>
                        <a14:foregroundMark x1="30862" y1="84456" x2="38276" y2="91451"/>
                        <a14:foregroundMark x1="38276" y1="91451" x2="46897" y2="94301"/>
                        <a14:foregroundMark x1="46897" y1="94301" x2="56379" y2="93264"/>
                        <a14:foregroundMark x1="56379" y1="93264" x2="65517" y2="87306"/>
                        <a14:foregroundMark x1="65517" y1="87306" x2="67069" y2="83679"/>
                        <a14:foregroundMark x1="22759" y1="33420" x2="20517" y2="46632"/>
                        <a14:foregroundMark x1="20517" y1="46632" x2="21552" y2="61399"/>
                        <a14:foregroundMark x1="21552" y1="61399" x2="25517" y2="75389"/>
                        <a14:foregroundMark x1="21724" y1="62953" x2="17516" y2="53242"/>
                        <a14:foregroundMark x1="39828" y1="93005" x2="48448" y2="96114"/>
                        <a14:foregroundMark x1="48448" y1="96114" x2="65172" y2="89637"/>
                        <a14:foregroundMark x1="65172" y1="89637" x2="69310" y2="86269"/>
                        <a14:foregroundMark x1="43621" y1="4145" x2="49138" y2="3627"/>
                        <a14:foregroundMark x1="37241" y1="37047" x2="29138" y2="57772"/>
                        <a14:foregroundMark x1="65517" y1="24870" x2="67759" y2="50000"/>
                        <a14:foregroundMark x1="66897" y1="39637" x2="68621" y2="41192"/>
                        <a14:foregroundMark x1="68966" y1="45337" x2="68276" y2="54404"/>
                        <a14:foregroundMark x1="82241" y1="48964" x2="82241" y2="48964"/>
                        <a14:foregroundMark x1="82241" y1="48964" x2="82241" y2="48964"/>
                        <a14:backgroundMark x1="16207" y1="47409" x2="16552" y2="53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0" r="16111"/>
          <a:stretch/>
        </p:blipFill>
        <p:spPr bwMode="auto">
          <a:xfrm>
            <a:off x="4909181" y="2865520"/>
            <a:ext cx="761833" cy="74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7944" y="2283718"/>
            <a:ext cx="5076056" cy="576064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principle of the application</a:t>
            </a:r>
          </a:p>
        </p:txBody>
      </p:sp>
      <p:pic>
        <p:nvPicPr>
          <p:cNvPr id="3074" name="Picture 2" descr="Image result for à¸à¸²à¸£à¸à¸³à¸à¸²à¸ icon">
            <a:extLst>
              <a:ext uri="{FF2B5EF4-FFF2-40B4-BE49-F238E27FC236}">
                <a16:creationId xmlns:a16="http://schemas.microsoft.com/office/drawing/2014/main" id="{686F4B13-4703-4946-9E25-6C7EAEE8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9742"/>
            <a:ext cx="1203598" cy="12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0CD1CF3-E86F-4FFB-B1D6-909ADD9B3E84}"/>
              </a:ext>
            </a:extLst>
          </p:cNvPr>
          <p:cNvSpPr/>
          <p:nvPr/>
        </p:nvSpPr>
        <p:spPr>
          <a:xfrm rot="16200000">
            <a:off x="3873267" y="3520193"/>
            <a:ext cx="1802707" cy="49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49B3B3-75E9-44D5-96BC-9A66959D1F0F}"/>
              </a:ext>
            </a:extLst>
          </p:cNvPr>
          <p:cNvSpPr/>
          <p:nvPr/>
        </p:nvSpPr>
        <p:spPr>
          <a:xfrm rot="16200000">
            <a:off x="7174119" y="3536862"/>
            <a:ext cx="1802707" cy="49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AFE0DC-EC76-404A-B050-93113A8050E2}"/>
              </a:ext>
            </a:extLst>
          </p:cNvPr>
          <p:cNvSpPr/>
          <p:nvPr/>
        </p:nvSpPr>
        <p:spPr>
          <a:xfrm>
            <a:off x="2771799" y="2677588"/>
            <a:ext cx="5278753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3DFD1B-6338-4778-8F97-773117A7AE04}"/>
              </a:ext>
            </a:extLst>
          </p:cNvPr>
          <p:cNvSpPr/>
          <p:nvPr/>
        </p:nvSpPr>
        <p:spPr>
          <a:xfrm rot="1194753" flipV="1">
            <a:off x="4656160" y="2021490"/>
            <a:ext cx="354233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419621"/>
            <a:ext cx="7330512" cy="48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principle of the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928F1B-A052-432A-999E-9441C3C2860C}"/>
              </a:ext>
            </a:extLst>
          </p:cNvPr>
          <p:cNvSpPr txBox="1"/>
          <p:nvPr/>
        </p:nvSpPr>
        <p:spPr>
          <a:xfrm>
            <a:off x="7584758" y="2217347"/>
            <a:ext cx="119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Head division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9552" y="129360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84056" y="129360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28560" y="129360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17997" y="129360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9920" y="1033751"/>
            <a:ext cx="107152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สร้างใบคำร้อง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A7726-C87F-42AD-8BBF-9532F42CF988}"/>
              </a:ext>
            </a:extLst>
          </p:cNvPr>
          <p:cNvSpPr txBox="1"/>
          <p:nvPr/>
        </p:nvSpPr>
        <p:spPr>
          <a:xfrm>
            <a:off x="420929" y="946256"/>
            <a:ext cx="52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ECA96-229F-41FC-A825-5F7650371352}"/>
              </a:ext>
            </a:extLst>
          </p:cNvPr>
          <p:cNvSpPr txBox="1"/>
          <p:nvPr/>
        </p:nvSpPr>
        <p:spPr>
          <a:xfrm>
            <a:off x="2201449" y="940735"/>
            <a:ext cx="119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Head division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6AD56-080C-4979-935C-EFBAD0CE4C9D}"/>
              </a:ext>
            </a:extLst>
          </p:cNvPr>
          <p:cNvSpPr txBox="1"/>
          <p:nvPr/>
        </p:nvSpPr>
        <p:spPr>
          <a:xfrm>
            <a:off x="4370728" y="2216032"/>
            <a:ext cx="853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8D541-EE53-433A-AE55-045257A34FED}"/>
              </a:ext>
            </a:extLst>
          </p:cNvPr>
          <p:cNvSpPr txBox="1"/>
          <p:nvPr/>
        </p:nvSpPr>
        <p:spPr>
          <a:xfrm>
            <a:off x="4282143" y="937827"/>
            <a:ext cx="9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Technician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A8DBE7-401E-446B-B15E-92FA9C7C5E27}"/>
              </a:ext>
            </a:extLst>
          </p:cNvPr>
          <p:cNvSpPr txBox="1"/>
          <p:nvPr/>
        </p:nvSpPr>
        <p:spPr>
          <a:xfrm>
            <a:off x="3137193" y="1052241"/>
            <a:ext cx="107152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มอบหมายงาน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B4435-2F6B-40D6-8F4E-AA80E9FD9680}"/>
              </a:ext>
            </a:extLst>
          </p:cNvPr>
          <p:cNvSpPr txBox="1"/>
          <p:nvPr/>
        </p:nvSpPr>
        <p:spPr>
          <a:xfrm>
            <a:off x="5032695" y="1042353"/>
            <a:ext cx="26364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ประเมินความเสียหาย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ไม่ใช้งบประมาณ)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E50A71-F2EA-4822-AE1E-F990595E0E60}"/>
              </a:ext>
            </a:extLst>
          </p:cNvPr>
          <p:cNvSpPr/>
          <p:nvPr/>
        </p:nvSpPr>
        <p:spPr>
          <a:xfrm>
            <a:off x="7917997" y="248950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EAB6F5-6B68-4FF7-8BBC-F79A41B77FA0}"/>
              </a:ext>
            </a:extLst>
          </p:cNvPr>
          <p:cNvSpPr txBox="1"/>
          <p:nvPr/>
        </p:nvSpPr>
        <p:spPr>
          <a:xfrm>
            <a:off x="7539173" y="966257"/>
            <a:ext cx="9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Technician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E796AA-9583-48CC-8E86-E066474B12C0}"/>
              </a:ext>
            </a:extLst>
          </p:cNvPr>
          <p:cNvSpPr txBox="1"/>
          <p:nvPr/>
        </p:nvSpPr>
        <p:spPr>
          <a:xfrm rot="1190129">
            <a:off x="5381648" y="1725963"/>
            <a:ext cx="245796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ประเมินความเสียหาย(ใช้งบประมาณ)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D6AA0-D6F5-4324-8DE5-8038D929017D}"/>
              </a:ext>
            </a:extLst>
          </p:cNvPr>
          <p:cNvSpPr txBox="1"/>
          <p:nvPr/>
        </p:nvSpPr>
        <p:spPr>
          <a:xfrm>
            <a:off x="7539173" y="1554869"/>
            <a:ext cx="10995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b="1" dirty="0">
                <a:solidFill>
                  <a:srgbClr val="00B050"/>
                </a:solidFill>
                <a:cs typeface="Arial" pitchFamily="34" charset="0"/>
              </a:rPr>
              <a:t>ปิดการซ่อม</a:t>
            </a:r>
            <a:endParaRPr lang="en-US" altLang="ko-KR" sz="12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359BDA-D1DA-4F2E-9841-B78F86E3C9D1}"/>
              </a:ext>
            </a:extLst>
          </p:cNvPr>
          <p:cNvSpPr/>
          <p:nvPr/>
        </p:nvSpPr>
        <p:spPr>
          <a:xfrm>
            <a:off x="7980143" y="1347614"/>
            <a:ext cx="167645" cy="167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614D1B-9AEC-4B3C-9ED4-15EECCEE171E}"/>
              </a:ext>
            </a:extLst>
          </p:cNvPr>
          <p:cNvSpPr/>
          <p:nvPr/>
        </p:nvSpPr>
        <p:spPr>
          <a:xfrm>
            <a:off x="4628132" y="2554158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CCEBC-930B-46AE-9C30-AD9E9DC4F731}"/>
              </a:ext>
            </a:extLst>
          </p:cNvPr>
          <p:cNvSpPr txBox="1"/>
          <p:nvPr/>
        </p:nvSpPr>
        <p:spPr>
          <a:xfrm>
            <a:off x="4937481" y="2297370"/>
            <a:ext cx="26364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ส่งขออนุมัติงบประมาณ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58EA13-D2B8-4DBF-BE16-4B24E396365D}"/>
              </a:ext>
            </a:extLst>
          </p:cNvPr>
          <p:cNvSpPr txBox="1"/>
          <p:nvPr/>
        </p:nvSpPr>
        <p:spPr>
          <a:xfrm rot="5400000">
            <a:off x="7399051" y="3396786"/>
            <a:ext cx="17818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ไม่ส่งขออนุมัติงบประมาณ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976AEE-C97D-447D-B12A-20873276DEE7}"/>
              </a:ext>
            </a:extLst>
          </p:cNvPr>
          <p:cNvSpPr/>
          <p:nvPr/>
        </p:nvSpPr>
        <p:spPr>
          <a:xfrm>
            <a:off x="7931456" y="4363908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2EA745-AF81-4AEE-AF49-9EAF641E25A5}"/>
              </a:ext>
            </a:extLst>
          </p:cNvPr>
          <p:cNvSpPr txBox="1"/>
          <p:nvPr/>
        </p:nvSpPr>
        <p:spPr>
          <a:xfrm>
            <a:off x="7482319" y="4583586"/>
            <a:ext cx="11863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b="1" dirty="0">
                <a:solidFill>
                  <a:schemeClr val="accent3"/>
                </a:solidFill>
                <a:cs typeface="Arial" pitchFamily="34" charset="0"/>
              </a:rPr>
              <a:t>ยกเลิกการซ่อม</a:t>
            </a:r>
            <a:endParaRPr lang="en-US" altLang="ko-KR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13EAEE-2DF7-4FD1-BCB6-F03A125D086D}"/>
              </a:ext>
            </a:extLst>
          </p:cNvPr>
          <p:cNvSpPr/>
          <p:nvPr/>
        </p:nvSpPr>
        <p:spPr>
          <a:xfrm>
            <a:off x="7991649" y="4424101"/>
            <a:ext cx="167645" cy="167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2DD8A0-D31A-4081-949B-7279CD9506E5}"/>
              </a:ext>
            </a:extLst>
          </p:cNvPr>
          <p:cNvSpPr/>
          <p:nvPr/>
        </p:nvSpPr>
        <p:spPr>
          <a:xfrm>
            <a:off x="2585320" y="256138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6D21BC-7DE4-4055-8F14-553F80361C03}"/>
              </a:ext>
            </a:extLst>
          </p:cNvPr>
          <p:cNvSpPr txBox="1"/>
          <p:nvPr/>
        </p:nvSpPr>
        <p:spPr>
          <a:xfrm>
            <a:off x="2255785" y="2224156"/>
            <a:ext cx="98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Technician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1F617-EC54-4833-A12F-106B977D9331}"/>
              </a:ext>
            </a:extLst>
          </p:cNvPr>
          <p:cNvSpPr txBox="1"/>
          <p:nvPr/>
        </p:nvSpPr>
        <p:spPr>
          <a:xfrm>
            <a:off x="2992709" y="2297679"/>
            <a:ext cx="15784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อนุมัติงบประมาณ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1629EA-6D7A-4014-9082-B4BCE063DFA5}"/>
              </a:ext>
            </a:extLst>
          </p:cNvPr>
          <p:cNvSpPr txBox="1"/>
          <p:nvPr/>
        </p:nvSpPr>
        <p:spPr>
          <a:xfrm>
            <a:off x="2201449" y="2851013"/>
            <a:ext cx="10995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b="1" dirty="0">
                <a:solidFill>
                  <a:srgbClr val="00B050"/>
                </a:solidFill>
                <a:cs typeface="Arial" pitchFamily="34" charset="0"/>
              </a:rPr>
              <a:t>ปิดการซ่อม</a:t>
            </a:r>
            <a:endParaRPr lang="en-US" altLang="ko-KR" sz="12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654EFB-3B24-48D0-B5B8-13FB850CF093}"/>
              </a:ext>
            </a:extLst>
          </p:cNvPr>
          <p:cNvSpPr/>
          <p:nvPr/>
        </p:nvSpPr>
        <p:spPr>
          <a:xfrm>
            <a:off x="2649779" y="2629697"/>
            <a:ext cx="167645" cy="167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E7A100-8482-4A79-A69C-0BAF9B41D203}"/>
              </a:ext>
            </a:extLst>
          </p:cNvPr>
          <p:cNvSpPr txBox="1"/>
          <p:nvPr/>
        </p:nvSpPr>
        <p:spPr>
          <a:xfrm rot="5400000">
            <a:off x="4110401" y="3375911"/>
            <a:ext cx="17818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ไม่อนุมัติงบประมาณ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D83CEA-2877-46D5-A1DA-1CD7D9E0F95A}"/>
              </a:ext>
            </a:extLst>
          </p:cNvPr>
          <p:cNvSpPr/>
          <p:nvPr/>
        </p:nvSpPr>
        <p:spPr>
          <a:xfrm>
            <a:off x="4630604" y="429994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39882-49E7-410F-ADB4-29C49642DD82}"/>
              </a:ext>
            </a:extLst>
          </p:cNvPr>
          <p:cNvSpPr txBox="1"/>
          <p:nvPr/>
        </p:nvSpPr>
        <p:spPr>
          <a:xfrm>
            <a:off x="4178995" y="4578817"/>
            <a:ext cx="11863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200" b="1" dirty="0">
                <a:solidFill>
                  <a:schemeClr val="accent3"/>
                </a:solidFill>
                <a:cs typeface="Arial" pitchFamily="34" charset="0"/>
              </a:rPr>
              <a:t>ไม่อนุมัติ</a:t>
            </a:r>
            <a:endParaRPr lang="en-US" altLang="ko-KR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2A2C29-1737-487D-A6AE-2731F8708172}"/>
              </a:ext>
            </a:extLst>
          </p:cNvPr>
          <p:cNvSpPr/>
          <p:nvPr/>
        </p:nvSpPr>
        <p:spPr>
          <a:xfrm>
            <a:off x="4690797" y="4348321"/>
            <a:ext cx="167645" cy="167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595041-61BD-4B25-9DD0-E571416B222E}"/>
              </a:ext>
            </a:extLst>
          </p:cNvPr>
          <p:cNvGrpSpPr/>
          <p:nvPr/>
        </p:nvGrpSpPr>
        <p:grpSpPr>
          <a:xfrm>
            <a:off x="1488263" y="1305107"/>
            <a:ext cx="263732" cy="263732"/>
            <a:chOff x="1547664" y="3147814"/>
            <a:chExt cx="720080" cy="72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850C30-7950-498A-858E-69EBCECD8F0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19">
              <a:extLst>
                <a:ext uri="{FF2B5EF4-FFF2-40B4-BE49-F238E27FC236}">
                  <a16:creationId xmlns:a16="http://schemas.microsoft.com/office/drawing/2014/main" id="{7BAC08CB-2E5B-4BF3-BB74-155AFC4969AA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1AD469-A7C1-4470-BFB1-F5919A7CA5DA}"/>
              </a:ext>
            </a:extLst>
          </p:cNvPr>
          <p:cNvGrpSpPr/>
          <p:nvPr/>
        </p:nvGrpSpPr>
        <p:grpSpPr>
          <a:xfrm>
            <a:off x="3502307" y="1305107"/>
            <a:ext cx="263732" cy="263732"/>
            <a:chOff x="1547664" y="3147814"/>
            <a:chExt cx="720080" cy="7200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D4CABE5-5F66-4D6F-A674-65F28BDDBB4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19">
              <a:extLst>
                <a:ext uri="{FF2B5EF4-FFF2-40B4-BE49-F238E27FC236}">
                  <a16:creationId xmlns:a16="http://schemas.microsoft.com/office/drawing/2014/main" id="{D23031D0-D126-438D-A160-198C26A7E43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CE8F82-5BAA-4593-9EE8-55F86F5EBAEA}"/>
              </a:ext>
            </a:extLst>
          </p:cNvPr>
          <p:cNvGrpSpPr/>
          <p:nvPr/>
        </p:nvGrpSpPr>
        <p:grpSpPr>
          <a:xfrm>
            <a:off x="6350052" y="1301605"/>
            <a:ext cx="263732" cy="263732"/>
            <a:chOff x="1547664" y="3147814"/>
            <a:chExt cx="720080" cy="720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85A3339-6CE1-4AAE-89E5-6EC7921D9F6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19">
              <a:extLst>
                <a:ext uri="{FF2B5EF4-FFF2-40B4-BE49-F238E27FC236}">
                  <a16:creationId xmlns:a16="http://schemas.microsoft.com/office/drawing/2014/main" id="{7C249006-8D7F-4411-AF0E-DFDF6BAB3081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FF57CFC-6FD7-44A4-90B4-A564A2B5B344}"/>
              </a:ext>
            </a:extLst>
          </p:cNvPr>
          <p:cNvGrpSpPr/>
          <p:nvPr/>
        </p:nvGrpSpPr>
        <p:grpSpPr>
          <a:xfrm rot="1681614">
            <a:off x="6200586" y="1872184"/>
            <a:ext cx="263732" cy="263732"/>
            <a:chOff x="1547664" y="3147814"/>
            <a:chExt cx="720080" cy="7200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5F12A8-5419-42D1-AB42-CC1F1B87F06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19">
              <a:extLst>
                <a:ext uri="{FF2B5EF4-FFF2-40B4-BE49-F238E27FC236}">
                  <a16:creationId xmlns:a16="http://schemas.microsoft.com/office/drawing/2014/main" id="{6A2C4559-75A3-49D2-986B-56E8CB242B8C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73C9A7-622A-44C5-BEB4-35D583091576}"/>
              </a:ext>
            </a:extLst>
          </p:cNvPr>
          <p:cNvGrpSpPr/>
          <p:nvPr/>
        </p:nvGrpSpPr>
        <p:grpSpPr>
          <a:xfrm rot="10800000">
            <a:off x="6224867" y="2573531"/>
            <a:ext cx="263732" cy="263732"/>
            <a:chOff x="1547664" y="3147814"/>
            <a:chExt cx="720080" cy="7200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9964BDE-0F2A-42FE-B868-878149F99277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Chevron 19">
              <a:extLst>
                <a:ext uri="{FF2B5EF4-FFF2-40B4-BE49-F238E27FC236}">
                  <a16:creationId xmlns:a16="http://schemas.microsoft.com/office/drawing/2014/main" id="{469CD45F-C7CE-4020-8269-8140B542FAA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8E8C5C-3ED3-470D-83A0-DBC9A1DF3910}"/>
              </a:ext>
            </a:extLst>
          </p:cNvPr>
          <p:cNvGrpSpPr/>
          <p:nvPr/>
        </p:nvGrpSpPr>
        <p:grpSpPr>
          <a:xfrm rot="10800000">
            <a:off x="3541033" y="2573531"/>
            <a:ext cx="263732" cy="263732"/>
            <a:chOff x="1547664" y="3147814"/>
            <a:chExt cx="720080" cy="72008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7F9FE8D-F287-4BB7-9F33-9FAF0E63D625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Chevron 19">
              <a:extLst>
                <a:ext uri="{FF2B5EF4-FFF2-40B4-BE49-F238E27FC236}">
                  <a16:creationId xmlns:a16="http://schemas.microsoft.com/office/drawing/2014/main" id="{DBCF079F-1188-4C7A-8BB6-BC9E577B17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66625D-6D21-4447-B9A9-8126CB77701B}"/>
              </a:ext>
            </a:extLst>
          </p:cNvPr>
          <p:cNvGrpSpPr/>
          <p:nvPr/>
        </p:nvGrpSpPr>
        <p:grpSpPr>
          <a:xfrm rot="5400000">
            <a:off x="4635880" y="3429600"/>
            <a:ext cx="263732" cy="263732"/>
            <a:chOff x="1547664" y="3147814"/>
            <a:chExt cx="720080" cy="72008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1A264EC-B94C-4623-B700-AD21E0F9D9F3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Chevron 19">
              <a:extLst>
                <a:ext uri="{FF2B5EF4-FFF2-40B4-BE49-F238E27FC236}">
                  <a16:creationId xmlns:a16="http://schemas.microsoft.com/office/drawing/2014/main" id="{92D61CC8-C2BF-4651-BCFE-5EB865963706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A3405A9-598C-452C-9161-6597C4848D59}"/>
              </a:ext>
            </a:extLst>
          </p:cNvPr>
          <p:cNvGrpSpPr/>
          <p:nvPr/>
        </p:nvGrpSpPr>
        <p:grpSpPr>
          <a:xfrm rot="5400000">
            <a:off x="7941362" y="3425692"/>
            <a:ext cx="263732" cy="263732"/>
            <a:chOff x="1547664" y="3147814"/>
            <a:chExt cx="720080" cy="72008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CB11A32-8B53-4BB6-8F3C-D5333A5B102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Chevron 19">
              <a:extLst>
                <a:ext uri="{FF2B5EF4-FFF2-40B4-BE49-F238E27FC236}">
                  <a16:creationId xmlns:a16="http://schemas.microsoft.com/office/drawing/2014/main" id="{187EB630-E113-47F4-8AB3-27251BA5D91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7944" y="2283718"/>
            <a:ext cx="5076056" cy="576064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Guidelines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26BF852-F2BD-4793-A3BA-63557EA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371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39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323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(Body)</vt:lpstr>
      <vt:lpstr>TH Sarabun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</cp:lastModifiedBy>
  <cp:revision>127</cp:revision>
  <dcterms:created xsi:type="dcterms:W3CDTF">2016-12-05T23:26:54Z</dcterms:created>
  <dcterms:modified xsi:type="dcterms:W3CDTF">2019-05-03T03:42:11Z</dcterms:modified>
</cp:coreProperties>
</file>