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320" r:id="rId14"/>
    <p:sldId id="321" r:id="rId15"/>
    <p:sldId id="380" r:id="rId16"/>
    <p:sldId id="381" r:id="rId17"/>
    <p:sldId id="269" r:id="rId18"/>
    <p:sldId id="270" r:id="rId19"/>
    <p:sldId id="326" r:id="rId20"/>
    <p:sldId id="327" r:id="rId21"/>
    <p:sldId id="384" r:id="rId22"/>
    <p:sldId id="382" r:id="rId23"/>
    <p:sldId id="334" r:id="rId24"/>
    <p:sldId id="336" r:id="rId25"/>
    <p:sldId id="337" r:id="rId26"/>
    <p:sldId id="338" r:id="rId27"/>
    <p:sldId id="385" r:id="rId28"/>
    <p:sldId id="386" r:id="rId29"/>
    <p:sldId id="339" r:id="rId30"/>
    <p:sldId id="340" r:id="rId31"/>
    <p:sldId id="341" r:id="rId32"/>
    <p:sldId id="342" r:id="rId33"/>
    <p:sldId id="387" r:id="rId34"/>
    <p:sldId id="343" r:id="rId35"/>
    <p:sldId id="344" r:id="rId36"/>
    <p:sldId id="345" r:id="rId37"/>
    <p:sldId id="346" r:id="rId38"/>
    <p:sldId id="388" r:id="rId39"/>
    <p:sldId id="389" r:id="rId40"/>
    <p:sldId id="374" r:id="rId41"/>
    <p:sldId id="375" r:id="rId42"/>
    <p:sldId id="372" r:id="rId43"/>
    <p:sldId id="373" r:id="rId44"/>
    <p:sldId id="347" r:id="rId45"/>
    <p:sldId id="348" r:id="rId46"/>
    <p:sldId id="349" r:id="rId47"/>
    <p:sldId id="350" r:id="rId48"/>
    <p:sldId id="390" r:id="rId49"/>
    <p:sldId id="391" r:id="rId50"/>
    <p:sldId id="351" r:id="rId51"/>
    <p:sldId id="352" r:id="rId52"/>
    <p:sldId id="353" r:id="rId53"/>
    <p:sldId id="354" r:id="rId54"/>
    <p:sldId id="400" r:id="rId55"/>
    <p:sldId id="392" r:id="rId56"/>
    <p:sldId id="355" r:id="rId57"/>
    <p:sldId id="356" r:id="rId58"/>
    <p:sldId id="357" r:id="rId59"/>
    <p:sldId id="358" r:id="rId60"/>
    <p:sldId id="394" r:id="rId61"/>
    <p:sldId id="395" r:id="rId62"/>
    <p:sldId id="359" r:id="rId63"/>
    <p:sldId id="360" r:id="rId64"/>
    <p:sldId id="361" r:id="rId65"/>
    <p:sldId id="362" r:id="rId66"/>
    <p:sldId id="396" r:id="rId67"/>
    <p:sldId id="397" r:id="rId68"/>
    <p:sldId id="363" r:id="rId69"/>
    <p:sldId id="364" r:id="rId70"/>
    <p:sldId id="365" r:id="rId71"/>
    <p:sldId id="366" r:id="rId72"/>
    <p:sldId id="398" r:id="rId73"/>
    <p:sldId id="399" r:id="rId74"/>
    <p:sldId id="376" r:id="rId75"/>
    <p:sldId id="377" r:id="rId76"/>
    <p:sldId id="378" r:id="rId77"/>
    <p:sldId id="379" r:id="rId78"/>
    <p:sldId id="330" r:id="rId79"/>
    <p:sldId id="331" r:id="rId80"/>
    <p:sldId id="332" r:id="rId81"/>
    <p:sldId id="333" r:id="rId82"/>
    <p:sldId id="328" r:id="rId83"/>
    <p:sldId id="329" r:id="rId84"/>
    <p:sldId id="298"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43" d="100"/>
          <a:sy n="43" d="100"/>
        </p:scale>
        <p:origin x="-8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307149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284979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183380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369117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191160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366065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83982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338199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30104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210507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C8FAC-7A19-411C-9C36-ADC5E269EF11}" type="datetimeFigureOut">
              <a:rPr lang="en-GB" smtClean="0"/>
              <a:pPr/>
              <a:t>23/10/2018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38393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C8FAC-7A19-411C-9C36-ADC5E269EF11}" type="datetimeFigureOut">
              <a:rPr lang="en-GB" smtClean="0"/>
              <a:pPr/>
              <a:t>23/10/2018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66EC1-E8D1-4733-A7CD-CE15D37D1490}" type="slidenum">
              <a:rPr lang="en-GB" smtClean="0"/>
              <a:pPr/>
              <a:t>‹#›</a:t>
            </a:fld>
            <a:endParaRPr lang="en-GB"/>
          </a:p>
        </p:txBody>
      </p:sp>
    </p:spTree>
    <p:extLst>
      <p:ext uri="{BB962C8B-B14F-4D97-AF65-F5344CB8AC3E}">
        <p14:creationId xmlns:p14="http://schemas.microsoft.com/office/powerpoint/2010/main" xmlns="" val="363580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9251" y="257133"/>
            <a:ext cx="9684911" cy="5816977"/>
          </a:xfrm>
          <a:prstGeom prst="rect">
            <a:avLst/>
          </a:prstGeom>
        </p:spPr>
        <p:txBody>
          <a:bodyPr wrap="square">
            <a:spAutoFit/>
          </a:bodyPr>
          <a:lstStyle/>
          <a:p>
            <a:pPr>
              <a:spcAft>
                <a:spcPts val="0"/>
              </a:spcAft>
            </a:pPr>
            <a:r>
              <a:rPr lang="en-IN" sz="4400" b="1" dirty="0" smtClean="0">
                <a:effectLst/>
                <a:latin typeface="Times New Roman" panose="02020603050405020304" pitchFamily="18" charset="0"/>
                <a:ea typeface="Noto Sans CJK SC Regular"/>
                <a:cs typeface="FreeSans"/>
              </a:rPr>
              <a:t>                </a:t>
            </a:r>
            <a:r>
              <a:rPr lang="en-IN" sz="4400" b="1" dirty="0" smtClean="0">
                <a:solidFill>
                  <a:srgbClr val="7030A0"/>
                </a:solidFill>
                <a:effectLst/>
                <a:latin typeface="Times New Roman" panose="02020603050405020304" pitchFamily="18" charset="0"/>
                <a:ea typeface="Noto Sans CJK SC Regular"/>
                <a:cs typeface="FreeSans"/>
              </a:rPr>
              <a:t>INTRODUCTION</a:t>
            </a:r>
          </a:p>
          <a:p>
            <a:pPr>
              <a:spcAft>
                <a:spcPts val="0"/>
              </a:spcAft>
            </a:pPr>
            <a:endParaRPr lang="en-GB" sz="4000" dirty="0" smtClean="0">
              <a:solidFill>
                <a:srgbClr val="7030A0"/>
              </a:solidFill>
              <a:effectLst/>
              <a:latin typeface="Liberation Serif"/>
              <a:ea typeface="Noto Sans CJK SC Regular"/>
              <a:cs typeface="FreeSans"/>
            </a:endParaRPr>
          </a:p>
          <a:p>
            <a:pPr algn="just">
              <a:spcAft>
                <a:spcPts val="0"/>
              </a:spcAft>
            </a:pPr>
            <a:r>
              <a:rPr lang="en-IN" sz="2400" dirty="0" smtClean="0">
                <a:effectLst/>
                <a:latin typeface="Times New Roman" panose="02020603050405020304" pitchFamily="18" charset="0"/>
                <a:ea typeface="Noto Sans CJK SC Regular"/>
                <a:cs typeface="Times New Roman" panose="02020603050405020304" pitchFamily="18" charset="0"/>
              </a:rPr>
              <a:t>            The manual work of result analysing takes a tedious turn when a large number of records are to be analysed </a:t>
            </a:r>
            <a:r>
              <a:rPr lang="en-IN" sz="2400" dirty="0" err="1" smtClean="0">
                <a:effectLst/>
                <a:latin typeface="Times New Roman" panose="02020603050405020304" pitchFamily="18" charset="0"/>
                <a:ea typeface="Noto Sans CJK SC Regular"/>
                <a:cs typeface="Times New Roman" panose="02020603050405020304" pitchFamily="18" charset="0"/>
              </a:rPr>
              <a:t>upon.So,in</a:t>
            </a:r>
            <a:r>
              <a:rPr lang="en-IN" sz="2400" dirty="0" smtClean="0">
                <a:effectLst/>
                <a:latin typeface="Times New Roman" panose="02020603050405020304" pitchFamily="18" charset="0"/>
                <a:ea typeface="Noto Sans CJK SC Regular"/>
                <a:cs typeface="Times New Roman" panose="02020603050405020304" pitchFamily="18" charset="0"/>
              </a:rPr>
              <a:t> order to reduce the manual process of documentation and analysing  this project  has been developed. We aimed at creating an analysing method which erases the need of removing conclusions manually.</a:t>
            </a:r>
            <a:endParaRPr lang="en-GB" sz="2400" dirty="0" smtClean="0">
              <a:effectLst/>
              <a:latin typeface="Times New Roman" panose="02020603050405020304" pitchFamily="18" charset="0"/>
              <a:ea typeface="Noto Sans CJK SC Regular"/>
              <a:cs typeface="Times New Roman" panose="02020603050405020304" pitchFamily="18" charset="0"/>
            </a:endParaRPr>
          </a:p>
          <a:p>
            <a:pPr algn="just">
              <a:spcAft>
                <a:spcPts val="0"/>
              </a:spcAft>
            </a:pPr>
            <a:r>
              <a:rPr lang="en-IN" sz="2400" dirty="0" smtClean="0">
                <a:effectLst/>
                <a:latin typeface="Times New Roman" panose="02020603050405020304" pitchFamily="18" charset="0"/>
                <a:ea typeface="Noto Sans CJK SC Regular"/>
                <a:cs typeface="Times New Roman" panose="02020603050405020304" pitchFamily="18" charset="0"/>
              </a:rPr>
              <a:t>            </a:t>
            </a:r>
            <a:endParaRPr lang="en-GB" sz="2400" dirty="0" smtClean="0">
              <a:effectLst/>
              <a:latin typeface="Times New Roman" panose="02020603050405020304" pitchFamily="18" charset="0"/>
              <a:ea typeface="Noto Sans CJK SC Regular"/>
              <a:cs typeface="Times New Roman" panose="02020603050405020304" pitchFamily="18" charset="0"/>
            </a:endParaRPr>
          </a:p>
          <a:p>
            <a:pPr algn="just">
              <a:spcAft>
                <a:spcPts val="0"/>
              </a:spcAft>
            </a:pPr>
            <a:r>
              <a:rPr lang="en-IN" sz="2400" dirty="0" smtClean="0">
                <a:effectLst/>
                <a:latin typeface="Times New Roman" panose="02020603050405020304" pitchFamily="18" charset="0"/>
                <a:ea typeface="Noto Sans CJK SC Regular"/>
                <a:cs typeface="Times New Roman" panose="02020603050405020304" pitchFamily="18" charset="0"/>
              </a:rPr>
              <a:t>            We have considered university result pdf file for the academic year 2017-2018(SE COMPUTER) for the </a:t>
            </a:r>
            <a:r>
              <a:rPr lang="en-IN" sz="2400" dirty="0" err="1" smtClean="0">
                <a:effectLst/>
                <a:latin typeface="Times New Roman" panose="02020603050405020304" pitchFamily="18" charset="0"/>
                <a:ea typeface="Noto Sans CJK SC Regular"/>
                <a:cs typeface="Times New Roman" panose="02020603050405020304" pitchFamily="18" charset="0"/>
              </a:rPr>
              <a:t>analysis.We</a:t>
            </a:r>
            <a:r>
              <a:rPr lang="en-IN" sz="2400" dirty="0" smtClean="0">
                <a:effectLst/>
                <a:latin typeface="Times New Roman" panose="02020603050405020304" pitchFamily="18" charset="0"/>
                <a:ea typeface="Noto Sans CJK SC Regular"/>
                <a:cs typeface="Times New Roman" panose="02020603050405020304" pitchFamily="18" charset="0"/>
              </a:rPr>
              <a:t> analysed various parameters from result   analysis of the university result pdf file (which is in the form of excel sheet).This project categorises the result distinction wise  and also finds fail result percentage. </a:t>
            </a:r>
            <a:endParaRPr lang="en-GB" sz="2400" dirty="0" smtClean="0">
              <a:effectLst/>
              <a:latin typeface="Times New Roman" panose="02020603050405020304" pitchFamily="18" charset="0"/>
              <a:ea typeface="Noto Sans CJK SC Regular"/>
              <a:cs typeface="Times New Roman" panose="02020603050405020304" pitchFamily="18" charset="0"/>
            </a:endParaRPr>
          </a:p>
          <a:p>
            <a:pPr algn="just">
              <a:spcAft>
                <a:spcPts val="0"/>
              </a:spcAft>
            </a:pPr>
            <a:r>
              <a:rPr lang="en-IN" sz="2400" b="1" dirty="0" smtClean="0">
                <a:effectLst/>
                <a:latin typeface="Times New Roman" panose="02020603050405020304" pitchFamily="18" charset="0"/>
                <a:ea typeface="Noto Sans CJK SC Regular"/>
                <a:cs typeface="Times New Roman" panose="02020603050405020304" pitchFamily="18" charset="0"/>
              </a:rPr>
              <a:t> </a:t>
            </a:r>
            <a:endParaRPr lang="en-GB" sz="2400" dirty="0">
              <a:effectLst/>
              <a:latin typeface="Times New Roman" panose="02020603050405020304" pitchFamily="18" charset="0"/>
              <a:ea typeface="Noto Sans CJK SC Regular"/>
              <a:cs typeface="Times New Roman" panose="02020603050405020304" pitchFamily="18" charset="0"/>
            </a:endParaRPr>
          </a:p>
        </p:txBody>
      </p:sp>
    </p:spTree>
    <p:extLst>
      <p:ext uri="{BB962C8B-B14F-4D97-AF65-F5344CB8AC3E}">
        <p14:creationId xmlns:p14="http://schemas.microsoft.com/office/powerpoint/2010/main" xmlns="" val="28935179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792" y="0"/>
            <a:ext cx="10650828" cy="6745436"/>
          </a:xfrm>
          <a:prstGeom prst="rect">
            <a:avLst/>
          </a:prstGeom>
        </p:spPr>
        <p:txBody>
          <a:bodyPr wrap="square">
            <a:spAutoFit/>
          </a:bodyPr>
          <a:lstStyle/>
          <a:p>
            <a:pPr>
              <a:spcAft>
                <a:spcPts val="0"/>
              </a:spcAft>
            </a:pPr>
            <a:r>
              <a:rPr lang="en-IN" sz="4000" b="1" dirty="0" smtClean="0">
                <a:latin typeface="Times New Roman" panose="02020603050405020304" pitchFamily="18" charset="0"/>
                <a:ea typeface="Noto Sans CJK SC Regular"/>
                <a:cs typeface="FreeSans"/>
              </a:rPr>
              <a:t>                  </a:t>
            </a:r>
            <a:r>
              <a:rPr lang="en-IN" sz="4000" b="1" dirty="0" smtClean="0">
                <a:solidFill>
                  <a:srgbClr val="002060"/>
                </a:solidFill>
                <a:latin typeface="Times New Roman" panose="02020603050405020304" pitchFamily="18" charset="0"/>
                <a:ea typeface="Noto Sans CJK SC Regular"/>
                <a:cs typeface="FreeSans"/>
              </a:rPr>
              <a:t>VISUALIZATION</a:t>
            </a:r>
            <a:endParaRPr lang="en-GB" sz="4000" dirty="0">
              <a:solidFill>
                <a:srgbClr val="002060"/>
              </a:solidFill>
              <a:latin typeface="Liberation Serif"/>
              <a:ea typeface="Noto Sans CJK SC Regular"/>
              <a:cs typeface="FreeSans"/>
            </a:endParaRPr>
          </a:p>
          <a:p>
            <a:pPr algn="just">
              <a:spcAft>
                <a:spcPts val="0"/>
              </a:spcAft>
            </a:pPr>
            <a:r>
              <a:rPr lang="en-IN" sz="2000" b="1" dirty="0">
                <a:latin typeface="Times New Roman" panose="02020603050405020304" pitchFamily="18" charset="0"/>
                <a:ea typeface="Noto Sans CJK SC Regular"/>
                <a:cs typeface="FreeSans"/>
              </a:rPr>
              <a:t>	</a:t>
            </a:r>
            <a:r>
              <a:rPr lang="en-IN" sz="2400" dirty="0">
                <a:latin typeface="Times New Roman" panose="02020603050405020304" pitchFamily="18" charset="0"/>
                <a:ea typeface="Noto Sans CJK SC Regular"/>
                <a:cs typeface="FreeSans"/>
              </a:rPr>
              <a:t>This part includes the actual representation(visualization) of data. The data is visualized using both R and Python programming languages.</a:t>
            </a:r>
            <a:endParaRPr lang="en-GB" sz="2400" dirty="0">
              <a:latin typeface="Liberation Serif"/>
              <a:ea typeface="Noto Sans CJK SC Regular"/>
              <a:cs typeface="FreeSans"/>
            </a:endParaRPr>
          </a:p>
          <a:p>
            <a:pPr algn="just">
              <a:spcAft>
                <a:spcPts val="0"/>
              </a:spcAft>
            </a:pPr>
            <a:r>
              <a:rPr lang="en-IN" sz="2400" dirty="0">
                <a:latin typeface="Times New Roman" panose="02020603050405020304" pitchFamily="18" charset="0"/>
                <a:ea typeface="Noto Sans CJK SC Regular"/>
                <a:cs typeface="FreeSans"/>
              </a:rPr>
              <a:t>The libraries that are used while displaying the data are as follows:</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numpy</a:t>
            </a: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err="1">
                <a:latin typeface="Times New Roman" panose="02020603050405020304" pitchFamily="18" charset="0"/>
                <a:ea typeface="Noto Sans CJK SC Regular"/>
                <a:cs typeface="FreeSans"/>
              </a:rPr>
              <a:t>matplotlib.pyplot</a:t>
            </a:r>
            <a:r>
              <a:rPr lang="en-IN" sz="2400" dirty="0">
                <a:latin typeface="Times New Roman" panose="02020603050405020304" pitchFamily="18" charset="0"/>
                <a:ea typeface="Noto Sans CJK SC Regular"/>
                <a:cs typeface="FreeSans"/>
              </a:rPr>
              <a:t> </a:t>
            </a:r>
            <a:endParaRPr lang="en-GB" sz="2400" dirty="0">
              <a:latin typeface="Liberation Serif"/>
              <a:ea typeface="Noto Sans CJK SC Regular"/>
              <a:cs typeface="FreeSans"/>
            </a:endParaRPr>
          </a:p>
          <a:p>
            <a:pPr algn="just">
              <a:spcAft>
                <a:spcPts val="0"/>
              </a:spcAft>
            </a:pPr>
            <a:r>
              <a:rPr lang="en-IN" sz="2400" dirty="0">
                <a:latin typeface="Times New Roman" panose="02020603050405020304" pitchFamily="18" charset="0"/>
                <a:ea typeface="Noto Sans CJK SC Regular"/>
                <a:cs typeface="FreeSans"/>
              </a:rPr>
              <a:t>The functions that are used while displaying data are as follows:</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plt.xticks</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plt.text</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plt.plot</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plt.legend</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plt.pie</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plt.hist</a:t>
            </a:r>
            <a:r>
              <a:rPr lang="en-IN" sz="2400" dirty="0">
                <a:latin typeface="Times New Roman" panose="02020603050405020304" pitchFamily="18" charset="0"/>
                <a:ea typeface="Noto Sans CJK SC Regular"/>
                <a:cs typeface="FreeSans"/>
              </a:rPr>
              <a:t>() </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plt.bar</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plt.xlabel</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err="1">
                <a:latin typeface="Times New Roman" panose="02020603050405020304" pitchFamily="18" charset="0"/>
                <a:ea typeface="Noto Sans CJK SC Regular"/>
                <a:cs typeface="FreeSans"/>
              </a:rPr>
              <a:t>plt.ylabel</a:t>
            </a:r>
            <a:r>
              <a:rPr lang="en-IN" sz="2400" dirty="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err="1">
                <a:latin typeface="Times New Roman" panose="02020603050405020304" pitchFamily="18" charset="0"/>
                <a:ea typeface="Noto Sans CJK SC Regular"/>
                <a:cs typeface="FreeSans"/>
              </a:rPr>
              <a:t>plt.show</a:t>
            </a:r>
            <a:r>
              <a:rPr lang="en-IN" sz="2400" dirty="0">
                <a:latin typeface="Times New Roman" panose="02020603050405020304" pitchFamily="18" charset="0"/>
                <a:ea typeface="Noto Sans CJK SC Regular"/>
                <a:cs typeface="FreeSans"/>
              </a:rPr>
              <a: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140992918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descr="dm_grade_ba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5003" y="439492"/>
            <a:ext cx="10895527" cy="55409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125014" y="6073146"/>
            <a:ext cx="829456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0" i="0" u="none" strike="noStrike" cap="none" normalizeH="0" baseline="0" dirty="0" smtClean="0">
                <a:ln>
                  <a:noFill/>
                </a:ln>
                <a:solidFill>
                  <a:schemeClr val="tx1"/>
                </a:solidFill>
                <a:effectLst/>
                <a:latin typeface="Times New Roman" panose="02020603050405020304" pitchFamily="18" charset="0"/>
                <a:ea typeface="Noto Sans CJK SC Regular" charset="0"/>
                <a:cs typeface="Times New Roman" panose="02020603050405020304" pitchFamily="18" charset="0"/>
              </a:rPr>
              <a:t>                       </a:t>
            </a:r>
            <a:r>
              <a:rPr kumimoji="0" lang="en-GB" altLang="zh-CN" sz="2000" b="1" i="0" u="none" strike="noStrike" cap="none" normalizeH="0" baseline="0" dirty="0" smtClean="0">
                <a:ln>
                  <a:noFill/>
                </a:ln>
                <a:solidFill>
                  <a:schemeClr val="tx1"/>
                </a:solidFill>
                <a:effectLst/>
                <a:latin typeface="Times New Roman" panose="02020603050405020304" pitchFamily="18" charset="0"/>
                <a:ea typeface="Noto Sans CJK SC Regular" charset="0"/>
                <a:cs typeface="Times New Roman" panose="02020603050405020304" pitchFamily="18" charset="0"/>
              </a:rPr>
              <a:t>Fig. 1.1 Visualization of grades for the subject DM </a:t>
            </a:r>
            <a:endParaRPr kumimoji="0" lang="en-GB" altLang="zh-CN"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937699673"/>
      </p:ext>
    </p:extLst>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1009541"/>
            <a:ext cx="9981126" cy="4524315"/>
          </a:xfrm>
          <a:prstGeom prst="rect">
            <a:avLst/>
          </a:prstGeom>
        </p:spPr>
        <p:txBody>
          <a:bodyPr wrap="square">
            <a:spAutoFit/>
          </a:bodyPr>
          <a:lstStyle/>
          <a:p>
            <a:pPr lvl="0" algn="just" eaLnBrk="0" fontAlgn="base" hangingPunct="0">
              <a:spcBef>
                <a:spcPct val="0"/>
              </a:spcBef>
              <a:spcAft>
                <a:spcPct val="0"/>
              </a:spcAft>
            </a:pPr>
            <a:r>
              <a:rPr lang="en-GB" altLang="zh-CN" sz="2400" dirty="0">
                <a:latin typeface="Times New Roman" panose="02020603050405020304" pitchFamily="18" charset="0"/>
                <a:ea typeface="Noto Sans CJK SC Regular" charset="0"/>
                <a:cs typeface="Times New Roman" panose="02020603050405020304" pitchFamily="18" charset="0"/>
              </a:rPr>
              <a:t>In the above given graph we can clearly see </a:t>
            </a:r>
            <a:r>
              <a:rPr lang="en-GB" altLang="zh-CN" sz="2400" dirty="0" smtClean="0">
                <a:latin typeface="Times New Roman" panose="02020603050405020304" pitchFamily="18" charset="0"/>
                <a:ea typeface="Noto Sans CJK SC Regular" charset="0"/>
                <a:cs typeface="Times New Roman" panose="02020603050405020304" pitchFamily="18" charset="0"/>
              </a:rPr>
              <a:t>out off </a:t>
            </a:r>
            <a:r>
              <a:rPr lang="en-GB" altLang="zh-CN" sz="2400" b="1" dirty="0">
                <a:solidFill>
                  <a:srgbClr val="FF0000"/>
                </a:solidFill>
                <a:latin typeface="Times New Roman" panose="02020603050405020304" pitchFamily="18" charset="0"/>
                <a:ea typeface="Noto Sans CJK SC Regular" charset="0"/>
                <a:cs typeface="Times New Roman" panose="02020603050405020304" pitchFamily="18" charset="0"/>
              </a:rPr>
              <a:t>181 </a:t>
            </a:r>
            <a:r>
              <a:rPr lang="en-GB" altLang="zh-CN" sz="2400" dirty="0">
                <a:latin typeface="Times New Roman" panose="02020603050405020304" pitchFamily="18" charset="0"/>
                <a:ea typeface="Noto Sans CJK SC Regular" charset="0"/>
                <a:cs typeface="Times New Roman" panose="02020603050405020304" pitchFamily="18" charset="0"/>
              </a:rPr>
              <a:t>students</a:t>
            </a:r>
            <a:r>
              <a:rPr lang="en-GB" altLang="zh-CN" sz="2400" dirty="0" smtClean="0">
                <a:latin typeface="Times New Roman" panose="02020603050405020304" pitchFamily="18" charset="0"/>
                <a:ea typeface="Noto Sans CJK SC Regular" charset="0"/>
                <a:cs typeface="Times New Roman" panose="02020603050405020304" pitchFamily="18" charset="0"/>
              </a:rPr>
              <a:t>;</a:t>
            </a:r>
          </a:p>
          <a:p>
            <a:pPr lvl="0" algn="just" eaLnBrk="0" fontAlgn="base" hangingPunct="0">
              <a:spcBef>
                <a:spcPct val="0"/>
              </a:spcBef>
              <a:spcAft>
                <a:spcPct val="0"/>
              </a:spcAft>
            </a:pPr>
            <a:endParaRPr lang="en-GB" altLang="zh-CN" sz="2400" dirty="0"/>
          </a:p>
          <a:p>
            <a:pPr lvl="0" algn="just" eaLnBrk="0" fontAlgn="base" hangingPunct="0">
              <a:spcBef>
                <a:spcPct val="0"/>
              </a:spcBef>
              <a:spcAft>
                <a:spcPct val="0"/>
              </a:spcAft>
            </a:pPr>
            <a:r>
              <a:rPr lang="en-GB" altLang="zh-CN" sz="2400" dirty="0" smtClean="0">
                <a:latin typeface="Times New Roman" panose="02020603050405020304" pitchFamily="18" charset="0"/>
                <a:ea typeface="Noto Sans CJK SC Regular" charset="0"/>
                <a:cs typeface="Times New Roman" panose="02020603050405020304" pitchFamily="18" charset="0"/>
              </a:rPr>
              <a:t>1.The </a:t>
            </a:r>
            <a:r>
              <a:rPr lang="en-GB" altLang="zh-CN" sz="2400" dirty="0">
                <a:latin typeface="Times New Roman" panose="02020603050405020304" pitchFamily="18" charset="0"/>
                <a:ea typeface="Noto Sans CJK SC Regular" charset="0"/>
                <a:cs typeface="Times New Roman" panose="02020603050405020304" pitchFamily="18" charset="0"/>
              </a:rPr>
              <a:t>number of students getting </a:t>
            </a:r>
            <a:r>
              <a:rPr lang="en-GB" altLang="zh-CN" sz="2400" b="1" dirty="0">
                <a:solidFill>
                  <a:srgbClr val="FF0000"/>
                </a:solidFill>
                <a:latin typeface="Times New Roman" panose="02020603050405020304" pitchFamily="18" charset="0"/>
                <a:ea typeface="Noto Sans CJK SC Regular" charset="0"/>
                <a:cs typeface="Times New Roman" panose="02020603050405020304" pitchFamily="18" charset="0"/>
              </a:rPr>
              <a:t>C</a:t>
            </a:r>
            <a:r>
              <a:rPr lang="en-GB" altLang="zh-CN" sz="2400" dirty="0">
                <a:latin typeface="Times New Roman" panose="02020603050405020304" pitchFamily="18" charset="0"/>
                <a:ea typeface="Noto Sans CJK SC Regular" charset="0"/>
                <a:cs typeface="Times New Roman" panose="02020603050405020304" pitchFamily="18" charset="0"/>
              </a:rPr>
              <a:t> grade( i.e.in the range of  ) is the most </a:t>
            </a:r>
            <a:r>
              <a:rPr lang="en-GB" altLang="zh-CN" sz="2400" dirty="0" smtClean="0">
                <a:latin typeface="Times New Roman" panose="02020603050405020304" pitchFamily="18" charset="0"/>
                <a:ea typeface="Noto Sans CJK SC Regular" charset="0"/>
                <a:cs typeface="Times New Roman" panose="02020603050405020304" pitchFamily="18" charset="0"/>
              </a:rPr>
              <a:t>  compared </a:t>
            </a:r>
            <a:r>
              <a:rPr lang="en-GB" altLang="zh-CN" sz="2400" dirty="0">
                <a:latin typeface="Times New Roman" panose="02020603050405020304" pitchFamily="18" charset="0"/>
                <a:ea typeface="Noto Sans CJK SC Regular" charset="0"/>
                <a:cs typeface="Times New Roman" panose="02020603050405020304" pitchFamily="18" charset="0"/>
              </a:rPr>
              <a:t>to others</a:t>
            </a:r>
            <a:r>
              <a:rPr lang="en-GB" altLang="zh-CN" sz="2400" dirty="0" smtClean="0">
                <a:latin typeface="Times New Roman" panose="02020603050405020304" pitchFamily="18" charset="0"/>
                <a:ea typeface="Noto Sans CJK SC Regular" charset="0"/>
                <a:cs typeface="Times New Roman" panose="02020603050405020304" pitchFamily="18" charset="0"/>
              </a:rPr>
              <a:t>.</a:t>
            </a:r>
          </a:p>
          <a:p>
            <a:pPr lvl="0" algn="just" eaLnBrk="0" fontAlgn="base" hangingPunct="0">
              <a:spcBef>
                <a:spcPct val="0"/>
              </a:spcBef>
              <a:spcAft>
                <a:spcPct val="0"/>
              </a:spcAft>
            </a:pPr>
            <a:endParaRPr lang="en-GB" altLang="zh-CN" sz="2400" dirty="0"/>
          </a:p>
          <a:p>
            <a:pPr lvl="0" algn="just" eaLnBrk="0" fontAlgn="base" hangingPunct="0">
              <a:spcBef>
                <a:spcPct val="0"/>
              </a:spcBef>
              <a:spcAft>
                <a:spcPct val="0"/>
              </a:spcAft>
            </a:pPr>
            <a:r>
              <a:rPr lang="en-GB" altLang="zh-CN" sz="2400" dirty="0" smtClean="0">
                <a:latin typeface="Times New Roman" panose="02020603050405020304" pitchFamily="18" charset="0"/>
                <a:ea typeface="Noto Sans CJK SC Regular" charset="0"/>
                <a:cs typeface="Times New Roman" panose="02020603050405020304" pitchFamily="18" charset="0"/>
              </a:rPr>
              <a:t>2.Students </a:t>
            </a:r>
            <a:r>
              <a:rPr lang="en-GB" altLang="zh-CN" sz="2400" dirty="0">
                <a:latin typeface="Times New Roman" panose="02020603050405020304" pitchFamily="18" charset="0"/>
                <a:ea typeface="Noto Sans CJK SC Regular" charset="0"/>
                <a:cs typeface="Times New Roman" panose="02020603050405020304" pitchFamily="18" charset="0"/>
              </a:rPr>
              <a:t>securing </a:t>
            </a:r>
            <a:r>
              <a:rPr lang="en-GB" altLang="zh-CN" sz="2400" b="1" dirty="0">
                <a:solidFill>
                  <a:srgbClr val="FF0000"/>
                </a:solidFill>
                <a:latin typeface="Times New Roman" panose="02020603050405020304" pitchFamily="18" charset="0"/>
                <a:ea typeface="Noto Sans CJK SC Regular" charset="0"/>
                <a:cs typeface="Times New Roman" panose="02020603050405020304" pitchFamily="18" charset="0"/>
              </a:rPr>
              <a:t>B</a:t>
            </a:r>
            <a:r>
              <a:rPr lang="en-GB" altLang="zh-CN" sz="2400" dirty="0">
                <a:latin typeface="Times New Roman" panose="02020603050405020304" pitchFamily="18" charset="0"/>
                <a:ea typeface="Noto Sans CJK SC Regular" charset="0"/>
                <a:cs typeface="Times New Roman" panose="02020603050405020304" pitchFamily="18" charset="0"/>
              </a:rPr>
              <a:t> grade are </a:t>
            </a:r>
            <a:r>
              <a:rPr lang="en-GB" altLang="zh-CN" sz="2400" b="1" dirty="0">
                <a:solidFill>
                  <a:srgbClr val="FF0000"/>
                </a:solidFill>
                <a:latin typeface="Times New Roman" panose="02020603050405020304" pitchFamily="18" charset="0"/>
                <a:ea typeface="Noto Sans CJK SC Regular" charset="0"/>
                <a:cs typeface="Times New Roman" panose="02020603050405020304" pitchFamily="18" charset="0"/>
              </a:rPr>
              <a:t>32</a:t>
            </a:r>
            <a:r>
              <a:rPr lang="en-GB" altLang="zh-CN" sz="2400" dirty="0">
                <a:latin typeface="Times New Roman" panose="02020603050405020304" pitchFamily="18" charset="0"/>
                <a:ea typeface="Noto Sans CJK SC Regular" charset="0"/>
                <a:cs typeface="Times New Roman" panose="02020603050405020304" pitchFamily="18" charset="0"/>
              </a:rPr>
              <a:t> which is the second highest</a:t>
            </a:r>
            <a:r>
              <a:rPr lang="en-GB" altLang="zh-CN" sz="2400" dirty="0" smtClean="0">
                <a:latin typeface="Times New Roman" panose="02020603050405020304" pitchFamily="18" charset="0"/>
                <a:ea typeface="Noto Sans CJK SC Regular" charset="0"/>
                <a:cs typeface="Times New Roman" panose="02020603050405020304" pitchFamily="18" charset="0"/>
              </a:rPr>
              <a:t>.</a:t>
            </a:r>
          </a:p>
          <a:p>
            <a:pPr lvl="0" algn="just" eaLnBrk="0" fontAlgn="base" hangingPunct="0">
              <a:spcBef>
                <a:spcPct val="0"/>
              </a:spcBef>
              <a:spcAft>
                <a:spcPct val="0"/>
              </a:spcAft>
            </a:pPr>
            <a:endParaRPr lang="en-GB" altLang="zh-CN" sz="2400" dirty="0"/>
          </a:p>
          <a:p>
            <a:pPr lvl="0" algn="just" eaLnBrk="0" fontAlgn="base" hangingPunct="0">
              <a:spcBef>
                <a:spcPct val="0"/>
              </a:spcBef>
              <a:spcAft>
                <a:spcPct val="0"/>
              </a:spcAft>
            </a:pPr>
            <a:r>
              <a:rPr lang="en-GB" altLang="zh-CN" sz="2400" dirty="0" smtClean="0">
                <a:latin typeface="Times New Roman" panose="02020603050405020304" pitchFamily="18" charset="0"/>
                <a:ea typeface="Noto Sans CJK SC Regular" charset="0"/>
                <a:cs typeface="Times New Roman" panose="02020603050405020304" pitchFamily="18" charset="0"/>
              </a:rPr>
              <a:t>3.Only </a:t>
            </a:r>
            <a:r>
              <a:rPr lang="en-GB" altLang="zh-CN" sz="2400" b="1" dirty="0">
                <a:latin typeface="Times New Roman" panose="02020603050405020304" pitchFamily="18" charset="0"/>
                <a:ea typeface="Noto Sans CJK SC Regular" charset="0"/>
                <a:cs typeface="Times New Roman" panose="02020603050405020304" pitchFamily="18" charset="0"/>
              </a:rPr>
              <a:t>3</a:t>
            </a:r>
            <a:r>
              <a:rPr lang="en-GB" altLang="zh-CN" sz="2400" dirty="0">
                <a:latin typeface="Times New Roman" panose="02020603050405020304" pitchFamily="18" charset="0"/>
                <a:ea typeface="Noto Sans CJK SC Regular" charset="0"/>
                <a:cs typeface="Times New Roman" panose="02020603050405020304" pitchFamily="18" charset="0"/>
              </a:rPr>
              <a:t> students have secured </a:t>
            </a:r>
            <a:r>
              <a:rPr lang="en-GB" altLang="zh-CN" sz="2400" b="1" dirty="0">
                <a:solidFill>
                  <a:srgbClr val="FF0000"/>
                </a:solidFill>
                <a:latin typeface="Times New Roman" panose="02020603050405020304" pitchFamily="18" charset="0"/>
                <a:ea typeface="Noto Sans CJK SC Regular" charset="0"/>
                <a:cs typeface="Times New Roman" panose="02020603050405020304" pitchFamily="18" charset="0"/>
              </a:rPr>
              <a:t>O</a:t>
            </a:r>
            <a:r>
              <a:rPr lang="en-GB" altLang="zh-CN" sz="2400" dirty="0">
                <a:latin typeface="Times New Roman" panose="02020603050405020304" pitchFamily="18" charset="0"/>
                <a:ea typeface="Noto Sans CJK SC Regular" charset="0"/>
                <a:cs typeface="Times New Roman" panose="02020603050405020304" pitchFamily="18" charset="0"/>
              </a:rPr>
              <a:t> grade(</a:t>
            </a:r>
            <a:r>
              <a:rPr lang="en-GB" altLang="zh-CN" sz="2400" dirty="0" err="1">
                <a:latin typeface="Times New Roman" panose="02020603050405020304" pitchFamily="18" charset="0"/>
                <a:ea typeface="Noto Sans CJK SC Regular" charset="0"/>
                <a:cs typeface="Times New Roman" panose="02020603050405020304" pitchFamily="18" charset="0"/>
              </a:rPr>
              <a:t>i.e</a:t>
            </a:r>
            <a:r>
              <a:rPr lang="en-GB" altLang="zh-CN" sz="2400" dirty="0">
                <a:latin typeface="Times New Roman" panose="02020603050405020304" pitchFamily="18" charset="0"/>
                <a:ea typeface="Noto Sans CJK SC Regular" charset="0"/>
                <a:cs typeface="Times New Roman" panose="02020603050405020304" pitchFamily="18" charset="0"/>
              </a:rPr>
              <a:t> above </a:t>
            </a:r>
            <a:r>
              <a:rPr lang="en-GB" altLang="zh-CN" sz="2400" dirty="0" smtClean="0">
                <a:latin typeface="Times New Roman" panose="02020603050405020304" pitchFamily="18" charset="0"/>
                <a:ea typeface="Noto Sans CJK SC Regular" charset="0"/>
                <a:cs typeface="Times New Roman" panose="02020603050405020304" pitchFamily="18" charset="0"/>
              </a:rPr>
              <a:t>).</a:t>
            </a:r>
          </a:p>
          <a:p>
            <a:pPr lvl="0" algn="just" eaLnBrk="0" fontAlgn="base" hangingPunct="0">
              <a:spcBef>
                <a:spcPct val="0"/>
              </a:spcBef>
              <a:spcAft>
                <a:spcPct val="0"/>
              </a:spcAft>
            </a:pPr>
            <a:endParaRPr lang="en-GB" altLang="zh-CN" sz="2400" dirty="0"/>
          </a:p>
          <a:p>
            <a:pPr lvl="0" algn="just" eaLnBrk="0" fontAlgn="base" hangingPunct="0">
              <a:spcBef>
                <a:spcPct val="0"/>
              </a:spcBef>
              <a:spcAft>
                <a:spcPct val="0"/>
              </a:spcAft>
            </a:pPr>
            <a:r>
              <a:rPr lang="en-GB" altLang="zh-CN" sz="2400" dirty="0" smtClean="0">
                <a:latin typeface="Times New Roman" panose="02020603050405020304" pitchFamily="18" charset="0"/>
                <a:ea typeface="Noto Sans CJK SC Regular" charset="0"/>
                <a:cs typeface="Times New Roman" panose="02020603050405020304" pitchFamily="18" charset="0"/>
              </a:rPr>
              <a:t>4.</a:t>
            </a:r>
            <a:r>
              <a:rPr lang="en-GB" altLang="zh-CN" sz="2400" b="1" dirty="0" smtClean="0">
                <a:solidFill>
                  <a:srgbClr val="FF0000"/>
                </a:solidFill>
                <a:latin typeface="Times New Roman" panose="02020603050405020304" pitchFamily="18" charset="0"/>
                <a:ea typeface="Noto Sans CJK SC Regular" charset="0"/>
                <a:cs typeface="Times New Roman" panose="02020603050405020304" pitchFamily="18" charset="0"/>
              </a:rPr>
              <a:t>23</a:t>
            </a:r>
            <a:r>
              <a:rPr lang="en-GB" altLang="zh-CN" sz="2400" b="1" dirty="0" smtClean="0">
                <a:latin typeface="Times New Roman" panose="02020603050405020304" pitchFamily="18" charset="0"/>
                <a:ea typeface="Noto Sans CJK SC Regular" charset="0"/>
                <a:cs typeface="Times New Roman" panose="02020603050405020304" pitchFamily="18" charset="0"/>
              </a:rPr>
              <a:t> </a:t>
            </a:r>
            <a:r>
              <a:rPr lang="en-GB" altLang="zh-CN" sz="2400" dirty="0">
                <a:latin typeface="Times New Roman" panose="02020603050405020304" pitchFamily="18" charset="0"/>
                <a:ea typeface="Noto Sans CJK SC Regular" charset="0"/>
                <a:cs typeface="Times New Roman" panose="02020603050405020304" pitchFamily="18" charset="0"/>
              </a:rPr>
              <a:t>students couldn’t clear this subject in the second attempt</a:t>
            </a:r>
            <a:r>
              <a:rPr lang="en-GB" altLang="zh-CN" sz="2400" dirty="0" smtClean="0">
                <a:latin typeface="Times New Roman" panose="02020603050405020304" pitchFamily="18" charset="0"/>
                <a:ea typeface="Noto Sans CJK SC Regular" charset="0"/>
                <a:cs typeface="Times New Roman" panose="02020603050405020304" pitchFamily="18" charset="0"/>
              </a:rPr>
              <a:t>.</a:t>
            </a:r>
          </a:p>
          <a:p>
            <a:pPr lvl="0" algn="just" eaLnBrk="0" fontAlgn="base" hangingPunct="0">
              <a:spcBef>
                <a:spcPct val="0"/>
              </a:spcBef>
              <a:spcAft>
                <a:spcPct val="0"/>
              </a:spcAft>
            </a:pPr>
            <a:endParaRPr lang="en-GB" altLang="zh-CN" sz="2400" dirty="0"/>
          </a:p>
          <a:p>
            <a:pPr lvl="0" algn="just" eaLnBrk="0" fontAlgn="base" hangingPunct="0">
              <a:spcBef>
                <a:spcPct val="0"/>
              </a:spcBef>
              <a:spcAft>
                <a:spcPct val="0"/>
              </a:spcAft>
            </a:pPr>
            <a:r>
              <a:rPr lang="en-GB" altLang="zh-CN" sz="2400" dirty="0" smtClean="0">
                <a:latin typeface="Times New Roman" panose="02020603050405020304" pitchFamily="18" charset="0"/>
                <a:ea typeface="Noto Sans CJK SC Regular" charset="0"/>
                <a:cs typeface="Times New Roman" panose="02020603050405020304" pitchFamily="18" charset="0"/>
              </a:rPr>
              <a:t>5.Number </a:t>
            </a:r>
            <a:r>
              <a:rPr lang="en-GB" altLang="zh-CN" sz="2400" dirty="0">
                <a:latin typeface="Times New Roman" panose="02020603050405020304" pitchFamily="18" charset="0"/>
                <a:ea typeface="Noto Sans CJK SC Regular" charset="0"/>
                <a:cs typeface="Times New Roman" panose="02020603050405020304" pitchFamily="18" charset="0"/>
              </a:rPr>
              <a:t>of  students securing </a:t>
            </a:r>
            <a:r>
              <a:rPr lang="en-GB" altLang="zh-CN" sz="2400" b="1" dirty="0">
                <a:solidFill>
                  <a:srgbClr val="FF0000"/>
                </a:solidFill>
                <a:latin typeface="Times New Roman" panose="02020603050405020304" pitchFamily="18" charset="0"/>
                <a:ea typeface="Noto Sans CJK SC Regular" charset="0"/>
                <a:cs typeface="Times New Roman" panose="02020603050405020304" pitchFamily="18" charset="0"/>
              </a:rPr>
              <a:t>A</a:t>
            </a:r>
            <a:r>
              <a:rPr lang="en-GB" altLang="zh-CN" sz="2400" b="1" dirty="0">
                <a:latin typeface="Times New Roman" panose="02020603050405020304" pitchFamily="18" charset="0"/>
                <a:ea typeface="Noto Sans CJK SC Regular" charset="0"/>
                <a:cs typeface="Times New Roman" panose="02020603050405020304" pitchFamily="18" charset="0"/>
              </a:rPr>
              <a:t> </a:t>
            </a:r>
            <a:r>
              <a:rPr lang="en-GB" altLang="zh-CN" sz="2400" dirty="0">
                <a:latin typeface="Times New Roman" panose="02020603050405020304" pitchFamily="18" charset="0"/>
                <a:ea typeface="Noto Sans CJK SC Regular" charset="0"/>
                <a:cs typeface="Times New Roman" panose="02020603050405020304" pitchFamily="18" charset="0"/>
              </a:rPr>
              <a:t>and </a:t>
            </a:r>
            <a:r>
              <a:rPr lang="en-GB" altLang="zh-CN" sz="2400" b="1" dirty="0">
                <a:solidFill>
                  <a:srgbClr val="FF0000"/>
                </a:solidFill>
                <a:latin typeface="Times New Roman" panose="02020603050405020304" pitchFamily="18" charset="0"/>
                <a:ea typeface="Noto Sans CJK SC Regular" charset="0"/>
                <a:cs typeface="Times New Roman" panose="02020603050405020304" pitchFamily="18" charset="0"/>
              </a:rPr>
              <a:t>B+</a:t>
            </a:r>
            <a:r>
              <a:rPr lang="en-GB" altLang="zh-CN" sz="2400" dirty="0">
                <a:latin typeface="Times New Roman" panose="02020603050405020304" pitchFamily="18" charset="0"/>
                <a:ea typeface="Noto Sans CJK SC Regular" charset="0"/>
                <a:cs typeface="Times New Roman" panose="02020603050405020304" pitchFamily="18" charset="0"/>
              </a:rPr>
              <a:t> are equal . </a:t>
            </a:r>
            <a:endParaRPr lang="en-GB" altLang="zh-CN" sz="2400" dirty="0">
              <a:latin typeface="Arial" panose="020B0604020202020204" pitchFamily="34" charset="0"/>
            </a:endParaRPr>
          </a:p>
        </p:txBody>
      </p:sp>
    </p:spTree>
    <p:extLst>
      <p:ext uri="{BB962C8B-B14F-4D97-AF65-F5344CB8AC3E}">
        <p14:creationId xmlns:p14="http://schemas.microsoft.com/office/powerpoint/2010/main" xmlns="" val="963949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M\Div-A\grade_bar.png"/>
          <p:cNvPicPr/>
          <p:nvPr/>
        </p:nvPicPr>
        <p:blipFill>
          <a:blip r:embed="rId2"/>
          <a:stretch>
            <a:fillRect/>
          </a:stretch>
        </p:blipFill>
        <p:spPr bwMode="auto">
          <a:xfrm>
            <a:off x="-90151" y="486175"/>
            <a:ext cx="6130344" cy="5750417"/>
          </a:xfrm>
          <a:prstGeom prst="rect">
            <a:avLst/>
          </a:prstGeom>
          <a:noFill/>
          <a:ln w="9525">
            <a:noFill/>
            <a:miter lim="800000"/>
            <a:headEnd/>
            <a:tailEnd/>
          </a:ln>
        </p:spPr>
      </p:pic>
      <p:pic>
        <p:nvPicPr>
          <p:cNvPr id="3" name="Picture" descr="C:\Users\SAINATH\Documents\project_graphs\DM\Div-B\grade_bar.png"/>
          <p:cNvPicPr/>
          <p:nvPr/>
        </p:nvPicPr>
        <p:blipFill>
          <a:blip r:embed="rId3"/>
          <a:stretch>
            <a:fillRect/>
          </a:stretch>
        </p:blipFill>
        <p:spPr bwMode="auto">
          <a:xfrm>
            <a:off x="6040192" y="634283"/>
            <a:ext cx="6151808" cy="5718219"/>
          </a:xfrm>
          <a:prstGeom prst="rect">
            <a:avLst/>
          </a:prstGeom>
          <a:noFill/>
          <a:ln w="9525">
            <a:noFill/>
            <a:miter lim="800000"/>
            <a:headEnd/>
            <a:tailEnd/>
          </a:ln>
        </p:spPr>
      </p:pic>
    </p:spTree>
    <p:extLst>
      <p:ext uri="{BB962C8B-B14F-4D97-AF65-F5344CB8AC3E}">
        <p14:creationId xmlns:p14="http://schemas.microsoft.com/office/powerpoint/2010/main" xmlns="" val="2665125568"/>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227" y="507264"/>
            <a:ext cx="10088451" cy="2436564"/>
          </a:xfrm>
          <a:prstGeom prst="rect">
            <a:avLst/>
          </a:prstGeom>
        </p:spPr>
        <p:txBody>
          <a:bodyPr wrap="square">
            <a:spAutoFit/>
          </a:bodyPr>
          <a:lstStyle/>
          <a:p>
            <a:pPr marL="457200">
              <a:spcAft>
                <a:spcPts val="1000"/>
              </a:spcAft>
            </a:pPr>
            <a:r>
              <a:rPr lang="en-IN" sz="2400" b="1" dirty="0" smtClean="0">
                <a:latin typeface="Times New Roman" panose="02020603050405020304" pitchFamily="18" charset="0"/>
                <a:ea typeface="Noto Sans CJK SC Regular"/>
                <a:cs typeface="FreeSans"/>
              </a:rPr>
              <a:t>DIV –A</a:t>
            </a:r>
          </a:p>
          <a:p>
            <a:pPr marL="457200" algn="just">
              <a:spcAft>
                <a:spcPts val="1000"/>
              </a:spcAft>
            </a:pPr>
            <a:r>
              <a:rPr lang="en-IN" sz="2400" dirty="0" smtClean="0">
                <a:latin typeface="Times New Roman" panose="02020603050405020304" pitchFamily="18" charset="0"/>
                <a:ea typeface="Noto Sans CJK SC Regular"/>
                <a:cs typeface="FreeSans"/>
              </a:rPr>
              <a:t>From </a:t>
            </a:r>
            <a:r>
              <a:rPr lang="en-IN" sz="2400" dirty="0">
                <a:latin typeface="Times New Roman" panose="02020603050405020304" pitchFamily="18" charset="0"/>
                <a:ea typeface="Noto Sans CJK SC Regular"/>
                <a:cs typeface="FreeSans"/>
              </a:rPr>
              <a:t>the graph we can clearly see </a:t>
            </a:r>
            <a:r>
              <a:rPr lang="en-IN" sz="2400" dirty="0" smtClean="0">
                <a:latin typeface="Times New Roman" panose="02020603050405020304" pitchFamily="18" charset="0"/>
                <a:ea typeface="Noto Sans CJK SC Regular"/>
                <a:cs typeface="FreeSans"/>
              </a:rPr>
              <a:t>that only </a:t>
            </a:r>
            <a:r>
              <a:rPr lang="en-IN" sz="2400" dirty="0">
                <a:latin typeface="Times New Roman" panose="02020603050405020304" pitchFamily="18" charset="0"/>
                <a:ea typeface="Noto Sans CJK SC Regular"/>
                <a:cs typeface="FreeSans"/>
              </a:rPr>
              <a:t>2 students could secure an O </a:t>
            </a:r>
            <a:r>
              <a:rPr lang="en-IN" sz="2400" dirty="0" smtClean="0">
                <a:latin typeface="Times New Roman" panose="02020603050405020304" pitchFamily="18" charset="0"/>
                <a:ea typeface="Noto Sans CJK SC Regular"/>
                <a:cs typeface="FreeSans"/>
              </a:rPr>
              <a:t>grade whereas </a:t>
            </a:r>
            <a:r>
              <a:rPr lang="en-IN" sz="2400" dirty="0">
                <a:latin typeface="Times New Roman" panose="02020603050405020304" pitchFamily="18" charset="0"/>
                <a:ea typeface="Noto Sans CJK SC Regular"/>
                <a:cs typeface="FreeSans"/>
              </a:rPr>
              <a:t>4 students have secured A+ </a:t>
            </a:r>
            <a:r>
              <a:rPr lang="en-IN" sz="2400" dirty="0" smtClean="0">
                <a:latin typeface="Times New Roman" panose="02020603050405020304" pitchFamily="18" charset="0"/>
                <a:ea typeface="Noto Sans CJK SC Regular"/>
                <a:cs typeface="FreeSans"/>
              </a:rPr>
              <a:t>grade .The </a:t>
            </a:r>
            <a:r>
              <a:rPr lang="en-IN" sz="2400" dirty="0">
                <a:latin typeface="Times New Roman" panose="02020603050405020304" pitchFamily="18" charset="0"/>
                <a:ea typeface="Noto Sans CJK SC Regular"/>
                <a:cs typeface="FreeSans"/>
              </a:rPr>
              <a:t>number of students securing A and B+ grades are  equal(i.e.12 each),whereas the number of students securing B and C grade are equal(i.e.15 each).5 students </a:t>
            </a:r>
            <a:r>
              <a:rPr lang="en-IN" sz="2400" dirty="0" err="1" smtClean="0">
                <a:latin typeface="Times New Roman" panose="02020603050405020304" pitchFamily="18" charset="0"/>
                <a:ea typeface="Noto Sans CJK SC Regular"/>
                <a:cs typeface="FreeSans"/>
              </a:rPr>
              <a:t>couldnt</a:t>
            </a:r>
            <a:r>
              <a:rPr lang="en-IN" sz="2400" dirty="0" smtClean="0">
                <a:latin typeface="Times New Roman" panose="02020603050405020304" pitchFamily="18" charset="0"/>
                <a:ea typeface="Noto Sans CJK SC Regular"/>
                <a:cs typeface="FreeSans"/>
              </a:rPr>
              <a:t> </a:t>
            </a:r>
            <a:r>
              <a:rPr lang="en-IN" sz="2400" dirty="0">
                <a:latin typeface="Times New Roman" panose="02020603050405020304" pitchFamily="18" charset="0"/>
                <a:ea typeface="Noto Sans CJK SC Regular"/>
                <a:cs typeface="FreeSans"/>
              </a:rPr>
              <a:t>clear this subject in the second attempt from div A.</a:t>
            </a:r>
            <a:endParaRPr lang="en-GB" sz="2400" dirty="0">
              <a:effectLst/>
              <a:latin typeface="Liberation Serif"/>
              <a:ea typeface="Noto Sans CJK SC Regular"/>
              <a:cs typeface="FreeSans"/>
            </a:endParaRPr>
          </a:p>
        </p:txBody>
      </p:sp>
      <p:sp>
        <p:nvSpPr>
          <p:cNvPr id="3" name="Rectangle 2"/>
          <p:cNvSpPr/>
          <p:nvPr/>
        </p:nvSpPr>
        <p:spPr>
          <a:xfrm>
            <a:off x="1493949" y="4181119"/>
            <a:ext cx="9414456" cy="1938992"/>
          </a:xfrm>
          <a:prstGeom prst="rect">
            <a:avLst/>
          </a:prstGeom>
        </p:spPr>
        <p:txBody>
          <a:bodyPr wrap="square">
            <a:spAutoFit/>
          </a:bodyPr>
          <a:lstStyle/>
          <a:p>
            <a:pPr>
              <a:spcAft>
                <a:spcPts val="0"/>
              </a:spcAft>
            </a:pPr>
            <a:r>
              <a:rPr lang="en-IN" sz="2400" b="1" dirty="0" smtClean="0">
                <a:latin typeface="Times New Roman" panose="02020603050405020304" pitchFamily="18" charset="0"/>
                <a:ea typeface="Noto Sans CJK SC Regular"/>
                <a:cs typeface="FreeSans"/>
              </a:rPr>
              <a:t>DIV -B </a:t>
            </a:r>
          </a:p>
          <a:p>
            <a:pPr algn="just">
              <a:spcAft>
                <a:spcPts val="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smtClean="0">
                <a:latin typeface="Times New Roman" panose="02020603050405020304" pitchFamily="18" charset="0"/>
                <a:ea typeface="Noto Sans CJK SC Regular"/>
                <a:cs typeface="FreeSans"/>
              </a:rPr>
              <a:t>that only </a:t>
            </a:r>
            <a:r>
              <a:rPr lang="en-IN" sz="2400" dirty="0">
                <a:latin typeface="Times New Roman" panose="02020603050405020304" pitchFamily="18" charset="0"/>
                <a:ea typeface="Noto Sans CJK SC Regular"/>
                <a:cs typeface="FreeSans"/>
              </a:rPr>
              <a:t>2 students  could secure an O as well as A+ </a:t>
            </a:r>
            <a:r>
              <a:rPr lang="en-IN" sz="2400" dirty="0" smtClean="0">
                <a:latin typeface="Times New Roman" panose="02020603050405020304" pitchFamily="18" charset="0"/>
                <a:ea typeface="Noto Sans CJK SC Regular"/>
                <a:cs typeface="FreeSans"/>
              </a:rPr>
              <a:t>grade whereas </a:t>
            </a:r>
            <a:r>
              <a:rPr lang="en-IN" sz="2400" dirty="0">
                <a:latin typeface="Times New Roman" panose="02020603050405020304" pitchFamily="18" charset="0"/>
                <a:ea typeface="Noto Sans CJK SC Regular"/>
                <a:cs typeface="FreeSans"/>
              </a:rPr>
              <a:t>only 8 students have secured A  grade.21 students have got C grade which is the highest.14 students could not clear this subject.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595361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M\ol_th_hist.png"/>
          <p:cNvPicPr/>
          <p:nvPr/>
        </p:nvPicPr>
        <p:blipFill>
          <a:blip r:embed="rId2"/>
          <a:stretch>
            <a:fillRect/>
          </a:stretch>
        </p:blipFill>
        <p:spPr bwMode="auto">
          <a:xfrm>
            <a:off x="850006" y="369332"/>
            <a:ext cx="10187188" cy="4458677"/>
          </a:xfrm>
          <a:prstGeom prst="rect">
            <a:avLst/>
          </a:prstGeom>
          <a:noFill/>
          <a:ln w="9525">
            <a:noFill/>
            <a:miter lim="800000"/>
            <a:headEnd/>
            <a:tailEnd/>
          </a:ln>
        </p:spPr>
      </p:pic>
      <p:sp>
        <p:nvSpPr>
          <p:cNvPr id="3" name="Rectangle 2"/>
          <p:cNvSpPr/>
          <p:nvPr/>
        </p:nvSpPr>
        <p:spPr>
          <a:xfrm>
            <a:off x="3980995" y="0"/>
            <a:ext cx="4324454"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DM</a:t>
            </a:r>
            <a:endParaRPr lang="en-GB" sz="2400" dirty="0">
              <a:effectLst/>
              <a:latin typeface="Liberation Serif"/>
              <a:ea typeface="Noto Sans CJK SC Regular"/>
              <a:cs typeface="FreeSans"/>
            </a:endParaRPr>
          </a:p>
        </p:txBody>
      </p:sp>
      <p:sp>
        <p:nvSpPr>
          <p:cNvPr id="4" name="Rectangle 3"/>
          <p:cNvSpPr/>
          <p:nvPr/>
        </p:nvSpPr>
        <p:spPr>
          <a:xfrm>
            <a:off x="437882" y="4828009"/>
            <a:ext cx="11410681" cy="1938992"/>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graph we can clearly see </a:t>
            </a:r>
            <a:r>
              <a:rPr lang="en-IN" sz="2400" dirty="0" err="1">
                <a:latin typeface="Times New Roman" panose="02020603050405020304" pitchFamily="18" charset="0"/>
                <a:ea typeface="Noto Sans CJK SC Regular"/>
                <a:cs typeface="FreeSans"/>
              </a:rPr>
              <a:t>that,most</a:t>
            </a:r>
            <a:r>
              <a:rPr lang="en-IN" sz="2400" dirty="0">
                <a:latin typeface="Times New Roman" panose="02020603050405020304" pitchFamily="18" charset="0"/>
                <a:ea typeface="Noto Sans CJK SC Regular"/>
                <a:cs typeface="FreeSans"/>
              </a:rPr>
              <a:t> of students have secured marks in the range of 20-30 for both online as well as </a:t>
            </a:r>
            <a:r>
              <a:rPr lang="en-IN" sz="2400" dirty="0" err="1">
                <a:latin typeface="Times New Roman" panose="02020603050405020304" pitchFamily="18" charset="0"/>
                <a:ea typeface="Noto Sans CJK SC Regular"/>
                <a:cs typeface="FreeSans"/>
              </a:rPr>
              <a:t>theory.In</a:t>
            </a:r>
            <a:r>
              <a:rPr lang="en-IN" sz="2400" dirty="0">
                <a:latin typeface="Times New Roman" panose="02020603050405020304" pitchFamily="18" charset="0"/>
                <a:ea typeface="Noto Sans CJK SC Regular"/>
                <a:cs typeface="FreeSans"/>
              </a:rPr>
              <a:t> most of ranges the online marks beats the theory marks in case of </a:t>
            </a:r>
            <a:r>
              <a:rPr lang="en-IN" sz="2400" dirty="0" err="1">
                <a:latin typeface="Times New Roman" panose="02020603050405020304" pitchFamily="18" charset="0"/>
                <a:ea typeface="Noto Sans CJK SC Regular"/>
                <a:cs typeface="FreeSans"/>
              </a:rPr>
              <a:t>scores,thus</a:t>
            </a:r>
            <a:r>
              <a:rPr lang="en-IN" sz="2400" dirty="0">
                <a:latin typeface="Times New Roman" panose="02020603050405020304" pitchFamily="18" charset="0"/>
                <a:ea typeface="Noto Sans CJK SC Regular"/>
                <a:cs typeface="FreeSans"/>
              </a:rPr>
              <a:t> concluding that students get more in online compared to </a:t>
            </a:r>
            <a:r>
              <a:rPr lang="en-IN" sz="2400" dirty="0" err="1">
                <a:latin typeface="Times New Roman" panose="02020603050405020304" pitchFamily="18" charset="0"/>
                <a:ea typeface="Noto Sans CJK SC Regular"/>
                <a:cs typeface="FreeSans"/>
              </a:rPr>
              <a:t>theory.Students</a:t>
            </a:r>
            <a:r>
              <a:rPr lang="en-IN" sz="2400" dirty="0">
                <a:latin typeface="Times New Roman" panose="02020603050405020304" pitchFamily="18" charset="0"/>
                <a:ea typeface="Noto Sans CJK SC Regular"/>
                <a:cs typeface="FreeSans"/>
              </a:rPr>
              <a:t> securing marks in the range of 40-50 are the least for both online as well as theory.</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798711416"/>
      </p:ext>
    </p:extLst>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M\Div-A\ol_th_hist.png"/>
          <p:cNvPicPr/>
          <p:nvPr/>
        </p:nvPicPr>
        <p:blipFill>
          <a:blip r:embed="rId2"/>
          <a:stretch>
            <a:fillRect/>
          </a:stretch>
        </p:blipFill>
        <p:spPr bwMode="auto">
          <a:xfrm>
            <a:off x="-247495" y="643944"/>
            <a:ext cx="5854700" cy="5653825"/>
          </a:xfrm>
          <a:prstGeom prst="rect">
            <a:avLst/>
          </a:prstGeom>
          <a:noFill/>
          <a:ln w="9525">
            <a:noFill/>
            <a:miter lim="800000"/>
            <a:headEnd/>
            <a:tailEnd/>
          </a:ln>
        </p:spPr>
      </p:pic>
      <p:sp>
        <p:nvSpPr>
          <p:cNvPr id="3" name="Rectangle 2"/>
          <p:cNvSpPr/>
          <p:nvPr/>
        </p:nvSpPr>
        <p:spPr>
          <a:xfrm>
            <a:off x="3349557" y="157896"/>
            <a:ext cx="4324454"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DM</a:t>
            </a:r>
            <a:endParaRPr lang="en-GB" sz="2400" dirty="0">
              <a:effectLst/>
              <a:latin typeface="Liberation Serif"/>
              <a:ea typeface="Noto Sans CJK SC Regular"/>
              <a:cs typeface="FreeSans"/>
            </a:endParaRPr>
          </a:p>
        </p:txBody>
      </p:sp>
      <p:pic>
        <p:nvPicPr>
          <p:cNvPr id="4" name="Picture" descr="C:\Users\SAINATH\Documents\project_graphs\DM\Div-B\ol_th_hist.png"/>
          <p:cNvPicPr/>
          <p:nvPr/>
        </p:nvPicPr>
        <p:blipFill>
          <a:blip r:embed="rId3"/>
          <a:stretch>
            <a:fillRect/>
          </a:stretch>
        </p:blipFill>
        <p:spPr bwMode="auto">
          <a:xfrm>
            <a:off x="6019329" y="643944"/>
            <a:ext cx="5991919" cy="5473521"/>
          </a:xfrm>
          <a:prstGeom prst="rect">
            <a:avLst/>
          </a:prstGeom>
          <a:noFill/>
          <a:ln w="9525">
            <a:noFill/>
            <a:miter lim="800000"/>
            <a:headEnd/>
            <a:tailEnd/>
          </a:ln>
        </p:spPr>
      </p:pic>
    </p:spTree>
    <p:extLst>
      <p:ext uri="{BB962C8B-B14F-4D97-AF65-F5344CB8AC3E}">
        <p14:creationId xmlns:p14="http://schemas.microsoft.com/office/powerpoint/2010/main" xmlns="" val="21796001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ELD\deld_grade_bar.png"/>
          <p:cNvPicPr/>
          <p:nvPr/>
        </p:nvPicPr>
        <p:blipFill>
          <a:blip r:embed="rId2"/>
          <a:stretch>
            <a:fillRect/>
          </a:stretch>
        </p:blipFill>
        <p:spPr bwMode="auto">
          <a:xfrm>
            <a:off x="463638" y="244699"/>
            <a:ext cx="10753861" cy="5549652"/>
          </a:xfrm>
          <a:prstGeom prst="rect">
            <a:avLst/>
          </a:prstGeom>
          <a:noFill/>
          <a:ln w="9525">
            <a:noFill/>
            <a:miter lim="800000"/>
            <a:headEnd/>
            <a:tailEnd/>
          </a:ln>
        </p:spPr>
      </p:pic>
      <p:sp>
        <p:nvSpPr>
          <p:cNvPr id="3" name="Rectangle 2"/>
          <p:cNvSpPr/>
          <p:nvPr/>
        </p:nvSpPr>
        <p:spPr>
          <a:xfrm>
            <a:off x="2343955" y="5794351"/>
            <a:ext cx="5777873" cy="369332"/>
          </a:xfrm>
          <a:prstGeom prst="rect">
            <a:avLst/>
          </a:prstGeom>
        </p:spPr>
        <p:txBody>
          <a:bodyPr wrap="square">
            <a:spAutoFit/>
          </a:bodyPr>
          <a:lstStyle/>
          <a:p>
            <a:pPr marL="914400">
              <a:spcAft>
                <a:spcPts val="0"/>
              </a:spcAft>
            </a:pPr>
            <a:r>
              <a:rPr lang="en-IN" b="1" dirty="0">
                <a:latin typeface="Times New Roman" panose="02020603050405020304" pitchFamily="18" charset="0"/>
                <a:ea typeface="Noto Sans CJK SC Regular"/>
                <a:cs typeface="FreeSans"/>
              </a:rPr>
              <a:t>Visualization of grades for the subject DELD </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17896181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5" y="777721"/>
            <a:ext cx="10406129" cy="4524315"/>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given graph we can clearly see </a:t>
            </a:r>
            <a:r>
              <a:rPr lang="en-IN" sz="2400" dirty="0" err="1">
                <a:latin typeface="Times New Roman" panose="02020603050405020304" pitchFamily="18" charset="0"/>
                <a:ea typeface="Noto Sans CJK SC Regular"/>
                <a:cs typeface="FreeSans"/>
              </a:rPr>
              <a:t>outoff</a:t>
            </a:r>
            <a:r>
              <a:rPr lang="en-IN" sz="2400" dirty="0">
                <a:latin typeface="Times New Roman" panose="02020603050405020304" pitchFamily="18" charset="0"/>
                <a:ea typeface="Noto Sans CJK SC Regular"/>
                <a:cs typeface="FreeSans"/>
              </a:rPr>
              <a:t> 181 students</a:t>
            </a:r>
            <a:r>
              <a:rPr lang="en-IN" sz="2400" dirty="0" smtClean="0">
                <a:latin typeface="Times New Roman" panose="02020603050405020304" pitchFamily="18" charset="0"/>
                <a:ea typeface="Noto Sans CJK SC Regular"/>
                <a:cs typeface="FreeSans"/>
              </a:rPr>
              <a:t>;</a:t>
            </a:r>
          </a:p>
          <a:p>
            <a:pPr algn="just">
              <a:spcAft>
                <a:spcPts val="0"/>
              </a:spcAft>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number of students securing A+,A,B grades are nearly equal(i.e. 33,36,34 respectively</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Students securing O  </a:t>
            </a:r>
            <a:r>
              <a:rPr lang="en-IN" sz="2400" dirty="0" err="1">
                <a:latin typeface="Times New Roman" panose="02020603050405020304" pitchFamily="18" charset="0"/>
                <a:ea typeface="Noto Sans CJK SC Regular"/>
                <a:cs typeface="FreeSans"/>
              </a:rPr>
              <a:t>gradeis</a:t>
            </a:r>
            <a:r>
              <a:rPr lang="en-IN" sz="2400" dirty="0">
                <a:latin typeface="Times New Roman" panose="02020603050405020304" pitchFamily="18" charset="0"/>
                <a:ea typeface="Noto Sans CJK SC Regular"/>
                <a:cs typeface="FreeSans"/>
              </a:rPr>
              <a:t> the least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Only 3 students have secured O grade(</a:t>
            </a:r>
            <a:r>
              <a:rPr lang="en-IN" sz="2400" dirty="0" err="1">
                <a:latin typeface="Times New Roman" panose="02020603050405020304" pitchFamily="18" charset="0"/>
                <a:ea typeface="Noto Sans CJK SC Regular"/>
                <a:cs typeface="FreeSans"/>
              </a:rPr>
              <a:t>i.e</a:t>
            </a:r>
            <a:r>
              <a:rPr lang="en-IN" sz="2400" dirty="0">
                <a:latin typeface="Times New Roman" panose="02020603050405020304" pitchFamily="18" charset="0"/>
                <a:ea typeface="Noto Sans CJK SC Regular"/>
                <a:cs typeface="FreeSans"/>
              </a:rPr>
              <a:t>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12 students couldn’t clear this subject in the second attempt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a:latin typeface="Times New Roman" panose="02020603050405020304" pitchFamily="18" charset="0"/>
                <a:ea typeface="Noto Sans CJK SC Regular"/>
                <a:cs typeface="FreeSans"/>
              </a:rPr>
              <a:t>The students securing B+ and C grades are almost equal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1589057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ELD\Div-B\grade_bar.png"/>
          <p:cNvPicPr/>
          <p:nvPr/>
        </p:nvPicPr>
        <p:blipFill>
          <a:blip r:embed="rId2"/>
          <a:stretch>
            <a:fillRect/>
          </a:stretch>
        </p:blipFill>
        <p:spPr bwMode="auto">
          <a:xfrm>
            <a:off x="5761570" y="386366"/>
            <a:ext cx="6430430" cy="5022761"/>
          </a:xfrm>
          <a:prstGeom prst="rect">
            <a:avLst/>
          </a:prstGeom>
          <a:noFill/>
          <a:ln w="9525">
            <a:noFill/>
            <a:miter lim="800000"/>
            <a:headEnd/>
            <a:tailEnd/>
          </a:ln>
        </p:spPr>
      </p:pic>
      <p:sp>
        <p:nvSpPr>
          <p:cNvPr id="3" name="Rectangle 2"/>
          <p:cNvSpPr/>
          <p:nvPr/>
        </p:nvSpPr>
        <p:spPr>
          <a:xfrm>
            <a:off x="6594434" y="5665562"/>
            <a:ext cx="5339988"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DELD(div B)</a:t>
            </a:r>
            <a:endParaRPr lang="en-GB" dirty="0">
              <a:effectLst/>
              <a:latin typeface="Liberation Serif"/>
              <a:ea typeface="Noto Sans CJK SC Regular"/>
              <a:cs typeface="FreeSans"/>
            </a:endParaRPr>
          </a:p>
        </p:txBody>
      </p:sp>
      <p:pic>
        <p:nvPicPr>
          <p:cNvPr id="4" name="Picture" descr="C:\Users\SAINATH\Documents\project_graphs\DELD\Div-A\grade_bar.png"/>
          <p:cNvPicPr/>
          <p:nvPr/>
        </p:nvPicPr>
        <p:blipFill>
          <a:blip r:embed="rId3"/>
          <a:stretch>
            <a:fillRect/>
          </a:stretch>
        </p:blipFill>
        <p:spPr bwMode="auto">
          <a:xfrm>
            <a:off x="0" y="386366"/>
            <a:ext cx="5943600" cy="5112913"/>
          </a:xfrm>
          <a:prstGeom prst="rect">
            <a:avLst/>
          </a:prstGeom>
          <a:noFill/>
          <a:ln w="9525">
            <a:noFill/>
            <a:miter lim="800000"/>
            <a:headEnd/>
            <a:tailEnd/>
          </a:ln>
        </p:spPr>
      </p:pic>
      <p:sp>
        <p:nvSpPr>
          <p:cNvPr id="5" name="Rectangle 4"/>
          <p:cNvSpPr/>
          <p:nvPr/>
        </p:nvSpPr>
        <p:spPr>
          <a:xfrm>
            <a:off x="182029" y="5665562"/>
            <a:ext cx="5579541" cy="369332"/>
          </a:xfrm>
          <a:prstGeom prst="rect">
            <a:avLst/>
          </a:prstGeom>
        </p:spPr>
        <p:txBody>
          <a:bodyPr wrap="none">
            <a:spAutoFit/>
          </a:bodyPr>
          <a:lstStyle/>
          <a:p>
            <a:r>
              <a:rPr lang="en-US" b="1" dirty="0">
                <a:latin typeface="Times New Roman" panose="02020603050405020304" pitchFamily="18" charset="0"/>
                <a:ea typeface="Droid Sans Fallback"/>
              </a:rPr>
              <a:t>1b Visualization of grades for the subject DELD(div A)</a:t>
            </a:r>
            <a:endParaRPr lang="en-GB" dirty="0"/>
          </a:p>
        </p:txBody>
      </p:sp>
    </p:spTree>
    <p:extLst>
      <p:ext uri="{BB962C8B-B14F-4D97-AF65-F5344CB8AC3E}">
        <p14:creationId xmlns:p14="http://schemas.microsoft.com/office/powerpoint/2010/main" xmlns="" val="4055805018"/>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252" y="353895"/>
            <a:ext cx="8886423" cy="6555641"/>
          </a:xfrm>
          <a:prstGeom prst="rect">
            <a:avLst/>
          </a:prstGeom>
        </p:spPr>
        <p:txBody>
          <a:bodyPr wrap="square">
            <a:spAutoFit/>
          </a:bodyPr>
          <a:lstStyle/>
          <a:p>
            <a:pPr>
              <a:spcAft>
                <a:spcPts val="0"/>
              </a:spcAft>
            </a:pPr>
            <a:r>
              <a:rPr lang="en-IN" sz="4000" b="1" dirty="0" smtClean="0">
                <a:solidFill>
                  <a:srgbClr val="92D050"/>
                </a:solidFill>
                <a:effectLst/>
                <a:latin typeface="Times New Roman" panose="02020603050405020304" pitchFamily="18" charset="0"/>
                <a:ea typeface="Noto Sans CJK SC Regular"/>
                <a:cs typeface="FreeSans"/>
              </a:rPr>
              <a:t>          PROBLEM STATEMENT </a:t>
            </a:r>
            <a:endParaRPr lang="en-GB" sz="4000" dirty="0" smtClean="0">
              <a:solidFill>
                <a:srgbClr val="92D050"/>
              </a:solidFill>
              <a:effectLst/>
              <a:latin typeface="Liberation Serif"/>
              <a:ea typeface="Noto Sans CJK SC Regular"/>
              <a:cs typeface="FreeSans"/>
            </a:endParaRPr>
          </a:p>
          <a:p>
            <a:pPr>
              <a:spcAft>
                <a:spcPts val="0"/>
              </a:spcAft>
            </a:pPr>
            <a:r>
              <a:rPr lang="en-IN" sz="2000" b="1" dirty="0" smtClean="0">
                <a:effectLst/>
                <a:latin typeface="Times New Roman" panose="02020603050405020304" pitchFamily="18" charset="0"/>
                <a:ea typeface="Noto Sans CJK SC Regular"/>
                <a:cs typeface="FreeSans"/>
              </a:rPr>
              <a:t> </a:t>
            </a:r>
            <a:endParaRPr lang="en-GB" dirty="0" smtClean="0">
              <a:effectLst/>
              <a:latin typeface="Liberation Serif"/>
              <a:ea typeface="Noto Sans CJK SC Regular"/>
              <a:cs typeface="FreeSans"/>
            </a:endParaRPr>
          </a:p>
          <a:p>
            <a:pPr algn="just">
              <a:spcAft>
                <a:spcPts val="0"/>
              </a:spcAft>
            </a:pPr>
            <a:r>
              <a:rPr lang="en-IN" sz="2400" dirty="0" smtClean="0">
                <a:effectLst/>
                <a:latin typeface="Times New Roman" panose="02020603050405020304" pitchFamily="18" charset="0"/>
                <a:ea typeface="Noto Sans CJK SC Regular"/>
                <a:cs typeface="FreeSans"/>
              </a:rPr>
              <a:t>           To analyse  various contents from university result ,in order to see that the manual process of deriving conclusions is reduced using  automated programs. This analysis is being done with the help of 2 languages and that are </a:t>
            </a:r>
            <a:r>
              <a:rPr lang="en-IN" sz="2400" b="1" dirty="0" smtClean="0">
                <a:solidFill>
                  <a:srgbClr val="FF0000"/>
                </a:solidFill>
                <a:effectLst/>
                <a:latin typeface="Times New Roman" panose="02020603050405020304" pitchFamily="18" charset="0"/>
                <a:ea typeface="Noto Sans CJK SC Regular"/>
                <a:cs typeface="FreeSans"/>
              </a:rPr>
              <a:t>Python</a:t>
            </a:r>
            <a:r>
              <a:rPr lang="en-IN" sz="2400" dirty="0" smtClean="0">
                <a:effectLst/>
                <a:latin typeface="Times New Roman" panose="02020603050405020304" pitchFamily="18" charset="0"/>
                <a:ea typeface="Noto Sans CJK SC Regular"/>
                <a:cs typeface="FreeSans"/>
              </a:rPr>
              <a:t> and </a:t>
            </a:r>
            <a:r>
              <a:rPr lang="en-IN" sz="2400" b="1" dirty="0" smtClean="0">
                <a:solidFill>
                  <a:srgbClr val="FF0000"/>
                </a:solidFill>
                <a:effectLst/>
                <a:latin typeface="Times New Roman" panose="02020603050405020304" pitchFamily="18" charset="0"/>
                <a:ea typeface="Noto Sans CJK SC Regular"/>
                <a:cs typeface="FreeSans"/>
              </a:rPr>
              <a:t>R</a:t>
            </a:r>
            <a:r>
              <a:rPr lang="en-IN" sz="2400" dirty="0" smtClean="0">
                <a:solidFill>
                  <a:srgbClr val="FF0000"/>
                </a:solidFill>
                <a:effectLst/>
                <a:latin typeface="Times New Roman" panose="02020603050405020304" pitchFamily="18" charset="0"/>
                <a:ea typeface="Noto Sans CJK SC Regular"/>
                <a:cs typeface="FreeSans"/>
              </a:rPr>
              <a:t>.</a:t>
            </a:r>
          </a:p>
          <a:p>
            <a:pPr algn="just">
              <a:spcAft>
                <a:spcPts val="0"/>
              </a:spcAft>
            </a:pPr>
            <a:endParaRPr lang="en-GB" sz="2400" dirty="0" smtClean="0">
              <a:solidFill>
                <a:srgbClr val="FF0000"/>
              </a:solidFill>
              <a:effectLst/>
              <a:latin typeface="Liberation Serif"/>
              <a:ea typeface="Noto Sans CJK SC Regular"/>
              <a:cs typeface="FreeSans"/>
            </a:endParaRPr>
          </a:p>
          <a:p>
            <a:pPr algn="just">
              <a:spcAft>
                <a:spcPts val="0"/>
              </a:spcAft>
            </a:pPr>
            <a:r>
              <a:rPr lang="en-IN" sz="2400" b="1" dirty="0" smtClean="0">
                <a:effectLst/>
                <a:latin typeface="Times New Roman" panose="02020603050405020304" pitchFamily="18" charset="0"/>
                <a:ea typeface="Noto Sans CJK SC Regular"/>
                <a:cs typeface="FreeSans"/>
              </a:rPr>
              <a:t>             Data which is analysed helps to:</a:t>
            </a:r>
          </a:p>
          <a:p>
            <a:pPr algn="just">
              <a:spcAft>
                <a:spcPts val="0"/>
              </a:spcAft>
            </a:pPr>
            <a:r>
              <a:rPr lang="en-IN" sz="2400" b="1" dirty="0">
                <a:latin typeface="Times New Roman" panose="02020603050405020304" pitchFamily="18" charset="0"/>
                <a:ea typeface="Noto Sans CJK SC Regular"/>
                <a:cs typeface="FreeSans"/>
              </a:rPr>
              <a:t> </a:t>
            </a:r>
            <a:r>
              <a:rPr lang="en-IN" sz="2400" b="1" dirty="0" smtClean="0">
                <a:latin typeface="Times New Roman" panose="02020603050405020304" pitchFamily="18" charset="0"/>
                <a:ea typeface="Noto Sans CJK SC Regular"/>
                <a:cs typeface="FreeSans"/>
              </a:rPr>
              <a:t>                      </a:t>
            </a:r>
            <a:r>
              <a:rPr lang="en-IN" sz="2400" dirty="0" smtClean="0">
                <a:latin typeface="Times New Roman" panose="02020603050405020304" pitchFamily="18" charset="0"/>
                <a:ea typeface="Noto Sans CJK SC Regular"/>
                <a:cs typeface="FreeSans"/>
              </a:rPr>
              <a:t>1.</a:t>
            </a:r>
            <a:r>
              <a:rPr lang="en-IN" sz="2400" b="1" dirty="0" smtClean="0">
                <a:latin typeface="Times New Roman" panose="02020603050405020304" pitchFamily="18" charset="0"/>
                <a:ea typeface="Noto Sans CJK SC Regular"/>
                <a:cs typeface="FreeSans"/>
              </a:rPr>
              <a:t>  </a:t>
            </a:r>
            <a:r>
              <a:rPr lang="en-IN" sz="2400" dirty="0" smtClean="0">
                <a:effectLst/>
                <a:latin typeface="Times New Roman" panose="02020603050405020304" pitchFamily="18" charset="0"/>
                <a:ea typeface="Noto Sans CJK SC Regular"/>
                <a:cs typeface="FreeSans"/>
              </a:rPr>
              <a:t>Compare online and theory result </a:t>
            </a:r>
            <a:endParaRPr lang="en-GB" sz="2400" dirty="0" smtClean="0">
              <a:effectLst/>
              <a:latin typeface="Liberation Serif"/>
              <a:ea typeface="Noto Sans CJK SC Regular"/>
              <a:cs typeface="FreeSans"/>
            </a:endParaRPr>
          </a:p>
          <a:p>
            <a:pPr lvl="1" algn="just"/>
            <a:r>
              <a:rPr lang="en-IN" sz="2400" dirty="0" smtClean="0">
                <a:effectLst/>
                <a:latin typeface="Times New Roman" panose="02020603050405020304" pitchFamily="18" charset="0"/>
                <a:ea typeface="Noto Sans CJK SC Regular"/>
                <a:cs typeface="FreeSans"/>
              </a:rPr>
              <a:t>                 2.   Maximum and minimum result</a:t>
            </a:r>
            <a:endParaRPr lang="en-GB" sz="2400" dirty="0">
              <a:latin typeface="Liberation Serif"/>
              <a:ea typeface="Noto Sans CJK SC Regular"/>
              <a:cs typeface="FreeSans"/>
            </a:endParaRPr>
          </a:p>
          <a:p>
            <a:pPr lvl="1" algn="just"/>
            <a:r>
              <a:rPr lang="en-IN" sz="2400" dirty="0" smtClean="0">
                <a:effectLst/>
                <a:latin typeface="Times New Roman" panose="02020603050405020304" pitchFamily="18" charset="0"/>
                <a:ea typeface="Noto Sans CJK SC Regular"/>
                <a:cs typeface="FreeSans"/>
              </a:rPr>
              <a:t>                 3.   Visualization of grades</a:t>
            </a:r>
            <a:endParaRPr lang="en-GB" sz="2400" dirty="0" smtClean="0">
              <a:effectLst/>
              <a:latin typeface="Liberation Serif"/>
              <a:ea typeface="Noto Sans CJK SC Regular"/>
              <a:cs typeface="FreeSans"/>
            </a:endParaRPr>
          </a:p>
          <a:p>
            <a:pPr lvl="0" algn="just">
              <a:spcAft>
                <a:spcPts val="0"/>
              </a:spcAft>
            </a:pPr>
            <a:r>
              <a:rPr lang="en-IN" sz="2400" dirty="0" smtClean="0">
                <a:effectLst/>
                <a:latin typeface="Times New Roman" panose="02020603050405020304" pitchFamily="18" charset="0"/>
                <a:ea typeface="Noto Sans CJK SC Regular"/>
                <a:cs typeface="FreeSans"/>
              </a:rPr>
              <a:t>                       4.   Comparison of results division wise</a:t>
            </a:r>
            <a:endParaRPr lang="en-GB" sz="2400" dirty="0" smtClean="0">
              <a:effectLst/>
              <a:latin typeface="Liberation Serif"/>
              <a:ea typeface="Noto Sans CJK SC Regular"/>
              <a:cs typeface="FreeSans"/>
            </a:endParaRPr>
          </a:p>
          <a:p>
            <a:pPr lvl="0" algn="just">
              <a:spcAft>
                <a:spcPts val="0"/>
              </a:spcAft>
            </a:pPr>
            <a:r>
              <a:rPr lang="en-IN" sz="2400" dirty="0" smtClean="0">
                <a:effectLst/>
                <a:latin typeface="Times New Roman" panose="02020603050405020304" pitchFamily="18" charset="0"/>
                <a:ea typeface="Noto Sans CJK SC Regular"/>
                <a:cs typeface="FreeSans"/>
              </a:rPr>
              <a:t>                       5.   Failed result percentage</a:t>
            </a:r>
          </a:p>
          <a:p>
            <a:pPr lvl="0" algn="just">
              <a:spcAft>
                <a:spcPts val="0"/>
              </a:spcAft>
            </a:pPr>
            <a:r>
              <a:rPr lang="en-IN" sz="2400" dirty="0" smtClean="0">
                <a:effectLst/>
                <a:latin typeface="Times New Roman" panose="02020603050405020304" pitchFamily="18" charset="0"/>
                <a:ea typeface="Noto Sans CJK SC Regular"/>
                <a:cs typeface="FreeSans"/>
              </a:rPr>
              <a:t>                       6.   Comparison of result semester wise</a:t>
            </a:r>
            <a:endParaRPr lang="en-GB" sz="2400" dirty="0" smtClean="0">
              <a:effectLst/>
              <a:latin typeface="Liberation Serif"/>
              <a:ea typeface="Noto Sans CJK SC Regular"/>
              <a:cs typeface="FreeSans"/>
            </a:endParaRPr>
          </a:p>
          <a:p>
            <a:pPr algn="just">
              <a:spcAft>
                <a:spcPts val="0"/>
              </a:spcAft>
            </a:pPr>
            <a:r>
              <a:rPr lang="en-IN" sz="2400" b="1" dirty="0" smtClean="0">
                <a:effectLst/>
                <a:latin typeface="Times New Roman" panose="02020603050405020304" pitchFamily="18" charset="0"/>
                <a:ea typeface="Noto Sans CJK SC Regular"/>
                <a:cs typeface="FreeSans"/>
              </a:rPr>
              <a:t> </a:t>
            </a:r>
            <a:endParaRPr lang="en-GB" sz="2400" dirty="0" smtClean="0">
              <a:effectLst/>
              <a:latin typeface="Liberation Serif"/>
              <a:ea typeface="Noto Sans CJK SC Regular"/>
              <a:cs typeface="FreeSans"/>
            </a:endParaRPr>
          </a:p>
          <a:p>
            <a:pPr algn="just">
              <a:spcAft>
                <a:spcPts val="0"/>
              </a:spcAft>
            </a:pPr>
            <a:r>
              <a:rPr lang="en-IN" sz="2400" b="1" dirty="0" smtClean="0">
                <a:effectLst/>
                <a:latin typeface="Times New Roman" panose="02020603050405020304" pitchFamily="18" charset="0"/>
                <a:ea typeface="Noto Sans CJK SC Regular"/>
                <a:cs typeface="FreeSans"/>
              </a:rPr>
              <a:t> </a:t>
            </a:r>
            <a:endParaRPr lang="en-GB" sz="2400" dirty="0" smtClean="0">
              <a:effectLst/>
              <a:latin typeface="Liberation Serif"/>
              <a:ea typeface="Noto Sans CJK SC Regular"/>
              <a:cs typeface="FreeSans"/>
            </a:endParaRPr>
          </a:p>
          <a:p>
            <a:pPr algn="just">
              <a:spcAft>
                <a:spcPts val="0"/>
              </a:spcAft>
            </a:pPr>
            <a:r>
              <a:rPr lang="en-IN" sz="2400" b="1" dirty="0" smtClean="0">
                <a:effectLst/>
                <a:latin typeface="Times New Roman" panose="02020603050405020304" pitchFamily="18" charset="0"/>
                <a:ea typeface="Noto Sans CJK SC Regular"/>
                <a:cs typeface="FreeSans"/>
              </a:rPr>
              <a:t> </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18247371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006" y="3965344"/>
            <a:ext cx="9697792" cy="2308324"/>
          </a:xfrm>
          <a:prstGeom prst="rect">
            <a:avLst/>
          </a:prstGeom>
        </p:spPr>
        <p:txBody>
          <a:bodyPr wrap="square">
            <a:spAutoFit/>
          </a:bodyPr>
          <a:lstStyle/>
          <a:p>
            <a:pPr algn="just">
              <a:spcAft>
                <a:spcPts val="0"/>
              </a:spcAft>
            </a:pPr>
            <a:r>
              <a:rPr lang="en-IN" sz="2400" b="1" dirty="0" smtClean="0">
                <a:latin typeface="Times New Roman" panose="02020603050405020304" pitchFamily="18" charset="0"/>
                <a:ea typeface="Noto Sans CJK SC Regular"/>
                <a:cs typeface="FreeSans"/>
              </a:rPr>
              <a:t>DIV-B </a:t>
            </a:r>
          </a:p>
          <a:p>
            <a:pPr algn="just">
              <a:spcAft>
                <a:spcPts val="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1 student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20 students have secured A+  grade which is the  highest.13 students have got A grade.5 students could not clear this subject in the second attempt. The number of students securing B  and C  grade are  equal(i.e.11 each)</a:t>
            </a:r>
            <a:endParaRPr lang="en-GB" sz="2400" dirty="0">
              <a:effectLst/>
              <a:latin typeface="Liberation Serif"/>
              <a:ea typeface="Noto Sans CJK SC Regular"/>
              <a:cs typeface="FreeSans"/>
            </a:endParaRPr>
          </a:p>
        </p:txBody>
      </p:sp>
      <p:sp>
        <p:nvSpPr>
          <p:cNvPr id="3" name="Rectangle 2"/>
          <p:cNvSpPr/>
          <p:nvPr/>
        </p:nvSpPr>
        <p:spPr>
          <a:xfrm>
            <a:off x="476519" y="259398"/>
            <a:ext cx="9968248" cy="2436564"/>
          </a:xfrm>
          <a:prstGeom prst="rect">
            <a:avLst/>
          </a:prstGeom>
        </p:spPr>
        <p:txBody>
          <a:bodyPr wrap="square">
            <a:spAutoFit/>
          </a:bodyPr>
          <a:lstStyle/>
          <a:p>
            <a:pPr marL="457200">
              <a:spcAft>
                <a:spcPts val="1000"/>
              </a:spcAft>
            </a:pPr>
            <a:r>
              <a:rPr lang="en-IN" sz="2400" b="1" dirty="0" smtClean="0">
                <a:latin typeface="Times New Roman" panose="02020603050405020304" pitchFamily="18" charset="0"/>
                <a:ea typeface="Noto Sans CJK SC Regular"/>
                <a:cs typeface="FreeSans"/>
              </a:rPr>
              <a:t>DIV-A </a:t>
            </a:r>
            <a:r>
              <a:rPr lang="en-IN" sz="2400" dirty="0" smtClean="0">
                <a:latin typeface="Times New Roman" panose="02020603050405020304" pitchFamily="18" charset="0"/>
                <a:ea typeface="Noto Sans CJK SC Regular"/>
                <a:cs typeface="FreeSans"/>
              </a:rPr>
              <a:t>  </a:t>
            </a:r>
          </a:p>
          <a:p>
            <a:pPr marL="457200" algn="just">
              <a:spcAft>
                <a:spcPts val="100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2 students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11 students have secured A+ grade..5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subject in the second attempt from div A. Students securing A grade are 18  which is the  </a:t>
            </a:r>
            <a:r>
              <a:rPr lang="en-IN" sz="2400" dirty="0" err="1">
                <a:latin typeface="Times New Roman" panose="02020603050405020304" pitchFamily="18" charset="0"/>
                <a:ea typeface="Noto Sans CJK SC Regular"/>
                <a:cs typeface="FreeSans"/>
              </a:rPr>
              <a:t>highest.The</a:t>
            </a:r>
            <a:r>
              <a:rPr lang="en-IN" sz="2400" dirty="0">
                <a:latin typeface="Times New Roman" panose="02020603050405020304" pitchFamily="18" charset="0"/>
                <a:ea typeface="Noto Sans CJK SC Regular"/>
                <a:cs typeface="FreeSans"/>
              </a:rPr>
              <a:t> number of students securing B+ and P  grade are equal(i.e.7 each).</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263564033"/>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ELD\ol_th_hist.png"/>
          <p:cNvPicPr/>
          <p:nvPr/>
        </p:nvPicPr>
        <p:blipFill>
          <a:blip r:embed="rId2"/>
          <a:stretch>
            <a:fillRect/>
          </a:stretch>
        </p:blipFill>
        <p:spPr bwMode="auto">
          <a:xfrm>
            <a:off x="901521" y="193182"/>
            <a:ext cx="9569003" cy="4353059"/>
          </a:xfrm>
          <a:prstGeom prst="rect">
            <a:avLst/>
          </a:prstGeom>
          <a:noFill/>
          <a:ln w="9525">
            <a:noFill/>
            <a:miter lim="800000"/>
            <a:headEnd/>
            <a:tailEnd/>
          </a:ln>
        </p:spPr>
      </p:pic>
      <p:sp>
        <p:nvSpPr>
          <p:cNvPr id="3" name="Rectangle 2"/>
          <p:cNvSpPr/>
          <p:nvPr/>
        </p:nvSpPr>
        <p:spPr>
          <a:xfrm>
            <a:off x="656823" y="4386973"/>
            <a:ext cx="11037194" cy="2308324"/>
          </a:xfrm>
          <a:prstGeom prst="rect">
            <a:avLst/>
          </a:prstGeom>
        </p:spPr>
        <p:txBody>
          <a:bodyPr wrap="square">
            <a:spAutoFit/>
          </a:bodyPr>
          <a:lstStyle/>
          <a:p>
            <a:pPr algn="just"/>
            <a:r>
              <a:rPr lang="en-US" sz="2400" dirty="0">
                <a:latin typeface="Times New Roman" panose="02020603050405020304" pitchFamily="18" charset="0"/>
                <a:ea typeface="Droid Sans Fallback"/>
              </a:rPr>
              <a:t>In the above graph we can clearly see </a:t>
            </a:r>
            <a:r>
              <a:rPr lang="en-US" sz="2400" dirty="0" err="1">
                <a:latin typeface="Times New Roman" panose="02020603050405020304" pitchFamily="18" charset="0"/>
                <a:ea typeface="Droid Sans Fallback"/>
              </a:rPr>
              <a:t>that,most</a:t>
            </a:r>
            <a:r>
              <a:rPr lang="en-US" sz="2400" dirty="0">
                <a:latin typeface="Times New Roman" panose="02020603050405020304" pitchFamily="18" charset="0"/>
                <a:ea typeface="Droid Sans Fallback"/>
              </a:rPr>
              <a:t> of students have secured marks in the range of 20-30 for both online as well as </a:t>
            </a:r>
            <a:r>
              <a:rPr lang="en-US" sz="2400" dirty="0" err="1">
                <a:latin typeface="Times New Roman" panose="02020603050405020304" pitchFamily="18" charset="0"/>
                <a:ea typeface="Droid Sans Fallback"/>
              </a:rPr>
              <a:t>theory.Here</a:t>
            </a:r>
            <a:r>
              <a:rPr lang="en-US" sz="2400" dirty="0">
                <a:latin typeface="Times New Roman" panose="02020603050405020304" pitchFamily="18" charset="0"/>
                <a:ea typeface="Droid Sans Fallback"/>
              </a:rPr>
              <a:t>, in some cases ranges the online marks beats the theory marks as well as </a:t>
            </a:r>
            <a:r>
              <a:rPr lang="en-US" sz="2400" dirty="0" err="1">
                <a:latin typeface="Times New Roman" panose="02020603050405020304" pitchFamily="18" charset="0"/>
                <a:ea typeface="Droid Sans Fallback"/>
              </a:rPr>
              <a:t>viceversa,thus</a:t>
            </a:r>
            <a:r>
              <a:rPr lang="en-US" sz="2400" dirty="0">
                <a:latin typeface="Times New Roman" panose="02020603050405020304" pitchFamily="18" charset="0"/>
                <a:ea typeface="Droid Sans Fallback"/>
              </a:rPr>
              <a:t> concluding that students ratio for marks scored in online as well as theory are </a:t>
            </a:r>
            <a:r>
              <a:rPr lang="en-US" sz="2400" dirty="0" err="1">
                <a:latin typeface="Times New Roman" panose="02020603050405020304" pitchFamily="18" charset="0"/>
                <a:ea typeface="Droid Sans Fallback"/>
              </a:rPr>
              <a:t>equal.For</a:t>
            </a:r>
            <a:r>
              <a:rPr lang="en-US" sz="2400" dirty="0">
                <a:latin typeface="Times New Roman" panose="02020603050405020304" pitchFamily="18" charset="0"/>
                <a:ea typeface="Droid Sans Fallback"/>
              </a:rPr>
              <a:t> the range 20-30 theory marks scored are more whereas for the range 30-40 online marks scored exceeds to that scored in theory. </a:t>
            </a:r>
            <a:endParaRPr lang="en-GB" sz="2400" dirty="0"/>
          </a:p>
        </p:txBody>
      </p:sp>
    </p:spTree>
    <p:extLst>
      <p:ext uri="{BB962C8B-B14F-4D97-AF65-F5344CB8AC3E}">
        <p14:creationId xmlns:p14="http://schemas.microsoft.com/office/powerpoint/2010/main" xmlns="" val="114395375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ELD\Div-B\ol_th_hist.png"/>
          <p:cNvPicPr/>
          <p:nvPr/>
        </p:nvPicPr>
        <p:blipFill>
          <a:blip r:embed="rId2"/>
          <a:stretch>
            <a:fillRect/>
          </a:stretch>
        </p:blipFill>
        <p:spPr bwMode="auto">
          <a:xfrm>
            <a:off x="5962918" y="462497"/>
            <a:ext cx="6376116" cy="6247395"/>
          </a:xfrm>
          <a:prstGeom prst="rect">
            <a:avLst/>
          </a:prstGeom>
          <a:noFill/>
          <a:ln w="9525">
            <a:noFill/>
            <a:miter lim="800000"/>
            <a:headEnd/>
            <a:tailEnd/>
          </a:ln>
        </p:spPr>
      </p:pic>
      <p:sp>
        <p:nvSpPr>
          <p:cNvPr id="3" name="Rectangle 2"/>
          <p:cNvSpPr/>
          <p:nvPr/>
        </p:nvSpPr>
        <p:spPr>
          <a:xfrm>
            <a:off x="3629170" y="830"/>
            <a:ext cx="4667496" cy="461665"/>
          </a:xfrm>
          <a:prstGeom prst="rect">
            <a:avLst/>
          </a:prstGeom>
        </p:spPr>
        <p:txBody>
          <a:bodyPr wrap="none">
            <a:spAutoFit/>
          </a:bodyPr>
          <a:lstStyle/>
          <a:p>
            <a:r>
              <a:rPr lang="en-US" sz="2400" b="1" dirty="0" smtClean="0">
                <a:latin typeface="Times New Roman" panose="02020603050405020304" pitchFamily="18" charset="0"/>
                <a:ea typeface="Droid Sans Fallback"/>
              </a:rPr>
              <a:t>Online </a:t>
            </a:r>
            <a:r>
              <a:rPr lang="en-US" sz="2400" b="1" dirty="0" err="1">
                <a:latin typeface="Times New Roman" panose="02020603050405020304" pitchFamily="18" charset="0"/>
                <a:ea typeface="Droid Sans Fallback"/>
              </a:rPr>
              <a:t>vs</a:t>
            </a:r>
            <a:r>
              <a:rPr lang="en-US" sz="2400" b="1" dirty="0">
                <a:latin typeface="Times New Roman" panose="02020603050405020304" pitchFamily="18" charset="0"/>
                <a:ea typeface="Droid Sans Fallback"/>
              </a:rPr>
              <a:t> theory marks for DELD</a:t>
            </a:r>
            <a:endParaRPr lang="en-GB" sz="2400" dirty="0"/>
          </a:p>
        </p:txBody>
      </p:sp>
      <p:pic>
        <p:nvPicPr>
          <p:cNvPr id="4" name="Picture" descr="C:\Users\SAINATH\Documents\project_graphs\DELD\Div-A\ol_th_hist.png"/>
          <p:cNvPicPr/>
          <p:nvPr/>
        </p:nvPicPr>
        <p:blipFill>
          <a:blip r:embed="rId3"/>
          <a:stretch>
            <a:fillRect/>
          </a:stretch>
        </p:blipFill>
        <p:spPr bwMode="auto">
          <a:xfrm>
            <a:off x="-109746" y="462496"/>
            <a:ext cx="6510545" cy="6247395"/>
          </a:xfrm>
          <a:prstGeom prst="rect">
            <a:avLst/>
          </a:prstGeom>
          <a:noFill/>
          <a:ln w="9525">
            <a:noFill/>
            <a:miter lim="800000"/>
            <a:headEnd/>
            <a:tailEnd/>
          </a:ln>
        </p:spPr>
      </p:pic>
    </p:spTree>
    <p:extLst>
      <p:ext uri="{BB962C8B-B14F-4D97-AF65-F5344CB8AC3E}">
        <p14:creationId xmlns:p14="http://schemas.microsoft.com/office/powerpoint/2010/main" xmlns="" val="2799747711"/>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SA\dsa_grade_bars.png"/>
          <p:cNvPicPr/>
          <p:nvPr/>
        </p:nvPicPr>
        <p:blipFill>
          <a:blip r:embed="rId2"/>
          <a:stretch>
            <a:fillRect/>
          </a:stretch>
        </p:blipFill>
        <p:spPr bwMode="auto">
          <a:xfrm>
            <a:off x="180305" y="167425"/>
            <a:ext cx="11372044" cy="5628067"/>
          </a:xfrm>
          <a:prstGeom prst="rect">
            <a:avLst/>
          </a:prstGeom>
          <a:noFill/>
          <a:ln w="9525">
            <a:noFill/>
            <a:miter lim="800000"/>
            <a:headEnd/>
            <a:tailEnd/>
          </a:ln>
        </p:spPr>
      </p:pic>
      <p:sp>
        <p:nvSpPr>
          <p:cNvPr id="4" name="Rectangle 3"/>
          <p:cNvSpPr/>
          <p:nvPr/>
        </p:nvSpPr>
        <p:spPr>
          <a:xfrm>
            <a:off x="2800982" y="5975797"/>
            <a:ext cx="5352812" cy="369332"/>
          </a:xfrm>
          <a:prstGeom prst="rect">
            <a:avLst/>
          </a:prstGeom>
        </p:spPr>
        <p:txBody>
          <a:bodyPr wrap="none">
            <a:spAutoFit/>
          </a:bodyPr>
          <a:lstStyle/>
          <a:p>
            <a:pPr marL="914400">
              <a:spcAft>
                <a:spcPts val="0"/>
              </a:spcAft>
            </a:pPr>
            <a:r>
              <a:rPr lang="en-IN" b="1" dirty="0">
                <a:latin typeface="Times New Roman" panose="02020603050405020304" pitchFamily="18" charset="0"/>
                <a:ea typeface="Noto Sans CJK SC Regular"/>
                <a:cs typeface="FreeSans"/>
              </a:rPr>
              <a:t>Visualization of grades for the subject </a:t>
            </a:r>
            <a:r>
              <a:rPr lang="en-IN" b="1" dirty="0" smtClean="0">
                <a:latin typeface="Times New Roman" panose="02020603050405020304" pitchFamily="18" charset="0"/>
                <a:ea typeface="Noto Sans CJK SC Regular"/>
                <a:cs typeface="FreeSans"/>
              </a:rPr>
              <a:t>DSA</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365094000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2" y="449207"/>
            <a:ext cx="10290219" cy="5632311"/>
          </a:xfrm>
          <a:prstGeom prst="rect">
            <a:avLst/>
          </a:prstGeom>
        </p:spPr>
        <p:txBody>
          <a:bodyPr wrap="square">
            <a:spAutoFit/>
          </a:bodyPr>
          <a:lstStyle/>
          <a:p>
            <a:pPr>
              <a:spcAft>
                <a:spcPts val="0"/>
              </a:spcAft>
            </a:pPr>
            <a:r>
              <a:rPr lang="en-IN" sz="2400" dirty="0">
                <a:latin typeface="Times New Roman" panose="02020603050405020304" pitchFamily="18" charset="0"/>
                <a:ea typeface="Noto Sans CJK SC Regular"/>
                <a:cs typeface="FreeSans"/>
              </a:rPr>
              <a:t>In the above given graph we can clearly see </a:t>
            </a:r>
            <a:endParaRPr lang="en-IN" sz="2400" dirty="0" smtClean="0">
              <a:latin typeface="Times New Roman" panose="02020603050405020304" pitchFamily="18" charset="0"/>
              <a:ea typeface="Noto Sans CJK SC Regular"/>
              <a:cs typeface="FreeSans"/>
            </a:endParaRPr>
          </a:p>
          <a:p>
            <a:pPr>
              <a:spcAft>
                <a:spcPts val="0"/>
              </a:spcAft>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The number of students getting P grade( i.e.in the range of  ) is the most compared to others</a:t>
            </a:r>
            <a:r>
              <a:rPr lang="en-IN" sz="2400" dirty="0" smtClean="0">
                <a:latin typeface="Times New Roman" panose="02020603050405020304" pitchFamily="18" charset="0"/>
                <a:ea typeface="Noto Sans CJK SC Regular"/>
                <a:cs typeface="FreeSans"/>
              </a:rPr>
              <a:t>.</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The number of </a:t>
            </a:r>
            <a:r>
              <a:rPr lang="en-IN" sz="2400" dirty="0" smtClean="0">
                <a:latin typeface="Times New Roman" panose="02020603050405020304" pitchFamily="18" charset="0"/>
                <a:ea typeface="Noto Sans CJK SC Regular"/>
                <a:cs typeface="FreeSans"/>
              </a:rPr>
              <a:t>students </a:t>
            </a:r>
            <a:r>
              <a:rPr lang="en-IN" sz="2400" dirty="0">
                <a:latin typeface="Times New Roman" panose="02020603050405020304" pitchFamily="18" charset="0"/>
                <a:ea typeface="Noto Sans CJK SC Regular"/>
                <a:cs typeface="FreeSans"/>
              </a:rPr>
              <a:t>securing A,B+,B,C grades are nearly equal(i.e. 26,31,31,32 respectively</a:t>
            </a:r>
            <a:r>
              <a:rPr lang="en-IN" sz="2400" dirty="0" smtClean="0">
                <a:latin typeface="Times New Roman" panose="02020603050405020304" pitchFamily="18" charset="0"/>
                <a:ea typeface="Noto Sans CJK SC Regular"/>
                <a:cs typeface="FreeSans"/>
              </a:rPr>
              <a:t>)</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Students securing B+ and B grades are </a:t>
            </a:r>
            <a:r>
              <a:rPr lang="en-IN" sz="2400" dirty="0" smtClean="0">
                <a:latin typeface="Times New Roman" panose="02020603050405020304" pitchFamily="18" charset="0"/>
                <a:ea typeface="Noto Sans CJK SC Regular"/>
                <a:cs typeface="FreeSans"/>
              </a:rPr>
              <a:t>same</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6 students have secured an A+ </a:t>
            </a:r>
            <a:r>
              <a:rPr lang="en-IN" sz="2400" dirty="0" smtClean="0">
                <a:latin typeface="Times New Roman" panose="02020603050405020304" pitchFamily="18" charset="0"/>
                <a:ea typeface="Noto Sans CJK SC Regular"/>
                <a:cs typeface="FreeSans"/>
              </a:rPr>
              <a:t>grade</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Only 1 student have secured O grade(</a:t>
            </a:r>
            <a:r>
              <a:rPr lang="en-IN" sz="2400" dirty="0" err="1">
                <a:latin typeface="Times New Roman" panose="02020603050405020304" pitchFamily="18" charset="0"/>
                <a:ea typeface="Noto Sans CJK SC Regular"/>
                <a:cs typeface="FreeSans"/>
              </a:rPr>
              <a:t>i.e</a:t>
            </a:r>
            <a:r>
              <a:rPr lang="en-IN" sz="2400" dirty="0">
                <a:latin typeface="Times New Roman" panose="02020603050405020304" pitchFamily="18" charset="0"/>
                <a:ea typeface="Noto Sans CJK SC Regular"/>
                <a:cs typeface="FreeSans"/>
              </a:rPr>
              <a:t> above </a:t>
            </a:r>
            <a:r>
              <a:rPr lang="en-IN" sz="2400" dirty="0" smtClean="0">
                <a:latin typeface="Times New Roman" panose="02020603050405020304" pitchFamily="18" charset="0"/>
                <a:ea typeface="Noto Sans CJK SC Regular"/>
                <a:cs typeface="FreeSans"/>
              </a:rPr>
              <a:t>).</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1000"/>
              </a:spcAft>
              <a:buFont typeface="+mj-lt"/>
              <a:buAutoNum type="arabicPeriod"/>
            </a:pPr>
            <a:r>
              <a:rPr lang="en-IN" sz="2400" dirty="0">
                <a:latin typeface="Times New Roman" panose="02020603050405020304" pitchFamily="18" charset="0"/>
                <a:ea typeface="Noto Sans CJK SC Regular"/>
                <a:cs typeface="FreeSans"/>
              </a:rPr>
              <a:t>26 students couldn’t clear this subject in the second attempt.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672787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SA\Div-A\grade_bar.png"/>
          <p:cNvPicPr/>
          <p:nvPr/>
        </p:nvPicPr>
        <p:blipFill>
          <a:blip r:embed="rId2"/>
          <a:stretch>
            <a:fillRect/>
          </a:stretch>
        </p:blipFill>
        <p:spPr bwMode="auto">
          <a:xfrm>
            <a:off x="-115910" y="669701"/>
            <a:ext cx="6059510" cy="5087155"/>
          </a:xfrm>
          <a:prstGeom prst="rect">
            <a:avLst/>
          </a:prstGeom>
          <a:noFill/>
          <a:ln w="9525">
            <a:noFill/>
            <a:miter lim="800000"/>
            <a:headEnd/>
            <a:tailEnd/>
          </a:ln>
        </p:spPr>
      </p:pic>
      <p:sp>
        <p:nvSpPr>
          <p:cNvPr id="3" name="Rectangle 2"/>
          <p:cNvSpPr/>
          <p:nvPr/>
        </p:nvSpPr>
        <p:spPr>
          <a:xfrm>
            <a:off x="234725" y="5884503"/>
            <a:ext cx="5102807"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DSA(div A)</a:t>
            </a:r>
            <a:endParaRPr lang="en-GB" dirty="0"/>
          </a:p>
        </p:txBody>
      </p:sp>
      <p:pic>
        <p:nvPicPr>
          <p:cNvPr id="4" name="Picture" descr="C:\Users\SAINATH\Documents\project_graphs\DSA\Div-B\grade_bar.png"/>
          <p:cNvPicPr/>
          <p:nvPr/>
        </p:nvPicPr>
        <p:blipFill>
          <a:blip r:embed="rId3"/>
          <a:stretch>
            <a:fillRect/>
          </a:stretch>
        </p:blipFill>
        <p:spPr bwMode="auto">
          <a:xfrm>
            <a:off x="5766138" y="669701"/>
            <a:ext cx="6264498" cy="5087154"/>
          </a:xfrm>
          <a:prstGeom prst="rect">
            <a:avLst/>
          </a:prstGeom>
          <a:noFill/>
          <a:ln w="9525">
            <a:noFill/>
            <a:miter lim="800000"/>
            <a:headEnd/>
            <a:tailEnd/>
          </a:ln>
        </p:spPr>
      </p:pic>
      <p:sp>
        <p:nvSpPr>
          <p:cNvPr id="5" name="Rectangle 4"/>
          <p:cNvSpPr/>
          <p:nvPr/>
        </p:nvSpPr>
        <p:spPr>
          <a:xfrm>
            <a:off x="6318161" y="5884503"/>
            <a:ext cx="5160452"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DSA(div B)</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158375849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337" y="259397"/>
            <a:ext cx="9981127" cy="2436564"/>
          </a:xfrm>
          <a:prstGeom prst="rect">
            <a:avLst/>
          </a:prstGeom>
        </p:spPr>
        <p:txBody>
          <a:bodyPr wrap="square">
            <a:spAutoFit/>
          </a:bodyPr>
          <a:lstStyle/>
          <a:p>
            <a:pPr marL="457200">
              <a:spcAft>
                <a:spcPts val="1000"/>
              </a:spcAft>
            </a:pPr>
            <a:r>
              <a:rPr lang="en-IN" sz="2400" b="1" dirty="0" smtClean="0">
                <a:latin typeface="Times New Roman" panose="02020603050405020304" pitchFamily="18" charset="0"/>
                <a:ea typeface="Noto Sans CJK SC Regular"/>
                <a:cs typeface="FreeSans"/>
              </a:rPr>
              <a:t>DIV-A</a:t>
            </a:r>
          </a:p>
          <a:p>
            <a:pPr marL="457200" algn="just">
              <a:spcAft>
                <a:spcPts val="100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2 students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4 students have secured A+ grade.2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subject in the second attempt from div A. Students securing A grade are 18  which is the  </a:t>
            </a:r>
            <a:r>
              <a:rPr lang="en-IN" sz="2400" dirty="0" err="1">
                <a:latin typeface="Times New Roman" panose="02020603050405020304" pitchFamily="18" charset="0"/>
                <a:ea typeface="Noto Sans CJK SC Regular"/>
                <a:cs typeface="FreeSans"/>
              </a:rPr>
              <a:t>highest.The</a:t>
            </a:r>
            <a:r>
              <a:rPr lang="en-IN" sz="2400" dirty="0">
                <a:latin typeface="Times New Roman" panose="02020603050405020304" pitchFamily="18" charset="0"/>
                <a:ea typeface="Noto Sans CJK SC Regular"/>
                <a:cs typeface="FreeSans"/>
              </a:rPr>
              <a:t> number of students securing B+ and P  grade are  nearly equal.</a:t>
            </a:r>
            <a:endParaRPr lang="en-GB" sz="2400" dirty="0">
              <a:effectLst/>
              <a:latin typeface="Liberation Serif"/>
              <a:ea typeface="Noto Sans CJK SC Regular"/>
              <a:cs typeface="FreeSans"/>
            </a:endParaRPr>
          </a:p>
        </p:txBody>
      </p:sp>
      <p:sp>
        <p:nvSpPr>
          <p:cNvPr id="3" name="Rectangle 2"/>
          <p:cNvSpPr/>
          <p:nvPr/>
        </p:nvSpPr>
        <p:spPr>
          <a:xfrm>
            <a:off x="1129047" y="4097302"/>
            <a:ext cx="9753599" cy="2308324"/>
          </a:xfrm>
          <a:prstGeom prst="rect">
            <a:avLst/>
          </a:prstGeom>
        </p:spPr>
        <p:txBody>
          <a:bodyPr wrap="square">
            <a:spAutoFit/>
          </a:bodyPr>
          <a:lstStyle/>
          <a:p>
            <a:pPr>
              <a:spcAft>
                <a:spcPts val="0"/>
              </a:spcAft>
            </a:pPr>
            <a:r>
              <a:rPr lang="en-IN" sz="2400" b="1" dirty="0" smtClean="0">
                <a:latin typeface="Times New Roman" panose="02020603050405020304" pitchFamily="18" charset="0"/>
                <a:ea typeface="Noto Sans CJK SC Regular"/>
                <a:cs typeface="FreeSans"/>
              </a:rPr>
              <a:t>DIV-B </a:t>
            </a:r>
          </a:p>
          <a:p>
            <a:pPr algn="just">
              <a:spcAft>
                <a:spcPts val="0"/>
              </a:spcAft>
            </a:pPr>
            <a:r>
              <a:rPr lang="en-IN" sz="2400" dirty="0" smtClean="0">
                <a:latin typeface="Times New Roman" panose="02020603050405020304" pitchFamily="18" charset="0"/>
                <a:ea typeface="Noto Sans CJK SC Regular"/>
                <a:cs typeface="FreeSans"/>
              </a:rPr>
              <a:t>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2,3 students have secured A+ and A   grade resp.11 students have got B+  grade.12 students could not clear this subject in the second attempt. The number of students securing B  and P  grade are  equal(i.e.15 each). 17  students have got C grade which is the highest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719650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SA\ol_th_hist.png"/>
          <p:cNvPicPr/>
          <p:nvPr/>
        </p:nvPicPr>
        <p:blipFill>
          <a:blip r:embed="rId2"/>
          <a:stretch>
            <a:fillRect/>
          </a:stretch>
        </p:blipFill>
        <p:spPr bwMode="auto">
          <a:xfrm>
            <a:off x="708339" y="128789"/>
            <a:ext cx="9775064" cy="4271061"/>
          </a:xfrm>
          <a:prstGeom prst="rect">
            <a:avLst/>
          </a:prstGeom>
          <a:noFill/>
          <a:ln w="9525">
            <a:noFill/>
            <a:miter lim="800000"/>
            <a:headEnd/>
            <a:tailEnd/>
          </a:ln>
        </p:spPr>
      </p:pic>
      <p:sp>
        <p:nvSpPr>
          <p:cNvPr id="3" name="Rectangle 2"/>
          <p:cNvSpPr/>
          <p:nvPr/>
        </p:nvSpPr>
        <p:spPr>
          <a:xfrm>
            <a:off x="579550" y="4399851"/>
            <a:ext cx="11101589" cy="2308324"/>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graph we can clearly see </a:t>
            </a:r>
            <a:r>
              <a:rPr lang="en-IN" sz="2400" dirty="0" err="1">
                <a:latin typeface="Times New Roman" panose="02020603050405020304" pitchFamily="18" charset="0"/>
                <a:ea typeface="Noto Sans CJK SC Regular"/>
                <a:cs typeface="FreeSans"/>
              </a:rPr>
              <a:t>that,most</a:t>
            </a:r>
            <a:r>
              <a:rPr lang="en-IN" sz="2400" dirty="0">
                <a:latin typeface="Times New Roman" panose="02020603050405020304" pitchFamily="18" charset="0"/>
                <a:ea typeface="Noto Sans CJK SC Regular"/>
                <a:cs typeface="FreeSans"/>
              </a:rPr>
              <a:t> of students have secured marks in the range of 20-30 for both online as well as </a:t>
            </a:r>
            <a:r>
              <a:rPr lang="en-IN" sz="2400" dirty="0" err="1">
                <a:latin typeface="Times New Roman" panose="02020603050405020304" pitchFamily="18" charset="0"/>
                <a:ea typeface="Noto Sans CJK SC Regular"/>
                <a:cs typeface="FreeSans"/>
              </a:rPr>
              <a:t>theory.Students</a:t>
            </a:r>
            <a:r>
              <a:rPr lang="en-IN" sz="2400" dirty="0">
                <a:latin typeface="Times New Roman" panose="02020603050405020304" pitchFamily="18" charset="0"/>
                <a:ea typeface="Noto Sans CJK SC Regular"/>
                <a:cs typeface="FreeSans"/>
              </a:rPr>
              <a:t> securing marks in the range of 40-50 are the least for  online whereas for the theory the range 20-30 has the least </a:t>
            </a:r>
            <a:r>
              <a:rPr lang="en-IN" sz="2400" dirty="0" err="1">
                <a:latin typeface="Times New Roman" panose="02020603050405020304" pitchFamily="18" charset="0"/>
                <a:ea typeface="Noto Sans CJK SC Regular"/>
                <a:cs typeface="FreeSans"/>
              </a:rPr>
              <a:t>score.Here</a:t>
            </a:r>
            <a:r>
              <a:rPr lang="en-IN" sz="2400" dirty="0">
                <a:latin typeface="Times New Roman" panose="02020603050405020304" pitchFamily="18" charset="0"/>
                <a:ea typeface="Noto Sans CJK SC Regular"/>
                <a:cs typeface="FreeSans"/>
              </a:rPr>
              <a:t>, in some cases ranges the online marks beats the theory marks as well as </a:t>
            </a:r>
            <a:r>
              <a:rPr lang="en-IN" sz="2400" dirty="0" err="1">
                <a:latin typeface="Times New Roman" panose="02020603050405020304" pitchFamily="18" charset="0"/>
                <a:ea typeface="Noto Sans CJK SC Regular"/>
                <a:cs typeface="FreeSans"/>
              </a:rPr>
              <a:t>viceversa,thus</a:t>
            </a:r>
            <a:r>
              <a:rPr lang="en-IN" sz="2400" dirty="0">
                <a:latin typeface="Times New Roman" panose="02020603050405020304" pitchFamily="18" charset="0"/>
                <a:ea typeface="Noto Sans CJK SC Regular"/>
                <a:cs typeface="FreeSans"/>
              </a:rPr>
              <a:t> concluding that students ratio for marks scored in online as well as theory are equal</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865905693"/>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DSA\Div-A\ol_th_hist.png"/>
          <p:cNvPicPr/>
          <p:nvPr/>
        </p:nvPicPr>
        <p:blipFill>
          <a:blip r:embed="rId2"/>
          <a:stretch>
            <a:fillRect/>
          </a:stretch>
        </p:blipFill>
        <p:spPr bwMode="auto">
          <a:xfrm>
            <a:off x="168641" y="745453"/>
            <a:ext cx="5854700" cy="5603831"/>
          </a:xfrm>
          <a:prstGeom prst="rect">
            <a:avLst/>
          </a:prstGeom>
          <a:noFill/>
          <a:ln w="9525">
            <a:noFill/>
            <a:miter lim="800000"/>
            <a:headEnd/>
            <a:tailEnd/>
          </a:ln>
        </p:spPr>
      </p:pic>
      <p:pic>
        <p:nvPicPr>
          <p:cNvPr id="4" name="Picture" descr="C:\Users\SAINATH\Documents\project_graphs\DSA\Div-B\ol_th_hist.png"/>
          <p:cNvPicPr/>
          <p:nvPr/>
        </p:nvPicPr>
        <p:blipFill>
          <a:blip r:embed="rId3"/>
          <a:stretch>
            <a:fillRect/>
          </a:stretch>
        </p:blipFill>
        <p:spPr bwMode="auto">
          <a:xfrm>
            <a:off x="6105034" y="745454"/>
            <a:ext cx="5854700" cy="5475042"/>
          </a:xfrm>
          <a:prstGeom prst="rect">
            <a:avLst/>
          </a:prstGeom>
          <a:noFill/>
          <a:ln w="9525">
            <a:noFill/>
            <a:miter lim="800000"/>
            <a:headEnd/>
            <a:tailEnd/>
          </a:ln>
        </p:spPr>
      </p:pic>
      <p:sp>
        <p:nvSpPr>
          <p:cNvPr id="5" name="Rectangle 4"/>
          <p:cNvSpPr/>
          <p:nvPr/>
        </p:nvSpPr>
        <p:spPr>
          <a:xfrm>
            <a:off x="4062674" y="116364"/>
            <a:ext cx="4428648" cy="461665"/>
          </a:xfrm>
          <a:prstGeom prst="rect">
            <a:avLst/>
          </a:prstGeom>
        </p:spPr>
        <p:txBody>
          <a:bodyPr wrap="none">
            <a:spAutoFit/>
          </a:bodyPr>
          <a:lstStyle/>
          <a:p>
            <a:r>
              <a:rPr lang="en-US" sz="2400" b="1" dirty="0" smtClean="0">
                <a:latin typeface="Times New Roman" panose="02020603050405020304" pitchFamily="18" charset="0"/>
                <a:ea typeface="Droid Sans Fallback"/>
              </a:rPr>
              <a:t>Online </a:t>
            </a:r>
            <a:r>
              <a:rPr lang="en-US" sz="2400" b="1" dirty="0" err="1">
                <a:latin typeface="Times New Roman" panose="02020603050405020304" pitchFamily="18" charset="0"/>
                <a:ea typeface="Droid Sans Fallback"/>
              </a:rPr>
              <a:t>vs</a:t>
            </a:r>
            <a:r>
              <a:rPr lang="en-US" sz="2400" b="1" dirty="0">
                <a:latin typeface="Times New Roman" panose="02020603050405020304" pitchFamily="18" charset="0"/>
                <a:ea typeface="Droid Sans Fallback"/>
              </a:rPr>
              <a:t> theory marks for DSA</a:t>
            </a:r>
            <a:endParaRPr lang="en-GB" sz="2400" dirty="0"/>
          </a:p>
        </p:txBody>
      </p:sp>
    </p:spTree>
    <p:extLst>
      <p:ext uri="{BB962C8B-B14F-4D97-AF65-F5344CB8AC3E}">
        <p14:creationId xmlns:p14="http://schemas.microsoft.com/office/powerpoint/2010/main" xmlns="" val="14406483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COA\coa_grades_bar.png"/>
          <p:cNvPicPr/>
          <p:nvPr/>
        </p:nvPicPr>
        <p:blipFill>
          <a:blip r:embed="rId2"/>
          <a:stretch>
            <a:fillRect/>
          </a:stretch>
        </p:blipFill>
        <p:spPr bwMode="auto">
          <a:xfrm>
            <a:off x="296215" y="482779"/>
            <a:ext cx="10869768" cy="5427482"/>
          </a:xfrm>
          <a:prstGeom prst="rect">
            <a:avLst/>
          </a:prstGeom>
          <a:noFill/>
          <a:ln w="9525">
            <a:noFill/>
            <a:miter lim="800000"/>
            <a:headEnd/>
            <a:tailEnd/>
          </a:ln>
        </p:spPr>
      </p:pic>
      <p:sp>
        <p:nvSpPr>
          <p:cNvPr id="3" name="Rectangle 2"/>
          <p:cNvSpPr/>
          <p:nvPr/>
        </p:nvSpPr>
        <p:spPr>
          <a:xfrm>
            <a:off x="2510978" y="5910261"/>
            <a:ext cx="5573064" cy="369332"/>
          </a:xfrm>
          <a:prstGeom prst="rect">
            <a:avLst/>
          </a:prstGeom>
        </p:spPr>
        <p:txBody>
          <a:bodyPr wrap="none">
            <a:spAutoFit/>
          </a:bodyPr>
          <a:lstStyle/>
          <a:p>
            <a:pPr marL="914400">
              <a:spcAft>
                <a:spcPts val="0"/>
              </a:spcAft>
            </a:pPr>
            <a:r>
              <a:rPr lang="en-IN" b="1" dirty="0">
                <a:latin typeface="Times New Roman" panose="02020603050405020304" pitchFamily="18" charset="0"/>
                <a:ea typeface="Noto Sans CJK SC Regular"/>
                <a:cs typeface="FreeSans"/>
              </a:rPr>
              <a:t>3 Visualization of grades for the subject COA</a:t>
            </a:r>
            <a:endParaRPr lang="en-GB" dirty="0">
              <a:effectLst/>
              <a:latin typeface="Liberation Serif"/>
              <a:ea typeface="Noto Sans CJK SC Regular"/>
              <a:cs typeface="FreeSans"/>
            </a:endParaRPr>
          </a:p>
        </p:txBody>
      </p:sp>
      <p:sp>
        <p:nvSpPr>
          <p:cNvPr id="4" name="Rectangle 3"/>
          <p:cNvSpPr/>
          <p:nvPr/>
        </p:nvSpPr>
        <p:spPr>
          <a:xfrm>
            <a:off x="6838682" y="963021"/>
            <a:ext cx="5220237" cy="369332"/>
          </a:xfrm>
          <a:prstGeom prst="rect">
            <a:avLst/>
          </a:prstGeom>
        </p:spPr>
        <p:txBody>
          <a:bodyPr wrap="square">
            <a:spAutoFit/>
          </a:bodyPr>
          <a:lstStyle/>
          <a:p>
            <a:pPr>
              <a:spcAft>
                <a:spcPts val="0"/>
              </a:spcAft>
            </a:pPr>
            <a:r>
              <a:rPr lang="en-IN" dirty="0" smtClean="0">
                <a:latin typeface="Times New Roman" panose="02020603050405020304" pitchFamily="18" charset="0"/>
                <a:ea typeface="Noto Sans CJK SC Regular"/>
                <a:cs typeface="FreeSans"/>
              </a:rPr>
              <a:t>.</a:t>
            </a:r>
            <a:endParaRPr lang="en-GB" dirty="0">
              <a:latin typeface="Liberation Serif"/>
              <a:ea typeface="Noto Sans CJK SC Regular"/>
              <a:cs typeface="FreeSans"/>
            </a:endParaRPr>
          </a:p>
        </p:txBody>
      </p:sp>
    </p:spTree>
    <p:extLst>
      <p:ext uri="{BB962C8B-B14F-4D97-AF65-F5344CB8AC3E}">
        <p14:creationId xmlns:p14="http://schemas.microsoft.com/office/powerpoint/2010/main" xmlns="" val="29671766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007" y="166804"/>
            <a:ext cx="9813702" cy="6509474"/>
          </a:xfrm>
          <a:prstGeom prst="rect">
            <a:avLst/>
          </a:prstGeom>
        </p:spPr>
        <p:txBody>
          <a:bodyPr wrap="square">
            <a:spAutoFit/>
          </a:bodyPr>
          <a:lstStyle/>
          <a:p>
            <a:pPr>
              <a:spcAft>
                <a:spcPts val="0"/>
              </a:spcAft>
            </a:pPr>
            <a:r>
              <a:rPr lang="en-IN" sz="4000" b="1" dirty="0">
                <a:latin typeface="Times New Roman" panose="02020603050405020304" pitchFamily="18" charset="0"/>
                <a:ea typeface="Noto Sans CJK SC Regular"/>
                <a:cs typeface="FreeSans"/>
              </a:rPr>
              <a:t> </a:t>
            </a:r>
            <a:r>
              <a:rPr lang="en-IN" sz="4000" b="1" dirty="0" smtClean="0">
                <a:latin typeface="Times New Roman" panose="02020603050405020304" pitchFamily="18" charset="0"/>
                <a:ea typeface="Noto Sans CJK SC Regular"/>
                <a:cs typeface="FreeSans"/>
              </a:rPr>
              <a:t>                     </a:t>
            </a:r>
            <a:r>
              <a:rPr lang="en-IN" sz="4000" b="1" dirty="0" smtClean="0">
                <a:solidFill>
                  <a:srgbClr val="00B0F0"/>
                </a:solidFill>
                <a:effectLst/>
                <a:latin typeface="Times New Roman" panose="02020603050405020304" pitchFamily="18" charset="0"/>
                <a:ea typeface="Noto Sans CJK SC Regular"/>
                <a:cs typeface="FreeSans"/>
              </a:rPr>
              <a:t>OBJECTIVES</a:t>
            </a:r>
          </a:p>
          <a:p>
            <a:pPr lvl="0">
              <a:spcAft>
                <a:spcPts val="0"/>
              </a:spcAft>
            </a:pPr>
            <a:endParaRPr lang="en-GB" sz="4000" dirty="0">
              <a:latin typeface="Liberation Serif"/>
              <a:ea typeface="Noto Sans CJK SC Regular"/>
              <a:cs typeface="Times New Roman" panose="02020603050405020304" pitchFamily="18" charset="0"/>
            </a:endParaRPr>
          </a:p>
          <a:p>
            <a:pPr marL="457200" lvl="0" indent="-457200">
              <a:spcAft>
                <a:spcPts val="0"/>
              </a:spcAft>
              <a:buAutoNum type="arabicPeriod"/>
            </a:pPr>
            <a:r>
              <a:rPr lang="en-IN" sz="2400" dirty="0" smtClean="0">
                <a:latin typeface="Times New Roman" panose="02020603050405020304" pitchFamily="18" charset="0"/>
                <a:ea typeface="Noto Sans CJK SC Regular"/>
                <a:cs typeface="Times New Roman" panose="02020603050405020304" pitchFamily="18" charset="0"/>
              </a:rPr>
              <a:t>T</a:t>
            </a:r>
            <a:r>
              <a:rPr lang="en-IN" sz="2400" dirty="0" smtClean="0">
                <a:effectLst/>
                <a:latin typeface="Times New Roman" panose="02020603050405020304" pitchFamily="18" charset="0"/>
                <a:ea typeface="Noto Sans CJK SC Regular"/>
                <a:cs typeface="Times New Roman" panose="02020603050405020304" pitchFamily="18" charset="0"/>
              </a:rPr>
              <a:t>he main objective of the project is to build an application program that provides a platform to reduce the manual  work   for analysis the result of </a:t>
            </a:r>
            <a:r>
              <a:rPr lang="en-IN" sz="2400" smtClean="0">
                <a:effectLst/>
                <a:latin typeface="Times New Roman" panose="02020603050405020304" pitchFamily="18" charset="0"/>
                <a:ea typeface="Noto Sans CJK SC Regular"/>
                <a:cs typeface="Times New Roman" panose="02020603050405020304" pitchFamily="18" charset="0"/>
              </a:rPr>
              <a:t>students.</a:t>
            </a:r>
          </a:p>
          <a:p>
            <a:pPr marL="457200" lvl="0" indent="-457200">
              <a:spcAft>
                <a:spcPts val="0"/>
              </a:spcAft>
              <a:buAutoNum type="arabicPeriod"/>
            </a:pPr>
            <a:endParaRPr lang="en-IN" sz="2400" dirty="0" smtClean="0">
              <a:effectLst/>
              <a:latin typeface="Times New Roman" panose="02020603050405020304" pitchFamily="18" charset="0"/>
              <a:ea typeface="Noto Sans CJK SC Regular"/>
              <a:cs typeface="Times New Roman" panose="02020603050405020304" pitchFamily="18" charset="0"/>
            </a:endParaRPr>
          </a:p>
          <a:p>
            <a:pPr lvl="0">
              <a:spcAft>
                <a:spcPts val="0"/>
              </a:spcAft>
            </a:pPr>
            <a:r>
              <a:rPr lang="en-IN" sz="2400" dirty="0">
                <a:latin typeface="Times New Roman" panose="02020603050405020304" pitchFamily="18" charset="0"/>
                <a:ea typeface="Noto Sans CJK SC Regular"/>
                <a:cs typeface="Times New Roman" panose="02020603050405020304" pitchFamily="18" charset="0"/>
              </a:rPr>
              <a:t>2</a:t>
            </a:r>
            <a:r>
              <a:rPr lang="en-IN" sz="2400" dirty="0" smtClean="0">
                <a:effectLst/>
                <a:latin typeface="Times New Roman" panose="02020603050405020304" pitchFamily="18" charset="0"/>
                <a:ea typeface="Noto Sans CJK SC Regular"/>
                <a:cs typeface="Times New Roman" panose="02020603050405020304" pitchFamily="18" charset="0"/>
              </a:rPr>
              <a:t>. To conclude what is the performance of  students in a subject.</a:t>
            </a:r>
          </a:p>
          <a:p>
            <a:pPr lvl="0">
              <a:spcAft>
                <a:spcPts val="0"/>
              </a:spcAft>
            </a:pPr>
            <a:endParaRPr lang="en-IN" sz="2400" dirty="0" smtClean="0">
              <a:effectLst/>
              <a:latin typeface="Times New Roman" panose="02020603050405020304" pitchFamily="18" charset="0"/>
              <a:ea typeface="Noto Sans CJK SC Regular"/>
              <a:cs typeface="Times New Roman" panose="02020603050405020304" pitchFamily="18" charset="0"/>
            </a:endParaRPr>
          </a:p>
          <a:p>
            <a:pPr lvl="0">
              <a:spcAft>
                <a:spcPts val="1000"/>
              </a:spcAft>
            </a:pPr>
            <a:r>
              <a:rPr lang="en-IN" sz="2400" dirty="0" smtClean="0">
                <a:latin typeface="Times New Roman" panose="02020603050405020304" pitchFamily="18" charset="0"/>
                <a:ea typeface="Noto Sans CJK SC Regular"/>
                <a:cs typeface="Times New Roman" panose="02020603050405020304" pitchFamily="18" charset="0"/>
              </a:rPr>
              <a:t>3. To generate subject wise result in percentage.</a:t>
            </a:r>
          </a:p>
          <a:p>
            <a:pPr lvl="0">
              <a:spcAft>
                <a:spcPts val="1000"/>
              </a:spcAft>
            </a:pPr>
            <a:endParaRPr lang="en-GB" sz="2400" dirty="0">
              <a:latin typeface="Times New Roman" panose="02020603050405020304" pitchFamily="18" charset="0"/>
              <a:ea typeface="Noto Sans CJK SC Regular"/>
              <a:cs typeface="Times New Roman" panose="02020603050405020304" pitchFamily="18" charset="0"/>
            </a:endParaRPr>
          </a:p>
          <a:p>
            <a:pPr lvl="0">
              <a:spcAft>
                <a:spcPts val="1000"/>
              </a:spcAft>
            </a:pPr>
            <a:r>
              <a:rPr lang="en-IN" sz="2400" dirty="0" smtClean="0">
                <a:latin typeface="Times New Roman" panose="02020603050405020304" pitchFamily="18" charset="0"/>
                <a:ea typeface="Noto Sans CJK SC Regular"/>
                <a:cs typeface="Times New Roman" panose="02020603050405020304" pitchFamily="18" charset="0"/>
              </a:rPr>
              <a:t>4</a:t>
            </a:r>
            <a:r>
              <a:rPr lang="en-IN" sz="2400" dirty="0" smtClean="0">
                <a:effectLst/>
                <a:latin typeface="Times New Roman" panose="02020603050405020304" pitchFamily="18" charset="0"/>
                <a:ea typeface="Noto Sans CJK SC Regular"/>
                <a:cs typeface="Times New Roman" panose="02020603050405020304" pitchFamily="18" charset="0"/>
              </a:rPr>
              <a:t>. To show result based on  different categories.</a:t>
            </a:r>
          </a:p>
          <a:p>
            <a:pPr>
              <a:spcAft>
                <a:spcPts val="0"/>
              </a:spcAft>
            </a:pPr>
            <a:endParaRPr lang="en-IN" sz="2400" dirty="0" smtClean="0">
              <a:effectLst/>
              <a:latin typeface="Times New Roman" panose="02020603050405020304" pitchFamily="18" charset="0"/>
              <a:ea typeface="Noto Sans CJK SC Regular"/>
              <a:cs typeface="Times New Roman" panose="02020603050405020304" pitchFamily="18" charset="0"/>
            </a:endParaRPr>
          </a:p>
          <a:p>
            <a:pPr>
              <a:spcAft>
                <a:spcPts val="0"/>
              </a:spcAft>
            </a:pPr>
            <a:r>
              <a:rPr lang="en-IN" sz="2400" dirty="0" smtClean="0">
                <a:latin typeface="Times New Roman" panose="02020603050405020304" pitchFamily="18" charset="0"/>
                <a:ea typeface="Noto Sans CJK SC Regular"/>
                <a:cs typeface="Times New Roman" panose="02020603050405020304" pitchFamily="18" charset="0"/>
              </a:rPr>
              <a:t>5. To show the list of failed student.</a:t>
            </a:r>
          </a:p>
          <a:p>
            <a:pPr>
              <a:spcAft>
                <a:spcPts val="0"/>
              </a:spcAft>
            </a:pPr>
            <a:endParaRPr lang="en-IN" sz="2400" dirty="0" smtClean="0">
              <a:latin typeface="Times New Roman" panose="02020603050405020304" pitchFamily="18" charset="0"/>
              <a:ea typeface="Noto Sans CJK SC Regular"/>
              <a:cs typeface="Times New Roman" panose="02020603050405020304" pitchFamily="18" charset="0"/>
            </a:endParaRPr>
          </a:p>
          <a:p>
            <a:pPr>
              <a:spcAft>
                <a:spcPts val="0"/>
              </a:spcAft>
            </a:pPr>
            <a:r>
              <a:rPr lang="en-IN" sz="2400" dirty="0" smtClean="0">
                <a:effectLst/>
                <a:latin typeface="Times New Roman" panose="02020603050405020304" pitchFamily="18" charset="0"/>
                <a:ea typeface="Noto Sans CJK SC Regular"/>
                <a:cs typeface="Times New Roman" panose="02020603050405020304" pitchFamily="18" charset="0"/>
              </a:rPr>
              <a:t>6.  To conclude which subject needs to be given more attention. </a:t>
            </a:r>
            <a:endParaRPr lang="en-GB" sz="2400" dirty="0">
              <a:effectLst/>
              <a:latin typeface="Times New Roman" panose="02020603050405020304" pitchFamily="18" charset="0"/>
              <a:ea typeface="Noto Sans CJK SC Regular"/>
              <a:cs typeface="Times New Roman" panose="02020603050405020304" pitchFamily="18" charset="0"/>
            </a:endParaRPr>
          </a:p>
        </p:txBody>
      </p:sp>
    </p:spTree>
    <p:extLst>
      <p:ext uri="{BB962C8B-B14F-4D97-AF65-F5344CB8AC3E}">
        <p14:creationId xmlns:p14="http://schemas.microsoft.com/office/powerpoint/2010/main" xmlns="" val="358080468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6320" y="606880"/>
            <a:ext cx="10174310" cy="5760551"/>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given graph we can clearly see </a:t>
            </a:r>
            <a:endParaRPr lang="en-IN" sz="2400" dirty="0" smtClean="0">
              <a:latin typeface="Times New Roman" panose="02020603050405020304" pitchFamily="18" charset="0"/>
              <a:ea typeface="Noto Sans CJK SC Regular"/>
              <a:cs typeface="FreeSans"/>
            </a:endParaRPr>
          </a:p>
          <a:p>
            <a:pPr algn="just">
              <a:spcAft>
                <a:spcPts val="0"/>
              </a:spcAft>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number of students getting B and  C grade are nearly equal</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ratio of latter grades are lot higher(the scoring in this subject is less</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students are clearing this subject on average</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No one could  secure an  O grade(</a:t>
            </a:r>
            <a:r>
              <a:rPr lang="en-IN" sz="2400" dirty="0" err="1">
                <a:latin typeface="Times New Roman" panose="02020603050405020304" pitchFamily="18" charset="0"/>
                <a:ea typeface="Noto Sans CJK SC Regular"/>
                <a:cs typeface="FreeSans"/>
              </a:rPr>
              <a:t>i.e</a:t>
            </a:r>
            <a:r>
              <a:rPr lang="en-IN" sz="2400" dirty="0">
                <a:latin typeface="Times New Roman" panose="02020603050405020304" pitchFamily="18" charset="0"/>
                <a:ea typeface="Noto Sans CJK SC Regular"/>
                <a:cs typeface="FreeSans"/>
              </a:rPr>
              <a:t>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40 students couldn’t clear this subject in the second </a:t>
            </a:r>
            <a:r>
              <a:rPr lang="en-IN" sz="2400" dirty="0" smtClean="0">
                <a:latin typeface="Times New Roman" panose="02020603050405020304" pitchFamily="18" charset="0"/>
                <a:ea typeface="Noto Sans CJK SC Regular"/>
                <a:cs typeface="FreeSans"/>
              </a:rPr>
              <a:t>attempt</a:t>
            </a:r>
          </a:p>
          <a:p>
            <a:pPr marL="342900" lvl="0" indent="-342900" algn="just">
              <a:spcAft>
                <a:spcPts val="0"/>
              </a:spcAft>
              <a:buFont typeface="+mj-lt"/>
              <a:buAutoNum type="arabicPeriod"/>
            </a:pPr>
            <a:r>
              <a:rPr lang="en-IN" sz="2400" dirty="0" smtClean="0">
                <a:latin typeface="Times New Roman" panose="02020603050405020304" pitchFamily="18" charset="0"/>
                <a:ea typeface="Noto Sans CJK SC Regular"/>
                <a:cs typeface="FreeSans"/>
              </a:rPr>
              <a:t>.</a:t>
            </a: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a:latin typeface="Times New Roman" panose="02020603050405020304" pitchFamily="18" charset="0"/>
                <a:ea typeface="Noto Sans CJK SC Regular"/>
                <a:cs typeface="FreeSans"/>
              </a:rPr>
              <a:t>The rate of failure is high for COA(</a:t>
            </a:r>
            <a:r>
              <a:rPr lang="en-IN" sz="2400" dirty="0" err="1">
                <a:latin typeface="Times New Roman" panose="02020603050405020304" pitchFamily="18" charset="0"/>
                <a:ea typeface="Noto Sans CJK SC Regular"/>
                <a:cs typeface="FreeSans"/>
              </a:rPr>
              <a:t>i.e</a:t>
            </a:r>
            <a:r>
              <a:rPr lang="en-IN" sz="2400" dirty="0">
                <a:latin typeface="Times New Roman" panose="02020603050405020304" pitchFamily="18" charset="0"/>
                <a:ea typeface="Noto Sans CJK SC Regular"/>
                <a:cs typeface="FreeSans"/>
              </a:rPr>
              <a:t>-students have a hard time understanding theory subjects</a:t>
            </a:r>
            <a:r>
              <a:rPr lang="en-IN" sz="2400" dirty="0" smtClean="0">
                <a:latin typeface="Times New Roman" panose="02020603050405020304" pitchFamily="18" charset="0"/>
                <a:ea typeface="Noto Sans CJK SC Regular"/>
                <a:cs typeface="FreeSans"/>
              </a:rPr>
              <a:t>).</a:t>
            </a:r>
          </a:p>
          <a:p>
            <a:pPr marL="342900" lvl="0" indent="-342900" algn="just">
              <a:spcAft>
                <a:spcPts val="1000"/>
              </a:spcAft>
              <a:buFont typeface="+mj-lt"/>
              <a:buAutoNum type="arabicPeriod"/>
            </a:pPr>
            <a:endParaRPr lang="en-GB" sz="2400" dirty="0">
              <a:effectLst/>
              <a:latin typeface="Liberation Serif"/>
              <a:ea typeface="Noto Sans CJK SC Regular"/>
              <a:cs typeface="FreeSans"/>
            </a:endParaRPr>
          </a:p>
        </p:txBody>
      </p:sp>
      <p:sp>
        <p:nvSpPr>
          <p:cNvPr id="3" name="Rectangle 2"/>
          <p:cNvSpPr/>
          <p:nvPr/>
        </p:nvSpPr>
        <p:spPr>
          <a:xfrm>
            <a:off x="1206320" y="5972382"/>
            <a:ext cx="8233894" cy="461665"/>
          </a:xfrm>
          <a:prstGeom prst="rect">
            <a:avLst/>
          </a:prstGeom>
        </p:spPr>
        <p:txBody>
          <a:bodyPr wrap="square">
            <a:spAutoFit/>
          </a:bodyPr>
          <a:lstStyle/>
          <a:p>
            <a:pPr lvl="0">
              <a:spcAft>
                <a:spcPts val="1000"/>
              </a:spcAft>
            </a:pPr>
            <a:r>
              <a:rPr lang="en-IN" sz="2400" dirty="0" smtClean="0">
                <a:latin typeface="Times New Roman" panose="02020603050405020304" pitchFamily="18" charset="0"/>
                <a:ea typeface="Noto Sans CJK SC Regular"/>
                <a:cs typeface="FreeSans"/>
              </a:rPr>
              <a:t>8.The </a:t>
            </a:r>
            <a:r>
              <a:rPr lang="en-IN" sz="2400" dirty="0">
                <a:latin typeface="Times New Roman" panose="02020603050405020304" pitchFamily="18" charset="0"/>
                <a:ea typeface="Noto Sans CJK SC Regular"/>
                <a:cs typeface="FreeSans"/>
              </a:rPr>
              <a:t>students getting an A+ grade are 4.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729578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COA\Div-B\grade_bar.png"/>
          <p:cNvPicPr/>
          <p:nvPr/>
        </p:nvPicPr>
        <p:blipFill>
          <a:blip r:embed="rId2"/>
          <a:stretch>
            <a:fillRect/>
          </a:stretch>
        </p:blipFill>
        <p:spPr bwMode="auto">
          <a:xfrm>
            <a:off x="6014435" y="875763"/>
            <a:ext cx="6284890" cy="5428238"/>
          </a:xfrm>
          <a:prstGeom prst="rect">
            <a:avLst/>
          </a:prstGeom>
          <a:noFill/>
          <a:ln w="9525">
            <a:noFill/>
            <a:miter lim="800000"/>
            <a:headEnd/>
            <a:tailEnd/>
          </a:ln>
        </p:spPr>
      </p:pic>
      <p:sp>
        <p:nvSpPr>
          <p:cNvPr id="3" name="Rectangle 2"/>
          <p:cNvSpPr/>
          <p:nvPr/>
        </p:nvSpPr>
        <p:spPr>
          <a:xfrm>
            <a:off x="6400751" y="6046425"/>
            <a:ext cx="5211748"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COA(div B)</a:t>
            </a:r>
            <a:endParaRPr lang="en-GB" dirty="0"/>
          </a:p>
        </p:txBody>
      </p:sp>
      <p:pic>
        <p:nvPicPr>
          <p:cNvPr id="4" name="Picture" descr="C:\Users\SAINATH\Documents\project_graphs\COA\Div-A\grade_bar.png"/>
          <p:cNvPicPr/>
          <p:nvPr/>
        </p:nvPicPr>
        <p:blipFill>
          <a:blip r:embed="rId3"/>
          <a:stretch>
            <a:fillRect/>
          </a:stretch>
        </p:blipFill>
        <p:spPr bwMode="auto">
          <a:xfrm>
            <a:off x="0" y="875763"/>
            <a:ext cx="6233375" cy="5428239"/>
          </a:xfrm>
          <a:prstGeom prst="rect">
            <a:avLst/>
          </a:prstGeom>
          <a:noFill/>
          <a:ln w="9525">
            <a:noFill/>
            <a:miter lim="800000"/>
            <a:headEnd/>
            <a:tailEnd/>
          </a:ln>
        </p:spPr>
      </p:pic>
      <p:sp>
        <p:nvSpPr>
          <p:cNvPr id="5" name="Rectangle 4"/>
          <p:cNvSpPr/>
          <p:nvPr/>
        </p:nvSpPr>
        <p:spPr>
          <a:xfrm>
            <a:off x="265090" y="6046425"/>
            <a:ext cx="5154103"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COA(div A)</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2274452915"/>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2079" y="4441862"/>
            <a:ext cx="9392991" cy="1938992"/>
          </a:xfrm>
          <a:prstGeom prst="rect">
            <a:avLst/>
          </a:prstGeom>
        </p:spPr>
        <p:txBody>
          <a:bodyPr wrap="square">
            <a:spAutoFit/>
          </a:bodyPr>
          <a:lstStyle/>
          <a:p>
            <a:pPr>
              <a:spcAft>
                <a:spcPts val="0"/>
              </a:spcAft>
            </a:pPr>
            <a:r>
              <a:rPr lang="en-IN" sz="2400" b="1" dirty="0" smtClean="0">
                <a:latin typeface="Times New Roman" panose="02020603050405020304" pitchFamily="18" charset="0"/>
                <a:ea typeface="Noto Sans CJK SC Regular"/>
                <a:cs typeface="FreeSans"/>
              </a:rPr>
              <a:t>DIV-B</a:t>
            </a:r>
            <a:r>
              <a:rPr lang="en-IN" sz="2400" dirty="0" smtClean="0">
                <a:latin typeface="Times New Roman" panose="02020603050405020304" pitchFamily="18" charset="0"/>
                <a:ea typeface="Noto Sans CJK SC Regular"/>
                <a:cs typeface="FreeSans"/>
              </a:rPr>
              <a:t>     </a:t>
            </a:r>
          </a:p>
          <a:p>
            <a:pPr algn="just">
              <a:spcAft>
                <a:spcPts val="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3 students have secured A+  grade.9 students have got B+  grade.18 students could not clear this subject in the second attempt which is the highest.15  students have got C grade which is the second highest</a:t>
            </a:r>
            <a:endParaRPr lang="en-GB" sz="2400" dirty="0">
              <a:effectLst/>
              <a:latin typeface="Liberation Serif"/>
              <a:ea typeface="Noto Sans CJK SC Regular"/>
              <a:cs typeface="FreeSans"/>
            </a:endParaRPr>
          </a:p>
        </p:txBody>
      </p:sp>
      <p:sp>
        <p:nvSpPr>
          <p:cNvPr id="3" name="Rectangle 2"/>
          <p:cNvSpPr/>
          <p:nvPr/>
        </p:nvSpPr>
        <p:spPr>
          <a:xfrm>
            <a:off x="768439" y="1131991"/>
            <a:ext cx="9959661" cy="2067233"/>
          </a:xfrm>
          <a:prstGeom prst="rect">
            <a:avLst/>
          </a:prstGeom>
        </p:spPr>
        <p:txBody>
          <a:bodyPr wrap="square">
            <a:spAutoFit/>
          </a:bodyPr>
          <a:lstStyle/>
          <a:p>
            <a:pPr marL="457200" algn="just">
              <a:spcAft>
                <a:spcPts val="1000"/>
              </a:spcAft>
            </a:pPr>
            <a:r>
              <a:rPr lang="en-IN" sz="2400" b="1" dirty="0" smtClean="0">
                <a:latin typeface="Times New Roman" panose="02020603050405020304" pitchFamily="18" charset="0"/>
                <a:ea typeface="Noto Sans CJK SC Regular"/>
                <a:cs typeface="FreeSans"/>
              </a:rPr>
              <a:t>DIV-A   </a:t>
            </a:r>
            <a:r>
              <a:rPr lang="en-IN" sz="2400" dirty="0" smtClean="0">
                <a:latin typeface="Times New Roman" panose="02020603050405020304" pitchFamily="18" charset="0"/>
                <a:ea typeface="Noto Sans CJK SC Regular"/>
                <a:cs typeface="FreeSans"/>
              </a:rPr>
              <a:t>   </a:t>
            </a:r>
          </a:p>
          <a:p>
            <a:pPr marL="457200" algn="just">
              <a:spcAft>
                <a:spcPts val="100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only 1 student have secured A+ </a:t>
            </a:r>
            <a:r>
              <a:rPr lang="en-IN" sz="2400" dirty="0" err="1">
                <a:latin typeface="Times New Roman" panose="02020603050405020304" pitchFamily="18" charset="0"/>
                <a:ea typeface="Noto Sans CJK SC Regular"/>
                <a:cs typeface="FreeSans"/>
              </a:rPr>
              <a:t>grade.The</a:t>
            </a:r>
            <a:r>
              <a:rPr lang="en-IN" sz="2400" dirty="0">
                <a:latin typeface="Times New Roman" panose="02020603050405020304" pitchFamily="18" charset="0"/>
                <a:ea typeface="Noto Sans CJK SC Regular"/>
                <a:cs typeface="FreeSans"/>
              </a:rPr>
              <a:t> number of students securing B+ and A  grade are equal(i.e.7 each), whereas remaining grades each have same number of students securing them(i.e.15 each).</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120902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COA\Div-B\ol_th_hist.png"/>
          <p:cNvPicPr/>
          <p:nvPr/>
        </p:nvPicPr>
        <p:blipFill>
          <a:blip r:embed="rId2"/>
          <a:stretch>
            <a:fillRect/>
          </a:stretch>
        </p:blipFill>
        <p:spPr bwMode="auto">
          <a:xfrm>
            <a:off x="5983937" y="682580"/>
            <a:ext cx="5854700" cy="5769735"/>
          </a:xfrm>
          <a:prstGeom prst="rect">
            <a:avLst/>
          </a:prstGeom>
          <a:noFill/>
          <a:ln w="9525">
            <a:noFill/>
            <a:miter lim="800000"/>
            <a:headEnd/>
            <a:tailEnd/>
          </a:ln>
        </p:spPr>
      </p:pic>
      <p:pic>
        <p:nvPicPr>
          <p:cNvPr id="4" name="Picture" descr="C:\Users\SAINATH\Documents\project_graphs\COA\Div-A\ol_th_hist.png"/>
          <p:cNvPicPr/>
          <p:nvPr/>
        </p:nvPicPr>
        <p:blipFill>
          <a:blip r:embed="rId3"/>
          <a:stretch>
            <a:fillRect/>
          </a:stretch>
        </p:blipFill>
        <p:spPr bwMode="auto">
          <a:xfrm>
            <a:off x="129237" y="682580"/>
            <a:ext cx="5854700" cy="5769735"/>
          </a:xfrm>
          <a:prstGeom prst="rect">
            <a:avLst/>
          </a:prstGeom>
          <a:noFill/>
          <a:ln w="9525">
            <a:noFill/>
            <a:miter lim="800000"/>
            <a:headEnd/>
            <a:tailEnd/>
          </a:ln>
        </p:spPr>
      </p:pic>
      <p:sp>
        <p:nvSpPr>
          <p:cNvPr id="5" name="Rectangle 4"/>
          <p:cNvSpPr/>
          <p:nvPr/>
        </p:nvSpPr>
        <p:spPr>
          <a:xfrm>
            <a:off x="3574838" y="313248"/>
            <a:ext cx="4495974"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COA</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78184901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OOP\oop_grade-bar.png"/>
          <p:cNvPicPr/>
          <p:nvPr/>
        </p:nvPicPr>
        <p:blipFill>
          <a:blip r:embed="rId2"/>
          <a:stretch>
            <a:fillRect/>
          </a:stretch>
        </p:blipFill>
        <p:spPr bwMode="auto">
          <a:xfrm>
            <a:off x="270457" y="373487"/>
            <a:ext cx="10985678" cy="5626926"/>
          </a:xfrm>
          <a:prstGeom prst="rect">
            <a:avLst/>
          </a:prstGeom>
          <a:noFill/>
          <a:ln w="9525">
            <a:noFill/>
            <a:miter lim="800000"/>
            <a:headEnd/>
            <a:tailEnd/>
          </a:ln>
        </p:spPr>
      </p:pic>
      <p:sp>
        <p:nvSpPr>
          <p:cNvPr id="3" name="Rectangle 2"/>
          <p:cNvSpPr/>
          <p:nvPr/>
        </p:nvSpPr>
        <p:spPr>
          <a:xfrm>
            <a:off x="2531281" y="6000413"/>
            <a:ext cx="5506700" cy="369332"/>
          </a:xfrm>
          <a:prstGeom prst="rect">
            <a:avLst/>
          </a:prstGeom>
        </p:spPr>
        <p:txBody>
          <a:bodyPr wrap="none">
            <a:spAutoFit/>
          </a:bodyPr>
          <a:lstStyle/>
          <a:p>
            <a:pPr marL="914400">
              <a:spcAft>
                <a:spcPts val="0"/>
              </a:spcAft>
            </a:pPr>
            <a:r>
              <a:rPr lang="en-IN" b="1" dirty="0" smtClean="0">
                <a:latin typeface="Times New Roman" panose="02020603050405020304" pitchFamily="18" charset="0"/>
                <a:ea typeface="Noto Sans CJK SC Regular"/>
                <a:cs typeface="FreeSans"/>
              </a:rPr>
              <a:t>Visualization </a:t>
            </a:r>
            <a:r>
              <a:rPr lang="en-IN" b="1" dirty="0">
                <a:latin typeface="Times New Roman" panose="02020603050405020304" pitchFamily="18" charset="0"/>
                <a:ea typeface="Noto Sans CJK SC Regular"/>
                <a:cs typeface="FreeSans"/>
              </a:rPr>
              <a:t>of grades for the subject OOP</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164618822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5" y="400859"/>
            <a:ext cx="10612191" cy="5632311"/>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given graph we can clearly see </a:t>
            </a:r>
            <a:endParaRPr lang="en-IN" sz="2400" dirty="0" smtClean="0">
              <a:latin typeface="Times New Roman" panose="02020603050405020304" pitchFamily="18" charset="0"/>
              <a:ea typeface="Noto Sans CJK SC Regular"/>
              <a:cs typeface="FreeSans"/>
            </a:endParaRPr>
          </a:p>
          <a:p>
            <a:pPr algn="just">
              <a:spcAft>
                <a:spcPts val="0"/>
              </a:spcAft>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number of students getting A grade( i.e.in the range of  ) is the most compared to others</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number of students securing C and P grades are nearly equal(i.e. 27,26 respectively</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Students securing B grade are 32 which is the second highest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20 students have secured an A+ grade(i.e.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smtClean="0">
              <a:latin typeface="Liberation Serif"/>
              <a:ea typeface="Noto Sans CJK SC Regular"/>
              <a:cs typeface="FreeSans"/>
            </a:endParaRPr>
          </a:p>
          <a:p>
            <a:pPr marL="342900" lvl="0" indent="-342900" algn="just">
              <a:spcAft>
                <a:spcPts val="0"/>
              </a:spcAft>
              <a:buFont typeface="+mj-lt"/>
              <a:buAutoNum type="arabicPeriod"/>
            </a:pPr>
            <a:r>
              <a:rPr lang="en-IN" sz="2400" dirty="0" smtClean="0">
                <a:latin typeface="Times New Roman" panose="02020603050405020304" pitchFamily="18" charset="0"/>
                <a:ea typeface="Noto Sans CJK SC Regular"/>
                <a:cs typeface="FreeSans"/>
              </a:rPr>
              <a:t>Only </a:t>
            </a:r>
            <a:r>
              <a:rPr lang="en-IN" sz="2400" dirty="0">
                <a:latin typeface="Times New Roman" panose="02020603050405020304" pitchFamily="18" charset="0"/>
                <a:ea typeface="Noto Sans CJK SC Regular"/>
                <a:cs typeface="FreeSans"/>
              </a:rPr>
              <a:t>3 students have secured O grade(</a:t>
            </a:r>
            <a:r>
              <a:rPr lang="en-IN" sz="2400" dirty="0" err="1">
                <a:latin typeface="Times New Roman" panose="02020603050405020304" pitchFamily="18" charset="0"/>
                <a:ea typeface="Noto Sans CJK SC Regular"/>
                <a:cs typeface="FreeSans"/>
              </a:rPr>
              <a:t>i.e</a:t>
            </a:r>
            <a:r>
              <a:rPr lang="en-IN" sz="2400" dirty="0">
                <a:latin typeface="Times New Roman" panose="02020603050405020304" pitchFamily="18" charset="0"/>
                <a:ea typeface="Noto Sans CJK SC Regular"/>
                <a:cs typeface="FreeSans"/>
              </a:rPr>
              <a:t>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a:latin typeface="Times New Roman" panose="02020603050405020304" pitchFamily="18" charset="0"/>
                <a:ea typeface="Noto Sans CJK SC Regular"/>
                <a:cs typeface="FreeSans"/>
              </a:rPr>
              <a:t>8 students couldn’t clear this subject in the second attempt.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944722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OOP\Div-A\grade_bar.png"/>
          <p:cNvPicPr/>
          <p:nvPr/>
        </p:nvPicPr>
        <p:blipFill>
          <a:blip r:embed="rId2"/>
          <a:stretch>
            <a:fillRect/>
          </a:stretch>
        </p:blipFill>
        <p:spPr bwMode="auto">
          <a:xfrm>
            <a:off x="0" y="360608"/>
            <a:ext cx="5943600" cy="5666705"/>
          </a:xfrm>
          <a:prstGeom prst="rect">
            <a:avLst/>
          </a:prstGeom>
          <a:noFill/>
          <a:ln w="9525">
            <a:noFill/>
            <a:miter lim="800000"/>
            <a:headEnd/>
            <a:tailEnd/>
          </a:ln>
        </p:spPr>
      </p:pic>
      <p:sp>
        <p:nvSpPr>
          <p:cNvPr id="3" name="Rectangle 2"/>
          <p:cNvSpPr/>
          <p:nvPr/>
        </p:nvSpPr>
        <p:spPr>
          <a:xfrm>
            <a:off x="666250" y="6257991"/>
            <a:ext cx="5141279"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OOP(div A)</a:t>
            </a:r>
            <a:endParaRPr lang="en-GB" dirty="0">
              <a:effectLst/>
              <a:latin typeface="Liberation Serif"/>
              <a:ea typeface="Noto Sans CJK SC Regular"/>
              <a:cs typeface="FreeSans"/>
            </a:endParaRPr>
          </a:p>
        </p:txBody>
      </p:sp>
      <p:pic>
        <p:nvPicPr>
          <p:cNvPr id="4" name="Picture" descr="C:\Users\SAINATH\Documents\project_graphs\OOP\Div-B\grade_bar.png"/>
          <p:cNvPicPr/>
          <p:nvPr/>
        </p:nvPicPr>
        <p:blipFill>
          <a:blip r:embed="rId3"/>
          <a:stretch>
            <a:fillRect/>
          </a:stretch>
        </p:blipFill>
        <p:spPr bwMode="auto">
          <a:xfrm>
            <a:off x="5943600" y="476517"/>
            <a:ext cx="6123904" cy="5550796"/>
          </a:xfrm>
          <a:prstGeom prst="rect">
            <a:avLst/>
          </a:prstGeom>
          <a:noFill/>
          <a:ln w="9525">
            <a:noFill/>
            <a:miter lim="800000"/>
            <a:headEnd/>
            <a:tailEnd/>
          </a:ln>
        </p:spPr>
      </p:pic>
      <p:sp>
        <p:nvSpPr>
          <p:cNvPr id="5" name="Rectangle 4"/>
          <p:cNvSpPr/>
          <p:nvPr/>
        </p:nvSpPr>
        <p:spPr>
          <a:xfrm>
            <a:off x="6496242" y="6257991"/>
            <a:ext cx="5198924"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OOP(div B)</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1791144174"/>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6" y="504096"/>
            <a:ext cx="10084157" cy="2436564"/>
          </a:xfrm>
          <a:prstGeom prst="rect">
            <a:avLst/>
          </a:prstGeom>
        </p:spPr>
        <p:txBody>
          <a:bodyPr wrap="square">
            <a:spAutoFit/>
          </a:bodyPr>
          <a:lstStyle/>
          <a:p>
            <a:pPr marL="457200" algn="just">
              <a:spcAft>
                <a:spcPts val="1000"/>
              </a:spcAft>
            </a:pPr>
            <a:r>
              <a:rPr lang="en-IN" sz="2400" b="1" dirty="0" smtClean="0">
                <a:latin typeface="Times New Roman" panose="02020603050405020304" pitchFamily="18" charset="0"/>
                <a:ea typeface="Noto Sans CJK SC Regular"/>
                <a:cs typeface="FreeSans"/>
              </a:rPr>
              <a:t>DIV-A    </a:t>
            </a:r>
          </a:p>
          <a:p>
            <a:pPr marL="457200" algn="just">
              <a:spcAft>
                <a:spcPts val="1000"/>
              </a:spcAft>
            </a:pPr>
            <a:r>
              <a:rPr lang="en-IN" sz="2400" dirty="0">
                <a:latin typeface="Times New Roman" panose="02020603050405020304" pitchFamily="18" charset="0"/>
                <a:ea typeface="Noto Sans CJK SC Regular"/>
                <a:cs typeface="FreeSans"/>
              </a:rPr>
              <a:t> </a:t>
            </a: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only 2 students have secured A+ grade. Students securing A grade are 18  which is the  </a:t>
            </a:r>
            <a:r>
              <a:rPr lang="en-IN" sz="2400" dirty="0" err="1">
                <a:latin typeface="Times New Roman" panose="02020603050405020304" pitchFamily="18" charset="0"/>
                <a:ea typeface="Noto Sans CJK SC Regular"/>
                <a:cs typeface="FreeSans"/>
              </a:rPr>
              <a:t>highest.The</a:t>
            </a:r>
            <a:r>
              <a:rPr lang="en-IN" sz="2400" dirty="0">
                <a:latin typeface="Times New Roman" panose="02020603050405020304" pitchFamily="18" charset="0"/>
                <a:ea typeface="Noto Sans CJK SC Regular"/>
                <a:cs typeface="FreeSans"/>
              </a:rPr>
              <a:t> best part is all students from div A have cleared this subject . Students securing A grade are 21 which is the  highest</a:t>
            </a:r>
            <a:endParaRPr lang="en-GB" sz="2400" dirty="0">
              <a:effectLst/>
              <a:latin typeface="Liberation Serif"/>
              <a:ea typeface="Noto Sans CJK SC Regular"/>
              <a:cs typeface="FreeSans"/>
            </a:endParaRPr>
          </a:p>
        </p:txBody>
      </p:sp>
      <p:sp>
        <p:nvSpPr>
          <p:cNvPr id="3" name="Rectangle 2"/>
          <p:cNvSpPr/>
          <p:nvPr/>
        </p:nvSpPr>
        <p:spPr>
          <a:xfrm>
            <a:off x="1296473" y="4132770"/>
            <a:ext cx="9521779" cy="2308324"/>
          </a:xfrm>
          <a:prstGeom prst="rect">
            <a:avLst/>
          </a:prstGeom>
        </p:spPr>
        <p:txBody>
          <a:bodyPr wrap="square">
            <a:spAutoFit/>
          </a:bodyPr>
          <a:lstStyle/>
          <a:p>
            <a:pPr algn="just">
              <a:spcAft>
                <a:spcPts val="0"/>
              </a:spcAft>
            </a:pPr>
            <a:r>
              <a:rPr lang="en-IN" sz="2400" b="1" dirty="0" smtClean="0">
                <a:latin typeface="Times New Roman" panose="02020603050405020304" pitchFamily="18" charset="0"/>
                <a:ea typeface="Noto Sans CJK SC Regular"/>
                <a:cs typeface="FreeSans"/>
              </a:rPr>
              <a:t>DIV-B </a:t>
            </a:r>
            <a:r>
              <a:rPr lang="en-IN" sz="2400" dirty="0" smtClean="0">
                <a:latin typeface="Times New Roman" panose="02020603050405020304" pitchFamily="18" charset="0"/>
                <a:ea typeface="Noto Sans CJK SC Regular"/>
                <a:cs typeface="FreeSans"/>
              </a:rPr>
              <a:t>     </a:t>
            </a:r>
          </a:p>
          <a:p>
            <a:pPr algn="just">
              <a:spcAft>
                <a:spcPts val="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2,4 students could secure an O and A+ grade </a:t>
            </a:r>
            <a:r>
              <a:rPr lang="en-IN" sz="2400" dirty="0" err="1">
                <a:latin typeface="Times New Roman" panose="02020603050405020304" pitchFamily="18" charset="0"/>
                <a:ea typeface="Noto Sans CJK SC Regular"/>
                <a:cs typeface="FreeSans"/>
              </a:rPr>
              <a:t>resp,whereas</a:t>
            </a:r>
            <a:r>
              <a:rPr lang="en-IN" sz="2400" dirty="0">
                <a:latin typeface="Times New Roman" panose="02020603050405020304" pitchFamily="18" charset="0"/>
                <a:ea typeface="Noto Sans CJK SC Regular"/>
                <a:cs typeface="FreeSans"/>
              </a:rPr>
              <a:t> 22 students have secured A  grade which is highest.9 students have got B+  grade. 6 students could not clear this subject in the second attempt.18  students have got B grade which is the second </a:t>
            </a:r>
            <a:r>
              <a:rPr lang="en-IN" sz="2400" dirty="0" smtClean="0">
                <a:latin typeface="Times New Roman" panose="02020603050405020304" pitchFamily="18" charset="0"/>
                <a:ea typeface="Noto Sans CJK SC Regular"/>
                <a:cs typeface="FreeSans"/>
              </a:rPr>
              <a:t>highest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669130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OOP\ol_th_hist.png"/>
          <p:cNvPicPr/>
          <p:nvPr/>
        </p:nvPicPr>
        <p:blipFill>
          <a:blip r:embed="rId2"/>
          <a:stretch>
            <a:fillRect/>
          </a:stretch>
        </p:blipFill>
        <p:spPr bwMode="auto">
          <a:xfrm>
            <a:off x="360608" y="141668"/>
            <a:ext cx="10882648" cy="4538352"/>
          </a:xfrm>
          <a:prstGeom prst="rect">
            <a:avLst/>
          </a:prstGeom>
          <a:noFill/>
          <a:ln w="9525">
            <a:noFill/>
            <a:miter lim="800000"/>
            <a:headEnd/>
            <a:tailEnd/>
          </a:ln>
        </p:spPr>
      </p:pic>
      <p:sp>
        <p:nvSpPr>
          <p:cNvPr id="3" name="Rectangle 2"/>
          <p:cNvSpPr/>
          <p:nvPr/>
        </p:nvSpPr>
        <p:spPr>
          <a:xfrm>
            <a:off x="682581" y="4680020"/>
            <a:ext cx="10663706" cy="1938992"/>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graph we can clearly see </a:t>
            </a:r>
            <a:r>
              <a:rPr lang="en-IN" sz="2400" dirty="0" err="1">
                <a:latin typeface="Times New Roman" panose="02020603050405020304" pitchFamily="18" charset="0"/>
                <a:ea typeface="Noto Sans CJK SC Regular"/>
                <a:cs typeface="FreeSans"/>
              </a:rPr>
              <a:t>that,most</a:t>
            </a:r>
            <a:r>
              <a:rPr lang="en-IN" sz="2400" dirty="0">
                <a:latin typeface="Times New Roman" panose="02020603050405020304" pitchFamily="18" charset="0"/>
                <a:ea typeface="Noto Sans CJK SC Regular"/>
                <a:cs typeface="FreeSans"/>
              </a:rPr>
              <a:t> of students have secured marks in the range of 20-30 for both online as well as </a:t>
            </a:r>
            <a:r>
              <a:rPr lang="en-IN" sz="2400" dirty="0" err="1">
                <a:latin typeface="Times New Roman" panose="02020603050405020304" pitchFamily="18" charset="0"/>
                <a:ea typeface="Noto Sans CJK SC Regular"/>
                <a:cs typeface="FreeSans"/>
              </a:rPr>
              <a:t>theory.Students</a:t>
            </a:r>
            <a:r>
              <a:rPr lang="en-IN" sz="2400" dirty="0">
                <a:latin typeface="Times New Roman" panose="02020603050405020304" pitchFamily="18" charset="0"/>
                <a:ea typeface="Noto Sans CJK SC Regular"/>
                <a:cs typeface="FreeSans"/>
              </a:rPr>
              <a:t> securing marks in the range of 40-50 are the least for  online whereas for the theory the range 20-30 has the least </a:t>
            </a:r>
            <a:r>
              <a:rPr lang="en-IN" sz="2400" dirty="0" err="1">
                <a:latin typeface="Times New Roman" panose="02020603050405020304" pitchFamily="18" charset="0"/>
                <a:ea typeface="Noto Sans CJK SC Regular"/>
                <a:cs typeface="FreeSans"/>
              </a:rPr>
              <a:t>score.This</a:t>
            </a:r>
            <a:r>
              <a:rPr lang="en-IN" sz="2400" dirty="0">
                <a:latin typeface="Times New Roman" panose="02020603050405020304" pitchFamily="18" charset="0"/>
                <a:ea typeface="Noto Sans CJK SC Regular"/>
                <a:cs typeface="FreeSans"/>
              </a:rPr>
              <a:t> graph is somewhat similar to that of DSA concluding that marks for both subject scored are similar to a lot extent.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63870896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OOP\Div-A\ol_th_hist.png"/>
          <p:cNvPicPr/>
          <p:nvPr/>
        </p:nvPicPr>
        <p:blipFill>
          <a:blip r:embed="rId2"/>
          <a:stretch>
            <a:fillRect/>
          </a:stretch>
        </p:blipFill>
        <p:spPr bwMode="auto">
          <a:xfrm>
            <a:off x="412124" y="785611"/>
            <a:ext cx="5932421" cy="5975797"/>
          </a:xfrm>
          <a:prstGeom prst="rect">
            <a:avLst/>
          </a:prstGeom>
          <a:noFill/>
          <a:ln w="9525">
            <a:noFill/>
            <a:miter lim="800000"/>
            <a:headEnd/>
            <a:tailEnd/>
          </a:ln>
        </p:spPr>
      </p:pic>
      <p:pic>
        <p:nvPicPr>
          <p:cNvPr id="4" name="Picture" descr="C:\Users\SAINATH\Documents\project_graphs\OOP\ol_th_hist.png"/>
          <p:cNvPicPr/>
          <p:nvPr/>
        </p:nvPicPr>
        <p:blipFill>
          <a:blip r:embed="rId3"/>
          <a:stretch>
            <a:fillRect/>
          </a:stretch>
        </p:blipFill>
        <p:spPr bwMode="auto">
          <a:xfrm>
            <a:off x="5937160" y="785611"/>
            <a:ext cx="5975797" cy="6072389"/>
          </a:xfrm>
          <a:prstGeom prst="rect">
            <a:avLst/>
          </a:prstGeom>
          <a:noFill/>
          <a:ln w="9525">
            <a:noFill/>
            <a:miter lim="800000"/>
            <a:headEnd/>
            <a:tailEnd/>
          </a:ln>
        </p:spPr>
      </p:pic>
      <p:sp>
        <p:nvSpPr>
          <p:cNvPr id="5" name="Rectangle 4"/>
          <p:cNvSpPr/>
          <p:nvPr/>
        </p:nvSpPr>
        <p:spPr>
          <a:xfrm>
            <a:off x="4106176" y="126348"/>
            <a:ext cx="4476738"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OOP</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25912455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098" y="360976"/>
            <a:ext cx="9465972" cy="7376378"/>
          </a:xfrm>
          <a:prstGeom prst="rect">
            <a:avLst/>
          </a:prstGeom>
        </p:spPr>
        <p:txBody>
          <a:bodyPr wrap="square">
            <a:spAutoFit/>
          </a:bodyPr>
          <a:lstStyle/>
          <a:p>
            <a:pPr>
              <a:spcAft>
                <a:spcPts val="0"/>
              </a:spcAft>
            </a:pPr>
            <a:r>
              <a:rPr lang="en-IN" sz="4000" b="1" dirty="0" smtClean="0">
                <a:effectLst/>
                <a:latin typeface="Times New Roman" panose="02020603050405020304" pitchFamily="18" charset="0"/>
                <a:ea typeface="Noto Sans CJK SC Regular"/>
                <a:cs typeface="Times New Roman" panose="02020603050405020304" pitchFamily="18" charset="0"/>
              </a:rPr>
              <a:t>         </a:t>
            </a:r>
            <a:r>
              <a:rPr lang="en-IN" sz="4000" b="1" dirty="0" smtClean="0">
                <a:solidFill>
                  <a:srgbClr val="FF0000"/>
                </a:solidFill>
                <a:effectLst/>
                <a:latin typeface="Times New Roman" panose="02020603050405020304" pitchFamily="18" charset="0"/>
                <a:ea typeface="Noto Sans CJK SC Regular"/>
                <a:cs typeface="Times New Roman" panose="02020603050405020304" pitchFamily="18" charset="0"/>
              </a:rPr>
              <a:t>DATA AND REQUIREMENTS</a:t>
            </a:r>
          </a:p>
          <a:p>
            <a:pPr>
              <a:spcAft>
                <a:spcPts val="0"/>
              </a:spcAft>
            </a:pPr>
            <a:r>
              <a:rPr lang="en-IN" sz="2000" b="1" dirty="0" smtClean="0">
                <a:effectLst/>
                <a:latin typeface="Times New Roman" panose="02020603050405020304" pitchFamily="18" charset="0"/>
                <a:ea typeface="Noto Sans CJK SC Regular"/>
                <a:cs typeface="FreeSans"/>
              </a:rPr>
              <a:t> </a:t>
            </a:r>
            <a:r>
              <a:rPr lang="en-IN" sz="3200" b="1" dirty="0" smtClean="0">
                <a:solidFill>
                  <a:schemeClr val="accent6"/>
                </a:solidFill>
                <a:effectLst/>
                <a:latin typeface="Times New Roman" panose="02020603050405020304" pitchFamily="18" charset="0"/>
                <a:ea typeface="Noto Sans CJK SC Regular"/>
                <a:cs typeface="FreeSans"/>
              </a:rPr>
              <a:t>Data</a:t>
            </a:r>
            <a:endParaRPr lang="en-GB" sz="3200" dirty="0" smtClean="0">
              <a:solidFill>
                <a:schemeClr val="accent6"/>
              </a:solidFill>
              <a:effectLst/>
              <a:latin typeface="Liberation Serif"/>
              <a:ea typeface="Noto Sans CJK SC Regular"/>
              <a:cs typeface="FreeSans"/>
            </a:endParaRPr>
          </a:p>
          <a:p>
            <a:pPr>
              <a:spcAft>
                <a:spcPts val="0"/>
              </a:spcAft>
            </a:pPr>
            <a:r>
              <a:rPr lang="en-IN" sz="2000" b="1" dirty="0" smtClean="0">
                <a:effectLst/>
                <a:latin typeface="Times New Roman" panose="02020603050405020304" pitchFamily="18" charset="0"/>
                <a:ea typeface="Noto Sans CJK SC Regular"/>
                <a:cs typeface="FreeSans"/>
              </a:rPr>
              <a:t>	</a:t>
            </a:r>
            <a:r>
              <a:rPr lang="en-IN" sz="2400" dirty="0" smtClean="0">
                <a:effectLst/>
                <a:latin typeface="Times New Roman" panose="02020603050405020304" pitchFamily="18" charset="0"/>
                <a:ea typeface="Noto Sans CJK SC Regular"/>
                <a:cs typeface="FreeSans"/>
              </a:rPr>
              <a:t>The data is taken from university result pdf  file .The data is  in the form of  excel sheet which is later converted into </a:t>
            </a:r>
            <a:r>
              <a:rPr lang="en-IN" sz="2400" b="1" dirty="0" smtClean="0">
                <a:effectLst/>
                <a:latin typeface="Times New Roman" panose="02020603050405020304" pitchFamily="18" charset="0"/>
                <a:ea typeface="Noto Sans CJK SC Regular"/>
                <a:cs typeface="FreeSans"/>
              </a:rPr>
              <a:t>CSV</a:t>
            </a:r>
            <a:r>
              <a:rPr lang="en-IN" sz="2400" dirty="0" smtClean="0">
                <a:effectLst/>
                <a:latin typeface="Times New Roman" panose="02020603050405020304" pitchFamily="18" charset="0"/>
                <a:ea typeface="Noto Sans CJK SC Regular"/>
                <a:cs typeface="FreeSans"/>
              </a:rPr>
              <a:t>(Comma Separated Value) files</a:t>
            </a:r>
          </a:p>
          <a:p>
            <a:pPr>
              <a:spcAft>
                <a:spcPts val="0"/>
              </a:spcAft>
            </a:pPr>
            <a:r>
              <a:rPr lang="en-IN" sz="3200" b="1" dirty="0" smtClean="0">
                <a:solidFill>
                  <a:schemeClr val="accent6"/>
                </a:solidFill>
                <a:effectLst/>
                <a:latin typeface="Times New Roman" panose="02020603050405020304" pitchFamily="18" charset="0"/>
                <a:ea typeface="Noto Sans CJK SC Regular"/>
                <a:cs typeface="Times New Roman" panose="02020603050405020304" pitchFamily="18" charset="0"/>
              </a:rPr>
              <a:t>Requirements</a:t>
            </a:r>
            <a:endParaRPr lang="en-GB" sz="3200" b="1" dirty="0" smtClean="0">
              <a:solidFill>
                <a:schemeClr val="accent6"/>
              </a:solidFill>
              <a:effectLst/>
              <a:latin typeface="Times New Roman" panose="02020603050405020304" pitchFamily="18" charset="0"/>
              <a:ea typeface="Noto Sans CJK SC Regular"/>
              <a:cs typeface="Times New Roman" panose="02020603050405020304" pitchFamily="18" charset="0"/>
            </a:endParaRPr>
          </a:p>
          <a:p>
            <a:pPr>
              <a:spcAft>
                <a:spcPts val="0"/>
              </a:spcAft>
              <a:tabLst>
                <a:tab pos="5334000" algn="l"/>
              </a:tabLst>
            </a:pPr>
            <a:r>
              <a:rPr lang="en-IN" sz="2400" b="1" dirty="0" smtClean="0">
                <a:effectLst/>
                <a:latin typeface="Times New Roman" panose="02020603050405020304" pitchFamily="18" charset="0"/>
                <a:ea typeface="Noto Sans CJK SC Regular"/>
                <a:cs typeface="FreeSans"/>
              </a:rPr>
              <a:t> </a:t>
            </a:r>
            <a:r>
              <a:rPr lang="en-IN" sz="2400" b="1" dirty="0" smtClean="0">
                <a:solidFill>
                  <a:srgbClr val="00B0F0"/>
                </a:solidFill>
                <a:effectLst/>
                <a:latin typeface="Times New Roman" panose="02020603050405020304" pitchFamily="18" charset="0"/>
                <a:ea typeface="Noto Sans CJK SC Regular"/>
                <a:cs typeface="FreeSans"/>
              </a:rPr>
              <a:t>Hardware Requirements</a:t>
            </a:r>
            <a:r>
              <a:rPr lang="en-IN" sz="2400" b="1" dirty="0" smtClean="0">
                <a:effectLst/>
                <a:latin typeface="Times New Roman" panose="02020603050405020304" pitchFamily="18" charset="0"/>
                <a:ea typeface="Noto Sans CJK SC Regular"/>
                <a:cs typeface="FreeSans"/>
              </a:rPr>
              <a:t>	</a:t>
            </a:r>
            <a:endParaRPr lang="en-GB" sz="2400" dirty="0" smtClean="0">
              <a:effectLst/>
              <a:latin typeface="Liberation Serif"/>
              <a:ea typeface="Noto Sans CJK SC Regular"/>
              <a:cs typeface="FreeSans"/>
            </a:endParaRPr>
          </a:p>
          <a:p>
            <a:pPr marL="342900" lvl="0" indent="-342900">
              <a:spcAft>
                <a:spcPts val="0"/>
              </a:spcAft>
              <a:buFont typeface="+mj-lt"/>
              <a:buAutoNum type="arabicPeriod"/>
            </a:pPr>
            <a:endParaRPr lang="en-GB" sz="2400" dirty="0" smtClean="0">
              <a:effectLst/>
              <a:latin typeface="Liberation Serif"/>
              <a:ea typeface="Noto Sans CJK SC Regular"/>
              <a:cs typeface="FreeSans"/>
            </a:endParaRPr>
          </a:p>
          <a:p>
            <a:pPr marL="342900" lvl="0" indent="-342900">
              <a:spcAft>
                <a:spcPts val="1000"/>
              </a:spcAft>
              <a:buFont typeface="+mj-lt"/>
              <a:buAutoNum type="arabicPeriod"/>
            </a:pPr>
            <a:r>
              <a:rPr lang="en-IN" sz="2400" dirty="0" smtClean="0">
                <a:effectLst/>
                <a:latin typeface="Times New Roman" panose="02020603050405020304" pitchFamily="18" charset="0"/>
                <a:ea typeface="Noto Sans CJK SC Regular"/>
                <a:cs typeface="FreeSans"/>
              </a:rPr>
              <a:t>Dual core Intel or i3 processor</a:t>
            </a:r>
          </a:p>
          <a:p>
            <a:pPr marL="342900" lvl="0" indent="-342900">
              <a:spcAft>
                <a:spcPts val="1000"/>
              </a:spcAft>
              <a:buFont typeface="+mj-lt"/>
              <a:buAutoNum type="arabicPeriod"/>
            </a:pPr>
            <a:r>
              <a:rPr lang="en-IN" sz="2400" dirty="0" smtClean="0">
                <a:latin typeface="Times New Roman" panose="02020603050405020304" pitchFamily="18" charset="0"/>
                <a:ea typeface="Noto Sans CJK SC Regular"/>
                <a:cs typeface="FreeSans"/>
              </a:rPr>
              <a:t>4 GB RAM</a:t>
            </a:r>
          </a:p>
          <a:p>
            <a:pPr marL="342900" lvl="0" indent="-342900">
              <a:spcAft>
                <a:spcPts val="1000"/>
              </a:spcAft>
              <a:buFont typeface="+mj-lt"/>
              <a:buAutoNum type="arabicPeriod"/>
            </a:pPr>
            <a:r>
              <a:rPr lang="en-IN" sz="2400" dirty="0" smtClean="0">
                <a:latin typeface="Times New Roman" panose="02020603050405020304" pitchFamily="18" charset="0"/>
                <a:ea typeface="Noto Sans CJK SC Regular"/>
                <a:cs typeface="FreeSans"/>
              </a:rPr>
              <a:t>Memory Space</a:t>
            </a:r>
            <a:endParaRPr lang="en-GB" sz="2400" dirty="0" smtClean="0">
              <a:latin typeface="Liberation Serif"/>
              <a:ea typeface="Noto Sans CJK SC Regular"/>
              <a:cs typeface="FreeSans"/>
            </a:endParaRPr>
          </a:p>
          <a:p>
            <a:pPr lvl="0">
              <a:spcAft>
                <a:spcPts val="1000"/>
              </a:spcAft>
            </a:pPr>
            <a:r>
              <a:rPr lang="en-IN" sz="2400" b="1" dirty="0" smtClean="0">
                <a:solidFill>
                  <a:srgbClr val="00B0F0"/>
                </a:solidFill>
                <a:effectLst/>
                <a:latin typeface="Times New Roman" panose="02020603050405020304" pitchFamily="18" charset="0"/>
                <a:ea typeface="Noto Sans CJK SC Regular"/>
                <a:cs typeface="FreeSans"/>
              </a:rPr>
              <a:t> Software Requirements</a:t>
            </a:r>
            <a:endParaRPr lang="en-GB" sz="2400" dirty="0" smtClean="0">
              <a:solidFill>
                <a:srgbClr val="00B0F0"/>
              </a:solidFill>
              <a:effectLst/>
              <a:latin typeface="Liberation Serif"/>
              <a:ea typeface="Noto Sans CJK SC Regular"/>
              <a:cs typeface="FreeSans"/>
            </a:endParaRPr>
          </a:p>
          <a:p>
            <a:pPr marL="914400">
              <a:spcAft>
                <a:spcPts val="0"/>
              </a:spcAft>
            </a:pPr>
            <a:r>
              <a:rPr lang="en-IN" sz="2400" dirty="0" smtClean="0">
                <a:effectLst/>
                <a:latin typeface="Times New Roman" panose="02020603050405020304" pitchFamily="18" charset="0"/>
                <a:ea typeface="Noto Sans CJK SC Regular"/>
                <a:cs typeface="FreeSans"/>
              </a:rPr>
              <a:t>      1. Python Programming Language</a:t>
            </a:r>
            <a:endParaRPr lang="en-GB" sz="2400" dirty="0" smtClean="0">
              <a:effectLst/>
              <a:latin typeface="Liberation Serif"/>
              <a:ea typeface="Noto Sans CJK SC Regular"/>
              <a:cs typeface="FreeSans"/>
            </a:endParaRPr>
          </a:p>
          <a:p>
            <a:pPr marL="457200" indent="457200">
              <a:spcAft>
                <a:spcPts val="0"/>
              </a:spcAft>
            </a:pPr>
            <a:r>
              <a:rPr lang="en-IN" sz="2400" dirty="0" smtClean="0">
                <a:effectLst/>
                <a:latin typeface="Times New Roman" panose="02020603050405020304" pitchFamily="18" charset="0"/>
                <a:ea typeface="Noto Sans CJK SC Regular"/>
                <a:cs typeface="FreeSans"/>
              </a:rPr>
              <a:t>      2. R Programming Language</a:t>
            </a:r>
          </a:p>
          <a:p>
            <a:pPr marL="457200" indent="457200">
              <a:spcAft>
                <a:spcPts val="0"/>
              </a:spcAft>
            </a:pPr>
            <a:r>
              <a:rPr lang="en-IN" sz="2400" dirty="0" smtClean="0">
                <a:latin typeface="Times New Roman" panose="02020603050405020304" pitchFamily="18" charset="0"/>
                <a:ea typeface="Noto Sans CJK SC Regular"/>
                <a:cs typeface="FreeSans"/>
              </a:rPr>
              <a:t>  </a:t>
            </a:r>
            <a:endParaRPr lang="en-IN" sz="2400" dirty="0" smtClean="0">
              <a:effectLst/>
              <a:latin typeface="Times New Roman" panose="02020603050405020304" pitchFamily="18" charset="0"/>
              <a:ea typeface="Noto Sans CJK SC Regular"/>
              <a:cs typeface="FreeSans"/>
            </a:endParaRPr>
          </a:p>
          <a:p>
            <a:pPr marL="457200" indent="457200">
              <a:spcAft>
                <a:spcPts val="0"/>
              </a:spcAft>
            </a:pPr>
            <a:endParaRPr lang="en-IN" sz="2400" dirty="0" smtClean="0">
              <a:effectLst/>
              <a:latin typeface="Times New Roman" panose="02020603050405020304" pitchFamily="18" charset="0"/>
              <a:ea typeface="Noto Sans CJK SC Regular"/>
              <a:cs typeface="FreeSans"/>
            </a:endParaRPr>
          </a:p>
          <a:p>
            <a:pPr marL="457200" indent="457200">
              <a:spcAft>
                <a:spcPts val="0"/>
              </a:spcAft>
            </a:pP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99620301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sem1\min_max_fail_bar.png"/>
          <p:cNvPicPr/>
          <p:nvPr/>
        </p:nvPicPr>
        <p:blipFill>
          <a:blip r:embed="rId2"/>
          <a:stretch>
            <a:fillRect/>
          </a:stretch>
        </p:blipFill>
        <p:spPr bwMode="auto">
          <a:xfrm>
            <a:off x="270457" y="128789"/>
            <a:ext cx="11449317" cy="6729211"/>
          </a:xfrm>
          <a:prstGeom prst="rect">
            <a:avLst/>
          </a:prstGeom>
          <a:noFill/>
          <a:ln w="9525">
            <a:noFill/>
            <a:miter lim="800000"/>
            <a:headEnd/>
            <a:tailEnd/>
          </a:ln>
        </p:spPr>
      </p:pic>
    </p:spTree>
    <p:extLst>
      <p:ext uri="{BB962C8B-B14F-4D97-AF65-F5344CB8AC3E}">
        <p14:creationId xmlns:p14="http://schemas.microsoft.com/office/powerpoint/2010/main" xmlns="" val="3532594785"/>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972" y="532816"/>
            <a:ext cx="10380371" cy="5632311"/>
          </a:xfrm>
          <a:prstGeom prst="rect">
            <a:avLst/>
          </a:prstGeom>
        </p:spPr>
        <p:txBody>
          <a:bodyPr wrap="square">
            <a:spAutoFit/>
          </a:bodyPr>
          <a:lstStyle/>
          <a:p>
            <a:pPr marL="457200" algn="just">
              <a:spcAft>
                <a:spcPts val="0"/>
              </a:spcAft>
            </a:pPr>
            <a:r>
              <a:rPr lang="en-IN" sz="2400" dirty="0">
                <a:latin typeface="Times New Roman" panose="02020603050405020304" pitchFamily="18" charset="0"/>
                <a:ea typeface="Noto Sans CJK SC Regular"/>
                <a:cs typeface="FreeSans"/>
              </a:rPr>
              <a:t>From the above graph we come to know that,</a:t>
            </a:r>
            <a:endParaRPr lang="en-GB" sz="2400" dirty="0">
              <a:latin typeface="Liberation Serif"/>
              <a:ea typeface="Noto Sans CJK SC Regular"/>
              <a:cs typeface="FreeSans"/>
            </a:endParaRPr>
          </a:p>
          <a:p>
            <a:pPr marL="457200" algn="just">
              <a:spcAft>
                <a:spcPts val="0"/>
              </a:spcAft>
            </a:pPr>
            <a:r>
              <a:rPr lang="en-IN" sz="2400" dirty="0">
                <a:latin typeface="Times New Roman" panose="02020603050405020304" pitchFamily="18" charset="0"/>
                <a:ea typeface="Noto Sans CJK SC Regular"/>
                <a:cs typeface="FreeSans"/>
              </a:rPr>
              <a:t>1]Maximum and minimum  marks scored in DM are 82 and 22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20 students could not </a:t>
            </a:r>
            <a:endParaRPr lang="en-IN" sz="2400" dirty="0" smtClean="0">
              <a:latin typeface="Times New Roman" panose="02020603050405020304" pitchFamily="18" charset="0"/>
              <a:ea typeface="Noto Sans CJK SC Regular"/>
              <a:cs typeface="FreeSans"/>
            </a:endParaRPr>
          </a:p>
          <a:p>
            <a:pPr marL="457200" algn="just">
              <a:spcAft>
                <a:spcPts val="0"/>
              </a:spcAft>
            </a:pPr>
            <a:endParaRPr lang="en-IN" sz="2400" dirty="0" smtClean="0">
              <a:latin typeface="Times New Roman" panose="02020603050405020304" pitchFamily="18" charset="0"/>
              <a:ea typeface="Noto Sans CJK SC Regular"/>
              <a:cs typeface="FreeSans"/>
            </a:endParaRPr>
          </a:p>
          <a:p>
            <a:pPr marL="457200" algn="just">
              <a:spcAft>
                <a:spcPts val="0"/>
              </a:spcAft>
            </a:pPr>
            <a:r>
              <a:rPr lang="en-IN" sz="2400" dirty="0" smtClean="0">
                <a:latin typeface="Times New Roman" panose="02020603050405020304" pitchFamily="18" charset="0"/>
                <a:ea typeface="Noto Sans CJK SC Regular"/>
                <a:cs typeface="FreeSans"/>
              </a:rPr>
              <a:t>2</a:t>
            </a:r>
            <a:r>
              <a:rPr lang="en-IN" sz="2400" dirty="0">
                <a:latin typeface="Times New Roman" panose="02020603050405020304" pitchFamily="18" charset="0"/>
                <a:ea typeface="Noto Sans CJK SC Regular"/>
                <a:cs typeface="FreeSans"/>
              </a:rPr>
              <a:t>] Maximum and minimum  marks scored in DELD are 86 and 12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11 students could not clear this subject</a:t>
            </a:r>
            <a:r>
              <a:rPr lang="en-IN" sz="2400" dirty="0" smtClean="0">
                <a:latin typeface="Times New Roman" panose="02020603050405020304" pitchFamily="18" charset="0"/>
                <a:ea typeface="Noto Sans CJK SC Regular"/>
                <a:cs typeface="FreeSans"/>
              </a:rPr>
              <a:t>.</a:t>
            </a:r>
          </a:p>
          <a:p>
            <a:pPr marL="457200" algn="just">
              <a:spcAft>
                <a:spcPts val="0"/>
              </a:spcAft>
            </a:pPr>
            <a:endParaRPr lang="en-GB" sz="2400" dirty="0">
              <a:latin typeface="Liberation Serif"/>
              <a:ea typeface="Noto Sans CJK SC Regular"/>
              <a:cs typeface="FreeSans"/>
            </a:endParaRPr>
          </a:p>
          <a:p>
            <a:pPr marL="457200" algn="just">
              <a:spcAft>
                <a:spcPts val="0"/>
              </a:spcAft>
            </a:pPr>
            <a:r>
              <a:rPr lang="en-IN" sz="2400" dirty="0">
                <a:latin typeface="Times New Roman" panose="02020603050405020304" pitchFamily="18" charset="0"/>
                <a:ea typeface="Noto Sans CJK SC Regular"/>
                <a:cs typeface="FreeSans"/>
              </a:rPr>
              <a:t>3]Maximum and minimum  marks scored in DSA  are 85 and 17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11 students could not clear this subject</a:t>
            </a:r>
            <a:r>
              <a:rPr lang="en-IN" sz="2400" dirty="0" smtClean="0">
                <a:latin typeface="Times New Roman" panose="02020603050405020304" pitchFamily="18" charset="0"/>
                <a:ea typeface="Noto Sans CJK SC Regular"/>
                <a:cs typeface="FreeSans"/>
              </a:rPr>
              <a:t>.</a:t>
            </a:r>
          </a:p>
          <a:p>
            <a:pPr marL="457200" algn="just">
              <a:spcAft>
                <a:spcPts val="0"/>
              </a:spcAft>
            </a:pPr>
            <a:endParaRPr lang="en-GB" sz="2400" dirty="0">
              <a:latin typeface="Liberation Serif"/>
              <a:ea typeface="Noto Sans CJK SC Regular"/>
              <a:cs typeface="FreeSans"/>
            </a:endParaRPr>
          </a:p>
          <a:p>
            <a:pPr marL="457200" algn="just">
              <a:spcAft>
                <a:spcPts val="0"/>
              </a:spcAft>
            </a:pPr>
            <a:r>
              <a:rPr lang="en-IN" sz="2400" dirty="0">
                <a:latin typeface="Times New Roman" panose="02020603050405020304" pitchFamily="18" charset="0"/>
                <a:ea typeface="Noto Sans CJK SC Regular"/>
                <a:cs typeface="FreeSans"/>
              </a:rPr>
              <a:t>4] Maximum and minimum  marks scored in COA are 73  and 10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17 students could not clear this subject</a:t>
            </a:r>
            <a:r>
              <a:rPr lang="en-IN" sz="2400" dirty="0" smtClean="0">
                <a:latin typeface="Times New Roman" panose="02020603050405020304" pitchFamily="18" charset="0"/>
                <a:ea typeface="Noto Sans CJK SC Regular"/>
                <a:cs typeface="FreeSans"/>
              </a:rPr>
              <a:t>.</a:t>
            </a:r>
          </a:p>
          <a:p>
            <a:pPr marL="457200" algn="just">
              <a:spcAft>
                <a:spcPts val="0"/>
              </a:spcAft>
            </a:pPr>
            <a:endParaRPr lang="en-GB" sz="2400" dirty="0">
              <a:latin typeface="Liberation Serif"/>
              <a:ea typeface="Noto Sans CJK SC Regular"/>
              <a:cs typeface="FreeSans"/>
            </a:endParaRPr>
          </a:p>
          <a:p>
            <a:pPr marL="457200" algn="just">
              <a:spcAft>
                <a:spcPts val="1000"/>
              </a:spcAft>
            </a:pPr>
            <a:r>
              <a:rPr lang="en-IN" sz="2400" dirty="0">
                <a:latin typeface="Times New Roman" panose="02020603050405020304" pitchFamily="18" charset="0"/>
                <a:ea typeface="Noto Sans CJK SC Regular"/>
                <a:cs typeface="FreeSans"/>
              </a:rPr>
              <a:t>5] Maximum and minimum  marks scored in OOP are 83 and 20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9 students could not clear this subject.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426529811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sem1\1st_sem_pie.png"/>
          <p:cNvPicPr/>
          <p:nvPr/>
        </p:nvPicPr>
        <p:blipFill>
          <a:blip r:embed="rId2"/>
          <a:stretch>
            <a:fillRect/>
          </a:stretch>
        </p:blipFill>
        <p:spPr bwMode="auto">
          <a:xfrm>
            <a:off x="218941" y="695459"/>
            <a:ext cx="11694017" cy="6162541"/>
          </a:xfrm>
          <a:prstGeom prst="rect">
            <a:avLst/>
          </a:prstGeom>
          <a:noFill/>
          <a:ln w="9525">
            <a:noFill/>
            <a:miter lim="800000"/>
            <a:headEnd/>
            <a:tailEnd/>
          </a:ln>
        </p:spPr>
      </p:pic>
      <p:sp>
        <p:nvSpPr>
          <p:cNvPr id="3" name="Rectangle 2"/>
          <p:cNvSpPr/>
          <p:nvPr/>
        </p:nvSpPr>
        <p:spPr>
          <a:xfrm>
            <a:off x="364796" y="423861"/>
            <a:ext cx="4121449" cy="461665"/>
          </a:xfrm>
          <a:prstGeom prst="rect">
            <a:avLst/>
          </a:prstGeom>
        </p:spPr>
        <p:txBody>
          <a:bodyPr wrap="none">
            <a:spAutoFit/>
          </a:bodyPr>
          <a:lstStyle/>
          <a:p>
            <a:pPr algn="just">
              <a:spcAft>
                <a:spcPts val="0"/>
              </a:spcAft>
            </a:pPr>
            <a:r>
              <a:rPr lang="en-IN" sz="2400" b="1" dirty="0" smtClean="0">
                <a:latin typeface="Times New Roman" panose="02020603050405020304" pitchFamily="18" charset="0"/>
                <a:ea typeface="Noto Sans CJK SC Regular"/>
                <a:cs typeface="FreeSans"/>
              </a:rPr>
              <a:t>FIRST </a:t>
            </a:r>
            <a:r>
              <a:rPr lang="en-IN" sz="2400" b="1" dirty="0">
                <a:latin typeface="Times New Roman" panose="02020603050405020304" pitchFamily="18" charset="0"/>
                <a:ea typeface="Noto Sans CJK SC Regular"/>
                <a:cs typeface="FreeSans"/>
              </a:rPr>
              <a:t>SEMESTER RESULT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1458983227"/>
      </p:ext>
    </p:extLst>
  </p:cSld>
  <p:clrMapOvr>
    <a:masterClrMapping/>
  </p:clrMapOvr>
  <p:transition spd="slow">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069" y="1519707"/>
            <a:ext cx="9620518" cy="1569660"/>
          </a:xfrm>
          <a:prstGeom prst="rect">
            <a:avLst/>
          </a:prstGeom>
          <a:noFill/>
        </p:spPr>
        <p:txBody>
          <a:bodyPr wrap="square" rtlCol="0">
            <a:spAutoFit/>
          </a:bodyPr>
          <a:lstStyle/>
          <a:p>
            <a:pPr algn="just"/>
            <a:r>
              <a:rPr lang="en-IN" sz="2400" dirty="0" smtClean="0">
                <a:latin typeface="Times New Roman" panose="02020603050405020304" pitchFamily="18" charset="0"/>
                <a:cs typeface="Times New Roman" panose="02020603050405020304" pitchFamily="18" charset="0"/>
              </a:rPr>
              <a:t>From the above pie-chart we can see that DM having 89.27% result  ,DELD having 85.64% result DSA having 93.75%result ,COA having 80.11% result and OOP having 98.30% result .OOP has the highest result and COA has the lowest result.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328276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EM3\em3_grade_bar.png"/>
          <p:cNvPicPr/>
          <p:nvPr/>
        </p:nvPicPr>
        <p:blipFill>
          <a:blip r:embed="rId2"/>
          <a:stretch>
            <a:fillRect/>
          </a:stretch>
        </p:blipFill>
        <p:spPr bwMode="auto">
          <a:xfrm>
            <a:off x="373487" y="360609"/>
            <a:ext cx="11178861" cy="5589430"/>
          </a:xfrm>
          <a:prstGeom prst="rect">
            <a:avLst/>
          </a:prstGeom>
          <a:noFill/>
          <a:ln w="9525">
            <a:noFill/>
            <a:miter lim="800000"/>
            <a:headEnd/>
            <a:tailEnd/>
          </a:ln>
        </p:spPr>
      </p:pic>
      <p:sp>
        <p:nvSpPr>
          <p:cNvPr id="3" name="Rectangle 2"/>
          <p:cNvSpPr/>
          <p:nvPr/>
        </p:nvSpPr>
        <p:spPr>
          <a:xfrm>
            <a:off x="3829469" y="6090565"/>
            <a:ext cx="4301242"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M3</a:t>
            </a:r>
            <a:endParaRPr lang="en-GB" dirty="0"/>
          </a:p>
        </p:txBody>
      </p:sp>
    </p:spTree>
    <p:extLst>
      <p:ext uri="{BB962C8B-B14F-4D97-AF65-F5344CB8AC3E}">
        <p14:creationId xmlns:p14="http://schemas.microsoft.com/office/powerpoint/2010/main" xmlns="" val="3722365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308" y="416907"/>
            <a:ext cx="10393250" cy="5632311"/>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given graph we can clearly see </a:t>
            </a:r>
            <a:endParaRPr lang="en-IN" sz="2400" dirty="0" smtClean="0">
              <a:latin typeface="Times New Roman" panose="02020603050405020304" pitchFamily="18" charset="0"/>
              <a:ea typeface="Noto Sans CJK SC Regular"/>
              <a:cs typeface="FreeSans"/>
            </a:endParaRPr>
          </a:p>
          <a:p>
            <a:pPr algn="just">
              <a:spcAft>
                <a:spcPts val="0"/>
              </a:spcAft>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failure percentage is the most (i.e.40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subject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Students securing A grade are 34 which is the second highest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23 students have secured an A+ grade(i.e.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students getting an O grade is the most compared to other subjects(i.e. Scoring is easy in mathematical subject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result to contradictory to the result of COA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a:latin typeface="Times New Roman" panose="02020603050405020304" pitchFamily="18" charset="0"/>
                <a:ea typeface="Noto Sans CJK SC Regular"/>
                <a:cs typeface="FreeSans"/>
              </a:rPr>
              <a:t>The number of students securing B and </a:t>
            </a:r>
            <a:r>
              <a:rPr lang="en-IN" sz="2400" dirty="0" err="1">
                <a:latin typeface="Times New Roman" panose="02020603050405020304" pitchFamily="18" charset="0"/>
                <a:ea typeface="Noto Sans CJK SC Regular"/>
                <a:cs typeface="FreeSans"/>
              </a:rPr>
              <a:t>B+grades</a:t>
            </a:r>
            <a:r>
              <a:rPr lang="en-IN" sz="2400" dirty="0">
                <a:latin typeface="Times New Roman" panose="02020603050405020304" pitchFamily="18" charset="0"/>
                <a:ea typeface="Noto Sans CJK SC Regular"/>
                <a:cs typeface="FreeSans"/>
              </a:rPr>
              <a:t> are nearly equal(i.e. 17,16 respectively)</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445660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EM3\Div-B\grade_bar.png"/>
          <p:cNvPicPr/>
          <p:nvPr/>
        </p:nvPicPr>
        <p:blipFill>
          <a:blip r:embed="rId2"/>
          <a:stretch>
            <a:fillRect/>
          </a:stretch>
        </p:blipFill>
        <p:spPr bwMode="auto">
          <a:xfrm>
            <a:off x="6310648" y="643942"/>
            <a:ext cx="5881352" cy="5112913"/>
          </a:xfrm>
          <a:prstGeom prst="rect">
            <a:avLst/>
          </a:prstGeom>
          <a:noFill/>
          <a:ln w="9525">
            <a:noFill/>
            <a:miter lim="800000"/>
            <a:headEnd/>
            <a:tailEnd/>
          </a:ln>
        </p:spPr>
      </p:pic>
      <p:sp>
        <p:nvSpPr>
          <p:cNvPr id="3" name="Rectangle 2"/>
          <p:cNvSpPr/>
          <p:nvPr/>
        </p:nvSpPr>
        <p:spPr>
          <a:xfrm>
            <a:off x="6992796" y="6076289"/>
            <a:ext cx="5032211"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M3(div B)</a:t>
            </a:r>
            <a:endParaRPr lang="en-GB" dirty="0">
              <a:effectLst/>
              <a:latin typeface="Liberation Serif"/>
              <a:ea typeface="Noto Sans CJK SC Regular"/>
              <a:cs typeface="FreeSans"/>
            </a:endParaRPr>
          </a:p>
        </p:txBody>
      </p:sp>
      <p:pic>
        <p:nvPicPr>
          <p:cNvPr id="4" name="Picture" descr="C:\Users\SAINATH\Documents\project_graphs\EM3\Div-A\grade_bar.png"/>
          <p:cNvPicPr/>
          <p:nvPr/>
        </p:nvPicPr>
        <p:blipFill>
          <a:blip r:embed="rId3"/>
          <a:stretch>
            <a:fillRect/>
          </a:stretch>
        </p:blipFill>
        <p:spPr bwMode="auto">
          <a:xfrm>
            <a:off x="0" y="643942"/>
            <a:ext cx="6310648" cy="5112913"/>
          </a:xfrm>
          <a:prstGeom prst="rect">
            <a:avLst/>
          </a:prstGeom>
          <a:noFill/>
          <a:ln w="9525">
            <a:noFill/>
            <a:miter lim="800000"/>
            <a:headEnd/>
            <a:tailEnd/>
          </a:ln>
        </p:spPr>
      </p:pic>
      <p:sp>
        <p:nvSpPr>
          <p:cNvPr id="5" name="Rectangle 4"/>
          <p:cNvSpPr/>
          <p:nvPr/>
        </p:nvSpPr>
        <p:spPr>
          <a:xfrm>
            <a:off x="461884" y="6134994"/>
            <a:ext cx="5089983"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M3 (div A)</a:t>
            </a:r>
            <a:endParaRPr lang="en-GB" dirty="0"/>
          </a:p>
        </p:txBody>
      </p:sp>
    </p:spTree>
    <p:extLst>
      <p:ext uri="{BB962C8B-B14F-4D97-AF65-F5344CB8AC3E}">
        <p14:creationId xmlns:p14="http://schemas.microsoft.com/office/powerpoint/2010/main" xmlns="" val="14259496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9250" y="4364590"/>
            <a:ext cx="9607640" cy="1938992"/>
          </a:xfrm>
          <a:prstGeom prst="rect">
            <a:avLst/>
          </a:prstGeom>
        </p:spPr>
        <p:txBody>
          <a:bodyPr wrap="square">
            <a:spAutoFit/>
          </a:bodyPr>
          <a:lstStyle/>
          <a:p>
            <a:pPr algn="just">
              <a:spcAft>
                <a:spcPts val="0"/>
              </a:spcAft>
            </a:pPr>
            <a:r>
              <a:rPr lang="en-IN" sz="2400" b="1" dirty="0" smtClean="0">
                <a:latin typeface="Times New Roman" panose="02020603050405020304" pitchFamily="18" charset="0"/>
                <a:ea typeface="Noto Sans CJK SC Regular"/>
                <a:cs typeface="FreeSans"/>
              </a:rPr>
              <a:t>DIV-B</a:t>
            </a:r>
            <a:r>
              <a:rPr lang="en-IN" sz="2400" dirty="0" smtClean="0">
                <a:latin typeface="Times New Roman" panose="02020603050405020304" pitchFamily="18" charset="0"/>
                <a:ea typeface="Noto Sans CJK SC Regular"/>
                <a:cs typeface="FreeSans"/>
              </a:rPr>
              <a:t>   </a:t>
            </a:r>
          </a:p>
          <a:p>
            <a:pPr algn="just">
              <a:spcAft>
                <a:spcPts val="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that,10 students have  secure an O and A+ grade </a:t>
            </a:r>
            <a:r>
              <a:rPr lang="en-IN" sz="2400" dirty="0" err="1">
                <a:latin typeface="Times New Roman" panose="02020603050405020304" pitchFamily="18" charset="0"/>
                <a:ea typeface="Noto Sans CJK SC Regular"/>
                <a:cs typeface="FreeSans"/>
              </a:rPr>
              <a:t>each,whereas</a:t>
            </a:r>
            <a:r>
              <a:rPr lang="en-IN" sz="2400" dirty="0">
                <a:latin typeface="Times New Roman" panose="02020603050405020304" pitchFamily="18" charset="0"/>
                <a:ea typeface="Noto Sans CJK SC Regular"/>
                <a:cs typeface="FreeSans"/>
              </a:rPr>
              <a:t> 11 students have secured A  grade which is highest.9 students have got B+  grade. 19 students could not clear this </a:t>
            </a:r>
            <a:r>
              <a:rPr lang="en-IN" sz="2400" dirty="0" err="1">
                <a:latin typeface="Times New Roman" panose="02020603050405020304" pitchFamily="18" charset="0"/>
                <a:ea typeface="Noto Sans CJK SC Regular"/>
                <a:cs typeface="FreeSans"/>
              </a:rPr>
              <a:t>subject.Scoring</a:t>
            </a:r>
            <a:r>
              <a:rPr lang="en-IN" sz="2400" dirty="0">
                <a:latin typeface="Times New Roman" panose="02020603050405020304" pitchFamily="18" charset="0"/>
                <a:ea typeface="Noto Sans CJK SC Regular"/>
                <a:cs typeface="FreeSans"/>
              </a:rPr>
              <a:t> percentage is high </a:t>
            </a:r>
            <a:r>
              <a:rPr lang="en-IN" sz="2400" dirty="0" smtClean="0">
                <a:latin typeface="Times New Roman" panose="02020603050405020304" pitchFamily="18" charset="0"/>
                <a:ea typeface="Noto Sans CJK SC Regular"/>
                <a:cs typeface="FreeSans"/>
              </a:rPr>
              <a:t>here.</a:t>
            </a:r>
            <a:endParaRPr lang="en-GB" sz="2400" dirty="0">
              <a:effectLst/>
              <a:latin typeface="Liberation Serif"/>
              <a:ea typeface="Noto Sans CJK SC Regular"/>
              <a:cs typeface="FreeSans"/>
            </a:endParaRPr>
          </a:p>
        </p:txBody>
      </p:sp>
      <p:sp>
        <p:nvSpPr>
          <p:cNvPr id="3" name="Rectangle 2"/>
          <p:cNvSpPr/>
          <p:nvPr/>
        </p:nvSpPr>
        <p:spPr>
          <a:xfrm>
            <a:off x="843566" y="964566"/>
            <a:ext cx="10419008" cy="2067233"/>
          </a:xfrm>
          <a:prstGeom prst="rect">
            <a:avLst/>
          </a:prstGeom>
        </p:spPr>
        <p:txBody>
          <a:bodyPr wrap="square">
            <a:spAutoFit/>
          </a:bodyPr>
          <a:lstStyle/>
          <a:p>
            <a:pPr marL="457200">
              <a:spcAft>
                <a:spcPts val="1000"/>
              </a:spcAft>
            </a:pPr>
            <a:r>
              <a:rPr lang="en-IN" sz="2400" b="1" dirty="0" smtClean="0">
                <a:latin typeface="Times New Roman" panose="02020603050405020304" pitchFamily="18" charset="0"/>
                <a:ea typeface="Noto Sans CJK SC Regular"/>
                <a:cs typeface="FreeSans"/>
              </a:rPr>
              <a:t>DIV-A</a:t>
            </a:r>
          </a:p>
          <a:p>
            <a:pPr marL="457200">
              <a:spcAft>
                <a:spcPts val="1000"/>
              </a:spcAft>
            </a:pPr>
            <a:r>
              <a:rPr lang="en-IN" sz="2400" dirty="0" smtClean="0">
                <a:latin typeface="Times New Roman" panose="02020603050405020304" pitchFamily="18" charset="0"/>
                <a:ea typeface="Noto Sans CJK SC Regular"/>
                <a:cs typeface="FreeSans"/>
              </a:rPr>
              <a:t>From </a:t>
            </a:r>
            <a:r>
              <a:rPr lang="en-IN" sz="2400" dirty="0">
                <a:latin typeface="Times New Roman" panose="02020603050405020304" pitchFamily="18" charset="0"/>
                <a:ea typeface="Noto Sans CJK SC Regular"/>
                <a:cs typeface="FreeSans"/>
              </a:rPr>
              <a:t>the graph we can clearly see that this subject has the highest passing </a:t>
            </a:r>
            <a:r>
              <a:rPr lang="en-IN" sz="2400" dirty="0" err="1">
                <a:latin typeface="Times New Roman" panose="02020603050405020304" pitchFamily="18" charset="0"/>
                <a:ea typeface="Noto Sans CJK SC Regular"/>
                <a:cs typeface="FreeSans"/>
              </a:rPr>
              <a:t>rate,whereas</a:t>
            </a:r>
            <a:r>
              <a:rPr lang="en-IN" sz="2400" dirty="0">
                <a:latin typeface="Times New Roman" panose="02020603050405020304" pitchFamily="18" charset="0"/>
                <a:ea typeface="Noto Sans CJK SC Regular"/>
                <a:cs typeface="FreeSans"/>
              </a:rPr>
              <a:t> only 2 students have secured P grade. Students securing A grade are 19  which is the  </a:t>
            </a:r>
            <a:r>
              <a:rPr lang="en-IN" sz="2400" dirty="0" smtClean="0">
                <a:latin typeface="Times New Roman" panose="02020603050405020304" pitchFamily="18" charset="0"/>
                <a:ea typeface="Noto Sans CJK SC Regular"/>
                <a:cs typeface="FreeSans"/>
              </a:rPr>
              <a:t>highest.11 </a:t>
            </a:r>
            <a:r>
              <a:rPr lang="en-IN" sz="2400" dirty="0">
                <a:latin typeface="Times New Roman" panose="02020603050405020304" pitchFamily="18" charset="0"/>
                <a:ea typeface="Noto Sans CJK SC Regular"/>
                <a:cs typeface="FreeSans"/>
              </a:rPr>
              <a:t>students couldn’t clear this subject . Students securing B+,B,C grades are same.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422382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EM3\ol_th_hist.png"/>
          <p:cNvPicPr/>
          <p:nvPr/>
        </p:nvPicPr>
        <p:blipFill>
          <a:blip r:embed="rId2"/>
          <a:stretch>
            <a:fillRect/>
          </a:stretch>
        </p:blipFill>
        <p:spPr bwMode="auto">
          <a:xfrm>
            <a:off x="631066" y="592428"/>
            <a:ext cx="9659154" cy="4082603"/>
          </a:xfrm>
          <a:prstGeom prst="rect">
            <a:avLst/>
          </a:prstGeom>
          <a:noFill/>
          <a:ln w="9525">
            <a:noFill/>
            <a:miter lim="800000"/>
            <a:headEnd/>
            <a:tailEnd/>
          </a:ln>
        </p:spPr>
      </p:pic>
      <p:sp>
        <p:nvSpPr>
          <p:cNvPr id="3" name="Rectangle 2"/>
          <p:cNvSpPr/>
          <p:nvPr/>
        </p:nvSpPr>
        <p:spPr>
          <a:xfrm>
            <a:off x="3231046" y="226810"/>
            <a:ext cx="4313232" cy="461665"/>
          </a:xfrm>
          <a:prstGeom prst="rect">
            <a:avLst/>
          </a:prstGeom>
        </p:spPr>
        <p:txBody>
          <a:bodyPr wrap="none">
            <a:spAutoFit/>
          </a:bodyPr>
          <a:lstStyle/>
          <a:p>
            <a:pPr>
              <a:spcAft>
                <a:spcPts val="0"/>
              </a:spcAft>
            </a:pPr>
            <a:r>
              <a:rPr lang="en-IN" b="1" dirty="0" smtClean="0">
                <a:latin typeface="Times New Roman" panose="02020603050405020304" pitchFamily="18" charset="0"/>
                <a:ea typeface="Noto Sans CJK SC Regular"/>
                <a:cs typeface="FreeSans"/>
              </a:rPr>
              <a:t> </a:t>
            </a: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M3</a:t>
            </a:r>
            <a:endParaRPr lang="en-GB" sz="2400" dirty="0">
              <a:effectLst/>
              <a:latin typeface="Liberation Serif"/>
              <a:ea typeface="Noto Sans CJK SC Regular"/>
              <a:cs typeface="FreeSans"/>
            </a:endParaRPr>
          </a:p>
        </p:txBody>
      </p:sp>
      <p:sp>
        <p:nvSpPr>
          <p:cNvPr id="4" name="Rectangle 3"/>
          <p:cNvSpPr/>
          <p:nvPr/>
        </p:nvSpPr>
        <p:spPr>
          <a:xfrm>
            <a:off x="824248" y="4866865"/>
            <a:ext cx="10470524" cy="1569660"/>
          </a:xfrm>
          <a:prstGeom prst="rect">
            <a:avLst/>
          </a:prstGeom>
        </p:spPr>
        <p:txBody>
          <a:bodyPr wrap="square">
            <a:spAutoFit/>
          </a:bodyPr>
          <a:lstStyle/>
          <a:p>
            <a:pPr>
              <a:spcAft>
                <a:spcPts val="0"/>
              </a:spcAft>
            </a:pPr>
            <a:r>
              <a:rPr lang="en-IN" sz="2400" dirty="0">
                <a:latin typeface="Times New Roman" panose="02020603050405020304" pitchFamily="18" charset="0"/>
                <a:ea typeface="Noto Sans CJK SC Regular"/>
                <a:cs typeface="FreeSans"/>
              </a:rPr>
              <a:t>In the above </a:t>
            </a:r>
            <a:r>
              <a:rPr lang="en-IN" sz="2400" dirty="0" err="1">
                <a:latin typeface="Times New Roman" panose="02020603050405020304" pitchFamily="18" charset="0"/>
                <a:ea typeface="Noto Sans CJK SC Regular"/>
                <a:cs typeface="FreeSans"/>
              </a:rPr>
              <a:t>graph,for</a:t>
            </a:r>
            <a:r>
              <a:rPr lang="en-IN" sz="2400" dirty="0">
                <a:latin typeface="Times New Roman" panose="02020603050405020304" pitchFamily="18" charset="0"/>
                <a:ea typeface="Noto Sans CJK SC Regular"/>
                <a:cs typeface="FreeSans"/>
              </a:rPr>
              <a:t> the range 20-30 and 30-40 firstly the theory marks exceeds the online marks whereas it is the opposite for the next range concluding that both the ranges equally balance each </a:t>
            </a:r>
            <a:r>
              <a:rPr lang="en-IN" sz="2400" dirty="0" err="1">
                <a:latin typeface="Times New Roman" panose="02020603050405020304" pitchFamily="18" charset="0"/>
                <a:ea typeface="Noto Sans CJK SC Regular"/>
                <a:cs typeface="FreeSans"/>
              </a:rPr>
              <a:t>other.Students</a:t>
            </a:r>
            <a:r>
              <a:rPr lang="en-IN" sz="2400" dirty="0">
                <a:latin typeface="Times New Roman" panose="02020603050405020304" pitchFamily="18" charset="0"/>
                <a:ea typeface="Noto Sans CJK SC Regular"/>
                <a:cs typeface="FreeSans"/>
              </a:rPr>
              <a:t> securing marks in the range of 0-10 are the least for  both online as well as theory.</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256253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EM3\Div-A\ol_th_hist.png"/>
          <p:cNvPicPr/>
          <p:nvPr/>
        </p:nvPicPr>
        <p:blipFill>
          <a:blip r:embed="rId2"/>
          <a:stretch>
            <a:fillRect/>
          </a:stretch>
        </p:blipFill>
        <p:spPr bwMode="auto">
          <a:xfrm>
            <a:off x="0" y="579549"/>
            <a:ext cx="5943600" cy="5460642"/>
          </a:xfrm>
          <a:prstGeom prst="rect">
            <a:avLst/>
          </a:prstGeom>
          <a:noFill/>
          <a:ln w="9525">
            <a:noFill/>
            <a:miter lim="800000"/>
            <a:headEnd/>
            <a:tailEnd/>
          </a:ln>
        </p:spPr>
      </p:pic>
      <p:pic>
        <p:nvPicPr>
          <p:cNvPr id="4" name="Picture" descr="C:\Users\SAINATH\Documents\project_graphs\EM3\Div-B\ol_th_hist.png"/>
          <p:cNvPicPr/>
          <p:nvPr/>
        </p:nvPicPr>
        <p:blipFill>
          <a:blip r:embed="rId3"/>
          <a:stretch>
            <a:fillRect/>
          </a:stretch>
        </p:blipFill>
        <p:spPr bwMode="auto">
          <a:xfrm>
            <a:off x="5924280" y="940157"/>
            <a:ext cx="6123904" cy="5100034"/>
          </a:xfrm>
          <a:prstGeom prst="rect">
            <a:avLst/>
          </a:prstGeom>
          <a:noFill/>
          <a:ln w="9525">
            <a:noFill/>
            <a:miter lim="800000"/>
            <a:headEnd/>
            <a:tailEnd/>
          </a:ln>
        </p:spPr>
      </p:pic>
      <p:sp>
        <p:nvSpPr>
          <p:cNvPr id="5" name="Rectangle 4"/>
          <p:cNvSpPr/>
          <p:nvPr/>
        </p:nvSpPr>
        <p:spPr>
          <a:xfrm>
            <a:off x="3948563" y="0"/>
            <a:ext cx="4313232" cy="461665"/>
          </a:xfrm>
          <a:prstGeom prst="rect">
            <a:avLst/>
          </a:prstGeom>
        </p:spPr>
        <p:txBody>
          <a:bodyPr wrap="none">
            <a:spAutoFit/>
          </a:bodyPr>
          <a:lstStyle/>
          <a:p>
            <a:pPr>
              <a:spcAft>
                <a:spcPts val="0"/>
              </a:spcAft>
            </a:pPr>
            <a:r>
              <a:rPr lang="en-IN" b="1" dirty="0" smtClean="0">
                <a:latin typeface="Times New Roman" panose="02020603050405020304" pitchFamily="18" charset="0"/>
                <a:ea typeface="Noto Sans CJK SC Regular"/>
                <a:cs typeface="FreeSans"/>
              </a:rPr>
              <a:t> </a:t>
            </a: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M3</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915062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127" y="656822"/>
            <a:ext cx="9942489" cy="5878532"/>
          </a:xfrm>
          <a:prstGeom prst="rect">
            <a:avLst/>
          </a:prstGeom>
        </p:spPr>
        <p:txBody>
          <a:bodyPr wrap="square">
            <a:spAutoFit/>
          </a:bodyPr>
          <a:lstStyle/>
          <a:p>
            <a:pPr>
              <a:spcAft>
                <a:spcPts val="0"/>
              </a:spcAft>
            </a:pPr>
            <a:r>
              <a:rPr lang="en-IN" sz="4000" b="1" dirty="0" smtClean="0">
                <a:solidFill>
                  <a:srgbClr val="C00000"/>
                </a:solidFill>
                <a:effectLst/>
                <a:latin typeface="Times New Roman" panose="02020603050405020304" pitchFamily="18" charset="0"/>
                <a:ea typeface="Noto Sans CJK SC Regular"/>
                <a:cs typeface="Times New Roman" panose="02020603050405020304" pitchFamily="18" charset="0"/>
              </a:rPr>
              <a:t>           TOOLS AND TECHNIQUES </a:t>
            </a:r>
            <a:endParaRPr lang="en-GB" sz="4000" dirty="0" smtClean="0">
              <a:solidFill>
                <a:srgbClr val="C00000"/>
              </a:solidFill>
              <a:effectLst/>
              <a:latin typeface="Times New Roman" panose="02020603050405020304" pitchFamily="18" charset="0"/>
              <a:ea typeface="Noto Sans CJK SC Regular"/>
              <a:cs typeface="Times New Roman" panose="02020603050405020304" pitchFamily="18" charset="0"/>
            </a:endParaRPr>
          </a:p>
          <a:p>
            <a:pPr indent="457200">
              <a:spcAft>
                <a:spcPts val="0"/>
              </a:spcAft>
            </a:pPr>
            <a:r>
              <a:rPr lang="en-IN" sz="2400" dirty="0" smtClean="0">
                <a:effectLst/>
                <a:latin typeface="Times New Roman" panose="02020603050405020304" pitchFamily="18" charset="0"/>
                <a:ea typeface="Noto Sans CJK SC Regular"/>
                <a:cs typeface="FreeSans"/>
              </a:rPr>
              <a:t> There are some </a:t>
            </a:r>
            <a:r>
              <a:rPr lang="en-IN" sz="2400" b="1" dirty="0" smtClean="0">
                <a:solidFill>
                  <a:srgbClr val="0070C0"/>
                </a:solidFill>
                <a:effectLst/>
                <a:latin typeface="Times New Roman" panose="02020603050405020304" pitchFamily="18" charset="0"/>
                <a:ea typeface="Noto Sans CJK SC Regular"/>
                <a:cs typeface="FreeSans"/>
              </a:rPr>
              <a:t>tools</a:t>
            </a:r>
            <a:r>
              <a:rPr lang="en-IN" sz="2400" dirty="0" smtClean="0">
                <a:solidFill>
                  <a:srgbClr val="0070C0"/>
                </a:solidFill>
                <a:effectLst/>
                <a:latin typeface="Times New Roman" panose="02020603050405020304" pitchFamily="18" charset="0"/>
                <a:ea typeface="Noto Sans CJK SC Regular"/>
                <a:cs typeface="FreeSans"/>
              </a:rPr>
              <a:t> </a:t>
            </a:r>
            <a:r>
              <a:rPr lang="en-IN" sz="2400" dirty="0" smtClean="0">
                <a:effectLst/>
                <a:latin typeface="Times New Roman" panose="02020603050405020304" pitchFamily="18" charset="0"/>
                <a:ea typeface="Noto Sans CJK SC Regular"/>
                <a:cs typeface="FreeSans"/>
              </a:rPr>
              <a:t>and languages that are required while doing the analysis of the data  and they are as follows:</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1. </a:t>
            </a:r>
            <a:r>
              <a:rPr lang="en-IN" sz="2400" dirty="0" err="1" smtClean="0">
                <a:effectLst/>
                <a:latin typeface="Times New Roman" panose="02020603050405020304" pitchFamily="18" charset="0"/>
                <a:ea typeface="Noto Sans CJK SC Regular"/>
                <a:cs typeface="FreeSans"/>
              </a:rPr>
              <a:t>matplotlib</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2. </a:t>
            </a:r>
            <a:r>
              <a:rPr lang="en-IN" sz="2400" dirty="0" err="1" smtClean="0">
                <a:effectLst/>
                <a:latin typeface="Times New Roman" panose="02020603050405020304" pitchFamily="18" charset="0"/>
                <a:ea typeface="Noto Sans CJK SC Regular"/>
                <a:cs typeface="FreeSans"/>
              </a:rPr>
              <a:t>numpy</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3. </a:t>
            </a:r>
            <a:r>
              <a:rPr lang="en-IN" sz="2400" dirty="0" err="1" smtClean="0">
                <a:effectLst/>
                <a:latin typeface="Times New Roman" panose="02020603050405020304" pitchFamily="18" charset="0"/>
                <a:ea typeface="Noto Sans CJK SC Regular"/>
                <a:cs typeface="FreeSans"/>
              </a:rPr>
              <a:t>csv</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4.pandas</a:t>
            </a:r>
            <a:endParaRPr lang="en-GB" sz="2400" dirty="0" smtClean="0">
              <a:effectLst/>
              <a:latin typeface="Liberation Serif"/>
              <a:ea typeface="Noto Sans CJK SC Regular"/>
              <a:cs typeface="FreeSans"/>
            </a:endParaRPr>
          </a:p>
          <a:p>
            <a:pPr indent="457200">
              <a:spcAft>
                <a:spcPts val="0"/>
              </a:spcAft>
            </a:pPr>
            <a:r>
              <a:rPr lang="en-IN" sz="2400" dirty="0" smtClean="0">
                <a:effectLst/>
                <a:latin typeface="Times New Roman" panose="02020603050405020304" pitchFamily="18" charset="0"/>
                <a:ea typeface="Noto Sans CJK SC Regular"/>
                <a:cs typeface="FreeSans"/>
              </a:rPr>
              <a:t> There are some </a:t>
            </a:r>
            <a:r>
              <a:rPr lang="en-IN" sz="2400" b="1" dirty="0" smtClean="0">
                <a:solidFill>
                  <a:srgbClr val="0070C0"/>
                </a:solidFill>
                <a:effectLst/>
                <a:latin typeface="Times New Roman" panose="02020603050405020304" pitchFamily="18" charset="0"/>
                <a:ea typeface="Noto Sans CJK SC Regular"/>
                <a:cs typeface="FreeSans"/>
              </a:rPr>
              <a:t>techniques</a:t>
            </a:r>
            <a:r>
              <a:rPr lang="en-IN" sz="2400" dirty="0" smtClean="0">
                <a:effectLst/>
                <a:latin typeface="Times New Roman" panose="02020603050405020304" pitchFamily="18" charset="0"/>
                <a:ea typeface="Noto Sans CJK SC Regular"/>
                <a:cs typeface="FreeSans"/>
              </a:rPr>
              <a:t> that have been used for the visualization of data and that  are as follows:</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1. Graphs</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2. Bar Charts</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3. Pie-charts</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4. Histogram</a:t>
            </a:r>
            <a:endParaRPr lang="en-GB" sz="2400" dirty="0" smtClean="0">
              <a:effectLst/>
              <a:latin typeface="Liberation Serif"/>
              <a:ea typeface="Noto Sans CJK SC Regular"/>
              <a:cs typeface="FreeSans"/>
            </a:endParaRPr>
          </a:p>
          <a:p>
            <a:pPr marL="1371600">
              <a:spcAft>
                <a:spcPts val="0"/>
              </a:spcAft>
            </a:pPr>
            <a:r>
              <a:rPr lang="en-IN" sz="2400" dirty="0" smtClean="0">
                <a:effectLst/>
                <a:latin typeface="Times New Roman" panose="02020603050405020304" pitchFamily="18" charset="0"/>
                <a:ea typeface="Noto Sans CJK SC Regular"/>
                <a:cs typeface="FreeSans"/>
              </a:rPr>
              <a:t>6. Linear Regression</a:t>
            </a:r>
            <a:endParaRPr lang="en-GB" sz="2400" dirty="0" smtClean="0">
              <a:effectLst/>
              <a:latin typeface="Liberation Serif"/>
              <a:ea typeface="Noto Sans CJK SC Regular"/>
              <a:cs typeface="FreeSans"/>
            </a:endParaRPr>
          </a:p>
          <a:p>
            <a:pPr>
              <a:spcAft>
                <a:spcPts val="0"/>
              </a:spcAft>
            </a:pPr>
            <a:r>
              <a:rPr lang="en-IN" sz="2400" b="1" dirty="0" smtClean="0">
                <a:effectLst/>
                <a:latin typeface="Times New Roman" panose="02020603050405020304" pitchFamily="18" charset="0"/>
                <a:ea typeface="Noto Sans CJK SC Regular"/>
                <a:cs typeface="FreeSans"/>
              </a:rPr>
              <a:t>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74795265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CG\cg_grade_bar.png"/>
          <p:cNvPicPr/>
          <p:nvPr/>
        </p:nvPicPr>
        <p:blipFill>
          <a:blip r:embed="rId2"/>
          <a:stretch>
            <a:fillRect/>
          </a:stretch>
        </p:blipFill>
        <p:spPr bwMode="auto">
          <a:xfrm>
            <a:off x="399245" y="428223"/>
            <a:ext cx="11011436" cy="5743977"/>
          </a:xfrm>
          <a:prstGeom prst="rect">
            <a:avLst/>
          </a:prstGeom>
          <a:noFill/>
          <a:ln w="9525">
            <a:noFill/>
            <a:miter lim="800000"/>
            <a:headEnd/>
            <a:tailEnd/>
          </a:ln>
        </p:spPr>
      </p:pic>
      <p:sp>
        <p:nvSpPr>
          <p:cNvPr id="3" name="Rectangle 2"/>
          <p:cNvSpPr/>
          <p:nvPr/>
        </p:nvSpPr>
        <p:spPr>
          <a:xfrm>
            <a:off x="2897753" y="6172200"/>
            <a:ext cx="5237396" cy="369332"/>
          </a:xfrm>
          <a:prstGeom prst="rect">
            <a:avLst/>
          </a:prstGeom>
        </p:spPr>
        <p:txBody>
          <a:bodyPr wrap="none">
            <a:spAutoFit/>
          </a:bodyPr>
          <a:lstStyle/>
          <a:p>
            <a:pPr marL="914400">
              <a:spcAft>
                <a:spcPts val="0"/>
              </a:spcAft>
            </a:pPr>
            <a:r>
              <a:rPr lang="en-IN" b="1" dirty="0">
                <a:latin typeface="Times New Roman" panose="02020603050405020304" pitchFamily="18" charset="0"/>
                <a:ea typeface="Noto Sans CJK SC Regular"/>
                <a:cs typeface="FreeSans"/>
              </a:rPr>
              <a:t>Visualization of grades for the subject CG</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9624764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463" y="294660"/>
            <a:ext cx="9890974" cy="4893647"/>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Times New Roman" panose="02020603050405020304" pitchFamily="18" charset="0"/>
              </a:rPr>
              <a:t>In the above given graph we can clearly see </a:t>
            </a:r>
            <a:endParaRPr lang="en-IN" sz="2400" dirty="0" smtClean="0">
              <a:latin typeface="Times New Roman" panose="02020603050405020304" pitchFamily="18" charset="0"/>
              <a:ea typeface="Noto Sans CJK SC Regular"/>
              <a:cs typeface="Times New Roman" panose="02020603050405020304" pitchFamily="18" charset="0"/>
            </a:endParaRPr>
          </a:p>
          <a:p>
            <a:pPr algn="just">
              <a:spcAft>
                <a:spcPts val="0"/>
              </a:spcAft>
            </a:pPr>
            <a:endParaRPr lang="en-GB" sz="2400" dirty="0" smtClean="0">
              <a:latin typeface="Times New Roman" panose="02020603050405020304" pitchFamily="18" charset="0"/>
              <a:ea typeface="Noto Sans CJK SC Regular"/>
              <a:cs typeface="Times New Roman" panose="02020603050405020304" pitchFamily="18" charset="0"/>
            </a:endParaRPr>
          </a:p>
          <a:p>
            <a:pPr marL="342900" lvl="0" indent="-342900" algn="just">
              <a:spcAft>
                <a:spcPts val="0"/>
              </a:spcAft>
              <a:buFont typeface="+mj-lt"/>
              <a:buAutoNum type="arabicPeriod"/>
            </a:pPr>
            <a:r>
              <a:rPr lang="en-IN" sz="2400" dirty="0" smtClean="0">
                <a:latin typeface="Times New Roman" panose="02020603050405020304" pitchFamily="18" charset="0"/>
                <a:ea typeface="Noto Sans CJK SC Regular"/>
                <a:cs typeface="Times New Roman" panose="02020603050405020304" pitchFamily="18" charset="0"/>
              </a:rPr>
              <a:t> </a:t>
            </a:r>
            <a:r>
              <a:rPr lang="en-IN" sz="2400" dirty="0">
                <a:latin typeface="Times New Roman" panose="02020603050405020304" pitchFamily="18" charset="0"/>
                <a:ea typeface="Noto Sans CJK SC Regular"/>
                <a:cs typeface="Times New Roman" panose="02020603050405020304" pitchFamily="18" charset="0"/>
              </a:rPr>
              <a:t>26 students couldn’t clear this </a:t>
            </a:r>
            <a:r>
              <a:rPr lang="en-IN" sz="2400" dirty="0" smtClean="0">
                <a:latin typeface="Times New Roman" panose="02020603050405020304" pitchFamily="18" charset="0"/>
                <a:ea typeface="Noto Sans CJK SC Regular"/>
                <a:cs typeface="Times New Roman" panose="02020603050405020304" pitchFamily="18" charset="0"/>
              </a:rPr>
              <a:t>subject</a:t>
            </a:r>
          </a:p>
          <a:p>
            <a:pPr marL="342900" lvl="0" indent="-342900" algn="just">
              <a:spcAft>
                <a:spcPts val="0"/>
              </a:spcAft>
              <a:buFont typeface="+mj-lt"/>
              <a:buAutoNum type="arabicPeriod"/>
            </a:pPr>
            <a:endParaRPr lang="en-GB" sz="2400" dirty="0">
              <a:latin typeface="Times New Roman" panose="02020603050405020304" pitchFamily="18" charset="0"/>
              <a:ea typeface="Noto Sans CJK SC Regular"/>
              <a:cs typeface="Times New Roman" panose="02020603050405020304" pitchFamily="18" charset="0"/>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Times New Roman" panose="02020603050405020304" pitchFamily="18" charset="0"/>
              </a:rPr>
              <a:t>Students securing A grade are 32 </a:t>
            </a:r>
            <a:r>
              <a:rPr lang="en-IN" sz="2400" dirty="0" smtClean="0">
                <a:latin typeface="Times New Roman" panose="02020603050405020304" pitchFamily="18" charset="0"/>
                <a:ea typeface="Noto Sans CJK SC Regular"/>
                <a:cs typeface="Times New Roman" panose="02020603050405020304" pitchFamily="18" charset="0"/>
              </a:rPr>
              <a:t>which </a:t>
            </a:r>
            <a:r>
              <a:rPr lang="en-IN" sz="2400" dirty="0">
                <a:latin typeface="Times New Roman" panose="02020603050405020304" pitchFamily="18" charset="0"/>
                <a:ea typeface="Noto Sans CJK SC Regular"/>
                <a:cs typeface="Times New Roman" panose="02020603050405020304" pitchFamily="18" charset="0"/>
              </a:rPr>
              <a:t>is the  highest</a:t>
            </a:r>
            <a:r>
              <a:rPr lang="en-IN" sz="2400" dirty="0" smtClean="0">
                <a:latin typeface="Times New Roman" panose="02020603050405020304" pitchFamily="18" charset="0"/>
                <a:ea typeface="Noto Sans CJK SC Regular"/>
                <a:cs typeface="Times New Roman" panose="02020603050405020304" pitchFamily="18" charset="0"/>
              </a:rPr>
              <a:t>.</a:t>
            </a:r>
          </a:p>
          <a:p>
            <a:pPr marL="342900" lvl="0" indent="-342900" algn="just">
              <a:spcAft>
                <a:spcPts val="0"/>
              </a:spcAft>
              <a:buFont typeface="+mj-lt"/>
              <a:buAutoNum type="arabicPeriod"/>
            </a:pPr>
            <a:endParaRPr lang="en-GB" sz="2400" dirty="0">
              <a:latin typeface="Times New Roman" panose="02020603050405020304" pitchFamily="18" charset="0"/>
              <a:ea typeface="Noto Sans CJK SC Regular"/>
              <a:cs typeface="Times New Roman" panose="02020603050405020304" pitchFamily="18" charset="0"/>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Times New Roman" panose="02020603050405020304" pitchFamily="18" charset="0"/>
              </a:rPr>
              <a:t>13 students have secured an A+ grade(i.e. above </a:t>
            </a:r>
            <a:r>
              <a:rPr lang="en-IN" sz="2400" dirty="0" smtClean="0">
                <a:latin typeface="Times New Roman" panose="02020603050405020304" pitchFamily="18" charset="0"/>
                <a:ea typeface="Noto Sans CJK SC Regular"/>
                <a:cs typeface="Times New Roman" panose="02020603050405020304" pitchFamily="18" charset="0"/>
              </a:rPr>
              <a:t>)</a:t>
            </a:r>
          </a:p>
          <a:p>
            <a:pPr marL="342900" lvl="0" indent="-342900" algn="just">
              <a:spcAft>
                <a:spcPts val="0"/>
              </a:spcAft>
              <a:buFont typeface="+mj-lt"/>
              <a:buAutoNum type="arabicPeriod"/>
            </a:pPr>
            <a:endParaRPr lang="en-GB" sz="2400" dirty="0">
              <a:latin typeface="Times New Roman" panose="02020603050405020304" pitchFamily="18" charset="0"/>
              <a:ea typeface="Noto Sans CJK SC Regular"/>
              <a:cs typeface="Times New Roman" panose="02020603050405020304" pitchFamily="18" charset="0"/>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Times New Roman" panose="02020603050405020304" pitchFamily="18" charset="0"/>
              </a:rPr>
              <a:t>Only 1 student could secured an O </a:t>
            </a:r>
            <a:r>
              <a:rPr lang="en-IN" sz="2400" dirty="0" smtClean="0">
                <a:latin typeface="Times New Roman" panose="02020603050405020304" pitchFamily="18" charset="0"/>
                <a:ea typeface="Noto Sans CJK SC Regular"/>
                <a:cs typeface="Times New Roman" panose="02020603050405020304" pitchFamily="18" charset="0"/>
              </a:rPr>
              <a:t>grade</a:t>
            </a:r>
          </a:p>
          <a:p>
            <a:pPr marL="342900" lvl="0" indent="-342900" algn="just">
              <a:spcAft>
                <a:spcPts val="0"/>
              </a:spcAft>
              <a:buFont typeface="+mj-lt"/>
              <a:buAutoNum type="arabicPeriod"/>
            </a:pPr>
            <a:endParaRPr lang="en-GB" sz="2400" dirty="0">
              <a:latin typeface="Times New Roman" panose="02020603050405020304" pitchFamily="18" charset="0"/>
              <a:ea typeface="Noto Sans CJK SC Regular"/>
              <a:cs typeface="Times New Roman" panose="02020603050405020304" pitchFamily="18" charset="0"/>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Times New Roman" panose="02020603050405020304" pitchFamily="18" charset="0"/>
              </a:rPr>
              <a:t>The number of students securing B and A grades are nearly </a:t>
            </a:r>
            <a:r>
              <a:rPr lang="en-IN" sz="2400" dirty="0" smtClean="0">
                <a:latin typeface="Times New Roman" panose="02020603050405020304" pitchFamily="18" charset="0"/>
                <a:ea typeface="Noto Sans CJK SC Regular"/>
                <a:cs typeface="Times New Roman" panose="02020603050405020304" pitchFamily="18" charset="0"/>
              </a:rPr>
              <a:t>equal</a:t>
            </a:r>
          </a:p>
          <a:p>
            <a:pPr marL="342900" lvl="0" indent="-342900" algn="just">
              <a:spcAft>
                <a:spcPts val="0"/>
              </a:spcAft>
              <a:buFont typeface="+mj-lt"/>
              <a:buAutoNum type="arabicPeriod"/>
            </a:pPr>
            <a:endParaRPr lang="en-GB" sz="2400" dirty="0">
              <a:latin typeface="Times New Roman" panose="02020603050405020304" pitchFamily="18" charset="0"/>
              <a:ea typeface="Noto Sans CJK SC Regular"/>
              <a:cs typeface="Times New Roman" panose="02020603050405020304" pitchFamily="18" charset="0"/>
            </a:endParaRPr>
          </a:p>
          <a:p>
            <a:pPr marL="342900" lvl="0" indent="-342900" algn="just">
              <a:spcAft>
                <a:spcPts val="1000"/>
              </a:spcAft>
              <a:buFont typeface="+mj-lt"/>
              <a:buAutoNum type="arabicPeriod"/>
            </a:pPr>
            <a:r>
              <a:rPr lang="en-IN" sz="2400" dirty="0">
                <a:latin typeface="Times New Roman" panose="02020603050405020304" pitchFamily="18" charset="0"/>
                <a:ea typeface="Noto Sans CJK SC Regular"/>
                <a:cs typeface="Times New Roman" panose="02020603050405020304" pitchFamily="18" charset="0"/>
              </a:rPr>
              <a:t>The number of students securing B+ and C  grades are nearly equal</a:t>
            </a:r>
            <a:endParaRPr lang="en-GB" sz="2400" dirty="0">
              <a:effectLst/>
              <a:latin typeface="Times New Roman" panose="02020603050405020304" pitchFamily="18" charset="0"/>
              <a:ea typeface="Noto Sans CJK SC Regular"/>
              <a:cs typeface="Times New Roman" panose="02020603050405020304" pitchFamily="18" charset="0"/>
            </a:endParaRPr>
          </a:p>
        </p:txBody>
      </p:sp>
    </p:spTree>
    <p:extLst>
      <p:ext uri="{BB962C8B-B14F-4D97-AF65-F5344CB8AC3E}">
        <p14:creationId xmlns:p14="http://schemas.microsoft.com/office/powerpoint/2010/main" xmlns="" val="22134079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CG\Div-A\grade_bar.png"/>
          <p:cNvPicPr/>
          <p:nvPr/>
        </p:nvPicPr>
        <p:blipFill>
          <a:blip r:embed="rId2"/>
          <a:stretch>
            <a:fillRect/>
          </a:stretch>
        </p:blipFill>
        <p:spPr bwMode="auto">
          <a:xfrm>
            <a:off x="-103031" y="707175"/>
            <a:ext cx="6202159" cy="5537937"/>
          </a:xfrm>
          <a:prstGeom prst="rect">
            <a:avLst/>
          </a:prstGeom>
          <a:noFill/>
          <a:ln w="9525">
            <a:noFill/>
            <a:miter lim="800000"/>
            <a:headEnd/>
            <a:tailEnd/>
          </a:ln>
        </p:spPr>
      </p:pic>
      <p:sp>
        <p:nvSpPr>
          <p:cNvPr id="3" name="Rectangle 2"/>
          <p:cNvSpPr/>
          <p:nvPr/>
        </p:nvSpPr>
        <p:spPr>
          <a:xfrm>
            <a:off x="239333" y="6142081"/>
            <a:ext cx="5102807"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CG (div A)</a:t>
            </a:r>
            <a:endParaRPr lang="en-GB" dirty="0">
              <a:effectLst/>
              <a:latin typeface="Liberation Serif"/>
              <a:ea typeface="Noto Sans CJK SC Regular"/>
              <a:cs typeface="FreeSans"/>
            </a:endParaRPr>
          </a:p>
        </p:txBody>
      </p:sp>
      <p:pic>
        <p:nvPicPr>
          <p:cNvPr id="4" name="Picture" descr="C:\Users\SAINATH\Documents\project_graphs\CG\Div-B\grade_bar.png"/>
          <p:cNvPicPr/>
          <p:nvPr/>
        </p:nvPicPr>
        <p:blipFill>
          <a:blip r:embed="rId3"/>
          <a:stretch>
            <a:fillRect/>
          </a:stretch>
        </p:blipFill>
        <p:spPr bwMode="auto">
          <a:xfrm>
            <a:off x="6001555" y="604144"/>
            <a:ext cx="6190445" cy="5640968"/>
          </a:xfrm>
          <a:prstGeom prst="rect">
            <a:avLst/>
          </a:prstGeom>
          <a:noFill/>
          <a:ln w="9525">
            <a:noFill/>
            <a:miter lim="800000"/>
            <a:headEnd/>
            <a:tailEnd/>
          </a:ln>
        </p:spPr>
      </p:pic>
      <p:sp>
        <p:nvSpPr>
          <p:cNvPr id="5" name="Rectangle 4"/>
          <p:cNvSpPr/>
          <p:nvPr/>
        </p:nvSpPr>
        <p:spPr>
          <a:xfrm>
            <a:off x="6856117" y="6142081"/>
            <a:ext cx="5045035"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CG(div B)</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32281707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712" y="487844"/>
            <a:ext cx="10242998" cy="3175228"/>
          </a:xfrm>
          <a:prstGeom prst="rect">
            <a:avLst/>
          </a:prstGeom>
        </p:spPr>
        <p:txBody>
          <a:bodyPr wrap="square">
            <a:spAutoFit/>
          </a:bodyPr>
          <a:lstStyle/>
          <a:p>
            <a:pPr marL="457200" algn="just">
              <a:spcAft>
                <a:spcPts val="1000"/>
              </a:spcAft>
            </a:pPr>
            <a:r>
              <a:rPr lang="en-IN" sz="2400" b="1" dirty="0" smtClean="0">
                <a:latin typeface="Times New Roman" panose="02020603050405020304" pitchFamily="18" charset="0"/>
                <a:ea typeface="Noto Sans CJK SC Regular"/>
                <a:cs typeface="FreeSans"/>
              </a:rPr>
              <a:t>DIV-A</a:t>
            </a:r>
          </a:p>
          <a:p>
            <a:pPr marL="457200" algn="just">
              <a:spcAft>
                <a:spcPts val="100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6 students  have secured A+ grade. 10 students couldn’t clear this subject. Students securing A grade are 14  which is the  highest.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4 students have secured A+ grade.2 students </a:t>
            </a:r>
            <a:r>
              <a:rPr lang="en-IN" sz="2400" dirty="0" err="1" smtClean="0">
                <a:latin typeface="Times New Roman" panose="02020603050405020304" pitchFamily="18" charset="0"/>
                <a:ea typeface="Noto Sans CJK SC Regular"/>
                <a:cs typeface="FreeSans"/>
              </a:rPr>
              <a:t>couldnt</a:t>
            </a:r>
            <a:r>
              <a:rPr lang="en-IN" sz="2400" dirty="0" smtClean="0">
                <a:latin typeface="Times New Roman" panose="02020603050405020304" pitchFamily="18" charset="0"/>
                <a:ea typeface="Noto Sans CJK SC Regular"/>
                <a:cs typeface="FreeSans"/>
              </a:rPr>
              <a:t> </a:t>
            </a:r>
            <a:r>
              <a:rPr lang="en-IN" sz="2400" dirty="0">
                <a:latin typeface="Times New Roman" panose="02020603050405020304" pitchFamily="18" charset="0"/>
                <a:ea typeface="Noto Sans CJK SC Regular"/>
                <a:cs typeface="FreeSans"/>
              </a:rPr>
              <a:t>clear this subject in the second attempt from div A. Students securing A grade are 18  which is the  </a:t>
            </a:r>
            <a:r>
              <a:rPr lang="en-IN" sz="2400" dirty="0" err="1">
                <a:latin typeface="Times New Roman" panose="02020603050405020304" pitchFamily="18" charset="0"/>
                <a:ea typeface="Noto Sans CJK SC Regular"/>
                <a:cs typeface="FreeSans"/>
              </a:rPr>
              <a:t>highest.The</a:t>
            </a:r>
            <a:r>
              <a:rPr lang="en-IN" sz="2400" dirty="0">
                <a:latin typeface="Times New Roman" panose="02020603050405020304" pitchFamily="18" charset="0"/>
                <a:ea typeface="Noto Sans CJK SC Regular"/>
                <a:cs typeface="FreeSans"/>
              </a:rPr>
              <a:t> number of students securing A,B+ ,B and C  grade are  in same range(14,11,13,12 respectively). </a:t>
            </a:r>
            <a:endParaRPr lang="en-GB" sz="2400" dirty="0">
              <a:effectLst/>
              <a:latin typeface="Liberation Serif"/>
              <a:ea typeface="Noto Sans CJK SC Regular"/>
              <a:cs typeface="FreeSans"/>
            </a:endParaRPr>
          </a:p>
        </p:txBody>
      </p:sp>
      <p:sp>
        <p:nvSpPr>
          <p:cNvPr id="3" name="Rectangle 2"/>
          <p:cNvSpPr/>
          <p:nvPr/>
        </p:nvSpPr>
        <p:spPr>
          <a:xfrm>
            <a:off x="1335110" y="4219755"/>
            <a:ext cx="9547538" cy="1938992"/>
          </a:xfrm>
          <a:prstGeom prst="rect">
            <a:avLst/>
          </a:prstGeom>
        </p:spPr>
        <p:txBody>
          <a:bodyPr wrap="square">
            <a:spAutoFit/>
          </a:bodyPr>
          <a:lstStyle/>
          <a:p>
            <a:pPr algn="just">
              <a:spcAft>
                <a:spcPts val="0"/>
              </a:spcAft>
            </a:pPr>
            <a:r>
              <a:rPr lang="en-IN" sz="2400" b="1" dirty="0" smtClean="0">
                <a:latin typeface="Times New Roman" panose="02020603050405020304" pitchFamily="18" charset="0"/>
                <a:ea typeface="Noto Sans CJK SC Regular"/>
                <a:cs typeface="FreeSans"/>
              </a:rPr>
              <a:t>DIV-B</a:t>
            </a:r>
          </a:p>
          <a:p>
            <a:pPr algn="just">
              <a:spcAft>
                <a:spcPts val="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1 student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6 students have secured A+  grade.15 students have got A  grade.13 students could not clear this subject.18  students have got B grade which is the highest.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1915858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CG\ol_th_hist.png"/>
          <p:cNvPicPr/>
          <p:nvPr/>
        </p:nvPicPr>
        <p:blipFill>
          <a:blip r:embed="rId2"/>
          <a:stretch>
            <a:fillRect/>
          </a:stretch>
        </p:blipFill>
        <p:spPr bwMode="auto">
          <a:xfrm>
            <a:off x="850006" y="1"/>
            <a:ext cx="9530366" cy="4700788"/>
          </a:xfrm>
          <a:prstGeom prst="rect">
            <a:avLst/>
          </a:prstGeom>
          <a:noFill/>
          <a:ln w="9525">
            <a:noFill/>
            <a:miter lim="800000"/>
            <a:headEnd/>
            <a:tailEnd/>
          </a:ln>
        </p:spPr>
      </p:pic>
      <p:sp>
        <p:nvSpPr>
          <p:cNvPr id="3" name="Rectangle 2"/>
          <p:cNvSpPr/>
          <p:nvPr/>
        </p:nvSpPr>
        <p:spPr>
          <a:xfrm>
            <a:off x="708338" y="4448200"/>
            <a:ext cx="10522039" cy="1938992"/>
          </a:xfrm>
          <a:prstGeom prst="rect">
            <a:avLst/>
          </a:prstGeom>
        </p:spPr>
        <p:txBody>
          <a:bodyPr wrap="square">
            <a:spAutoFit/>
          </a:bodyPr>
          <a:lstStyle/>
          <a:p>
            <a:pPr>
              <a:spcAft>
                <a:spcPts val="0"/>
              </a:spcAft>
            </a:pPr>
            <a:endParaRPr lang="en-GB" sz="2400" dirty="0">
              <a:latin typeface="Liberation Serif"/>
              <a:ea typeface="Noto Sans CJK SC Regular"/>
              <a:cs typeface="FreeSans"/>
            </a:endParaRPr>
          </a:p>
          <a:p>
            <a:pPr>
              <a:spcAft>
                <a:spcPts val="0"/>
              </a:spcAft>
            </a:pPr>
            <a:r>
              <a:rPr lang="en-IN" sz="2400" dirty="0">
                <a:latin typeface="Times New Roman" panose="02020603050405020304" pitchFamily="18" charset="0"/>
                <a:ea typeface="Noto Sans CJK SC Regular"/>
                <a:cs typeface="FreeSans"/>
              </a:rPr>
              <a:t>In the above </a:t>
            </a:r>
            <a:r>
              <a:rPr lang="en-IN" sz="2400" dirty="0" err="1">
                <a:latin typeface="Times New Roman" panose="02020603050405020304" pitchFamily="18" charset="0"/>
                <a:ea typeface="Noto Sans CJK SC Regular"/>
                <a:cs typeface="FreeSans"/>
              </a:rPr>
              <a:t>graph,for</a:t>
            </a:r>
            <a:r>
              <a:rPr lang="en-IN" sz="2400" dirty="0">
                <a:latin typeface="Times New Roman" panose="02020603050405020304" pitchFamily="18" charset="0"/>
                <a:ea typeface="Noto Sans CJK SC Regular"/>
                <a:cs typeface="FreeSans"/>
              </a:rPr>
              <a:t> the range 20-30 and 30-40 firstly the theory marks exceeds the online marks whereas it is the opposite for the next range concluding that both the ranges equally balance each </a:t>
            </a:r>
            <a:r>
              <a:rPr lang="en-IN" sz="2400" dirty="0" err="1">
                <a:latin typeface="Times New Roman" panose="02020603050405020304" pitchFamily="18" charset="0"/>
                <a:ea typeface="Noto Sans CJK SC Regular"/>
                <a:cs typeface="FreeSans"/>
              </a:rPr>
              <a:t>other.Students</a:t>
            </a:r>
            <a:r>
              <a:rPr lang="en-IN" sz="2400" dirty="0">
                <a:latin typeface="Times New Roman" panose="02020603050405020304" pitchFamily="18" charset="0"/>
                <a:ea typeface="Noto Sans CJK SC Regular"/>
                <a:cs typeface="FreeSans"/>
              </a:rPr>
              <a:t> securing marks in the range of 0-10 are the least for online whereas least in the range of 40-50 for theory.</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0428469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CG\Div-B\ol_th_hist.png"/>
          <p:cNvPicPr/>
          <p:nvPr/>
        </p:nvPicPr>
        <p:blipFill>
          <a:blip r:embed="rId2"/>
          <a:stretch>
            <a:fillRect/>
          </a:stretch>
        </p:blipFill>
        <p:spPr bwMode="auto">
          <a:xfrm>
            <a:off x="5718221" y="590298"/>
            <a:ext cx="6337478" cy="5424135"/>
          </a:xfrm>
          <a:prstGeom prst="rect">
            <a:avLst/>
          </a:prstGeom>
          <a:noFill/>
          <a:ln w="9525">
            <a:noFill/>
            <a:miter lim="800000"/>
            <a:headEnd/>
            <a:tailEnd/>
          </a:ln>
        </p:spPr>
      </p:pic>
      <p:sp>
        <p:nvSpPr>
          <p:cNvPr id="3" name="Rectangle 2"/>
          <p:cNvSpPr/>
          <p:nvPr/>
        </p:nvSpPr>
        <p:spPr>
          <a:xfrm>
            <a:off x="3600614" y="128634"/>
            <a:ext cx="4273157"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CG</a:t>
            </a:r>
            <a:endParaRPr lang="en-GB" sz="2400" dirty="0">
              <a:effectLst/>
              <a:latin typeface="Liberation Serif"/>
              <a:ea typeface="Noto Sans CJK SC Regular"/>
              <a:cs typeface="FreeSans"/>
            </a:endParaRPr>
          </a:p>
        </p:txBody>
      </p:sp>
      <p:pic>
        <p:nvPicPr>
          <p:cNvPr id="4" name="Picture" descr="C:\Users\SAINATH\Documents\project_graphs\CG\Div-A\ol_th_hist.png"/>
          <p:cNvPicPr/>
          <p:nvPr/>
        </p:nvPicPr>
        <p:blipFill>
          <a:blip r:embed="rId3"/>
          <a:stretch>
            <a:fillRect/>
          </a:stretch>
        </p:blipFill>
        <p:spPr bwMode="auto">
          <a:xfrm>
            <a:off x="0" y="590299"/>
            <a:ext cx="5975797" cy="5424135"/>
          </a:xfrm>
          <a:prstGeom prst="rect">
            <a:avLst/>
          </a:prstGeom>
          <a:noFill/>
          <a:ln w="9525">
            <a:noFill/>
            <a:miter lim="800000"/>
            <a:headEnd/>
            <a:tailEnd/>
          </a:ln>
        </p:spPr>
      </p:pic>
    </p:spTree>
    <p:extLst>
      <p:ext uri="{BB962C8B-B14F-4D97-AF65-F5344CB8AC3E}">
        <p14:creationId xmlns:p14="http://schemas.microsoft.com/office/powerpoint/2010/main" xmlns="" val="4320677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ADS\ads_grade_bar.png"/>
          <p:cNvPicPr/>
          <p:nvPr/>
        </p:nvPicPr>
        <p:blipFill>
          <a:blip r:embed="rId2"/>
          <a:stretch>
            <a:fillRect/>
          </a:stretch>
        </p:blipFill>
        <p:spPr bwMode="auto">
          <a:xfrm>
            <a:off x="566670" y="321971"/>
            <a:ext cx="10792496" cy="5795493"/>
          </a:xfrm>
          <a:prstGeom prst="rect">
            <a:avLst/>
          </a:prstGeom>
          <a:noFill/>
          <a:ln w="9525">
            <a:noFill/>
            <a:miter lim="800000"/>
            <a:headEnd/>
            <a:tailEnd/>
          </a:ln>
        </p:spPr>
      </p:pic>
      <p:sp>
        <p:nvSpPr>
          <p:cNvPr id="3" name="Rectangle 2"/>
          <p:cNvSpPr/>
          <p:nvPr/>
        </p:nvSpPr>
        <p:spPr>
          <a:xfrm>
            <a:off x="3655819" y="6000413"/>
            <a:ext cx="4416722"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ADS</a:t>
            </a:r>
            <a:endParaRPr lang="en-GB" dirty="0"/>
          </a:p>
        </p:txBody>
      </p:sp>
    </p:spTree>
    <p:extLst>
      <p:ext uri="{BB962C8B-B14F-4D97-AF65-F5344CB8AC3E}">
        <p14:creationId xmlns:p14="http://schemas.microsoft.com/office/powerpoint/2010/main" xmlns="" val="33207851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661811"/>
            <a:ext cx="9659155" cy="4154984"/>
          </a:xfrm>
          <a:prstGeom prst="rect">
            <a:avLst/>
          </a:prstGeom>
        </p:spPr>
        <p:txBody>
          <a:bodyPr wrap="square">
            <a:spAutoFit/>
          </a:bodyPr>
          <a:lstStyle/>
          <a:p>
            <a:pPr>
              <a:spcAft>
                <a:spcPts val="0"/>
              </a:spcAft>
            </a:pPr>
            <a:r>
              <a:rPr lang="en-IN" sz="2400" dirty="0">
                <a:latin typeface="Times New Roman" panose="02020603050405020304" pitchFamily="18" charset="0"/>
                <a:ea typeface="Noto Sans CJK SC Regular"/>
                <a:cs typeface="FreeSans"/>
              </a:rPr>
              <a:t>In the above given graph we can clearly see </a:t>
            </a:r>
            <a:endParaRPr lang="en-IN" sz="2400" dirty="0" smtClean="0">
              <a:latin typeface="Times New Roman" panose="02020603050405020304" pitchFamily="18" charset="0"/>
              <a:ea typeface="Noto Sans CJK SC Regular"/>
              <a:cs typeface="FreeSans"/>
            </a:endParaRPr>
          </a:p>
          <a:p>
            <a:pPr>
              <a:spcAft>
                <a:spcPts val="0"/>
              </a:spcAft>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23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a:t>
            </a:r>
            <a:r>
              <a:rPr lang="en-IN" sz="2400" dirty="0" smtClean="0">
                <a:latin typeface="Times New Roman" panose="02020603050405020304" pitchFamily="18" charset="0"/>
                <a:ea typeface="Noto Sans CJK SC Regular"/>
                <a:cs typeface="FreeSans"/>
              </a:rPr>
              <a:t>subject</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Students securing A grade are 38  which is the  highest</a:t>
            </a:r>
            <a:r>
              <a:rPr lang="en-IN" sz="2400" dirty="0" smtClean="0">
                <a:latin typeface="Times New Roman" panose="02020603050405020304" pitchFamily="18" charset="0"/>
                <a:ea typeface="Noto Sans CJK SC Regular"/>
                <a:cs typeface="FreeSans"/>
              </a:rPr>
              <a:t>.</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Students securing C grade are 36  which is the second  </a:t>
            </a:r>
            <a:r>
              <a:rPr lang="en-IN" sz="2400" dirty="0" smtClean="0">
                <a:latin typeface="Times New Roman" panose="02020603050405020304" pitchFamily="18" charset="0"/>
                <a:ea typeface="Noto Sans CJK SC Regular"/>
                <a:cs typeface="FreeSans"/>
              </a:rPr>
              <a:t>highest.</a:t>
            </a:r>
          </a:p>
          <a:p>
            <a:pPr marL="342900" lvl="0" indent="-342900">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0"/>
              </a:spcAft>
              <a:buFont typeface="+mj-lt"/>
              <a:buAutoNum type="arabicPeriod"/>
            </a:pPr>
            <a:r>
              <a:rPr lang="en-IN" sz="2400" dirty="0">
                <a:latin typeface="Times New Roman" panose="02020603050405020304" pitchFamily="18" charset="0"/>
                <a:ea typeface="Noto Sans CJK SC Regular"/>
                <a:cs typeface="FreeSans"/>
              </a:rPr>
              <a:t>Only 9 students have secured an A+ grade(i.e.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spcAft>
                <a:spcPts val="1000"/>
              </a:spcAft>
              <a:buFont typeface="+mj-lt"/>
              <a:buAutoNum type="arabicPeriod"/>
            </a:pPr>
            <a:r>
              <a:rPr lang="en-IN" sz="2400" dirty="0">
                <a:latin typeface="Times New Roman" panose="02020603050405020304" pitchFamily="18" charset="0"/>
                <a:ea typeface="Noto Sans CJK SC Regular"/>
                <a:cs typeface="FreeSans"/>
              </a:rPr>
              <a:t>Only 1 student could secured an O grade</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6281268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ADS\Div-B\grade_bar.png"/>
          <p:cNvPicPr/>
          <p:nvPr/>
        </p:nvPicPr>
        <p:blipFill>
          <a:blip r:embed="rId2"/>
          <a:stretch>
            <a:fillRect/>
          </a:stretch>
        </p:blipFill>
        <p:spPr bwMode="auto">
          <a:xfrm>
            <a:off x="6055650" y="257578"/>
            <a:ext cx="6039975" cy="5666704"/>
          </a:xfrm>
          <a:prstGeom prst="rect">
            <a:avLst/>
          </a:prstGeom>
          <a:noFill/>
          <a:ln w="9525">
            <a:noFill/>
            <a:miter lim="800000"/>
            <a:headEnd/>
            <a:tailEnd/>
          </a:ln>
        </p:spPr>
      </p:pic>
      <p:sp>
        <p:nvSpPr>
          <p:cNvPr id="3" name="Rectangle 2"/>
          <p:cNvSpPr/>
          <p:nvPr/>
        </p:nvSpPr>
        <p:spPr>
          <a:xfrm>
            <a:off x="6947934" y="6129202"/>
            <a:ext cx="5147691"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ADS(div B)</a:t>
            </a:r>
            <a:endParaRPr lang="en-GB" dirty="0"/>
          </a:p>
        </p:txBody>
      </p:sp>
      <p:pic>
        <p:nvPicPr>
          <p:cNvPr id="4" name="Picture" descr="C:\Users\SAINATH\Documents\project_graphs\ADS\Div-A\grade_bar.png"/>
          <p:cNvPicPr/>
          <p:nvPr/>
        </p:nvPicPr>
        <p:blipFill>
          <a:blip r:embed="rId3"/>
          <a:stretch>
            <a:fillRect/>
          </a:stretch>
        </p:blipFill>
        <p:spPr bwMode="auto">
          <a:xfrm>
            <a:off x="0" y="257577"/>
            <a:ext cx="6337478" cy="5666705"/>
          </a:xfrm>
          <a:prstGeom prst="rect">
            <a:avLst/>
          </a:prstGeom>
          <a:noFill/>
          <a:ln w="9525">
            <a:noFill/>
            <a:miter lim="800000"/>
            <a:headEnd/>
            <a:tailEnd/>
          </a:ln>
        </p:spPr>
      </p:pic>
      <p:sp>
        <p:nvSpPr>
          <p:cNvPr id="5" name="Rectangle 4"/>
          <p:cNvSpPr/>
          <p:nvPr/>
        </p:nvSpPr>
        <p:spPr>
          <a:xfrm>
            <a:off x="566007" y="6129202"/>
            <a:ext cx="5205464"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ADS (div A)</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3039093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9" y="4248680"/>
            <a:ext cx="9543245" cy="1938992"/>
          </a:xfrm>
          <a:prstGeom prst="rect">
            <a:avLst/>
          </a:prstGeom>
        </p:spPr>
        <p:txBody>
          <a:bodyPr wrap="square">
            <a:spAutoFit/>
          </a:bodyPr>
          <a:lstStyle/>
          <a:p>
            <a:pPr>
              <a:spcAft>
                <a:spcPts val="0"/>
              </a:spcAft>
            </a:pPr>
            <a:r>
              <a:rPr lang="en-IN" sz="2400" b="1" dirty="0" smtClean="0">
                <a:latin typeface="Times New Roman" panose="02020603050405020304" pitchFamily="18" charset="0"/>
                <a:ea typeface="Noto Sans CJK SC Regular"/>
                <a:cs typeface="FreeSans"/>
              </a:rPr>
              <a:t>DIV-B</a:t>
            </a:r>
          </a:p>
          <a:p>
            <a:pPr algn="just">
              <a:spcAft>
                <a:spcPts val="0"/>
              </a:spcAft>
            </a:pPr>
            <a:r>
              <a:rPr lang="en-IN" dirty="0" smtClean="0">
                <a:latin typeface="Times New Roman" panose="02020603050405020304" pitchFamily="18" charset="0"/>
                <a:ea typeface="Noto Sans CJK SC Regular"/>
                <a:cs typeface="FreeSans"/>
              </a:rPr>
              <a:t> </a:t>
            </a:r>
            <a:r>
              <a:rPr lang="en-IN" sz="2400" dirty="0" smtClean="0">
                <a:latin typeface="Times New Roman" panose="02020603050405020304" pitchFamily="18" charset="0"/>
                <a:ea typeface="Noto Sans CJK SC Regular"/>
                <a:cs typeface="FreeSans"/>
              </a:rPr>
              <a:t>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1 student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3 students have secured A+  grade.17 students have got A  grade which is the highest.13 students could not clear this </a:t>
            </a:r>
            <a:r>
              <a:rPr lang="en-IN" sz="2400" dirty="0" err="1">
                <a:latin typeface="Times New Roman" panose="02020603050405020304" pitchFamily="18" charset="0"/>
                <a:ea typeface="Noto Sans CJK SC Regular"/>
                <a:cs typeface="FreeSans"/>
              </a:rPr>
              <a:t>subject.Students</a:t>
            </a:r>
            <a:r>
              <a:rPr lang="en-IN" sz="2400" dirty="0">
                <a:latin typeface="Times New Roman" panose="02020603050405020304" pitchFamily="18" charset="0"/>
                <a:ea typeface="Noto Sans CJK SC Regular"/>
                <a:cs typeface="FreeSans"/>
              </a:rPr>
              <a:t> getting B+,B, and C grade are nearly equal(i.e.11,12,10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a:t>
            </a:r>
            <a:endParaRPr lang="en-GB" sz="2400" dirty="0">
              <a:effectLst/>
              <a:latin typeface="Liberation Serif"/>
              <a:ea typeface="Noto Sans CJK SC Regular"/>
              <a:cs typeface="FreeSans"/>
            </a:endParaRPr>
          </a:p>
        </p:txBody>
      </p:sp>
      <p:sp>
        <p:nvSpPr>
          <p:cNvPr id="3" name="Rectangle 2"/>
          <p:cNvSpPr/>
          <p:nvPr/>
        </p:nvSpPr>
        <p:spPr>
          <a:xfrm>
            <a:off x="875764" y="787431"/>
            <a:ext cx="10148551" cy="2067233"/>
          </a:xfrm>
          <a:prstGeom prst="rect">
            <a:avLst/>
          </a:prstGeom>
        </p:spPr>
        <p:txBody>
          <a:bodyPr wrap="square">
            <a:spAutoFit/>
          </a:bodyPr>
          <a:lstStyle/>
          <a:p>
            <a:pPr marL="457200">
              <a:spcAft>
                <a:spcPts val="1000"/>
              </a:spcAft>
            </a:pPr>
            <a:r>
              <a:rPr lang="en-IN" sz="2400" b="1" dirty="0" smtClean="0">
                <a:latin typeface="Times New Roman" panose="02020603050405020304" pitchFamily="18" charset="0"/>
                <a:ea typeface="Noto Sans CJK SC Regular"/>
                <a:cs typeface="FreeSans"/>
              </a:rPr>
              <a:t>DIV-A</a:t>
            </a:r>
          </a:p>
          <a:p>
            <a:pPr marL="457200" algn="just">
              <a:spcAft>
                <a:spcPts val="1000"/>
              </a:spcAft>
            </a:pPr>
            <a:r>
              <a:rPr lang="en-IN" dirty="0" smtClean="0">
                <a:latin typeface="Times New Roman" panose="02020603050405020304" pitchFamily="18" charset="0"/>
                <a:ea typeface="Noto Sans CJK SC Regular"/>
                <a:cs typeface="FreeSans"/>
              </a:rPr>
              <a:t>      </a:t>
            </a:r>
            <a:r>
              <a:rPr lang="en-IN" sz="2400" dirty="0" smtClean="0">
                <a:latin typeface="Times New Roman" panose="02020603050405020304" pitchFamily="18" charset="0"/>
                <a:ea typeface="Noto Sans CJK SC Regular"/>
                <a:cs typeface="FreeSans"/>
              </a:rPr>
              <a:t>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5 students  have secured A+ grade. . Students securing C grade are 18  which is the   highest. Students securing A grade are 15  which is the second  highest.8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subject in the  from div A.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384989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0321" y="501134"/>
            <a:ext cx="7055126" cy="707886"/>
          </a:xfrm>
          <a:prstGeom prst="rect">
            <a:avLst/>
          </a:prstGeom>
        </p:spPr>
        <p:txBody>
          <a:bodyPr wrap="square">
            <a:spAutoFit/>
          </a:bodyPr>
          <a:lstStyle/>
          <a:p>
            <a:r>
              <a:rPr lang="en-US" sz="4000" b="1" dirty="0" smtClean="0">
                <a:solidFill>
                  <a:srgbClr val="00B0F0"/>
                </a:solidFill>
                <a:effectLst/>
                <a:latin typeface="Times New Roman" panose="02020603050405020304" pitchFamily="18" charset="0"/>
                <a:ea typeface="Droid Sans Fallback"/>
              </a:rPr>
              <a:t>DATA PRE-PROCESSING</a:t>
            </a:r>
            <a:endParaRPr lang="en-GB" sz="4000" b="1" dirty="0">
              <a:solidFill>
                <a:srgbClr val="00B0F0"/>
              </a:solidFill>
            </a:endParaRPr>
          </a:p>
        </p:txBody>
      </p:sp>
      <p:sp>
        <p:nvSpPr>
          <p:cNvPr id="3" name="Rectangle 2"/>
          <p:cNvSpPr/>
          <p:nvPr/>
        </p:nvSpPr>
        <p:spPr>
          <a:xfrm>
            <a:off x="940157" y="2188718"/>
            <a:ext cx="10290219" cy="1938992"/>
          </a:xfrm>
          <a:prstGeom prst="rect">
            <a:avLst/>
          </a:prstGeom>
        </p:spPr>
        <p:txBody>
          <a:bodyPr wrap="square">
            <a:spAutoFit/>
          </a:bodyPr>
          <a:lstStyle/>
          <a:p>
            <a:pPr algn="just">
              <a:spcAft>
                <a:spcPts val="0"/>
              </a:spcAft>
            </a:pPr>
            <a:r>
              <a:rPr lang="en-IN" sz="2400" b="1" dirty="0">
                <a:latin typeface="Times New Roman" panose="02020603050405020304" pitchFamily="18" charset="0"/>
                <a:ea typeface="Noto Sans CJK SC Regular"/>
                <a:cs typeface="FreeSans"/>
              </a:rPr>
              <a:t> </a:t>
            </a:r>
            <a:endParaRPr lang="en-GB" sz="2400" dirty="0">
              <a:latin typeface="Liberation Serif"/>
              <a:ea typeface="Noto Sans CJK SC Regular"/>
              <a:cs typeface="FreeSans"/>
            </a:endParaRPr>
          </a:p>
          <a:p>
            <a:pPr algn="just">
              <a:spcAft>
                <a:spcPts val="0"/>
              </a:spcAft>
            </a:pPr>
            <a:r>
              <a:rPr lang="en-IN" sz="2400" b="1" dirty="0">
                <a:latin typeface="Times New Roman" panose="02020603050405020304" pitchFamily="18" charset="0"/>
                <a:ea typeface="Noto Sans CJK SC Regular"/>
                <a:cs typeface="FreeSans"/>
              </a:rPr>
              <a:t> 	</a:t>
            </a:r>
            <a:r>
              <a:rPr lang="en-IN" sz="2400" dirty="0">
                <a:latin typeface="Times New Roman" panose="02020603050405020304" pitchFamily="18" charset="0"/>
                <a:ea typeface="Noto Sans CJK SC Regular"/>
                <a:cs typeface="FreeSans"/>
              </a:rPr>
              <a:t>Identify missing values, blank spaces and special symbols in the given data, then put &lt;NA&gt; (Not Applicable) in the records where there are missing values and remove special symbols as well as blank spaces.</a:t>
            </a:r>
            <a:endParaRPr lang="en-GB" sz="2400" dirty="0">
              <a:latin typeface="Liberation Serif"/>
              <a:ea typeface="Noto Sans CJK SC Regular"/>
              <a:cs typeface="FreeSans"/>
            </a:endParaRPr>
          </a:p>
          <a:p>
            <a:pPr algn="just">
              <a:spcAft>
                <a:spcPts val="0"/>
              </a:spcAft>
            </a:pPr>
            <a:r>
              <a:rPr lang="en-IN" sz="2400" dirty="0">
                <a:latin typeface="Times New Roman" panose="02020603050405020304" pitchFamily="18" charset="0"/>
                <a:ea typeface="Noto Sans CJK SC Regular"/>
                <a:cs typeface="FreeSans"/>
              </a:rPr>
              <a:t>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436094089"/>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ADS\ol_th_hist.png"/>
          <p:cNvPicPr/>
          <p:nvPr/>
        </p:nvPicPr>
        <p:blipFill>
          <a:blip r:embed="rId2"/>
          <a:stretch>
            <a:fillRect/>
          </a:stretch>
        </p:blipFill>
        <p:spPr bwMode="auto">
          <a:xfrm>
            <a:off x="618186" y="103031"/>
            <a:ext cx="10534918" cy="4052123"/>
          </a:xfrm>
          <a:prstGeom prst="rect">
            <a:avLst/>
          </a:prstGeom>
          <a:noFill/>
          <a:ln w="9525">
            <a:noFill/>
            <a:miter lim="800000"/>
            <a:headEnd/>
            <a:tailEnd/>
          </a:ln>
        </p:spPr>
      </p:pic>
      <p:sp>
        <p:nvSpPr>
          <p:cNvPr id="3" name="Rectangle 2"/>
          <p:cNvSpPr/>
          <p:nvPr/>
        </p:nvSpPr>
        <p:spPr>
          <a:xfrm>
            <a:off x="811370" y="4155154"/>
            <a:ext cx="10625069" cy="2308324"/>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graph we can clearly see </a:t>
            </a:r>
            <a:r>
              <a:rPr lang="en-IN" sz="2400" dirty="0" err="1">
                <a:latin typeface="Times New Roman" panose="02020603050405020304" pitchFamily="18" charset="0"/>
                <a:ea typeface="Noto Sans CJK SC Regular"/>
                <a:cs typeface="FreeSans"/>
              </a:rPr>
              <a:t>that,most</a:t>
            </a:r>
            <a:r>
              <a:rPr lang="en-IN" sz="2400" dirty="0">
                <a:latin typeface="Times New Roman" panose="02020603050405020304" pitchFamily="18" charset="0"/>
                <a:ea typeface="Noto Sans CJK SC Regular"/>
                <a:cs typeface="FreeSans"/>
              </a:rPr>
              <a:t> of students have secured marks in the range of 20-30 for both online as well as </a:t>
            </a:r>
            <a:r>
              <a:rPr lang="en-IN" sz="2400" dirty="0" err="1">
                <a:latin typeface="Times New Roman" panose="02020603050405020304" pitchFamily="18" charset="0"/>
                <a:ea typeface="Noto Sans CJK SC Regular"/>
                <a:cs typeface="FreeSans"/>
              </a:rPr>
              <a:t>theory.Students</a:t>
            </a:r>
            <a:r>
              <a:rPr lang="en-IN" sz="2400" dirty="0">
                <a:latin typeface="Times New Roman" panose="02020603050405020304" pitchFamily="18" charset="0"/>
                <a:ea typeface="Noto Sans CJK SC Regular"/>
                <a:cs typeface="FreeSans"/>
              </a:rPr>
              <a:t> securing marks in the range of 40-50 are the least for  online whereas for the theory the range 20-30 has the least </a:t>
            </a:r>
            <a:r>
              <a:rPr lang="en-IN" sz="2400" dirty="0" err="1">
                <a:latin typeface="Times New Roman" panose="02020603050405020304" pitchFamily="18" charset="0"/>
                <a:ea typeface="Noto Sans CJK SC Regular"/>
                <a:cs typeface="FreeSans"/>
              </a:rPr>
              <a:t>score.Here</a:t>
            </a:r>
            <a:r>
              <a:rPr lang="en-IN" sz="2400" dirty="0">
                <a:latin typeface="Times New Roman" panose="02020603050405020304" pitchFamily="18" charset="0"/>
                <a:ea typeface="Noto Sans CJK SC Regular"/>
                <a:cs typeface="FreeSans"/>
              </a:rPr>
              <a:t>, in some cases ranges the online marks beats the theory marks as well as </a:t>
            </a:r>
            <a:r>
              <a:rPr lang="en-IN" sz="2400" dirty="0" err="1">
                <a:latin typeface="Times New Roman" panose="02020603050405020304" pitchFamily="18" charset="0"/>
                <a:ea typeface="Noto Sans CJK SC Regular"/>
                <a:cs typeface="FreeSans"/>
              </a:rPr>
              <a:t>viceversa,thus</a:t>
            </a:r>
            <a:r>
              <a:rPr lang="en-IN" sz="2400" dirty="0">
                <a:latin typeface="Times New Roman" panose="02020603050405020304" pitchFamily="18" charset="0"/>
                <a:ea typeface="Noto Sans CJK SC Regular"/>
                <a:cs typeface="FreeSans"/>
              </a:rPr>
              <a:t> concluding that students ratio for marks scored in online as well as theory are somewhat equal</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42777378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C:\Users\SAINATH\Documents\project_graphs\ADS\Div-A\ol_th_hist.png"/>
          <p:cNvPicPr/>
          <p:nvPr/>
        </p:nvPicPr>
        <p:blipFill>
          <a:blip r:embed="rId2"/>
          <a:stretch>
            <a:fillRect/>
          </a:stretch>
        </p:blipFill>
        <p:spPr bwMode="auto">
          <a:xfrm>
            <a:off x="180304" y="461665"/>
            <a:ext cx="6067022" cy="5861863"/>
          </a:xfrm>
          <a:prstGeom prst="rect">
            <a:avLst/>
          </a:prstGeom>
          <a:noFill/>
          <a:ln w="9525">
            <a:noFill/>
            <a:miter lim="800000"/>
            <a:headEnd/>
            <a:tailEnd/>
          </a:ln>
        </p:spPr>
      </p:pic>
      <p:sp>
        <p:nvSpPr>
          <p:cNvPr id="6" name="Rectangle 5"/>
          <p:cNvSpPr/>
          <p:nvPr/>
        </p:nvSpPr>
        <p:spPr>
          <a:xfrm>
            <a:off x="4296259" y="0"/>
            <a:ext cx="4411657"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ADS</a:t>
            </a:r>
            <a:endParaRPr lang="en-GB" sz="2400" dirty="0">
              <a:effectLst/>
              <a:latin typeface="Liberation Serif"/>
              <a:ea typeface="Noto Sans CJK SC Regular"/>
              <a:cs typeface="FreeSans"/>
            </a:endParaRPr>
          </a:p>
        </p:txBody>
      </p:sp>
      <p:pic>
        <p:nvPicPr>
          <p:cNvPr id="7" name="Picture" descr="C:\Users\SAINATH\Documents\project_graphs\ADS\Div-B\ol_th_hist.png"/>
          <p:cNvPicPr/>
          <p:nvPr/>
        </p:nvPicPr>
        <p:blipFill>
          <a:blip r:embed="rId3"/>
          <a:stretch>
            <a:fillRect/>
          </a:stretch>
        </p:blipFill>
        <p:spPr bwMode="auto">
          <a:xfrm>
            <a:off x="5706413" y="461666"/>
            <a:ext cx="6369677" cy="5861862"/>
          </a:xfrm>
          <a:prstGeom prst="rect">
            <a:avLst/>
          </a:prstGeom>
          <a:noFill/>
          <a:ln w="9525">
            <a:noFill/>
            <a:miter lim="800000"/>
            <a:headEnd/>
            <a:tailEnd/>
          </a:ln>
        </p:spPr>
      </p:pic>
    </p:spTree>
    <p:extLst>
      <p:ext uri="{BB962C8B-B14F-4D97-AF65-F5344CB8AC3E}">
        <p14:creationId xmlns:p14="http://schemas.microsoft.com/office/powerpoint/2010/main" xmlns="" val="20613408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MP\mp_grades_bar.png"/>
          <p:cNvPicPr/>
          <p:nvPr/>
        </p:nvPicPr>
        <p:blipFill>
          <a:blip r:embed="rId2"/>
          <a:stretch>
            <a:fillRect/>
          </a:stretch>
        </p:blipFill>
        <p:spPr bwMode="auto">
          <a:xfrm>
            <a:off x="437883" y="476519"/>
            <a:ext cx="10818252" cy="5409126"/>
          </a:xfrm>
          <a:prstGeom prst="rect">
            <a:avLst/>
          </a:prstGeom>
          <a:noFill/>
          <a:ln w="9525">
            <a:noFill/>
            <a:miter lim="800000"/>
            <a:headEnd/>
            <a:tailEnd/>
          </a:ln>
        </p:spPr>
      </p:pic>
      <p:sp>
        <p:nvSpPr>
          <p:cNvPr id="3" name="Rectangle 2"/>
          <p:cNvSpPr/>
          <p:nvPr/>
        </p:nvSpPr>
        <p:spPr>
          <a:xfrm>
            <a:off x="3597705" y="6103444"/>
            <a:ext cx="4326890"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MP</a:t>
            </a:r>
            <a:endParaRPr lang="en-GB" dirty="0"/>
          </a:p>
        </p:txBody>
      </p:sp>
    </p:spTree>
    <p:extLst>
      <p:ext uri="{BB962C8B-B14F-4D97-AF65-F5344CB8AC3E}">
        <p14:creationId xmlns:p14="http://schemas.microsoft.com/office/powerpoint/2010/main" xmlns="" val="15933958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189" y="381437"/>
            <a:ext cx="9800822" cy="6370975"/>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given graph we can clearly see </a:t>
            </a:r>
            <a:endParaRPr lang="en-IN" sz="2400" dirty="0" smtClean="0">
              <a:latin typeface="Times New Roman" panose="02020603050405020304" pitchFamily="18" charset="0"/>
              <a:ea typeface="Noto Sans CJK SC Regular"/>
              <a:cs typeface="FreeSans"/>
            </a:endParaRPr>
          </a:p>
          <a:p>
            <a:pPr algn="just">
              <a:spcAft>
                <a:spcPts val="0"/>
              </a:spcAft>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failure result  is the most (i.e.40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subject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failure result is same like </a:t>
            </a:r>
            <a:r>
              <a:rPr lang="en-IN" sz="2400" dirty="0" smtClean="0">
                <a:latin typeface="Times New Roman" panose="02020603050405020304" pitchFamily="18" charset="0"/>
                <a:ea typeface="Noto Sans CJK SC Regular"/>
                <a:cs typeface="FreeSans"/>
              </a:rPr>
              <a:t>M3</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Students securing C grade are 37  which is the second highest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Only 5 students have secured an A+ grade(i.e.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students getting an O grade is the most compared to other subjects(i.e. Scoring is easy in mathematical subject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 4 </a:t>
            </a:r>
            <a:r>
              <a:rPr lang="en-IN" sz="2400" dirty="0" err="1">
                <a:latin typeface="Times New Roman" panose="02020603050405020304" pitchFamily="18" charset="0"/>
                <a:ea typeface="Noto Sans CJK SC Regular"/>
                <a:cs typeface="FreeSans"/>
              </a:rPr>
              <a:t>studens</a:t>
            </a:r>
            <a:r>
              <a:rPr lang="en-IN" sz="2400" dirty="0">
                <a:latin typeface="Times New Roman" panose="02020603050405020304" pitchFamily="18" charset="0"/>
                <a:ea typeface="Noto Sans CJK SC Regular"/>
                <a:cs typeface="FreeSans"/>
              </a:rPr>
              <a:t> have secured an O </a:t>
            </a:r>
            <a:r>
              <a:rPr lang="en-IN" sz="2400" dirty="0" smtClean="0">
                <a:latin typeface="Times New Roman" panose="02020603050405020304" pitchFamily="18" charset="0"/>
                <a:ea typeface="Noto Sans CJK SC Regular"/>
                <a:cs typeface="FreeSans"/>
              </a:rPr>
              <a:t>grade</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a:latin typeface="Times New Roman" panose="02020603050405020304" pitchFamily="18" charset="0"/>
                <a:ea typeface="Noto Sans CJK SC Regular"/>
                <a:cs typeface="FreeSans"/>
              </a:rPr>
              <a:t>The number of students securing A and </a:t>
            </a:r>
            <a:r>
              <a:rPr lang="en-IN" sz="2400" dirty="0" err="1">
                <a:latin typeface="Times New Roman" panose="02020603050405020304" pitchFamily="18" charset="0"/>
                <a:ea typeface="Noto Sans CJK SC Regular"/>
                <a:cs typeface="FreeSans"/>
              </a:rPr>
              <a:t>B+grades</a:t>
            </a:r>
            <a:r>
              <a:rPr lang="en-IN" sz="2400" dirty="0">
                <a:latin typeface="Times New Roman" panose="02020603050405020304" pitchFamily="18" charset="0"/>
                <a:ea typeface="Noto Sans CJK SC Regular"/>
                <a:cs typeface="FreeSans"/>
              </a:rPr>
              <a:t> are nearly equal(i.e. 22,21 respectively)</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8504602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590" y="6133565"/>
            <a:ext cx="5374420" cy="369332"/>
          </a:xfrm>
          <a:prstGeom prst="rect">
            <a:avLst/>
          </a:prstGeom>
        </p:spPr>
        <p:txBody>
          <a:bodyPr wrap="none">
            <a:spAutoFit/>
          </a:bodyPr>
          <a:lstStyle/>
          <a:p>
            <a:r>
              <a:rPr lang="en-US" b="1" dirty="0">
                <a:latin typeface="Times New Roman" panose="02020603050405020304" pitchFamily="18" charset="0"/>
                <a:ea typeface="Droid Sans Fallback"/>
              </a:rPr>
              <a:t>1e Visualization of grades for the subject  MP (div A)</a:t>
            </a:r>
            <a:endParaRPr lang="en-GB" dirty="0"/>
          </a:p>
        </p:txBody>
      </p:sp>
      <p:pic>
        <p:nvPicPr>
          <p:cNvPr id="4" name="Picture" descr="C:\Users\SAINATH\Documents\project_graphs\MP\Div-A\grade_bar.png"/>
          <p:cNvPicPr/>
          <p:nvPr/>
        </p:nvPicPr>
        <p:blipFill>
          <a:blip r:embed="rId2"/>
          <a:stretch>
            <a:fillRect/>
          </a:stretch>
        </p:blipFill>
        <p:spPr bwMode="auto">
          <a:xfrm>
            <a:off x="-99812" y="655450"/>
            <a:ext cx="6143223" cy="5450446"/>
          </a:xfrm>
          <a:prstGeom prst="rect">
            <a:avLst/>
          </a:prstGeom>
          <a:noFill/>
          <a:ln w="9525">
            <a:noFill/>
            <a:miter lim="800000"/>
            <a:headEnd/>
            <a:tailEnd/>
          </a:ln>
        </p:spPr>
      </p:pic>
      <p:pic>
        <p:nvPicPr>
          <p:cNvPr id="5" name="Picture" descr="C:\Users\SAINATH\Documents\project_graphs\MP\Div-B\grade_bar.png"/>
          <p:cNvPicPr/>
          <p:nvPr/>
        </p:nvPicPr>
        <p:blipFill>
          <a:blip r:embed="rId3"/>
          <a:stretch>
            <a:fillRect/>
          </a:stretch>
        </p:blipFill>
        <p:spPr bwMode="auto">
          <a:xfrm>
            <a:off x="5943600" y="655450"/>
            <a:ext cx="6112099" cy="5450446"/>
          </a:xfrm>
          <a:prstGeom prst="rect">
            <a:avLst/>
          </a:prstGeom>
          <a:noFill/>
          <a:ln w="9525">
            <a:noFill/>
            <a:miter lim="800000"/>
            <a:headEnd/>
            <a:tailEnd/>
          </a:ln>
        </p:spPr>
      </p:pic>
      <p:sp>
        <p:nvSpPr>
          <p:cNvPr id="6" name="Rectangle 5"/>
          <p:cNvSpPr/>
          <p:nvPr/>
        </p:nvSpPr>
        <p:spPr>
          <a:xfrm>
            <a:off x="6554969" y="6133565"/>
            <a:ext cx="5057859"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MP(div B)</a:t>
            </a:r>
            <a:endParaRPr lang="en-GB" dirty="0"/>
          </a:p>
        </p:txBody>
      </p:sp>
    </p:spTree>
    <p:extLst>
      <p:ext uri="{BB962C8B-B14F-4D97-AF65-F5344CB8AC3E}">
        <p14:creationId xmlns:p14="http://schemas.microsoft.com/office/powerpoint/2010/main" xmlns="" val="13379429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169" y="851825"/>
            <a:ext cx="10165723" cy="2436564"/>
          </a:xfrm>
          <a:prstGeom prst="rect">
            <a:avLst/>
          </a:prstGeom>
        </p:spPr>
        <p:txBody>
          <a:bodyPr wrap="square">
            <a:spAutoFit/>
          </a:bodyPr>
          <a:lstStyle/>
          <a:p>
            <a:pPr marL="457200" algn="just">
              <a:spcAft>
                <a:spcPts val="1000"/>
              </a:spcAft>
            </a:pPr>
            <a:r>
              <a:rPr lang="en-IN" sz="2400" b="1" dirty="0" smtClean="0">
                <a:latin typeface="Times New Roman" panose="02020603050405020304" pitchFamily="18" charset="0"/>
                <a:ea typeface="Noto Sans CJK SC Regular"/>
                <a:cs typeface="FreeSans"/>
              </a:rPr>
              <a:t>DIV-A </a:t>
            </a:r>
          </a:p>
          <a:p>
            <a:pPr marL="457200" algn="just">
              <a:spcAft>
                <a:spcPts val="1000"/>
              </a:spcAft>
            </a:pP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1student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2 students  have secured A+ grade . Students securing C grade are 18  which is the second   highest. Students securing A, B+ and B grade are 3 ,6 and 8 respectively.22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subject in the  from div A. </a:t>
            </a:r>
            <a:endParaRPr lang="en-GB" sz="2400" dirty="0">
              <a:effectLst/>
              <a:latin typeface="Liberation Serif"/>
              <a:ea typeface="Noto Sans CJK SC Regular"/>
              <a:cs typeface="FreeSans"/>
            </a:endParaRPr>
          </a:p>
        </p:txBody>
      </p:sp>
      <p:sp>
        <p:nvSpPr>
          <p:cNvPr id="3" name="Rectangle 2"/>
          <p:cNvSpPr/>
          <p:nvPr/>
        </p:nvSpPr>
        <p:spPr>
          <a:xfrm>
            <a:off x="1584102" y="3884904"/>
            <a:ext cx="9607637" cy="1569660"/>
          </a:xfrm>
          <a:prstGeom prst="rect">
            <a:avLst/>
          </a:prstGeom>
        </p:spPr>
        <p:txBody>
          <a:bodyPr wrap="square">
            <a:spAutoFit/>
          </a:bodyPr>
          <a:lstStyle/>
          <a:p>
            <a:pPr algn="just">
              <a:spcAft>
                <a:spcPts val="0"/>
              </a:spcAft>
            </a:pPr>
            <a:r>
              <a:rPr lang="en-IN" sz="2400" b="1" dirty="0" smtClean="0">
                <a:latin typeface="Times New Roman" panose="02020603050405020304" pitchFamily="18" charset="0"/>
                <a:ea typeface="Noto Sans CJK SC Regular"/>
                <a:cs typeface="FreeSans"/>
              </a:rPr>
              <a:t>DIV-B</a:t>
            </a:r>
          </a:p>
          <a:p>
            <a:pPr algn="just">
              <a:spcAft>
                <a:spcPts val="0"/>
              </a:spcAft>
            </a:pPr>
            <a:r>
              <a:rPr lang="en-IN" sz="2400" dirty="0">
                <a:latin typeface="Times New Roman" panose="02020603050405020304" pitchFamily="18" charset="0"/>
                <a:ea typeface="Noto Sans CJK SC Regular"/>
                <a:cs typeface="FreeSans"/>
              </a:rPr>
              <a:t> </a:t>
            </a: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that,only</a:t>
            </a:r>
            <a:r>
              <a:rPr lang="en-IN" sz="2400" dirty="0">
                <a:latin typeface="Times New Roman" panose="02020603050405020304" pitchFamily="18" charset="0"/>
                <a:ea typeface="Noto Sans CJK SC Regular"/>
                <a:cs typeface="FreeSans"/>
              </a:rPr>
              <a:t> 2 students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3 students have secured A+  grade.18 students have got A  grade which is the highest.11 students could not clear this subject.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2052679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MP\ol_th_hist.png"/>
          <p:cNvPicPr/>
          <p:nvPr/>
        </p:nvPicPr>
        <p:blipFill>
          <a:blip r:embed="rId2"/>
          <a:stretch>
            <a:fillRect/>
          </a:stretch>
        </p:blipFill>
        <p:spPr bwMode="auto">
          <a:xfrm>
            <a:off x="528034" y="0"/>
            <a:ext cx="10612191" cy="4378817"/>
          </a:xfrm>
          <a:prstGeom prst="rect">
            <a:avLst/>
          </a:prstGeom>
          <a:noFill/>
          <a:ln w="9525">
            <a:noFill/>
            <a:miter lim="800000"/>
            <a:headEnd/>
            <a:tailEnd/>
          </a:ln>
        </p:spPr>
      </p:pic>
      <p:sp>
        <p:nvSpPr>
          <p:cNvPr id="3" name="Rectangle 2"/>
          <p:cNvSpPr/>
          <p:nvPr/>
        </p:nvSpPr>
        <p:spPr>
          <a:xfrm>
            <a:off x="734096" y="4378817"/>
            <a:ext cx="10509161" cy="2308324"/>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graph we can clearly see </a:t>
            </a:r>
            <a:r>
              <a:rPr lang="en-IN" sz="2400" dirty="0" err="1">
                <a:latin typeface="Times New Roman" panose="02020603050405020304" pitchFamily="18" charset="0"/>
                <a:ea typeface="Noto Sans CJK SC Regular"/>
                <a:cs typeface="FreeSans"/>
              </a:rPr>
              <a:t>that,most</a:t>
            </a:r>
            <a:r>
              <a:rPr lang="en-IN" sz="2400" dirty="0">
                <a:latin typeface="Times New Roman" panose="02020603050405020304" pitchFamily="18" charset="0"/>
                <a:ea typeface="Noto Sans CJK SC Regular"/>
                <a:cs typeface="FreeSans"/>
              </a:rPr>
              <a:t> of students have secured marks in the range of 20-30 for both online as well as </a:t>
            </a:r>
            <a:r>
              <a:rPr lang="en-IN" sz="2400" dirty="0" err="1">
                <a:latin typeface="Times New Roman" panose="02020603050405020304" pitchFamily="18" charset="0"/>
                <a:ea typeface="Noto Sans CJK SC Regular"/>
                <a:cs typeface="FreeSans"/>
              </a:rPr>
              <a:t>theory.Students</a:t>
            </a:r>
            <a:r>
              <a:rPr lang="en-IN" sz="2400" dirty="0">
                <a:latin typeface="Times New Roman" panose="02020603050405020304" pitchFamily="18" charset="0"/>
                <a:ea typeface="Noto Sans CJK SC Regular"/>
                <a:cs typeface="FreeSans"/>
              </a:rPr>
              <a:t> securing marks in the range of 40-50 are the least for theory whereas for online the range 0-10  is applicable as there are no figures of marks .Here, in some cases ranges the online marks beats the theory marks as well as </a:t>
            </a:r>
            <a:r>
              <a:rPr lang="en-IN" sz="2400" dirty="0" err="1">
                <a:latin typeface="Times New Roman" panose="02020603050405020304" pitchFamily="18" charset="0"/>
                <a:ea typeface="Noto Sans CJK SC Regular"/>
                <a:cs typeface="FreeSans"/>
              </a:rPr>
              <a:t>viceversa,thus</a:t>
            </a:r>
            <a:r>
              <a:rPr lang="en-IN" sz="2400" dirty="0">
                <a:latin typeface="Times New Roman" panose="02020603050405020304" pitchFamily="18" charset="0"/>
                <a:ea typeface="Noto Sans CJK SC Regular"/>
                <a:cs typeface="FreeSans"/>
              </a:rPr>
              <a:t> concluding that students ratio for marks scored in online as well as theory are somewhat equal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6747392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MP\Div-B\ol_th_hist.png"/>
          <p:cNvPicPr/>
          <p:nvPr/>
        </p:nvPicPr>
        <p:blipFill>
          <a:blip r:embed="rId2"/>
          <a:stretch>
            <a:fillRect/>
          </a:stretch>
        </p:blipFill>
        <p:spPr bwMode="auto">
          <a:xfrm>
            <a:off x="6099220" y="515155"/>
            <a:ext cx="5943600" cy="6040190"/>
          </a:xfrm>
          <a:prstGeom prst="rect">
            <a:avLst/>
          </a:prstGeom>
          <a:noFill/>
          <a:ln w="9525">
            <a:noFill/>
            <a:miter lim="800000"/>
            <a:headEnd/>
            <a:tailEnd/>
          </a:ln>
        </p:spPr>
      </p:pic>
      <p:pic>
        <p:nvPicPr>
          <p:cNvPr id="3" name="Picture" descr="C:\Users\SAINATH\Documents\project_graphs\MP\Div-A\ol_th_hist.png"/>
          <p:cNvPicPr/>
          <p:nvPr/>
        </p:nvPicPr>
        <p:blipFill>
          <a:blip r:embed="rId3"/>
          <a:stretch>
            <a:fillRect/>
          </a:stretch>
        </p:blipFill>
        <p:spPr bwMode="auto">
          <a:xfrm>
            <a:off x="155620" y="515154"/>
            <a:ext cx="5943600" cy="6040191"/>
          </a:xfrm>
          <a:prstGeom prst="rect">
            <a:avLst/>
          </a:prstGeom>
          <a:noFill/>
          <a:ln w="9525">
            <a:noFill/>
            <a:miter lim="800000"/>
            <a:headEnd/>
            <a:tailEnd/>
          </a:ln>
        </p:spPr>
      </p:pic>
      <p:sp>
        <p:nvSpPr>
          <p:cNvPr id="4" name="Rectangle 3"/>
          <p:cNvSpPr/>
          <p:nvPr/>
        </p:nvSpPr>
        <p:spPr>
          <a:xfrm>
            <a:off x="3954626" y="165825"/>
            <a:ext cx="4289188"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Online </a:t>
            </a:r>
            <a:r>
              <a:rPr lang="en-IN" sz="2400" b="1" dirty="0" err="1">
                <a:latin typeface="Times New Roman" panose="02020603050405020304" pitchFamily="18" charset="0"/>
                <a:ea typeface="Noto Sans CJK SC Regular"/>
                <a:cs typeface="FreeSans"/>
              </a:rPr>
              <a:t>vs</a:t>
            </a:r>
            <a:r>
              <a:rPr lang="en-IN" sz="2400" b="1" dirty="0">
                <a:latin typeface="Times New Roman" panose="02020603050405020304" pitchFamily="18" charset="0"/>
                <a:ea typeface="Noto Sans CJK SC Regular"/>
                <a:cs typeface="FreeSans"/>
              </a:rPr>
              <a:t> theory marks for MP</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0778749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PPL\ppl_grade_bar.png"/>
          <p:cNvPicPr/>
          <p:nvPr/>
        </p:nvPicPr>
        <p:blipFill>
          <a:blip r:embed="rId2"/>
          <a:stretch>
            <a:fillRect/>
          </a:stretch>
        </p:blipFill>
        <p:spPr bwMode="auto">
          <a:xfrm>
            <a:off x="437882" y="553792"/>
            <a:ext cx="10818253" cy="5575410"/>
          </a:xfrm>
          <a:prstGeom prst="rect">
            <a:avLst/>
          </a:prstGeom>
          <a:noFill/>
          <a:ln w="9525">
            <a:noFill/>
            <a:miter lim="800000"/>
            <a:headEnd/>
            <a:tailEnd/>
          </a:ln>
        </p:spPr>
      </p:pic>
      <p:sp>
        <p:nvSpPr>
          <p:cNvPr id="3" name="Rectangle 2"/>
          <p:cNvSpPr/>
          <p:nvPr/>
        </p:nvSpPr>
        <p:spPr>
          <a:xfrm>
            <a:off x="3662263" y="6129202"/>
            <a:ext cx="4403834" cy="369332"/>
          </a:xfrm>
          <a:prstGeom prst="rect">
            <a:avLst/>
          </a:prstGeom>
        </p:spPr>
        <p:txBody>
          <a:bodyPr wrap="none">
            <a:spAutoFit/>
          </a:bodyPr>
          <a:lstStyle/>
          <a:p>
            <a:r>
              <a:rPr lang="en-US" b="1" dirty="0">
                <a:latin typeface="Times New Roman" panose="02020603050405020304" pitchFamily="18" charset="0"/>
                <a:ea typeface="Droid Sans Fallback"/>
              </a:rPr>
              <a:t>Visualization of grades for the subject PPL</a:t>
            </a:r>
            <a:endParaRPr lang="en-GB" dirty="0"/>
          </a:p>
        </p:txBody>
      </p:sp>
    </p:spTree>
    <p:extLst>
      <p:ext uri="{BB962C8B-B14F-4D97-AF65-F5344CB8AC3E}">
        <p14:creationId xmlns:p14="http://schemas.microsoft.com/office/powerpoint/2010/main" xmlns="" val="19031568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9" y="687363"/>
            <a:ext cx="9942490" cy="5632311"/>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the above given graph we can clearly see </a:t>
            </a:r>
            <a:endParaRPr lang="en-IN" sz="2400" dirty="0" smtClean="0">
              <a:latin typeface="Times New Roman" panose="02020603050405020304" pitchFamily="18" charset="0"/>
              <a:ea typeface="Noto Sans CJK SC Regular"/>
              <a:cs typeface="FreeSans"/>
            </a:endParaRPr>
          </a:p>
          <a:p>
            <a:pPr algn="just">
              <a:spcAft>
                <a:spcPts val="0"/>
              </a:spcAft>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failure percentage is the most (i.e.38 students </a:t>
            </a:r>
            <a:r>
              <a:rPr lang="en-IN" sz="2400" dirty="0" err="1">
                <a:latin typeface="Times New Roman" panose="02020603050405020304" pitchFamily="18" charset="0"/>
                <a:ea typeface="Noto Sans CJK SC Regular"/>
                <a:cs typeface="FreeSans"/>
              </a:rPr>
              <a:t>coudnt</a:t>
            </a:r>
            <a:r>
              <a:rPr lang="en-IN" sz="2400" dirty="0">
                <a:latin typeface="Times New Roman" panose="02020603050405020304" pitchFamily="18" charset="0"/>
                <a:ea typeface="Noto Sans CJK SC Regular"/>
                <a:cs typeface="FreeSans"/>
              </a:rPr>
              <a:t> clear this subject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Students securing A grade are 34 which is the second highest</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Only 3 students have secured an A+ grade(i.e. above </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No one could secure an O </a:t>
            </a:r>
            <a:r>
              <a:rPr lang="en-IN" sz="2400" dirty="0" smtClean="0">
                <a:latin typeface="Times New Roman" panose="02020603050405020304" pitchFamily="18" charset="0"/>
                <a:ea typeface="Noto Sans CJK SC Regular"/>
                <a:cs typeface="FreeSans"/>
              </a:rPr>
              <a:t>grade</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0"/>
              </a:spcAft>
              <a:buFont typeface="+mj-lt"/>
              <a:buAutoNum type="arabicPeriod"/>
            </a:pPr>
            <a:r>
              <a:rPr lang="en-IN" sz="2400" dirty="0">
                <a:latin typeface="Times New Roman" panose="02020603050405020304" pitchFamily="18" charset="0"/>
                <a:ea typeface="Noto Sans CJK SC Regular"/>
                <a:cs typeface="FreeSans"/>
              </a:rPr>
              <a:t>The number of students securing B and C grades are nearly equal(i.e. 31,32 respectively</a:t>
            </a:r>
            <a:r>
              <a:rPr lang="en-IN" sz="2400" dirty="0" smtClean="0">
                <a:latin typeface="Times New Roman" panose="02020603050405020304" pitchFamily="18" charset="0"/>
                <a:ea typeface="Noto Sans CJK SC Regular"/>
                <a:cs typeface="FreeSans"/>
              </a:rPr>
              <a:t>)</a:t>
            </a:r>
          </a:p>
          <a:p>
            <a:pPr marL="342900" lvl="0" indent="-342900" algn="just">
              <a:spcAft>
                <a:spcPts val="0"/>
              </a:spcAft>
              <a:buFont typeface="+mj-lt"/>
              <a:buAutoNum type="arabicPeriod"/>
            </a:pPr>
            <a:endParaRPr lang="en-GB" sz="2400" dirty="0">
              <a:latin typeface="Liberation Serif"/>
              <a:ea typeface="Noto Sans CJK SC Regular"/>
              <a:cs typeface="FreeSans"/>
            </a:endParaRPr>
          </a:p>
          <a:p>
            <a:pPr marL="342900" lvl="0" indent="-342900" algn="just">
              <a:spcAft>
                <a:spcPts val="1000"/>
              </a:spcAft>
              <a:buFont typeface="+mj-lt"/>
              <a:buAutoNum type="arabicPeriod"/>
            </a:pPr>
            <a:r>
              <a:rPr lang="en-IN" sz="2400" dirty="0">
                <a:latin typeface="Times New Roman" panose="02020603050405020304" pitchFamily="18" charset="0"/>
                <a:ea typeface="Noto Sans CJK SC Regular"/>
                <a:cs typeface="FreeSans"/>
              </a:rPr>
              <a:t>The number </a:t>
            </a:r>
            <a:r>
              <a:rPr lang="en-IN" sz="2400" dirty="0" smtClean="0">
                <a:latin typeface="Times New Roman" panose="02020603050405020304" pitchFamily="18" charset="0"/>
                <a:ea typeface="Noto Sans CJK SC Regular"/>
                <a:cs typeface="FreeSans"/>
              </a:rPr>
              <a:t>of </a:t>
            </a:r>
            <a:r>
              <a:rPr lang="en-IN" sz="2400" dirty="0">
                <a:latin typeface="Times New Roman" panose="02020603050405020304" pitchFamily="18" charset="0"/>
                <a:ea typeface="Noto Sans CJK SC Regular"/>
                <a:cs typeface="FreeSans"/>
              </a:rPr>
              <a:t>students securing A and B+ grades are nearly equal(i.e.26,24 respectively)</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452658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hreya\Pictures\Screenshots\Screenshot (2).png"/>
          <p:cNvPicPr/>
          <p:nvPr/>
        </p:nvPicPr>
        <p:blipFill>
          <a:blip r:embed="rId2">
            <a:extLst>
              <a:ext uri="{28A0092B-C50C-407E-A947-70E740481C1C}">
                <a14:useLocalDpi xmlns:a14="http://schemas.microsoft.com/office/drawing/2010/main" xmlns="" val="0"/>
              </a:ext>
            </a:extLst>
          </a:blip>
          <a:srcRect/>
          <a:stretch>
            <a:fillRect/>
          </a:stretch>
        </p:blipFill>
        <p:spPr bwMode="auto">
          <a:xfrm>
            <a:off x="95876" y="859627"/>
            <a:ext cx="5892800" cy="5605567"/>
          </a:xfrm>
          <a:prstGeom prst="rect">
            <a:avLst/>
          </a:prstGeom>
          <a:noFill/>
          <a:ln>
            <a:noFill/>
          </a:ln>
        </p:spPr>
      </p:pic>
      <p:sp>
        <p:nvSpPr>
          <p:cNvPr id="3" name="Rectangle 2"/>
          <p:cNvSpPr/>
          <p:nvPr/>
        </p:nvSpPr>
        <p:spPr>
          <a:xfrm>
            <a:off x="0" y="213296"/>
            <a:ext cx="6096000" cy="646331"/>
          </a:xfrm>
          <a:prstGeom prst="rect">
            <a:avLst/>
          </a:prstGeom>
        </p:spPr>
        <p:txBody>
          <a:bodyPr>
            <a:spAutoFit/>
          </a:bodyPr>
          <a:lstStyle/>
          <a:p>
            <a:pPr algn="ctr">
              <a:spcAft>
                <a:spcPts val="0"/>
              </a:spcAft>
            </a:pPr>
            <a:r>
              <a:rPr lang="en-IN" b="1" dirty="0">
                <a:latin typeface="Times New Roman" panose="02020603050405020304" pitchFamily="18" charset="0"/>
                <a:ea typeface="Noto Sans CJK SC Regular"/>
                <a:cs typeface="FreeSans"/>
              </a:rPr>
              <a:t>Data before pre-processing</a:t>
            </a:r>
            <a:endParaRPr lang="en-GB" dirty="0">
              <a:latin typeface="Liberation Serif"/>
              <a:ea typeface="Noto Sans CJK SC Regular"/>
              <a:cs typeface="FreeSans"/>
            </a:endParaRPr>
          </a:p>
          <a:p>
            <a:pPr algn="ctr">
              <a:spcAft>
                <a:spcPts val="0"/>
              </a:spcAft>
            </a:pPr>
            <a:r>
              <a:rPr lang="en-IN" b="1" dirty="0">
                <a:latin typeface="Times New Roman" panose="02020603050405020304" pitchFamily="18" charset="0"/>
                <a:ea typeface="Noto Sans CJK SC Regular"/>
                <a:cs typeface="FreeSans"/>
              </a:rPr>
              <a:t> </a:t>
            </a:r>
            <a:endParaRPr lang="en-GB" dirty="0">
              <a:effectLst/>
              <a:latin typeface="Liberation Serif"/>
              <a:ea typeface="Noto Sans CJK SC Regular"/>
              <a:cs typeface="FreeSans"/>
            </a:endParaRPr>
          </a:p>
        </p:txBody>
      </p:sp>
      <p:pic>
        <p:nvPicPr>
          <p:cNvPr id="4" name="Picture 3" descr="C:\Users\Shreya\Pictures\Screenshots\Screenshot (3).png"/>
          <p:cNvPicPr/>
          <p:nvPr/>
        </p:nvPicPr>
        <p:blipFill>
          <a:blip r:embed="rId3">
            <a:extLst>
              <a:ext uri="{28A0092B-C50C-407E-A947-70E740481C1C}">
                <a14:useLocalDpi xmlns:a14="http://schemas.microsoft.com/office/drawing/2010/main" xmlns="" val="0"/>
              </a:ext>
            </a:extLst>
          </a:blip>
          <a:srcRect/>
          <a:stretch>
            <a:fillRect/>
          </a:stretch>
        </p:blipFill>
        <p:spPr bwMode="auto">
          <a:xfrm>
            <a:off x="6220496" y="964932"/>
            <a:ext cx="5971504" cy="5500262"/>
          </a:xfrm>
          <a:prstGeom prst="rect">
            <a:avLst/>
          </a:prstGeom>
          <a:noFill/>
          <a:ln>
            <a:noFill/>
          </a:ln>
        </p:spPr>
      </p:pic>
      <p:sp>
        <p:nvSpPr>
          <p:cNvPr id="5" name="Rectangle 4"/>
          <p:cNvSpPr/>
          <p:nvPr/>
        </p:nvSpPr>
        <p:spPr>
          <a:xfrm>
            <a:off x="7842752" y="213296"/>
            <a:ext cx="2685671" cy="369332"/>
          </a:xfrm>
          <a:prstGeom prst="rect">
            <a:avLst/>
          </a:prstGeom>
        </p:spPr>
        <p:txBody>
          <a:bodyPr wrap="none">
            <a:spAutoFit/>
          </a:bodyPr>
          <a:lstStyle/>
          <a:p>
            <a:pPr algn="ctr">
              <a:spcAft>
                <a:spcPts val="0"/>
              </a:spcAft>
            </a:pPr>
            <a:r>
              <a:rPr lang="en-IN" b="1" dirty="0">
                <a:latin typeface="Times New Roman" panose="02020603050405020304" pitchFamily="18" charset="0"/>
                <a:ea typeface="Noto Sans CJK SC Regular"/>
                <a:cs typeface="FreeSans"/>
              </a:rPr>
              <a:t>Data after pre-processing</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871564965"/>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PPL\Div-B\grade_bar.png"/>
          <p:cNvPicPr/>
          <p:nvPr/>
        </p:nvPicPr>
        <p:blipFill>
          <a:blip r:embed="rId2"/>
          <a:stretch>
            <a:fillRect/>
          </a:stretch>
        </p:blipFill>
        <p:spPr bwMode="auto">
          <a:xfrm>
            <a:off x="6156100" y="631066"/>
            <a:ext cx="6143223" cy="5581379"/>
          </a:xfrm>
          <a:prstGeom prst="rect">
            <a:avLst/>
          </a:prstGeom>
          <a:noFill/>
          <a:ln w="9525">
            <a:noFill/>
            <a:miter lim="800000"/>
            <a:headEnd/>
            <a:tailEnd/>
          </a:ln>
        </p:spPr>
      </p:pic>
      <p:sp>
        <p:nvSpPr>
          <p:cNvPr id="3" name="Rectangle 2"/>
          <p:cNvSpPr/>
          <p:nvPr/>
        </p:nvSpPr>
        <p:spPr>
          <a:xfrm>
            <a:off x="6426345" y="6212446"/>
            <a:ext cx="5134804"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PPL(div B)</a:t>
            </a:r>
            <a:endParaRPr lang="en-GB" dirty="0">
              <a:effectLst/>
              <a:latin typeface="Liberation Serif"/>
              <a:ea typeface="Noto Sans CJK SC Regular"/>
              <a:cs typeface="FreeSans"/>
            </a:endParaRPr>
          </a:p>
        </p:txBody>
      </p:sp>
      <p:pic>
        <p:nvPicPr>
          <p:cNvPr id="4" name="Picture" descr="C:\Users\SAINATH\Documents\project_graphs\PPL\Div-A\grade_bar.png"/>
          <p:cNvPicPr/>
          <p:nvPr/>
        </p:nvPicPr>
        <p:blipFill>
          <a:blip r:embed="rId3"/>
          <a:stretch>
            <a:fillRect/>
          </a:stretch>
        </p:blipFill>
        <p:spPr bwMode="auto">
          <a:xfrm>
            <a:off x="-90152" y="631066"/>
            <a:ext cx="6246253" cy="5581380"/>
          </a:xfrm>
          <a:prstGeom prst="rect">
            <a:avLst/>
          </a:prstGeom>
          <a:noFill/>
          <a:ln w="9525">
            <a:noFill/>
            <a:miter lim="800000"/>
            <a:headEnd/>
            <a:tailEnd/>
          </a:ln>
        </p:spPr>
      </p:pic>
      <p:sp>
        <p:nvSpPr>
          <p:cNvPr id="5" name="Rectangle 4"/>
          <p:cNvSpPr/>
          <p:nvPr/>
        </p:nvSpPr>
        <p:spPr>
          <a:xfrm>
            <a:off x="842131" y="6212446"/>
            <a:ext cx="5179816" cy="369332"/>
          </a:xfrm>
          <a:prstGeom prst="rect">
            <a:avLst/>
          </a:prstGeom>
        </p:spPr>
        <p:txBody>
          <a:bodyPr wrap="none">
            <a:spAutoFit/>
          </a:bodyPr>
          <a:lstStyle/>
          <a:p>
            <a:pPr>
              <a:spcAft>
                <a:spcPts val="0"/>
              </a:spcAft>
            </a:pPr>
            <a:r>
              <a:rPr lang="en-IN" b="1" dirty="0">
                <a:latin typeface="Times New Roman" panose="02020603050405020304" pitchFamily="18" charset="0"/>
                <a:ea typeface="Noto Sans CJK SC Regular"/>
                <a:cs typeface="FreeSans"/>
              </a:rPr>
              <a:t>Visualization of grades for the subject  PPL (div A)</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38917704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289" y="4348543"/>
            <a:ext cx="10204361" cy="1569660"/>
          </a:xfrm>
          <a:prstGeom prst="rect">
            <a:avLst/>
          </a:prstGeom>
        </p:spPr>
        <p:txBody>
          <a:bodyPr wrap="square">
            <a:spAutoFit/>
          </a:bodyPr>
          <a:lstStyle/>
          <a:p>
            <a:pPr algn="just">
              <a:spcAft>
                <a:spcPts val="0"/>
              </a:spcAft>
            </a:pPr>
            <a:r>
              <a:rPr lang="en-IN" sz="2400" dirty="0" smtClean="0">
                <a:latin typeface="Times New Roman" panose="02020603050405020304" pitchFamily="18" charset="0"/>
                <a:ea typeface="Noto Sans CJK SC Regular"/>
                <a:cs typeface="FreeSans"/>
              </a:rPr>
              <a:t>DIV-A</a:t>
            </a:r>
          </a:p>
          <a:p>
            <a:pPr algn="just">
              <a:spcAft>
                <a:spcPts val="0"/>
              </a:spcAft>
            </a:pPr>
            <a:r>
              <a:rPr lang="en-IN" sz="2400" dirty="0">
                <a:latin typeface="Times New Roman" panose="02020603050405020304" pitchFamily="18" charset="0"/>
                <a:ea typeface="Noto Sans CJK SC Regular"/>
                <a:cs typeface="FreeSans"/>
              </a:rPr>
              <a:t> </a:t>
            </a: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only 2 students have secured A+  grade.10 students have got A  grade. 23 students could not clear this subject.12  students have got  B+ grade.</a:t>
            </a:r>
            <a:endParaRPr lang="en-GB" sz="2400" dirty="0">
              <a:effectLst/>
              <a:latin typeface="Liberation Serif"/>
              <a:ea typeface="Noto Sans CJK SC Regular"/>
              <a:cs typeface="FreeSans"/>
            </a:endParaRPr>
          </a:p>
        </p:txBody>
      </p:sp>
      <p:sp>
        <p:nvSpPr>
          <p:cNvPr id="3" name="Rectangle 2"/>
          <p:cNvSpPr/>
          <p:nvPr/>
        </p:nvSpPr>
        <p:spPr>
          <a:xfrm>
            <a:off x="940159" y="913052"/>
            <a:ext cx="10367492" cy="1938992"/>
          </a:xfrm>
          <a:prstGeom prst="rect">
            <a:avLst/>
          </a:prstGeom>
        </p:spPr>
        <p:txBody>
          <a:bodyPr wrap="square">
            <a:spAutoFit/>
          </a:bodyPr>
          <a:lstStyle/>
          <a:p>
            <a:pPr algn="just">
              <a:spcAft>
                <a:spcPts val="0"/>
              </a:spcAft>
            </a:pPr>
            <a:r>
              <a:rPr lang="en-IN" sz="2400" b="1" dirty="0" smtClean="0">
                <a:latin typeface="Times New Roman" panose="02020603050405020304" pitchFamily="18" charset="0"/>
                <a:ea typeface="Noto Sans CJK SC Regular"/>
                <a:cs typeface="FreeSans"/>
              </a:rPr>
              <a:t>DIV-A</a:t>
            </a:r>
          </a:p>
          <a:p>
            <a:pPr algn="just">
              <a:spcAft>
                <a:spcPts val="0"/>
              </a:spcAft>
            </a:pPr>
            <a:r>
              <a:rPr lang="en-IN" sz="2400" dirty="0">
                <a:latin typeface="Times New Roman" panose="02020603050405020304" pitchFamily="18" charset="0"/>
                <a:ea typeface="Noto Sans CJK SC Regular"/>
                <a:cs typeface="FreeSans"/>
              </a:rPr>
              <a:t> </a:t>
            </a:r>
            <a:r>
              <a:rPr lang="en-IN" sz="2400" dirty="0" smtClean="0">
                <a:latin typeface="Times New Roman" panose="02020603050405020304" pitchFamily="18" charset="0"/>
                <a:ea typeface="Noto Sans CJK SC Regular"/>
                <a:cs typeface="FreeSans"/>
              </a:rPr>
              <a:t>  From </a:t>
            </a:r>
            <a:r>
              <a:rPr lang="en-IN" sz="2400" dirty="0">
                <a:latin typeface="Times New Roman" panose="02020603050405020304" pitchFamily="18" charset="0"/>
                <a:ea typeface="Noto Sans CJK SC Regular"/>
                <a:cs typeface="FreeSans"/>
              </a:rPr>
              <a:t>the graph we can clearly see </a:t>
            </a:r>
            <a:r>
              <a:rPr lang="en-IN" sz="2400" dirty="0" err="1">
                <a:latin typeface="Times New Roman" panose="02020603050405020304" pitchFamily="18" charset="0"/>
                <a:ea typeface="Noto Sans CJK SC Regular"/>
                <a:cs typeface="FreeSans"/>
              </a:rPr>
              <a:t>that,no</a:t>
            </a:r>
            <a:r>
              <a:rPr lang="en-IN" sz="2400" dirty="0">
                <a:latin typeface="Times New Roman" panose="02020603050405020304" pitchFamily="18" charset="0"/>
                <a:ea typeface="Noto Sans CJK SC Regular"/>
                <a:cs typeface="FreeSans"/>
              </a:rPr>
              <a:t> one  could secure an O as well as A+ </a:t>
            </a:r>
            <a:r>
              <a:rPr lang="en-IN" sz="2400" dirty="0" err="1">
                <a:latin typeface="Times New Roman" panose="02020603050405020304" pitchFamily="18" charset="0"/>
                <a:ea typeface="Noto Sans CJK SC Regular"/>
                <a:cs typeface="FreeSans"/>
              </a:rPr>
              <a:t>grade,whereas</a:t>
            </a:r>
            <a:r>
              <a:rPr lang="en-IN" sz="2400" dirty="0">
                <a:latin typeface="Times New Roman" panose="02020603050405020304" pitchFamily="18" charset="0"/>
                <a:ea typeface="Noto Sans CJK SC Regular"/>
                <a:cs typeface="FreeSans"/>
              </a:rPr>
              <a:t> only 6 students have secured B+ </a:t>
            </a:r>
            <a:r>
              <a:rPr lang="en-IN" sz="2400" dirty="0" err="1">
                <a:latin typeface="Times New Roman" panose="02020603050405020304" pitchFamily="18" charset="0"/>
                <a:ea typeface="Noto Sans CJK SC Regular"/>
                <a:cs typeface="FreeSans"/>
              </a:rPr>
              <a:t>grade.The</a:t>
            </a:r>
            <a:r>
              <a:rPr lang="en-IN" sz="2400" dirty="0">
                <a:latin typeface="Times New Roman" panose="02020603050405020304" pitchFamily="18" charset="0"/>
                <a:ea typeface="Noto Sans CJK SC Regular"/>
                <a:cs typeface="FreeSans"/>
              </a:rPr>
              <a:t> number of students securing B  and C  grade are nearly  equal(i.e.17 and 16 respectively ),10 students could not clear this subject.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7483197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PPL\ol_th_hist.png"/>
          <p:cNvPicPr/>
          <p:nvPr/>
        </p:nvPicPr>
        <p:blipFill>
          <a:blip r:embed="rId2"/>
          <a:stretch>
            <a:fillRect/>
          </a:stretch>
        </p:blipFill>
        <p:spPr bwMode="auto">
          <a:xfrm>
            <a:off x="965915" y="257577"/>
            <a:ext cx="10264463" cy="4356995"/>
          </a:xfrm>
          <a:prstGeom prst="rect">
            <a:avLst/>
          </a:prstGeom>
          <a:noFill/>
          <a:ln w="9525">
            <a:noFill/>
            <a:miter lim="800000"/>
            <a:headEnd/>
            <a:tailEnd/>
          </a:ln>
        </p:spPr>
      </p:pic>
      <p:sp>
        <p:nvSpPr>
          <p:cNvPr id="3" name="Rectangle 2"/>
          <p:cNvSpPr/>
          <p:nvPr/>
        </p:nvSpPr>
        <p:spPr>
          <a:xfrm>
            <a:off x="631066" y="4918382"/>
            <a:ext cx="10599312" cy="1569660"/>
          </a:xfrm>
          <a:prstGeom prst="rect">
            <a:avLst/>
          </a:prstGeom>
        </p:spPr>
        <p:txBody>
          <a:bodyPr wrap="square">
            <a:spAutoFit/>
          </a:bodyPr>
          <a:lstStyle/>
          <a:p>
            <a:pPr algn="just"/>
            <a:r>
              <a:rPr lang="en-US" sz="2400" dirty="0">
                <a:latin typeface="Times New Roman" panose="02020603050405020304" pitchFamily="18" charset="0"/>
                <a:ea typeface="Droid Sans Fallback"/>
              </a:rPr>
              <a:t>In the above graph we can clearly see </a:t>
            </a:r>
            <a:r>
              <a:rPr lang="en-US" sz="2400" dirty="0" err="1">
                <a:latin typeface="Times New Roman" panose="02020603050405020304" pitchFamily="18" charset="0"/>
                <a:ea typeface="Droid Sans Fallback"/>
              </a:rPr>
              <a:t>that,most</a:t>
            </a:r>
            <a:r>
              <a:rPr lang="en-US" sz="2400" dirty="0">
                <a:latin typeface="Times New Roman" panose="02020603050405020304" pitchFamily="18" charset="0"/>
                <a:ea typeface="Droid Sans Fallback"/>
              </a:rPr>
              <a:t> of students have secured marks in the range of 20-30 for both online as well as </a:t>
            </a:r>
            <a:r>
              <a:rPr lang="en-US" sz="2400" dirty="0" err="1">
                <a:latin typeface="Times New Roman" panose="02020603050405020304" pitchFamily="18" charset="0"/>
                <a:ea typeface="Droid Sans Fallback"/>
              </a:rPr>
              <a:t>theory.Students</a:t>
            </a:r>
            <a:r>
              <a:rPr lang="en-US" sz="2400" dirty="0">
                <a:latin typeface="Times New Roman" panose="02020603050405020304" pitchFamily="18" charset="0"/>
                <a:ea typeface="Droid Sans Fallback"/>
              </a:rPr>
              <a:t> securing marks in the range of 40-50 are the least for both online and </a:t>
            </a:r>
            <a:r>
              <a:rPr lang="en-US" sz="2400" dirty="0" err="1">
                <a:latin typeface="Times New Roman" panose="02020603050405020304" pitchFamily="18" charset="0"/>
                <a:ea typeface="Droid Sans Fallback"/>
              </a:rPr>
              <a:t>theory.For</a:t>
            </a:r>
            <a:r>
              <a:rPr lang="en-US" sz="2400" dirty="0">
                <a:latin typeface="Times New Roman" panose="02020603050405020304" pitchFamily="18" charset="0"/>
                <a:ea typeface="Droid Sans Fallback"/>
              </a:rPr>
              <a:t> the range 30-40 online as well as theory marks are equal</a:t>
            </a:r>
            <a:endParaRPr lang="en-GB" sz="2400" dirty="0"/>
          </a:p>
        </p:txBody>
      </p:sp>
    </p:spTree>
    <p:extLst>
      <p:ext uri="{BB962C8B-B14F-4D97-AF65-F5344CB8AC3E}">
        <p14:creationId xmlns:p14="http://schemas.microsoft.com/office/powerpoint/2010/main" xmlns="" val="28119363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PPL\Div-A\ol_th_hist.png"/>
          <p:cNvPicPr/>
          <p:nvPr/>
        </p:nvPicPr>
        <p:blipFill>
          <a:blip r:embed="rId2"/>
          <a:stretch>
            <a:fillRect/>
          </a:stretch>
        </p:blipFill>
        <p:spPr bwMode="auto">
          <a:xfrm>
            <a:off x="115910" y="862883"/>
            <a:ext cx="6154042" cy="5615190"/>
          </a:xfrm>
          <a:prstGeom prst="rect">
            <a:avLst/>
          </a:prstGeom>
          <a:noFill/>
          <a:ln w="9525">
            <a:noFill/>
            <a:miter lim="800000"/>
            <a:headEnd/>
            <a:tailEnd/>
          </a:ln>
        </p:spPr>
      </p:pic>
      <p:sp>
        <p:nvSpPr>
          <p:cNvPr id="3" name="Rectangle 2"/>
          <p:cNvSpPr/>
          <p:nvPr/>
        </p:nvSpPr>
        <p:spPr>
          <a:xfrm>
            <a:off x="3817021" y="0"/>
            <a:ext cx="4306820" cy="461665"/>
          </a:xfrm>
          <a:prstGeom prst="rect">
            <a:avLst/>
          </a:prstGeom>
        </p:spPr>
        <p:txBody>
          <a:bodyPr wrap="none">
            <a:spAutoFit/>
          </a:bodyPr>
          <a:lstStyle/>
          <a:p>
            <a:r>
              <a:rPr lang="en-US" sz="2400" b="1" dirty="0" smtClean="0">
                <a:latin typeface="Times New Roman" panose="02020603050405020304" pitchFamily="18" charset="0"/>
                <a:ea typeface="Droid Sans Fallback"/>
              </a:rPr>
              <a:t>0nline </a:t>
            </a:r>
            <a:r>
              <a:rPr lang="en-US" sz="2400" b="1" dirty="0" err="1">
                <a:latin typeface="Times New Roman" panose="02020603050405020304" pitchFamily="18" charset="0"/>
                <a:ea typeface="Droid Sans Fallback"/>
              </a:rPr>
              <a:t>vs</a:t>
            </a:r>
            <a:r>
              <a:rPr lang="en-US" sz="2400" b="1" dirty="0">
                <a:latin typeface="Times New Roman" panose="02020603050405020304" pitchFamily="18" charset="0"/>
                <a:ea typeface="Droid Sans Fallback"/>
              </a:rPr>
              <a:t> theory marks for PPL</a:t>
            </a:r>
            <a:endParaRPr lang="en-GB" sz="2400" b="1" dirty="0"/>
          </a:p>
        </p:txBody>
      </p:sp>
      <p:pic>
        <p:nvPicPr>
          <p:cNvPr id="4" name="Picture" descr="C:\Users\SAINATH\Documents\project_graphs\PPL\Div-B\ol_th_hist.png"/>
          <p:cNvPicPr/>
          <p:nvPr/>
        </p:nvPicPr>
        <p:blipFill>
          <a:blip r:embed="rId3"/>
          <a:stretch>
            <a:fillRect/>
          </a:stretch>
        </p:blipFill>
        <p:spPr bwMode="auto">
          <a:xfrm>
            <a:off x="5970430" y="862883"/>
            <a:ext cx="6221569" cy="5615189"/>
          </a:xfrm>
          <a:prstGeom prst="rect">
            <a:avLst/>
          </a:prstGeom>
          <a:noFill/>
          <a:ln w="9525">
            <a:noFill/>
            <a:miter lim="800000"/>
            <a:headEnd/>
            <a:tailEnd/>
          </a:ln>
        </p:spPr>
      </p:pic>
    </p:spTree>
    <p:extLst>
      <p:ext uri="{BB962C8B-B14F-4D97-AF65-F5344CB8AC3E}">
        <p14:creationId xmlns:p14="http://schemas.microsoft.com/office/powerpoint/2010/main" xmlns="" val="21405255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C:\Users\SAINATH\Documents\project_graphs\sem2\max_min_fail_bar.png"/>
          <p:cNvPicPr/>
          <p:nvPr/>
        </p:nvPicPr>
        <p:blipFill>
          <a:blip r:embed="rId2"/>
          <a:stretch>
            <a:fillRect/>
          </a:stretch>
        </p:blipFill>
        <p:spPr bwMode="auto">
          <a:xfrm>
            <a:off x="360609" y="206062"/>
            <a:ext cx="11243256" cy="6284889"/>
          </a:xfrm>
          <a:prstGeom prst="rect">
            <a:avLst/>
          </a:prstGeom>
          <a:noFill/>
          <a:ln w="9525">
            <a:noFill/>
            <a:miter lim="800000"/>
            <a:headEnd/>
            <a:tailEnd/>
          </a:ln>
        </p:spPr>
      </p:pic>
    </p:spTree>
    <p:extLst>
      <p:ext uri="{BB962C8B-B14F-4D97-AF65-F5344CB8AC3E}">
        <p14:creationId xmlns:p14="http://schemas.microsoft.com/office/powerpoint/2010/main" xmlns="" val="6552037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2529" y="288117"/>
            <a:ext cx="10358907" cy="6001643"/>
          </a:xfrm>
          <a:prstGeom prst="rect">
            <a:avLst/>
          </a:prstGeom>
        </p:spPr>
        <p:txBody>
          <a:bodyPr wrap="square">
            <a:spAutoFit/>
          </a:bodyPr>
          <a:lstStyle/>
          <a:p>
            <a:pPr marL="457200">
              <a:spcAft>
                <a:spcPts val="0"/>
              </a:spcAft>
            </a:pPr>
            <a:r>
              <a:rPr lang="en-IN" sz="2400" dirty="0">
                <a:latin typeface="Times New Roman" panose="02020603050405020304" pitchFamily="18" charset="0"/>
                <a:ea typeface="Noto Sans CJK SC Regular"/>
                <a:cs typeface="FreeSans"/>
              </a:rPr>
              <a:t>From the above graph we come to know that</a:t>
            </a:r>
            <a:r>
              <a:rPr lang="en-IN" sz="2400" dirty="0" smtClean="0">
                <a:latin typeface="Times New Roman" panose="02020603050405020304" pitchFamily="18" charset="0"/>
                <a:ea typeface="Noto Sans CJK SC Regular"/>
                <a:cs typeface="FreeSans"/>
              </a:rPr>
              <a:t>,</a:t>
            </a:r>
          </a:p>
          <a:p>
            <a:pPr marL="457200">
              <a:spcAft>
                <a:spcPts val="0"/>
              </a:spcAft>
            </a:pPr>
            <a:endParaRPr lang="en-GB" sz="2400" dirty="0">
              <a:latin typeface="Liberation Serif"/>
              <a:ea typeface="Noto Sans CJK SC Regular"/>
              <a:cs typeface="FreeSans"/>
            </a:endParaRPr>
          </a:p>
          <a:p>
            <a:pPr marL="457200" algn="just">
              <a:spcAft>
                <a:spcPts val="0"/>
              </a:spcAft>
            </a:pPr>
            <a:r>
              <a:rPr lang="en-IN" sz="2400" dirty="0">
                <a:latin typeface="Times New Roman" panose="02020603050405020304" pitchFamily="18" charset="0"/>
                <a:ea typeface="Noto Sans CJK SC Regular"/>
                <a:cs typeface="FreeSans"/>
              </a:rPr>
              <a:t>1]Maximum and minimum  marks scored in EM3  are 99 and 8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31 students could not clear this subject</a:t>
            </a:r>
            <a:r>
              <a:rPr lang="en-IN" sz="2400" dirty="0" smtClean="0">
                <a:latin typeface="Times New Roman" panose="02020603050405020304" pitchFamily="18" charset="0"/>
                <a:ea typeface="Noto Sans CJK SC Regular"/>
                <a:cs typeface="FreeSans"/>
              </a:rPr>
              <a:t>.</a:t>
            </a:r>
          </a:p>
          <a:p>
            <a:pPr marL="457200" algn="just">
              <a:spcAft>
                <a:spcPts val="0"/>
              </a:spcAft>
            </a:pPr>
            <a:endParaRPr lang="en-GB" sz="2400" dirty="0">
              <a:latin typeface="Liberation Serif"/>
              <a:ea typeface="Noto Sans CJK SC Regular"/>
              <a:cs typeface="FreeSans"/>
            </a:endParaRPr>
          </a:p>
          <a:p>
            <a:pPr marL="457200">
              <a:spcAft>
                <a:spcPts val="0"/>
              </a:spcAft>
            </a:pPr>
            <a:r>
              <a:rPr lang="en-IN" sz="2400" dirty="0">
                <a:latin typeface="Times New Roman" panose="02020603050405020304" pitchFamily="18" charset="0"/>
                <a:ea typeface="Noto Sans CJK SC Regular"/>
                <a:cs typeface="FreeSans"/>
              </a:rPr>
              <a:t>2] Maximum and minimum  marks scored in CG are 81 and 16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20 students could not clear this subject</a:t>
            </a:r>
            <a:r>
              <a:rPr lang="en-IN" sz="2400" dirty="0" smtClean="0">
                <a:latin typeface="Times New Roman" panose="02020603050405020304" pitchFamily="18" charset="0"/>
                <a:ea typeface="Noto Sans CJK SC Regular"/>
                <a:cs typeface="FreeSans"/>
              </a:rPr>
              <a:t>.</a:t>
            </a:r>
          </a:p>
          <a:p>
            <a:pPr marL="457200">
              <a:spcAft>
                <a:spcPts val="0"/>
              </a:spcAft>
            </a:pPr>
            <a:endParaRPr lang="en-GB" sz="2400" dirty="0">
              <a:latin typeface="Liberation Serif"/>
              <a:ea typeface="Noto Sans CJK SC Regular"/>
              <a:cs typeface="FreeSans"/>
            </a:endParaRPr>
          </a:p>
          <a:p>
            <a:pPr marL="457200">
              <a:spcAft>
                <a:spcPts val="0"/>
              </a:spcAft>
            </a:pPr>
            <a:r>
              <a:rPr lang="en-IN" sz="2400" dirty="0">
                <a:latin typeface="Times New Roman" panose="02020603050405020304" pitchFamily="18" charset="0"/>
                <a:ea typeface="Noto Sans CJK SC Regular"/>
                <a:cs typeface="FreeSans"/>
              </a:rPr>
              <a:t>3]Maximum and minimum  marks scored in ADS  are 85 and 17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29 students could not clear this </a:t>
            </a:r>
            <a:r>
              <a:rPr lang="en-IN" sz="2400" dirty="0" smtClean="0">
                <a:latin typeface="Times New Roman" panose="02020603050405020304" pitchFamily="18" charset="0"/>
                <a:ea typeface="Noto Sans CJK SC Regular"/>
                <a:cs typeface="FreeSans"/>
              </a:rPr>
              <a:t>subject.</a:t>
            </a:r>
          </a:p>
          <a:p>
            <a:pPr marL="457200">
              <a:spcAft>
                <a:spcPts val="0"/>
              </a:spcAft>
            </a:pPr>
            <a:endParaRPr lang="en-GB" sz="2400" dirty="0">
              <a:latin typeface="Liberation Serif"/>
              <a:ea typeface="Noto Sans CJK SC Regular"/>
              <a:cs typeface="FreeSans"/>
            </a:endParaRPr>
          </a:p>
          <a:p>
            <a:pPr marL="457200">
              <a:spcAft>
                <a:spcPts val="0"/>
              </a:spcAft>
            </a:pPr>
            <a:r>
              <a:rPr lang="en-IN" sz="2400" dirty="0">
                <a:latin typeface="Times New Roman" panose="02020603050405020304" pitchFamily="18" charset="0"/>
                <a:ea typeface="Noto Sans CJK SC Regular"/>
                <a:cs typeface="FreeSans"/>
              </a:rPr>
              <a:t>4] Maximum and minimum  marks scored in MP are 90  and 11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38 students could not clear this subject</a:t>
            </a:r>
            <a:r>
              <a:rPr lang="en-IN" sz="2400" dirty="0" smtClean="0">
                <a:latin typeface="Times New Roman" panose="02020603050405020304" pitchFamily="18" charset="0"/>
                <a:ea typeface="Noto Sans CJK SC Regular"/>
                <a:cs typeface="FreeSans"/>
              </a:rPr>
              <a:t>.</a:t>
            </a:r>
          </a:p>
          <a:p>
            <a:pPr marL="457200">
              <a:spcAft>
                <a:spcPts val="0"/>
              </a:spcAft>
            </a:pPr>
            <a:endParaRPr lang="en-GB" sz="2400" dirty="0">
              <a:latin typeface="Liberation Serif"/>
              <a:ea typeface="Noto Sans CJK SC Regular"/>
              <a:cs typeface="FreeSans"/>
            </a:endParaRPr>
          </a:p>
          <a:p>
            <a:pPr marL="457200">
              <a:spcAft>
                <a:spcPts val="1000"/>
              </a:spcAft>
            </a:pPr>
            <a:r>
              <a:rPr lang="en-IN" sz="2400" dirty="0">
                <a:latin typeface="Times New Roman" panose="02020603050405020304" pitchFamily="18" charset="0"/>
                <a:ea typeface="Noto Sans CJK SC Regular"/>
                <a:cs typeface="FreeSans"/>
              </a:rPr>
              <a:t>5] Maximum and minimum  marks scored in PPL are 78 and 8  </a:t>
            </a:r>
            <a:r>
              <a:rPr lang="en-IN" sz="2400" dirty="0" err="1">
                <a:latin typeface="Times New Roman" panose="02020603050405020304" pitchFamily="18" charset="0"/>
                <a:ea typeface="Noto Sans CJK SC Regular"/>
                <a:cs typeface="FreeSans"/>
              </a:rPr>
              <a:t>resp</a:t>
            </a:r>
            <a:r>
              <a:rPr lang="en-IN" sz="2400" dirty="0">
                <a:latin typeface="Times New Roman" panose="02020603050405020304" pitchFamily="18" charset="0"/>
                <a:ea typeface="Noto Sans CJK SC Regular"/>
                <a:cs typeface="FreeSans"/>
              </a:rPr>
              <a:t> while 32 students could not clear this subject.</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1814755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603" y="320829"/>
            <a:ext cx="4575099" cy="461665"/>
          </a:xfrm>
          <a:prstGeom prst="rect">
            <a:avLst/>
          </a:prstGeom>
        </p:spPr>
        <p:txBody>
          <a:bodyPr wrap="none">
            <a:spAutoFit/>
          </a:bodyPr>
          <a:lstStyle/>
          <a:p>
            <a:pPr>
              <a:spcAft>
                <a:spcPts val="0"/>
              </a:spcAft>
            </a:pPr>
            <a:r>
              <a:rPr lang="en-IN" sz="2400" b="1" dirty="0" smtClean="0">
                <a:latin typeface="Times New Roman" panose="02020603050405020304" pitchFamily="18" charset="0"/>
                <a:ea typeface="Noto Sans CJK SC Regular"/>
                <a:cs typeface="FreeSans"/>
              </a:rPr>
              <a:t>SECOND SEMESTER RESULT </a:t>
            </a:r>
            <a:endParaRPr lang="en-GB" sz="2400" dirty="0">
              <a:effectLst/>
              <a:latin typeface="Liberation Serif"/>
              <a:ea typeface="Noto Sans CJK SC Regular"/>
              <a:cs typeface="FreeSans"/>
            </a:endParaRPr>
          </a:p>
        </p:txBody>
      </p:sp>
      <p:pic>
        <p:nvPicPr>
          <p:cNvPr id="3" name="Picture" descr="C:\Users\SAINATH\Documents\project_graphs\sem2\2nd_sem_pie.png"/>
          <p:cNvPicPr/>
          <p:nvPr/>
        </p:nvPicPr>
        <p:blipFill>
          <a:blip r:embed="rId2"/>
          <a:stretch>
            <a:fillRect/>
          </a:stretch>
        </p:blipFill>
        <p:spPr bwMode="auto">
          <a:xfrm>
            <a:off x="437882" y="888641"/>
            <a:ext cx="11050073" cy="6233375"/>
          </a:xfrm>
          <a:prstGeom prst="rect">
            <a:avLst/>
          </a:prstGeom>
          <a:noFill/>
          <a:ln w="9525">
            <a:noFill/>
            <a:miter lim="800000"/>
            <a:headEnd/>
            <a:tailEnd/>
          </a:ln>
        </p:spPr>
      </p:pic>
    </p:spTree>
    <p:extLst>
      <p:ext uri="{BB962C8B-B14F-4D97-AF65-F5344CB8AC3E}">
        <p14:creationId xmlns:p14="http://schemas.microsoft.com/office/powerpoint/2010/main" xmlns="" val="33584941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189" y="1489434"/>
            <a:ext cx="10045521" cy="1569660"/>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From the above pie-chart we can see that </a:t>
            </a:r>
            <a:r>
              <a:rPr lang="en-IN" sz="2400" dirty="0" smtClean="0">
                <a:latin typeface="Times New Roman" panose="02020603050405020304" pitchFamily="18" charset="0"/>
                <a:cs typeface="Times New Roman" panose="02020603050405020304" pitchFamily="18" charset="0"/>
              </a:rPr>
              <a:t>M3 </a:t>
            </a:r>
            <a:r>
              <a:rPr lang="en-IN" sz="2400" dirty="0">
                <a:latin typeface="Times New Roman" panose="02020603050405020304" pitchFamily="18" charset="0"/>
                <a:cs typeface="Times New Roman" panose="02020603050405020304" pitchFamily="18" charset="0"/>
              </a:rPr>
              <a:t>having </a:t>
            </a:r>
            <a:r>
              <a:rPr lang="en-IN" sz="2400" dirty="0" smtClean="0">
                <a:latin typeface="Times New Roman" panose="02020603050405020304" pitchFamily="18" charset="0"/>
                <a:cs typeface="Times New Roman" panose="02020603050405020304" pitchFamily="18" charset="0"/>
              </a:rPr>
              <a:t>77.9% </a:t>
            </a:r>
            <a:r>
              <a:rPr lang="en-IN" sz="2400" dirty="0">
                <a:latin typeface="Times New Roman" panose="02020603050405020304" pitchFamily="18" charset="0"/>
                <a:cs typeface="Times New Roman" panose="02020603050405020304" pitchFamily="18" charset="0"/>
              </a:rPr>
              <a:t>result  </a:t>
            </a:r>
            <a:r>
              <a:rPr lang="en-IN" sz="2400" dirty="0" smtClean="0">
                <a:latin typeface="Times New Roman" panose="02020603050405020304" pitchFamily="18" charset="0"/>
                <a:cs typeface="Times New Roman" panose="02020603050405020304" pitchFamily="18" charset="0"/>
              </a:rPr>
              <a:t>,CG </a:t>
            </a:r>
            <a:r>
              <a:rPr lang="en-IN" sz="2400" dirty="0">
                <a:latin typeface="Times New Roman" panose="02020603050405020304" pitchFamily="18" charset="0"/>
                <a:cs typeface="Times New Roman" panose="02020603050405020304" pitchFamily="18" charset="0"/>
              </a:rPr>
              <a:t>having </a:t>
            </a:r>
            <a:r>
              <a:rPr lang="en-IN" sz="2400" dirty="0" smtClean="0">
                <a:latin typeface="Times New Roman" panose="02020603050405020304" pitchFamily="18" charset="0"/>
                <a:cs typeface="Times New Roman" panose="02020603050405020304" pitchFamily="18" charset="0"/>
              </a:rPr>
              <a:t>85.64% </a:t>
            </a:r>
            <a:r>
              <a:rPr lang="en-IN" sz="2400" dirty="0">
                <a:latin typeface="Times New Roman" panose="02020603050405020304" pitchFamily="18" charset="0"/>
                <a:cs typeface="Times New Roman" panose="02020603050405020304" pitchFamily="18" charset="0"/>
              </a:rPr>
              <a:t>result </a:t>
            </a:r>
            <a:r>
              <a:rPr lang="en-IN" sz="2400" dirty="0" smtClean="0">
                <a:latin typeface="Times New Roman" panose="02020603050405020304" pitchFamily="18" charset="0"/>
                <a:cs typeface="Times New Roman" panose="02020603050405020304" pitchFamily="18" charset="0"/>
              </a:rPr>
              <a:t>ADS </a:t>
            </a:r>
            <a:r>
              <a:rPr lang="en-IN" sz="2400" dirty="0">
                <a:latin typeface="Times New Roman" panose="02020603050405020304" pitchFamily="18" charset="0"/>
                <a:cs typeface="Times New Roman" panose="02020603050405020304" pitchFamily="18" charset="0"/>
              </a:rPr>
              <a:t>having </a:t>
            </a:r>
            <a:r>
              <a:rPr lang="en-IN" sz="2400" dirty="0" smtClean="0">
                <a:latin typeface="Times New Roman" panose="02020603050405020304" pitchFamily="18" charset="0"/>
                <a:cs typeface="Times New Roman" panose="02020603050405020304" pitchFamily="18" charset="0"/>
              </a:rPr>
              <a:t>87.29%result , MP having </a:t>
            </a:r>
            <a:r>
              <a:rPr lang="en-IN" sz="2400" dirty="0">
                <a:latin typeface="Times New Roman" panose="02020603050405020304" pitchFamily="18" charset="0"/>
                <a:cs typeface="Times New Roman" panose="02020603050405020304" pitchFamily="18" charset="0"/>
              </a:rPr>
              <a:t>80.11% result and </a:t>
            </a:r>
            <a:r>
              <a:rPr lang="en-IN" sz="2400" dirty="0" smtClean="0">
                <a:latin typeface="Times New Roman" panose="02020603050405020304" pitchFamily="18" charset="0"/>
                <a:cs typeface="Times New Roman" panose="02020603050405020304" pitchFamily="18" charset="0"/>
              </a:rPr>
              <a:t>PPL </a:t>
            </a:r>
            <a:r>
              <a:rPr lang="en-IN" sz="2400" dirty="0">
                <a:latin typeface="Times New Roman" panose="02020603050405020304" pitchFamily="18" charset="0"/>
                <a:cs typeface="Times New Roman" panose="02020603050405020304" pitchFamily="18" charset="0"/>
              </a:rPr>
              <a:t>having </a:t>
            </a:r>
            <a:r>
              <a:rPr lang="en-IN" sz="2400" dirty="0" smtClean="0">
                <a:latin typeface="Times New Roman" panose="02020603050405020304" pitchFamily="18" charset="0"/>
                <a:cs typeface="Times New Roman" panose="02020603050405020304" pitchFamily="18" charset="0"/>
              </a:rPr>
              <a:t>77.9% </a:t>
            </a:r>
            <a:r>
              <a:rPr lang="en-IN" sz="2400" dirty="0">
                <a:latin typeface="Times New Roman" panose="02020603050405020304" pitchFamily="18" charset="0"/>
                <a:cs typeface="Times New Roman" panose="02020603050405020304" pitchFamily="18" charset="0"/>
              </a:rPr>
              <a:t>result </a:t>
            </a:r>
            <a:r>
              <a:rPr lang="en-IN" sz="2400" dirty="0" smtClean="0">
                <a:latin typeface="Times New Roman" panose="02020603050405020304" pitchFamily="18" charset="0"/>
                <a:cs typeface="Times New Roman" panose="02020603050405020304" pitchFamily="18" charset="0"/>
              </a:rPr>
              <a:t>.ADS </a:t>
            </a:r>
            <a:r>
              <a:rPr lang="en-IN" sz="2400" dirty="0">
                <a:latin typeface="Times New Roman" panose="02020603050405020304" pitchFamily="18" charset="0"/>
                <a:cs typeface="Times New Roman" panose="02020603050405020304" pitchFamily="18" charset="0"/>
              </a:rPr>
              <a:t>has the highest result </a:t>
            </a:r>
            <a:r>
              <a:rPr lang="en-IN" sz="2400" dirty="0" smtClean="0">
                <a:latin typeface="Times New Roman" panose="02020603050405020304" pitchFamily="18" charset="0"/>
                <a:cs typeface="Times New Roman" panose="02020603050405020304" pitchFamily="18" charset="0"/>
              </a:rPr>
              <a:t>.MP and M3 having same </a:t>
            </a:r>
            <a:r>
              <a:rPr lang="en-IN" sz="2400" dirty="0" smtClean="0"/>
              <a:t>result.</a:t>
            </a:r>
            <a:endParaRPr lang="en-GB" sz="2400" dirty="0"/>
          </a:p>
        </p:txBody>
      </p:sp>
    </p:spTree>
    <p:extLst>
      <p:ext uri="{BB962C8B-B14F-4D97-AF65-F5344CB8AC3E}">
        <p14:creationId xmlns:p14="http://schemas.microsoft.com/office/powerpoint/2010/main" xmlns="" val="14100133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677" y="1621390"/>
            <a:ext cx="9607639" cy="1569660"/>
          </a:xfrm>
          <a:prstGeom prst="rect">
            <a:avLst/>
          </a:prstGeom>
        </p:spPr>
        <p:txBody>
          <a:bodyPr wrap="square">
            <a:spAutoFit/>
          </a:bodyPr>
          <a:lstStyle/>
          <a:p>
            <a:pPr algn="just"/>
            <a:r>
              <a:rPr lang="en-US" sz="2400" dirty="0">
                <a:latin typeface="Times New Roman" panose="02020603050405020304" pitchFamily="18" charset="0"/>
                <a:ea typeface="Droid Sans Fallback"/>
              </a:rPr>
              <a:t>Linear regression is the process of fitting a linear equation to set of sample data in order to predict the output. Here we generated the linear regression for predicting the credit points from the total (i.e. online and theory) marks. We used PYTHON for plotting the regression graph. </a:t>
            </a:r>
            <a:endParaRPr lang="en-GB" sz="2400" dirty="0"/>
          </a:p>
        </p:txBody>
      </p:sp>
      <p:sp>
        <p:nvSpPr>
          <p:cNvPr id="3" name="Rectangle 2"/>
          <p:cNvSpPr/>
          <p:nvPr/>
        </p:nvSpPr>
        <p:spPr>
          <a:xfrm>
            <a:off x="2560994" y="385224"/>
            <a:ext cx="6510244" cy="461665"/>
          </a:xfrm>
          <a:prstGeom prst="rect">
            <a:avLst/>
          </a:prstGeom>
        </p:spPr>
        <p:txBody>
          <a:bodyPr wrap="none">
            <a:spAutoFit/>
          </a:bodyPr>
          <a:lstStyle/>
          <a:p>
            <a:r>
              <a:rPr lang="en-US" sz="2400" b="1" dirty="0">
                <a:latin typeface="Times New Roman" panose="02020603050405020304" pitchFamily="18" charset="0"/>
                <a:ea typeface="Droid Sans Fallback"/>
              </a:rPr>
              <a:t>Normal Linear Regression Graph for Prediction</a:t>
            </a:r>
            <a:endParaRPr lang="en-GB" sz="2400" dirty="0"/>
          </a:p>
        </p:txBody>
      </p:sp>
    </p:spTree>
    <p:extLst>
      <p:ext uri="{BB962C8B-B14F-4D97-AF65-F5344CB8AC3E}">
        <p14:creationId xmlns:p14="http://schemas.microsoft.com/office/powerpoint/2010/main" xmlns="" val="27597977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DMf.png"/>
          <p:cNvPicPr/>
          <p:nvPr/>
        </p:nvPicPr>
        <p:blipFill>
          <a:blip r:embed="rId2">
            <a:extLst>
              <a:ext uri="{28A0092B-C50C-407E-A947-70E740481C1C}">
                <a14:useLocalDpi xmlns:a14="http://schemas.microsoft.com/office/drawing/2010/main" xmlns="" val="0"/>
              </a:ext>
            </a:extLst>
          </a:blip>
          <a:srcRect/>
          <a:stretch>
            <a:fillRect/>
          </a:stretch>
        </p:blipFill>
        <p:spPr bwMode="auto">
          <a:xfrm>
            <a:off x="1" y="-146450"/>
            <a:ext cx="4342014" cy="3328025"/>
          </a:xfrm>
          <a:prstGeom prst="rect">
            <a:avLst/>
          </a:prstGeom>
          <a:noFill/>
          <a:ln>
            <a:noFill/>
          </a:ln>
        </p:spPr>
      </p:pic>
      <p:pic>
        <p:nvPicPr>
          <p:cNvPr id="3" name="Picture 2" descr="E:\reg\deldf.png"/>
          <p:cNvPicPr/>
          <p:nvPr/>
        </p:nvPicPr>
        <p:blipFill>
          <a:blip r:embed="rId3">
            <a:extLst>
              <a:ext uri="{28A0092B-C50C-407E-A947-70E740481C1C}">
                <a14:useLocalDpi xmlns:a14="http://schemas.microsoft.com/office/drawing/2010/main" xmlns="" val="0"/>
              </a:ext>
            </a:extLst>
          </a:blip>
          <a:srcRect/>
          <a:stretch>
            <a:fillRect/>
          </a:stretch>
        </p:blipFill>
        <p:spPr bwMode="auto">
          <a:xfrm>
            <a:off x="4187468" y="-172454"/>
            <a:ext cx="4016240" cy="3380034"/>
          </a:xfrm>
          <a:prstGeom prst="rect">
            <a:avLst/>
          </a:prstGeom>
          <a:noFill/>
          <a:ln>
            <a:noFill/>
          </a:ln>
        </p:spPr>
      </p:pic>
      <p:pic>
        <p:nvPicPr>
          <p:cNvPr id="4" name="Picture 3" descr="E:\reg\dsaf.png"/>
          <p:cNvPicPr/>
          <p:nvPr/>
        </p:nvPicPr>
        <p:blipFill>
          <a:blip r:embed="rId4">
            <a:extLst>
              <a:ext uri="{28A0092B-C50C-407E-A947-70E740481C1C}">
                <a14:useLocalDpi xmlns:a14="http://schemas.microsoft.com/office/drawing/2010/main" xmlns="" val="0"/>
              </a:ext>
            </a:extLst>
          </a:blip>
          <a:srcRect/>
          <a:stretch>
            <a:fillRect/>
          </a:stretch>
        </p:blipFill>
        <p:spPr bwMode="auto">
          <a:xfrm>
            <a:off x="8203708" y="-146450"/>
            <a:ext cx="4097002" cy="3354030"/>
          </a:xfrm>
          <a:prstGeom prst="rect">
            <a:avLst/>
          </a:prstGeom>
          <a:noFill/>
          <a:ln>
            <a:noFill/>
          </a:ln>
        </p:spPr>
      </p:pic>
      <p:pic>
        <p:nvPicPr>
          <p:cNvPr id="5" name="Picture 4" descr="E:\reg\coaf.png"/>
          <p:cNvPicPr/>
          <p:nvPr/>
        </p:nvPicPr>
        <p:blipFill>
          <a:blip r:embed="rId5">
            <a:extLst>
              <a:ext uri="{28A0092B-C50C-407E-A947-70E740481C1C}">
                <a14:useLocalDpi xmlns:a14="http://schemas.microsoft.com/office/drawing/2010/main" xmlns="" val="0"/>
              </a:ext>
            </a:extLst>
          </a:blip>
          <a:srcRect/>
          <a:stretch>
            <a:fillRect/>
          </a:stretch>
        </p:blipFill>
        <p:spPr bwMode="auto">
          <a:xfrm>
            <a:off x="463773" y="3414510"/>
            <a:ext cx="4958233" cy="3443489"/>
          </a:xfrm>
          <a:prstGeom prst="rect">
            <a:avLst/>
          </a:prstGeom>
          <a:noFill/>
          <a:ln>
            <a:noFill/>
          </a:ln>
        </p:spPr>
      </p:pic>
      <p:pic>
        <p:nvPicPr>
          <p:cNvPr id="6" name="Picture 5" descr="E:\reg\oop.png"/>
          <p:cNvPicPr/>
          <p:nvPr/>
        </p:nvPicPr>
        <p:blipFill>
          <a:blip r:embed="rId6">
            <a:extLst>
              <a:ext uri="{28A0092B-C50C-407E-A947-70E740481C1C}">
                <a14:useLocalDpi xmlns:a14="http://schemas.microsoft.com/office/drawing/2010/main" xmlns="" val="0"/>
              </a:ext>
            </a:extLst>
          </a:blip>
          <a:srcRect/>
          <a:stretch>
            <a:fillRect/>
          </a:stretch>
        </p:blipFill>
        <p:spPr bwMode="auto">
          <a:xfrm>
            <a:off x="5614294" y="3414510"/>
            <a:ext cx="4637915" cy="3417485"/>
          </a:xfrm>
          <a:prstGeom prst="rect">
            <a:avLst/>
          </a:prstGeom>
          <a:noFill/>
          <a:ln>
            <a:noFill/>
          </a:ln>
        </p:spPr>
      </p:pic>
    </p:spTree>
    <p:extLst>
      <p:ext uri="{BB962C8B-B14F-4D97-AF65-F5344CB8AC3E}">
        <p14:creationId xmlns:p14="http://schemas.microsoft.com/office/powerpoint/2010/main" xmlns="" val="8834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98389"/>
            <a:ext cx="10071280" cy="5509200"/>
          </a:xfrm>
          <a:prstGeom prst="rect">
            <a:avLst/>
          </a:prstGeom>
        </p:spPr>
        <p:txBody>
          <a:bodyPr wrap="square">
            <a:spAutoFit/>
          </a:bodyPr>
          <a:lstStyle/>
          <a:p>
            <a:r>
              <a:rPr lang="en-IN" sz="4000" b="1" dirty="0" smtClean="0"/>
              <a:t>                </a:t>
            </a:r>
            <a:r>
              <a:rPr lang="en-IN" sz="4000" b="1" dirty="0" smtClean="0">
                <a:solidFill>
                  <a:schemeClr val="accent6">
                    <a:lumMod val="75000"/>
                  </a:schemeClr>
                </a:solidFill>
                <a:latin typeface="Times New Roman" panose="02020603050405020304" pitchFamily="18" charset="0"/>
                <a:cs typeface="Times New Roman" panose="02020603050405020304" pitchFamily="18" charset="0"/>
              </a:rPr>
              <a:t>EXPLORATORY </a:t>
            </a:r>
            <a:r>
              <a:rPr lang="en-IN" sz="4000" b="1" dirty="0">
                <a:solidFill>
                  <a:schemeClr val="accent6">
                    <a:lumMod val="75000"/>
                  </a:schemeClr>
                </a:solidFill>
                <a:latin typeface="Times New Roman" panose="02020603050405020304" pitchFamily="18" charset="0"/>
                <a:cs typeface="Times New Roman" panose="02020603050405020304" pitchFamily="18" charset="0"/>
              </a:rPr>
              <a:t>ANALYSIS</a:t>
            </a:r>
            <a:endParaRPr lang="en-GB" sz="4000" dirty="0">
              <a:solidFill>
                <a:schemeClr val="accent6">
                  <a:lumMod val="75000"/>
                </a:schemeClr>
              </a:solidFill>
              <a:latin typeface="Times New Roman" panose="02020603050405020304" pitchFamily="18" charset="0"/>
              <a:cs typeface="Times New Roman" panose="02020603050405020304" pitchFamily="18" charset="0"/>
            </a:endParaRPr>
          </a:p>
          <a:p>
            <a:pPr>
              <a:spcAft>
                <a:spcPts val="0"/>
              </a:spcAft>
            </a:pPr>
            <a:endParaRPr lang="en-GB" sz="2400" dirty="0" smtClean="0">
              <a:effectLst/>
              <a:latin typeface="Liberation Serif"/>
              <a:ea typeface="Noto Sans CJK SC Regular"/>
              <a:cs typeface="FreeSans"/>
            </a:endParaRPr>
          </a:p>
          <a:p>
            <a:pPr algn="just">
              <a:spcAft>
                <a:spcPts val="0"/>
              </a:spcAft>
            </a:pPr>
            <a:r>
              <a:rPr lang="en-IN" sz="2400" b="1" dirty="0" smtClean="0">
                <a:effectLst/>
                <a:latin typeface="Times New Roman" panose="02020603050405020304" pitchFamily="18" charset="0"/>
                <a:ea typeface="Noto Sans CJK SC Regular"/>
                <a:cs typeface="FreeSans"/>
              </a:rPr>
              <a:t>         </a:t>
            </a:r>
            <a:r>
              <a:rPr lang="en-IN" sz="2400" dirty="0" smtClean="0">
                <a:effectLst/>
                <a:latin typeface="Times New Roman" panose="02020603050405020304" pitchFamily="18" charset="0"/>
                <a:ea typeface="Noto Sans CJK SC Regular"/>
                <a:cs typeface="FreeSans"/>
              </a:rPr>
              <a:t>The data can be explored with the help of various functions like dim(), </a:t>
            </a:r>
            <a:r>
              <a:rPr lang="en-IN" sz="2400" dirty="0" err="1" smtClean="0">
                <a:effectLst/>
                <a:latin typeface="Times New Roman" panose="02020603050405020304" pitchFamily="18" charset="0"/>
                <a:ea typeface="Noto Sans CJK SC Regular"/>
                <a:cs typeface="FreeSans"/>
              </a:rPr>
              <a:t>str</a:t>
            </a:r>
            <a:r>
              <a:rPr lang="en-IN" sz="2400" dirty="0" smtClean="0">
                <a:effectLst/>
                <a:latin typeface="Times New Roman" panose="02020603050405020304" pitchFamily="18" charset="0"/>
                <a:ea typeface="Noto Sans CJK SC Regular"/>
                <a:cs typeface="FreeSans"/>
              </a:rPr>
              <a:t>(), summary(). We can see the structure of the data frame that we have created and we also can see the dimensions as well as the summary of the data frame. We can see the whole data frame using print() in R programming language.</a:t>
            </a:r>
          </a:p>
          <a:p>
            <a:pPr algn="just">
              <a:spcAft>
                <a:spcPts val="0"/>
              </a:spcAft>
            </a:pPr>
            <a:endParaRPr lang="en-GB" sz="2400" dirty="0" smtClean="0">
              <a:effectLst/>
              <a:latin typeface="Liberation Serif"/>
              <a:ea typeface="Noto Sans CJK SC Regular"/>
              <a:cs typeface="FreeSans"/>
            </a:endParaRPr>
          </a:p>
          <a:p>
            <a:pPr algn="just">
              <a:spcAft>
                <a:spcPts val="0"/>
              </a:spcAft>
            </a:pPr>
            <a:r>
              <a:rPr lang="en-IN" sz="2400" b="1" dirty="0" smtClean="0">
                <a:effectLst/>
                <a:latin typeface="Times New Roman" panose="02020603050405020304" pitchFamily="18" charset="0"/>
                <a:ea typeface="Noto Sans CJK SC Regular"/>
                <a:cs typeface="FreeSans"/>
              </a:rPr>
              <a:t>Code(in R Language):-</a:t>
            </a:r>
          </a:p>
          <a:p>
            <a:pPr algn="just">
              <a:spcAft>
                <a:spcPts val="0"/>
              </a:spcAft>
            </a:pPr>
            <a:endParaRPr lang="en-GB" sz="2400" dirty="0" smtClean="0">
              <a:effectLst/>
              <a:latin typeface="Liberation Serif"/>
              <a:ea typeface="Noto Sans CJK SC Regular"/>
              <a:cs typeface="FreeSans"/>
            </a:endParaRPr>
          </a:p>
          <a:p>
            <a:pPr marL="457200" algn="just">
              <a:spcAft>
                <a:spcPts val="0"/>
              </a:spcAft>
            </a:pPr>
            <a:r>
              <a:rPr lang="en-IN" sz="2400" b="1" dirty="0" smtClean="0">
                <a:effectLst/>
                <a:latin typeface="Times New Roman" panose="02020603050405020304" pitchFamily="18" charset="0"/>
                <a:ea typeface="Noto Sans CJK SC Regular"/>
                <a:cs typeface="FreeSans"/>
              </a:rPr>
              <a:t> </a:t>
            </a:r>
            <a:r>
              <a:rPr lang="en-IN" sz="2400" b="1" dirty="0" err="1" smtClean="0">
                <a:solidFill>
                  <a:srgbClr val="FFC000"/>
                </a:solidFill>
                <a:effectLst/>
                <a:latin typeface="Consolas" panose="020B0609020204030204" pitchFamily="49" charset="0"/>
                <a:ea typeface="Noto Sans CJK SC Regular"/>
                <a:cs typeface="Times New Roman" panose="02020603050405020304" pitchFamily="18" charset="0"/>
              </a:rPr>
              <a:t>df</a:t>
            </a: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=read.csv("workbook1.csv",header=TRUE)</a:t>
            </a:r>
            <a:endParaRPr lang="en-GB" sz="2400" dirty="0" smtClean="0">
              <a:solidFill>
                <a:srgbClr val="FFC000"/>
              </a:solidFill>
              <a:effectLst/>
              <a:latin typeface="Liberation Serif"/>
              <a:ea typeface="Noto Sans CJK SC Regular"/>
              <a:cs typeface="FreeSans"/>
            </a:endParaRPr>
          </a:p>
          <a:p>
            <a:pPr algn="just">
              <a:spcAft>
                <a:spcPts val="0"/>
              </a:spcAft>
            </a:pP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      print(</a:t>
            </a:r>
            <a:r>
              <a:rPr lang="en-IN" sz="2400" b="1" dirty="0" err="1" smtClean="0">
                <a:solidFill>
                  <a:srgbClr val="FFC000"/>
                </a:solidFill>
                <a:effectLst/>
                <a:latin typeface="Consolas" panose="020B0609020204030204" pitchFamily="49" charset="0"/>
                <a:ea typeface="Noto Sans CJK SC Regular"/>
                <a:cs typeface="Times New Roman" panose="02020603050405020304" pitchFamily="18" charset="0"/>
              </a:rPr>
              <a:t>df</a:t>
            </a: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a:t>
            </a:r>
            <a:endParaRPr lang="en-GB" sz="2400" dirty="0" smtClean="0">
              <a:solidFill>
                <a:srgbClr val="FFC000"/>
              </a:solidFill>
              <a:effectLst/>
              <a:latin typeface="Liberation Serif"/>
              <a:ea typeface="Noto Sans CJK SC Regular"/>
              <a:cs typeface="FreeSans"/>
            </a:endParaRPr>
          </a:p>
          <a:p>
            <a:pPr indent="457200" algn="just">
              <a:spcAft>
                <a:spcPts val="0"/>
              </a:spcAft>
            </a:pP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dim(</a:t>
            </a:r>
            <a:r>
              <a:rPr lang="en-IN" sz="2400" b="1" dirty="0" err="1" smtClean="0">
                <a:solidFill>
                  <a:srgbClr val="FFC000"/>
                </a:solidFill>
                <a:effectLst/>
                <a:latin typeface="Consolas" panose="020B0609020204030204" pitchFamily="49" charset="0"/>
                <a:ea typeface="Noto Sans CJK SC Regular"/>
                <a:cs typeface="Times New Roman" panose="02020603050405020304" pitchFamily="18" charset="0"/>
              </a:rPr>
              <a:t>df</a:t>
            </a: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a:t>
            </a:r>
            <a:endParaRPr lang="en-GB" sz="2400" dirty="0" smtClean="0">
              <a:solidFill>
                <a:srgbClr val="FFC000"/>
              </a:solidFill>
              <a:effectLst/>
              <a:latin typeface="Liberation Serif"/>
              <a:ea typeface="Noto Sans CJK SC Regular"/>
              <a:cs typeface="FreeSans"/>
            </a:endParaRPr>
          </a:p>
          <a:p>
            <a:pPr indent="457200" algn="just">
              <a:spcAft>
                <a:spcPts val="0"/>
              </a:spcAft>
            </a:pPr>
            <a:r>
              <a:rPr lang="en-IN" sz="2400" b="1" dirty="0" err="1" smtClean="0">
                <a:solidFill>
                  <a:srgbClr val="FFC000"/>
                </a:solidFill>
                <a:effectLst/>
                <a:latin typeface="Consolas" panose="020B0609020204030204" pitchFamily="49" charset="0"/>
                <a:ea typeface="Noto Sans CJK SC Regular"/>
                <a:cs typeface="Times New Roman" panose="02020603050405020304" pitchFamily="18" charset="0"/>
              </a:rPr>
              <a:t>str</a:t>
            </a: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a:t>
            </a:r>
            <a:r>
              <a:rPr lang="en-IN" sz="2400" b="1" dirty="0" err="1" smtClean="0">
                <a:solidFill>
                  <a:srgbClr val="FFC000"/>
                </a:solidFill>
                <a:effectLst/>
                <a:latin typeface="Consolas" panose="020B0609020204030204" pitchFamily="49" charset="0"/>
                <a:ea typeface="Noto Sans CJK SC Regular"/>
                <a:cs typeface="Times New Roman" panose="02020603050405020304" pitchFamily="18" charset="0"/>
              </a:rPr>
              <a:t>df</a:t>
            </a: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a:t>
            </a:r>
            <a:endParaRPr lang="en-GB" sz="2400" dirty="0" smtClean="0">
              <a:solidFill>
                <a:srgbClr val="FFC000"/>
              </a:solidFill>
              <a:effectLst/>
              <a:latin typeface="Liberation Serif"/>
              <a:ea typeface="Noto Sans CJK SC Regular"/>
              <a:cs typeface="FreeSans"/>
            </a:endParaRPr>
          </a:p>
          <a:p>
            <a:pPr indent="457200" algn="just">
              <a:spcAft>
                <a:spcPts val="0"/>
              </a:spcAft>
            </a:pP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summary(</a:t>
            </a:r>
            <a:r>
              <a:rPr lang="en-IN" sz="2400" b="1" dirty="0" err="1" smtClean="0">
                <a:solidFill>
                  <a:srgbClr val="FFC000"/>
                </a:solidFill>
                <a:effectLst/>
                <a:latin typeface="Consolas" panose="020B0609020204030204" pitchFamily="49" charset="0"/>
                <a:ea typeface="Noto Sans CJK SC Regular"/>
                <a:cs typeface="Times New Roman" panose="02020603050405020304" pitchFamily="18" charset="0"/>
              </a:rPr>
              <a:t>df</a:t>
            </a:r>
            <a:r>
              <a:rPr lang="en-IN" sz="2400" b="1" dirty="0" smtClean="0">
                <a:solidFill>
                  <a:srgbClr val="FFC000"/>
                </a:solidFill>
                <a:effectLst/>
                <a:latin typeface="Consolas" panose="020B0609020204030204" pitchFamily="49" charset="0"/>
                <a:ea typeface="Noto Sans CJK SC Regular"/>
                <a:cs typeface="Times New Roman" panose="02020603050405020304" pitchFamily="18" charset="0"/>
              </a:rPr>
              <a:t>)</a:t>
            </a:r>
            <a:endParaRPr lang="en-GB" sz="2400" dirty="0" smtClean="0">
              <a:solidFill>
                <a:srgbClr val="FFC000"/>
              </a:solidFill>
              <a:effectLst/>
              <a:latin typeface="Liberation Serif"/>
              <a:ea typeface="Noto Sans CJK SC Regular"/>
              <a:cs typeface="FreeSans"/>
            </a:endParaRPr>
          </a:p>
        </p:txBody>
      </p:sp>
    </p:spTree>
    <p:extLst>
      <p:ext uri="{BB962C8B-B14F-4D97-AF65-F5344CB8AC3E}">
        <p14:creationId xmlns:p14="http://schemas.microsoft.com/office/powerpoint/2010/main" xmlns="" val="253690074"/>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eg\EM3.pn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4318669" cy="3262809"/>
          </a:xfrm>
          <a:prstGeom prst="rect">
            <a:avLst/>
          </a:prstGeom>
          <a:noFill/>
          <a:ln>
            <a:noFill/>
          </a:ln>
        </p:spPr>
      </p:pic>
      <p:pic>
        <p:nvPicPr>
          <p:cNvPr id="3" name="Picture 2" descr="E:\reg\cgf.png"/>
          <p:cNvPicPr/>
          <p:nvPr/>
        </p:nvPicPr>
        <p:blipFill>
          <a:blip r:embed="rId3">
            <a:extLst>
              <a:ext uri="{28A0092B-C50C-407E-A947-70E740481C1C}">
                <a14:useLocalDpi xmlns:a14="http://schemas.microsoft.com/office/drawing/2010/main" xmlns="" val="0"/>
              </a:ext>
            </a:extLst>
          </a:blip>
          <a:srcRect/>
          <a:stretch>
            <a:fillRect/>
          </a:stretch>
        </p:blipFill>
        <p:spPr bwMode="auto">
          <a:xfrm>
            <a:off x="4215638" y="0"/>
            <a:ext cx="4026841" cy="3262809"/>
          </a:xfrm>
          <a:prstGeom prst="rect">
            <a:avLst/>
          </a:prstGeom>
          <a:noFill/>
          <a:ln>
            <a:noFill/>
          </a:ln>
        </p:spPr>
      </p:pic>
      <p:pic>
        <p:nvPicPr>
          <p:cNvPr id="4" name="Picture 3" descr="E:\reg\adsf.png"/>
          <p:cNvPicPr/>
          <p:nvPr/>
        </p:nvPicPr>
        <p:blipFill>
          <a:blip r:embed="rId4">
            <a:extLst>
              <a:ext uri="{28A0092B-C50C-407E-A947-70E740481C1C}">
                <a14:useLocalDpi xmlns:a14="http://schemas.microsoft.com/office/drawing/2010/main" xmlns="" val="0"/>
              </a:ext>
            </a:extLst>
          </a:blip>
          <a:srcRect/>
          <a:stretch>
            <a:fillRect/>
          </a:stretch>
        </p:blipFill>
        <p:spPr bwMode="auto">
          <a:xfrm>
            <a:off x="8041248" y="-1"/>
            <a:ext cx="4056261" cy="3262809"/>
          </a:xfrm>
          <a:prstGeom prst="rect">
            <a:avLst/>
          </a:prstGeom>
          <a:noFill/>
          <a:ln>
            <a:noFill/>
          </a:ln>
        </p:spPr>
      </p:pic>
      <p:pic>
        <p:nvPicPr>
          <p:cNvPr id="5" name="Picture 4" descr="E:\reg\mpf.png"/>
          <p:cNvPicPr/>
          <p:nvPr/>
        </p:nvPicPr>
        <p:blipFill>
          <a:blip r:embed="rId5">
            <a:extLst>
              <a:ext uri="{28A0092B-C50C-407E-A947-70E740481C1C}">
                <a14:useLocalDpi xmlns:a14="http://schemas.microsoft.com/office/drawing/2010/main" xmlns="" val="0"/>
              </a:ext>
            </a:extLst>
          </a:blip>
          <a:srcRect/>
          <a:stretch>
            <a:fillRect/>
          </a:stretch>
        </p:blipFill>
        <p:spPr bwMode="auto">
          <a:xfrm>
            <a:off x="1458872" y="3490175"/>
            <a:ext cx="4310863" cy="3193025"/>
          </a:xfrm>
          <a:prstGeom prst="rect">
            <a:avLst/>
          </a:prstGeom>
          <a:noFill/>
          <a:ln>
            <a:noFill/>
          </a:ln>
        </p:spPr>
      </p:pic>
      <p:pic>
        <p:nvPicPr>
          <p:cNvPr id="6" name="Picture 5" descr="E:\reg\pplf.png"/>
          <p:cNvPicPr/>
          <p:nvPr/>
        </p:nvPicPr>
        <p:blipFill>
          <a:blip r:embed="rId6">
            <a:extLst>
              <a:ext uri="{28A0092B-C50C-407E-A947-70E740481C1C}">
                <a14:useLocalDpi xmlns:a14="http://schemas.microsoft.com/office/drawing/2010/main" xmlns="" val="0"/>
              </a:ext>
            </a:extLst>
          </a:blip>
          <a:srcRect/>
          <a:stretch>
            <a:fillRect/>
          </a:stretch>
        </p:blipFill>
        <p:spPr bwMode="auto">
          <a:xfrm>
            <a:off x="6606862" y="3490175"/>
            <a:ext cx="4146998" cy="3193025"/>
          </a:xfrm>
          <a:prstGeom prst="rect">
            <a:avLst/>
          </a:prstGeom>
          <a:noFill/>
          <a:ln>
            <a:noFill/>
          </a:ln>
        </p:spPr>
      </p:pic>
    </p:spTree>
    <p:extLst>
      <p:ext uri="{BB962C8B-B14F-4D97-AF65-F5344CB8AC3E}">
        <p14:creationId xmlns:p14="http://schemas.microsoft.com/office/powerpoint/2010/main" xmlns="" val="37968949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304" y="-102036"/>
            <a:ext cx="11243257" cy="7478970"/>
          </a:xfrm>
          <a:prstGeom prst="rect">
            <a:avLst/>
          </a:prstGeom>
        </p:spPr>
        <p:txBody>
          <a:bodyPr wrap="square">
            <a:spAutoFit/>
          </a:bodyPr>
          <a:lstStyle/>
          <a:p>
            <a:pPr algn="ctr">
              <a:spcAft>
                <a:spcPts val="0"/>
              </a:spcAft>
            </a:pPr>
            <a:endParaRPr lang="en-GB" sz="2400" dirty="0">
              <a:latin typeface="Liberation Serif"/>
              <a:ea typeface="Noto Sans CJK SC Regular"/>
              <a:cs typeface="FreeSans"/>
            </a:endParaRPr>
          </a:p>
          <a:p>
            <a:pPr algn="ctr">
              <a:spcAft>
                <a:spcPts val="0"/>
              </a:spcAft>
            </a:pPr>
            <a:r>
              <a:rPr lang="en-IN" sz="2400" b="1" dirty="0">
                <a:latin typeface="Times New Roman" panose="02020603050405020304" pitchFamily="18" charset="0"/>
                <a:ea typeface="Noto Sans CJK SC Regular"/>
                <a:cs typeface="FreeSans"/>
              </a:rPr>
              <a:t>CONCLUSION</a:t>
            </a:r>
            <a:endParaRPr lang="en-GB" dirty="0">
              <a:latin typeface="Liberation Serif"/>
              <a:ea typeface="Noto Sans CJK SC Regular"/>
              <a:cs typeface="FreeSans"/>
            </a:endParaRPr>
          </a:p>
          <a:p>
            <a:pPr algn="just">
              <a:spcAft>
                <a:spcPts val="0"/>
              </a:spcAft>
            </a:pPr>
            <a:r>
              <a:rPr lang="en-IN" sz="2400" b="1" dirty="0">
                <a:latin typeface="Times New Roman" panose="02020603050405020304" pitchFamily="18" charset="0"/>
                <a:ea typeface="Noto Sans CJK SC Regular"/>
                <a:cs typeface="FreeSans"/>
              </a:rPr>
              <a:t> </a:t>
            </a:r>
            <a:endParaRPr lang="en-GB" dirty="0">
              <a:latin typeface="Liberation Serif"/>
              <a:ea typeface="Noto Sans CJK SC Regular"/>
              <a:cs typeface="FreeSans"/>
            </a:endParaRPr>
          </a:p>
          <a:p>
            <a:pPr indent="457200" algn="just">
              <a:spcAft>
                <a:spcPts val="0"/>
              </a:spcAft>
            </a:pPr>
            <a:r>
              <a:rPr lang="en-IN" sz="2400" dirty="0">
                <a:latin typeface="Times New Roman" panose="02020603050405020304" pitchFamily="18" charset="0"/>
                <a:ea typeface="Noto Sans CJK SC Regular"/>
                <a:cs typeface="FreeSans"/>
              </a:rPr>
              <a:t>From this mini-project we came to know about the result of each and every subject of the second year (2017-18) [Computer department]. From the overall analysis we have  concluded the performance of students in each subject and its respective faculty. By analysing the result, we came to the conclusion that 2017-18 result is better than the previous years. </a:t>
            </a:r>
            <a:endParaRPr lang="en-GB" sz="2400" dirty="0">
              <a:latin typeface="Liberation Serif"/>
              <a:ea typeface="Noto Sans CJK SC Regular"/>
              <a:cs typeface="FreeSans"/>
            </a:endParaRPr>
          </a:p>
          <a:p>
            <a:pPr indent="457200" algn="just">
              <a:spcAft>
                <a:spcPts val="0"/>
              </a:spcAft>
            </a:pPr>
            <a:r>
              <a:rPr lang="en-IN" sz="2400" dirty="0">
                <a:latin typeface="Times New Roman" panose="02020603050405020304" pitchFamily="18" charset="0"/>
                <a:ea typeface="Noto Sans CJK SC Regular"/>
                <a:cs typeface="FreeSans"/>
              </a:rPr>
              <a:t>The result we got is as follows:</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Discrete Mathematics - 89.27%</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Digital Electronics and Logic Design - 96.02%</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Data Structure and Algorithms – 93.75%</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Computer Organization and Architecture – 80.11%</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Object Oriented Programming – 98.30%</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Engineering Mathematics III – 77.9%</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Computer Graphics – 85.64%</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Advanced Data Structure – 87.29%</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Microprocessor - 77.9%</a:t>
            </a:r>
            <a:endParaRPr lang="en-GB" sz="2400" dirty="0">
              <a:latin typeface="Liberation Serif"/>
              <a:ea typeface="Noto Sans CJK SC Regular"/>
              <a:cs typeface="FreeSans"/>
            </a:endParaRPr>
          </a:p>
          <a:p>
            <a:pPr marL="457200" indent="457200" algn="just">
              <a:spcAft>
                <a:spcPts val="0"/>
              </a:spcAft>
            </a:pPr>
            <a:r>
              <a:rPr lang="en-IN" sz="2400" dirty="0">
                <a:latin typeface="Times New Roman" panose="02020603050405020304" pitchFamily="18" charset="0"/>
                <a:ea typeface="Noto Sans CJK SC Regular"/>
                <a:cs typeface="FreeSans"/>
              </a:rPr>
              <a:t>Principles of Programming Language – 79.01%</a:t>
            </a:r>
            <a:endParaRPr lang="en-GB" sz="2400" dirty="0">
              <a:latin typeface="Liberation Serif"/>
              <a:ea typeface="Noto Sans CJK SC Regular"/>
              <a:cs typeface="FreeSans"/>
            </a:endParaRPr>
          </a:p>
          <a:p>
            <a:pPr indent="457200" algn="just">
              <a:spcAft>
                <a:spcPts val="0"/>
              </a:spcAft>
            </a:pPr>
            <a:r>
              <a:rPr lang="en-IN" sz="2400" dirty="0">
                <a:latin typeface="Times New Roman" panose="02020603050405020304" pitchFamily="18" charset="0"/>
                <a:ea typeface="Noto Sans CJK SC Regular"/>
                <a:cs typeface="FreeSans"/>
              </a:rPr>
              <a:t> </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25636463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6" y="126093"/>
            <a:ext cx="10998556" cy="6731907"/>
          </a:xfrm>
          <a:prstGeom prst="rect">
            <a:avLst/>
          </a:prstGeom>
        </p:spPr>
        <p:txBody>
          <a:bodyPr wrap="square">
            <a:spAutoFit/>
          </a:bodyPr>
          <a:lstStyle/>
          <a:p>
            <a:pPr algn="just">
              <a:spcAft>
                <a:spcPts val="0"/>
              </a:spcAft>
            </a:pPr>
            <a:r>
              <a:rPr lang="en-IN" sz="2400" dirty="0">
                <a:latin typeface="Times New Roman" panose="02020603050405020304" pitchFamily="18" charset="0"/>
                <a:ea typeface="Noto Sans CJK SC Regular"/>
                <a:cs typeface="FreeSans"/>
              </a:rPr>
              <a:t>In this year, students scored more marks in OOP subject i.e. 98.30%. EM III has the lowest result as compared to all other subjects. All the remaining subjects are having average result. </a:t>
            </a:r>
            <a:endParaRPr lang="en-GB" sz="2400" dirty="0">
              <a:latin typeface="Liberation Serif"/>
              <a:ea typeface="Noto Sans CJK SC Regular"/>
              <a:cs typeface="FreeSans"/>
            </a:endParaRPr>
          </a:p>
          <a:p>
            <a:pPr algn="just">
              <a:spcAft>
                <a:spcPts val="0"/>
              </a:spcAft>
            </a:pPr>
            <a:r>
              <a:rPr lang="en-IN" sz="2400" dirty="0">
                <a:latin typeface="Times New Roman" panose="02020603050405020304" pitchFamily="18" charset="0"/>
                <a:ea typeface="Noto Sans CJK SC Regular"/>
                <a:cs typeface="FreeSans"/>
              </a:rPr>
              <a:t>           By comparing the online and theory marks of students, we came to know that online is easy to score. All students scored more marks in online as compared to theory. Because of this the overall result (pointer) of each student is increased. </a:t>
            </a:r>
            <a:endParaRPr lang="en-GB" sz="2400" dirty="0">
              <a:latin typeface="Liberation Serif"/>
              <a:ea typeface="Noto Sans CJK SC Regular"/>
              <a:cs typeface="FreeSans"/>
            </a:endParaRPr>
          </a:p>
          <a:p>
            <a:pPr algn="just">
              <a:spcAft>
                <a:spcPts val="0"/>
              </a:spcAft>
            </a:pPr>
            <a:r>
              <a:rPr lang="en-IN" sz="2400" dirty="0">
                <a:latin typeface="Times New Roman" panose="02020603050405020304" pitchFamily="18" charset="0"/>
                <a:ea typeface="Noto Sans CJK SC Regular"/>
                <a:cs typeface="FreeSans"/>
              </a:rPr>
              <a:t>           According to our analysis, we can say that most of students scored marks in the range of 20-30 for both online and theory. </a:t>
            </a:r>
            <a:endParaRPr lang="en-GB" sz="2400" dirty="0">
              <a:latin typeface="Liberation Serif"/>
              <a:ea typeface="Noto Sans CJK SC Regular"/>
              <a:cs typeface="FreeSans"/>
            </a:endParaRPr>
          </a:p>
          <a:p>
            <a:pPr algn="just">
              <a:spcAft>
                <a:spcPts val="0"/>
              </a:spcAft>
            </a:pPr>
            <a:r>
              <a:rPr lang="en-IN" sz="2400" dirty="0">
                <a:latin typeface="Times New Roman" panose="02020603050405020304" pitchFamily="18" charset="0"/>
                <a:ea typeface="Noto Sans CJK SC Regular"/>
                <a:cs typeface="FreeSans"/>
              </a:rPr>
              <a:t>            In DM the number of students getting C grade (i.e.in the range of 60-69) is the most as compared to other grades.</a:t>
            </a:r>
            <a:endParaRPr lang="en-GB" sz="2400" dirty="0">
              <a:latin typeface="Liberation Serif"/>
              <a:ea typeface="Noto Sans CJK SC Regular"/>
              <a:cs typeface="FreeSans"/>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In DELD the number of students securing A+, A, B grades are nearly equal (i.e. 33, 36, 34 students respectively).</a:t>
            </a:r>
            <a:endParaRPr lang="en-GB" sz="2400" dirty="0">
              <a:latin typeface="Calibri" panose="020F0502020204030204" pitchFamily="34" charset="0"/>
              <a:ea typeface="Droid Sans Fallback"/>
              <a:cs typeface="Calibri" panose="020F0502020204030204" pitchFamily="34" charset="0"/>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In DSA the number of students getting P grade is the most compared to others. The number of students securing A, B+, B, C grades are nearly equal (i.e. 26, 31, 31, 32 respectively).</a:t>
            </a:r>
            <a:endParaRPr lang="en-GB" sz="2400" dirty="0">
              <a:latin typeface="Calibri" panose="020F0502020204030204" pitchFamily="34" charset="0"/>
              <a:ea typeface="Droid Sans Fallback"/>
              <a:cs typeface="Calibri" panose="020F0502020204030204" pitchFamily="34" charset="0"/>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In COA the no. of students getting B and C grade are nearly equal. 40 students gets failed in this subject.</a:t>
            </a:r>
            <a:endParaRPr lang="en-GB" sz="240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xmlns="" val="24081804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44" y="903311"/>
            <a:ext cx="11359167" cy="4284250"/>
          </a:xfrm>
          <a:prstGeom prst="rect">
            <a:avLst/>
          </a:prstGeom>
        </p:spPr>
        <p:txBody>
          <a:bodyPr wrap="square">
            <a:spAutoFit/>
          </a:bodyPr>
          <a:lstStyle/>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In OOP the number of students getting A grade (i.e.in the range of  80-89) is the most compared to others.</a:t>
            </a:r>
            <a:endParaRPr lang="en-GB" sz="2400" dirty="0">
              <a:latin typeface="Calibri" panose="020F0502020204030204" pitchFamily="34" charset="0"/>
              <a:ea typeface="Droid Sans Fallback"/>
              <a:cs typeface="Calibri" panose="020F0502020204030204" pitchFamily="34" charset="0"/>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In EM III the failure percentage is the most i.e. 40 students couldn’t cleared this </a:t>
            </a:r>
            <a:r>
              <a:rPr lang="en-US" sz="2400" dirty="0" smtClean="0">
                <a:latin typeface="Times New Roman" panose="02020603050405020304" pitchFamily="18" charset="0"/>
                <a:ea typeface="Droid Sans Fallback"/>
                <a:cs typeface="Calibri" panose="020F0502020204030204" pitchFamily="34" charset="0"/>
              </a:rPr>
              <a:t>       subject</a:t>
            </a:r>
            <a:r>
              <a:rPr lang="en-US" sz="2400" dirty="0">
                <a:latin typeface="Times New Roman" panose="02020603050405020304" pitchFamily="18" charset="0"/>
                <a:ea typeface="Droid Sans Fallback"/>
                <a:cs typeface="Calibri" panose="020F0502020204030204" pitchFamily="34" charset="0"/>
              </a:rPr>
              <a:t>. 26 students got O grade in EM III.</a:t>
            </a:r>
            <a:endParaRPr lang="en-GB" sz="2400" dirty="0">
              <a:latin typeface="Calibri" panose="020F0502020204030204" pitchFamily="34" charset="0"/>
              <a:ea typeface="Droid Sans Fallback"/>
              <a:cs typeface="Calibri" panose="020F0502020204030204" pitchFamily="34" charset="0"/>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In CG, 26 students couldn’t clear this subject. 32 students got A grade.</a:t>
            </a:r>
            <a:endParaRPr lang="en-GB" sz="2400" dirty="0">
              <a:latin typeface="Calibri" panose="020F0502020204030204" pitchFamily="34" charset="0"/>
              <a:ea typeface="Droid Sans Fallback"/>
              <a:cs typeface="Calibri" panose="020F0502020204030204" pitchFamily="34" charset="0"/>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In ADS 38 students secured A grade.</a:t>
            </a:r>
            <a:endParaRPr lang="en-GB" sz="2400" dirty="0">
              <a:latin typeface="Calibri" panose="020F0502020204030204" pitchFamily="34" charset="0"/>
              <a:ea typeface="Droid Sans Fallback"/>
              <a:cs typeface="Calibri" panose="020F0502020204030204" pitchFamily="34" charset="0"/>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From this result we can say that students have to take more efforts to increase the </a:t>
            </a:r>
            <a:r>
              <a:rPr lang="en-US" sz="2400" dirty="0" smtClean="0">
                <a:latin typeface="Times New Roman" panose="02020603050405020304" pitchFamily="18" charset="0"/>
                <a:ea typeface="Droid Sans Fallback"/>
                <a:cs typeface="Calibri" panose="020F0502020204030204" pitchFamily="34" charset="0"/>
              </a:rPr>
              <a:t>      overall </a:t>
            </a:r>
            <a:r>
              <a:rPr lang="en-US" sz="2400" dirty="0">
                <a:latin typeface="Times New Roman" panose="02020603050405020304" pitchFamily="18" charset="0"/>
                <a:ea typeface="Droid Sans Fallback"/>
                <a:cs typeface="Calibri" panose="020F0502020204030204" pitchFamily="34" charset="0"/>
              </a:rPr>
              <a:t>result of computer department.</a:t>
            </a:r>
            <a:endParaRPr lang="en-GB" sz="2400" dirty="0">
              <a:latin typeface="Calibri" panose="020F0502020204030204" pitchFamily="34" charset="0"/>
              <a:ea typeface="Droid Sans Fallback"/>
              <a:cs typeface="Calibri" panose="020F0502020204030204" pitchFamily="34" charset="0"/>
            </a:endParaRPr>
          </a:p>
          <a:p>
            <a:pPr algn="just">
              <a:lnSpc>
                <a:spcPct val="115000"/>
              </a:lnSpc>
              <a:spcAft>
                <a:spcPts val="0"/>
              </a:spcAft>
            </a:pPr>
            <a:r>
              <a:rPr lang="en-US" sz="2400" dirty="0">
                <a:latin typeface="Times New Roman" panose="02020603050405020304" pitchFamily="18" charset="0"/>
                <a:ea typeface="Droid Sans Fallback"/>
                <a:cs typeface="Calibri" panose="020F0502020204030204" pitchFamily="34" charset="0"/>
              </a:rPr>
              <a:t>            Both A and B division has the average performance in the last year. </a:t>
            </a:r>
            <a:endParaRPr lang="en-GB" sz="2400" dirty="0">
              <a:latin typeface="Calibri" panose="020F0502020204030204" pitchFamily="34" charset="0"/>
              <a:ea typeface="Droid Sans Fallback"/>
              <a:cs typeface="Calibri" panose="020F0502020204030204" pitchFamily="34" charset="0"/>
            </a:endParaRPr>
          </a:p>
          <a:p>
            <a:pPr indent="457200" algn="just">
              <a:spcAft>
                <a:spcPts val="0"/>
              </a:spcAft>
            </a:pPr>
            <a:r>
              <a:rPr lang="en-US" sz="2400" dirty="0">
                <a:latin typeface="Times New Roman" panose="02020603050405020304" pitchFamily="18" charset="0"/>
                <a:ea typeface="Noto Sans CJK SC Regular"/>
                <a:cs typeface="FreeSans"/>
              </a:rPr>
              <a:t> </a:t>
            </a:r>
            <a:endParaRPr lang="en-GB" sz="2400" dirty="0"/>
          </a:p>
        </p:txBody>
      </p:sp>
    </p:spTree>
    <p:extLst>
      <p:ext uri="{BB962C8B-B14F-4D97-AF65-F5344CB8AC3E}">
        <p14:creationId xmlns:p14="http://schemas.microsoft.com/office/powerpoint/2010/main" xmlns="" val="20867161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977" y="253291"/>
            <a:ext cx="10019764" cy="1015663"/>
          </a:xfrm>
          <a:prstGeom prst="rect">
            <a:avLst/>
          </a:prstGeom>
        </p:spPr>
        <p:txBody>
          <a:bodyPr wrap="square">
            <a:spAutoFit/>
          </a:bodyPr>
          <a:lstStyle/>
          <a:p>
            <a:pPr algn="just">
              <a:spcAft>
                <a:spcPts val="0"/>
              </a:spcAft>
            </a:pPr>
            <a:endParaRPr lang="en-GB" dirty="0">
              <a:latin typeface="Liberation Serif"/>
              <a:ea typeface="Noto Sans CJK SC Regular"/>
              <a:cs typeface="FreeSans"/>
            </a:endParaRPr>
          </a:p>
          <a:p>
            <a:pPr indent="457200" algn="just">
              <a:spcAft>
                <a:spcPts val="0"/>
              </a:spcAft>
            </a:pPr>
            <a:endParaRPr lang="en-GB" dirty="0">
              <a:latin typeface="Liberation Serif"/>
              <a:ea typeface="Noto Sans CJK SC Regular"/>
              <a:cs typeface="FreeSans"/>
            </a:endParaRPr>
          </a:p>
          <a:p>
            <a:pPr algn="just">
              <a:spcAft>
                <a:spcPts val="0"/>
              </a:spcAft>
            </a:pPr>
            <a:r>
              <a:rPr lang="en-IN" sz="2400" b="1" dirty="0">
                <a:latin typeface="Times New Roman" panose="02020603050405020304" pitchFamily="18" charset="0"/>
                <a:ea typeface="Noto Sans CJK SC Regular"/>
                <a:cs typeface="FreeSans"/>
              </a:rPr>
              <a:t> </a:t>
            </a:r>
            <a:endParaRPr lang="en-GB" dirty="0">
              <a:effectLst/>
              <a:latin typeface="Liberation Serif"/>
              <a:ea typeface="Noto Sans CJK SC Regular"/>
              <a:cs typeface="FreeSans"/>
            </a:endParaRPr>
          </a:p>
        </p:txBody>
      </p:sp>
    </p:spTree>
    <p:extLst>
      <p:ext uri="{BB962C8B-B14F-4D97-AF65-F5344CB8AC3E}">
        <p14:creationId xmlns:p14="http://schemas.microsoft.com/office/powerpoint/2010/main" xmlns="" val="402935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3494" y="777514"/>
            <a:ext cx="9362940" cy="4893647"/>
          </a:xfrm>
          <a:prstGeom prst="rect">
            <a:avLst/>
          </a:prstGeom>
        </p:spPr>
        <p:txBody>
          <a:bodyPr wrap="square">
            <a:spAutoFit/>
          </a:bodyPr>
          <a:lstStyle/>
          <a:p>
            <a:pPr marL="457200" indent="-457200" algn="just">
              <a:spcAft>
                <a:spcPts val="0"/>
              </a:spcAft>
              <a:buAutoNum type="arabicPeriod"/>
            </a:pPr>
            <a:r>
              <a:rPr lang="en-IN" sz="2400" dirty="0" smtClean="0">
                <a:effectLst/>
                <a:latin typeface="Times New Roman" panose="02020603050405020304" pitchFamily="18" charset="0"/>
                <a:ea typeface="Noto Sans CJK SC Regular"/>
                <a:cs typeface="FreeSans"/>
              </a:rPr>
              <a:t>The function </a:t>
            </a:r>
            <a:r>
              <a:rPr lang="en-IN" sz="2400" b="1" dirty="0" smtClean="0">
                <a:solidFill>
                  <a:srgbClr val="FF0000"/>
                </a:solidFill>
                <a:effectLst/>
                <a:latin typeface="Times New Roman" panose="02020603050405020304" pitchFamily="18" charset="0"/>
                <a:ea typeface="Noto Sans CJK SC Regular"/>
                <a:cs typeface="FreeSans"/>
              </a:rPr>
              <a:t>read.csv() </a:t>
            </a:r>
            <a:r>
              <a:rPr lang="en-IN" sz="2400" dirty="0" smtClean="0">
                <a:effectLst/>
                <a:latin typeface="Times New Roman" panose="02020603050405020304" pitchFamily="18" charset="0"/>
                <a:ea typeface="Noto Sans CJK SC Regular"/>
                <a:cs typeface="FreeSans"/>
              </a:rPr>
              <a:t>will read the data in mentioned </a:t>
            </a:r>
            <a:r>
              <a:rPr lang="en-IN" sz="2400" dirty="0" err="1" smtClean="0">
                <a:effectLst/>
                <a:latin typeface="Times New Roman" panose="02020603050405020304" pitchFamily="18" charset="0"/>
                <a:ea typeface="Noto Sans CJK SC Regular"/>
                <a:cs typeface="FreeSans"/>
              </a:rPr>
              <a:t>csv</a:t>
            </a:r>
            <a:r>
              <a:rPr lang="en-IN" sz="2400" dirty="0" smtClean="0">
                <a:effectLst/>
                <a:latin typeface="Times New Roman" panose="02020603050405020304" pitchFamily="18" charset="0"/>
                <a:ea typeface="Noto Sans CJK SC Regular"/>
                <a:cs typeface="FreeSans"/>
              </a:rPr>
              <a:t> file and will create a data frame. </a:t>
            </a:r>
          </a:p>
          <a:p>
            <a:pPr marL="457200" indent="-457200" algn="just">
              <a:spcAft>
                <a:spcPts val="0"/>
              </a:spcAft>
              <a:buAutoNum type="arabicPeriod"/>
            </a:pPr>
            <a:endParaRPr lang="en-GB" sz="2400" dirty="0" smtClean="0">
              <a:effectLst/>
              <a:latin typeface="Liberation Serif"/>
              <a:ea typeface="Noto Sans CJK SC Regular"/>
              <a:cs typeface="FreeSans"/>
            </a:endParaRPr>
          </a:p>
          <a:p>
            <a:pPr algn="just">
              <a:spcAft>
                <a:spcPts val="0"/>
              </a:spcAft>
            </a:pPr>
            <a:r>
              <a:rPr lang="en-IN" sz="2400" dirty="0" smtClean="0">
                <a:effectLst/>
                <a:latin typeface="Times New Roman" panose="02020603050405020304" pitchFamily="18" charset="0"/>
                <a:ea typeface="Noto Sans CJK SC Regular"/>
                <a:cs typeface="FreeSans"/>
              </a:rPr>
              <a:t>2. The function </a:t>
            </a:r>
            <a:r>
              <a:rPr lang="en-IN" sz="2400" b="1" dirty="0" smtClean="0">
                <a:solidFill>
                  <a:srgbClr val="FF0000"/>
                </a:solidFill>
                <a:effectLst/>
                <a:latin typeface="Times New Roman" panose="02020603050405020304" pitchFamily="18" charset="0"/>
                <a:ea typeface="Noto Sans CJK SC Regular"/>
                <a:cs typeface="FreeSans"/>
              </a:rPr>
              <a:t>dim()</a:t>
            </a:r>
            <a:r>
              <a:rPr lang="en-IN" sz="2400" dirty="0" smtClean="0">
                <a:solidFill>
                  <a:srgbClr val="FF0000"/>
                </a:solidFill>
                <a:effectLst/>
                <a:latin typeface="Times New Roman" panose="02020603050405020304" pitchFamily="18" charset="0"/>
                <a:ea typeface="Noto Sans CJK SC Regular"/>
                <a:cs typeface="FreeSans"/>
              </a:rPr>
              <a:t> </a:t>
            </a:r>
            <a:r>
              <a:rPr lang="en-IN" sz="2400" dirty="0" smtClean="0">
                <a:effectLst/>
                <a:latin typeface="Times New Roman" panose="02020603050405020304" pitchFamily="18" charset="0"/>
                <a:ea typeface="Noto Sans CJK SC Regular"/>
                <a:cs typeface="FreeSans"/>
              </a:rPr>
              <a:t>will give the </a:t>
            </a:r>
            <a:r>
              <a:rPr lang="en-IN" sz="2400" dirty="0" err="1" smtClean="0">
                <a:effectLst/>
                <a:latin typeface="Times New Roman" panose="02020603050405020304" pitchFamily="18" charset="0"/>
                <a:ea typeface="Noto Sans CJK SC Regular"/>
                <a:cs typeface="FreeSans"/>
              </a:rPr>
              <a:t>dimesions</a:t>
            </a:r>
            <a:r>
              <a:rPr lang="en-IN" sz="2400" dirty="0" smtClean="0">
                <a:effectLst/>
                <a:latin typeface="Times New Roman" panose="02020603050405020304" pitchFamily="18" charset="0"/>
                <a:ea typeface="Noto Sans CJK SC Regular"/>
                <a:cs typeface="FreeSans"/>
              </a:rPr>
              <a:t> of the data frame. </a:t>
            </a:r>
          </a:p>
          <a:p>
            <a:pPr algn="just">
              <a:spcAft>
                <a:spcPts val="0"/>
              </a:spcAft>
            </a:pPr>
            <a:endParaRPr lang="en-GB" sz="2400" dirty="0" smtClean="0">
              <a:effectLst/>
              <a:latin typeface="Liberation Serif"/>
              <a:ea typeface="Noto Sans CJK SC Regular"/>
              <a:cs typeface="FreeSans"/>
            </a:endParaRPr>
          </a:p>
          <a:p>
            <a:pPr algn="just">
              <a:spcAft>
                <a:spcPts val="0"/>
              </a:spcAft>
            </a:pPr>
            <a:r>
              <a:rPr lang="en-IN" sz="2400" dirty="0" smtClean="0">
                <a:effectLst/>
                <a:latin typeface="Times New Roman" panose="02020603050405020304" pitchFamily="18" charset="0"/>
                <a:ea typeface="Noto Sans CJK SC Regular"/>
                <a:cs typeface="FreeSans"/>
              </a:rPr>
              <a:t>3. The function </a:t>
            </a:r>
            <a:r>
              <a:rPr lang="en-IN" sz="2400" b="1" dirty="0" err="1" smtClean="0">
                <a:solidFill>
                  <a:srgbClr val="FF0000"/>
                </a:solidFill>
                <a:effectLst/>
                <a:latin typeface="Times New Roman" panose="02020603050405020304" pitchFamily="18" charset="0"/>
                <a:ea typeface="Noto Sans CJK SC Regular"/>
                <a:cs typeface="FreeSans"/>
              </a:rPr>
              <a:t>str</a:t>
            </a:r>
            <a:r>
              <a:rPr lang="en-IN" sz="2400" b="1" dirty="0" smtClean="0">
                <a:solidFill>
                  <a:srgbClr val="FF0000"/>
                </a:solidFill>
                <a:effectLst/>
                <a:latin typeface="Times New Roman" panose="02020603050405020304" pitchFamily="18" charset="0"/>
                <a:ea typeface="Noto Sans CJK SC Regular"/>
                <a:cs typeface="FreeSans"/>
              </a:rPr>
              <a:t>()</a:t>
            </a:r>
            <a:r>
              <a:rPr lang="en-IN" sz="2400" dirty="0" smtClean="0">
                <a:solidFill>
                  <a:srgbClr val="FF0000"/>
                </a:solidFill>
                <a:effectLst/>
                <a:latin typeface="Times New Roman" panose="02020603050405020304" pitchFamily="18" charset="0"/>
                <a:ea typeface="Noto Sans CJK SC Regular"/>
                <a:cs typeface="FreeSans"/>
              </a:rPr>
              <a:t> </a:t>
            </a:r>
            <a:r>
              <a:rPr lang="en-IN" sz="2400" dirty="0" smtClean="0">
                <a:effectLst/>
                <a:latin typeface="Times New Roman" panose="02020603050405020304" pitchFamily="18" charset="0"/>
                <a:ea typeface="Noto Sans CJK SC Regular"/>
                <a:cs typeface="FreeSans"/>
              </a:rPr>
              <a:t>will give the structure of data frame and will show whether the attributes in it are factor or numeric data types, it will identify if factor is applicable or not and if yes then it will show the factors those are recognized and will also give the count as well as it will assign numbers to the factors identified by alphabetical </a:t>
            </a:r>
            <a:r>
              <a:rPr lang="en-IN" sz="2400" dirty="0" err="1" smtClean="0">
                <a:effectLst/>
                <a:latin typeface="Times New Roman" panose="02020603050405020304" pitchFamily="18" charset="0"/>
                <a:ea typeface="Noto Sans CJK SC Regular"/>
                <a:cs typeface="FreeSans"/>
              </a:rPr>
              <a:t>preceedences</a:t>
            </a:r>
            <a:r>
              <a:rPr lang="en-IN" sz="2400" dirty="0" smtClean="0">
                <a:effectLst/>
                <a:latin typeface="Times New Roman" panose="02020603050405020304" pitchFamily="18" charset="0"/>
                <a:ea typeface="Noto Sans CJK SC Regular"/>
                <a:cs typeface="FreeSans"/>
              </a:rPr>
              <a:t>. </a:t>
            </a:r>
          </a:p>
          <a:p>
            <a:pPr algn="just">
              <a:spcAft>
                <a:spcPts val="0"/>
              </a:spcAft>
            </a:pPr>
            <a:endParaRPr lang="en-GB" sz="2400" dirty="0" smtClean="0">
              <a:effectLst/>
              <a:latin typeface="Liberation Serif"/>
              <a:ea typeface="Noto Sans CJK SC Regular"/>
              <a:cs typeface="FreeSans"/>
            </a:endParaRPr>
          </a:p>
          <a:p>
            <a:pPr algn="just">
              <a:spcAft>
                <a:spcPts val="0"/>
              </a:spcAft>
            </a:pPr>
            <a:r>
              <a:rPr lang="en-IN" sz="2400" dirty="0" smtClean="0">
                <a:effectLst/>
                <a:latin typeface="Times New Roman" panose="02020603050405020304" pitchFamily="18" charset="0"/>
                <a:ea typeface="Noto Sans CJK SC Regular"/>
                <a:cs typeface="FreeSans"/>
              </a:rPr>
              <a:t>4. The function  </a:t>
            </a:r>
            <a:r>
              <a:rPr lang="en-IN" sz="2400" b="1" dirty="0" smtClean="0">
                <a:solidFill>
                  <a:srgbClr val="FF0000"/>
                </a:solidFill>
                <a:effectLst/>
                <a:latin typeface="Times New Roman" panose="02020603050405020304" pitchFamily="18" charset="0"/>
                <a:ea typeface="Noto Sans CJK SC Regular"/>
                <a:cs typeface="FreeSans"/>
              </a:rPr>
              <a:t>summary() </a:t>
            </a:r>
            <a:r>
              <a:rPr lang="en-IN" sz="2400" dirty="0" smtClean="0">
                <a:effectLst/>
                <a:latin typeface="Times New Roman" panose="02020603050405020304" pitchFamily="18" charset="0"/>
                <a:ea typeface="Noto Sans CJK SC Regular"/>
                <a:cs typeface="FreeSans"/>
              </a:rPr>
              <a:t>will give the minimum, maximum, median value of each column(attribute).</a:t>
            </a:r>
            <a:endParaRPr lang="en-GB" sz="2400" dirty="0">
              <a:effectLst/>
              <a:latin typeface="Liberation Serif"/>
              <a:ea typeface="Noto Sans CJK SC Regular"/>
              <a:cs typeface="FreeSans"/>
            </a:endParaRPr>
          </a:p>
        </p:txBody>
      </p:sp>
    </p:spTree>
    <p:extLst>
      <p:ext uri="{BB962C8B-B14F-4D97-AF65-F5344CB8AC3E}">
        <p14:creationId xmlns:p14="http://schemas.microsoft.com/office/powerpoint/2010/main" xmlns="" val="310103503"/>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4144</Words>
  <Application>Microsoft Office PowerPoint</Application>
  <PresentationFormat>Custom</PresentationFormat>
  <Paragraphs>378</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SAIRAM</cp:lastModifiedBy>
  <cp:revision>68</cp:revision>
  <dcterms:created xsi:type="dcterms:W3CDTF">2018-10-21T05:37:43Z</dcterms:created>
  <dcterms:modified xsi:type="dcterms:W3CDTF">2018-10-23T06:41:03Z</dcterms:modified>
</cp:coreProperties>
</file>