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3" r:id="rId5"/>
    <p:sldId id="262" r:id="rId6"/>
    <p:sldId id="258" r:id="rId7"/>
    <p:sldId id="259" r:id="rId8"/>
    <p:sldId id="264" r:id="rId9"/>
    <p:sldId id="303" r:id="rId10"/>
    <p:sldId id="306" r:id="rId11"/>
    <p:sldId id="304" r:id="rId12"/>
    <p:sldId id="30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97" r:id="rId29"/>
    <p:sldId id="298" r:id="rId30"/>
    <p:sldId id="282" r:id="rId31"/>
    <p:sldId id="283" r:id="rId32"/>
    <p:sldId id="284" r:id="rId33"/>
    <p:sldId id="285" r:id="rId34"/>
    <p:sldId id="286" r:id="rId35"/>
    <p:sldId id="287" r:id="rId36"/>
    <p:sldId id="288" r:id="rId37"/>
    <p:sldId id="299" r:id="rId38"/>
    <p:sldId id="300"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033" autoAdjust="0"/>
  </p:normalViewPr>
  <p:slideViewPr>
    <p:cSldViewPr snapToGrid="0">
      <p:cViewPr>
        <p:scale>
          <a:sx n="78" d="100"/>
          <a:sy n="78" d="100"/>
        </p:scale>
        <p:origin x="878" y="72"/>
      </p:cViewPr>
      <p:guideLst/>
    </p:cSldViewPr>
  </p:slideViewPr>
  <p:outlineViewPr>
    <p:cViewPr>
      <p:scale>
        <a:sx n="33" d="100"/>
        <a:sy n="33" d="100"/>
      </p:scale>
      <p:origin x="0" y="-16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DEDE-4376-56B4-2AB5-2ADB05D31D2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DC86D9C-0654-7128-4BC1-449F348C9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34EE7F-1D79-2863-8CC8-0C41C58753D2}"/>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5ADC76EE-5BEB-5D14-3CF6-DEBBE63E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604C1-193A-7D44-58DA-2646BEB1233D}"/>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340766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AA9C-8F76-C0B4-C72B-F1B28E0BF2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26F8F7-E0E7-52E4-6D96-11B1BFD07E4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247108-C924-B32D-936C-B6EA05F636D3}"/>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1F30BCF7-25A9-4D0B-7384-D811AAD72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4E75E-82E8-3637-9014-1AB602D42D70}"/>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306816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EBF82-D083-0901-D427-65AFD420B65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791BF-7CE7-D98F-8A38-2BFEAD02B9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6F8D20-D25E-8F18-49FD-12D7C029723B}"/>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249E8541-6855-B68D-DB25-3B4D390FD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1BCD1-7F47-479E-42A8-0D98425F9C64}"/>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125451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911F-A663-2726-820B-8ED95BA5DF6E}"/>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D505BEA-C8F5-03AC-20AB-B8FAF97EEF7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FE23DA-8A5A-9D70-5F61-C29AB41332BD}"/>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AB1E1A87-62A2-F3C1-3E2F-4ADA7CF62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6C88D-5A73-AF86-8FDB-8FC62540A18D}"/>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21681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517E-0E21-AA35-A4BA-6D6B87A368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6BF22D-8804-998E-F33B-C97E6ABCF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1508A0-A014-F6CE-94DA-4FACE7EB0F59}"/>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947A0B1D-718E-99CC-644A-38E22627B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BAB7C-ADDC-7DB2-B27F-9C96D684E234}"/>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418900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1B77-0FDD-865B-31D0-1E56EE6731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CCA3E2-090D-E691-3074-E09DAD270B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8D0E20D-CD4B-0E6A-716C-E960B71E45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D874E6A-61EF-1B27-9662-00E9B19E4DD6}"/>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6" name="Footer Placeholder 5">
            <a:extLst>
              <a:ext uri="{FF2B5EF4-FFF2-40B4-BE49-F238E27FC236}">
                <a16:creationId xmlns:a16="http://schemas.microsoft.com/office/drawing/2014/main" id="{C9CD9701-6730-8BB8-042B-A2C712CEA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6A20A-B314-4A0E-2487-D88B1BBB98AE}"/>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113941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59D5-D3DB-8EC9-6080-C26E60EC9B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10CB79-7A5C-7F91-AA77-406F1D42F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BBB03A-BE70-5E1E-AFE2-12AD8FAB84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308AD3-3563-F998-7BCA-EC280512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912882-C5DC-979C-7911-3F893225DE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D89E81-9DB4-9447-8709-409066550586}"/>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8" name="Footer Placeholder 7">
            <a:extLst>
              <a:ext uri="{FF2B5EF4-FFF2-40B4-BE49-F238E27FC236}">
                <a16:creationId xmlns:a16="http://schemas.microsoft.com/office/drawing/2014/main" id="{5B425D97-35AD-422E-75C4-6F063C50C2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7504D-44B5-05F3-05DB-8691176D3D47}"/>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71455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DECA-C9E5-E62F-253E-61F6C818F77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54774C-AB9C-846B-159C-588E20509FA2}"/>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4" name="Footer Placeholder 3">
            <a:extLst>
              <a:ext uri="{FF2B5EF4-FFF2-40B4-BE49-F238E27FC236}">
                <a16:creationId xmlns:a16="http://schemas.microsoft.com/office/drawing/2014/main" id="{9680ACC6-CCBE-AFA4-B2FE-D14CFD0D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23D72-A923-3E11-931D-A6746358F001}"/>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190962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7AB566-20CA-B562-5FB4-D984DAB4A7BA}"/>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3" name="Footer Placeholder 2">
            <a:extLst>
              <a:ext uri="{FF2B5EF4-FFF2-40B4-BE49-F238E27FC236}">
                <a16:creationId xmlns:a16="http://schemas.microsoft.com/office/drawing/2014/main" id="{35C287D8-6080-6114-08C2-DD4E00E67D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6E4DCC-7F8C-561F-9CE4-8A6CB7165119}"/>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294800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03AB-C8EE-4F1B-AC48-B8CE530C03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7AAC074-3005-62E6-D1C7-AC3CBC6BA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224E53-6506-F93A-AE8F-8E62B9EA8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5CC8F0-35E6-69E6-DDB6-EE5C04BFC423}"/>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6" name="Footer Placeholder 5">
            <a:extLst>
              <a:ext uri="{FF2B5EF4-FFF2-40B4-BE49-F238E27FC236}">
                <a16:creationId xmlns:a16="http://schemas.microsoft.com/office/drawing/2014/main" id="{00E7911F-FB14-4307-3F63-C27242343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8B8FB-F136-467B-04C5-081D423BEFDE}"/>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1997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E5FA-1750-0816-5828-22D521A524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D930C2-47AF-5CBB-BD05-72DB5BC0F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00E3E-B619-61FB-7D2F-E62D57770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341A0C-7FE9-41A6-5685-EF90AD06A72D}"/>
              </a:ext>
            </a:extLst>
          </p:cNvPr>
          <p:cNvSpPr>
            <a:spLocks noGrp="1"/>
          </p:cNvSpPr>
          <p:nvPr>
            <p:ph type="dt" sz="half" idx="10"/>
          </p:nvPr>
        </p:nvSpPr>
        <p:spPr/>
        <p:txBody>
          <a:bodyPr/>
          <a:lstStyle/>
          <a:p>
            <a:fld id="{E80DFBFF-8E8A-439A-8250-05074C69563C}" type="datetimeFigureOut">
              <a:rPr lang="en-US" smtClean="0"/>
              <a:t>6/23/2022</a:t>
            </a:fld>
            <a:endParaRPr lang="en-US"/>
          </a:p>
        </p:txBody>
      </p:sp>
      <p:sp>
        <p:nvSpPr>
          <p:cNvPr id="6" name="Footer Placeholder 5">
            <a:extLst>
              <a:ext uri="{FF2B5EF4-FFF2-40B4-BE49-F238E27FC236}">
                <a16:creationId xmlns:a16="http://schemas.microsoft.com/office/drawing/2014/main" id="{212F827E-DE64-3E0F-ABCB-D40D79D90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91A0D-C392-141B-7F52-00E46E2F5C85}"/>
              </a:ext>
            </a:extLst>
          </p:cNvPr>
          <p:cNvSpPr>
            <a:spLocks noGrp="1"/>
          </p:cNvSpPr>
          <p:nvPr>
            <p:ph type="sldNum" sz="quarter" idx="12"/>
          </p:nvPr>
        </p:nvSpPr>
        <p:spPr/>
        <p:txBody>
          <a:bodyPr/>
          <a:lstStyle/>
          <a:p>
            <a:fld id="{179E786C-B189-4459-A464-DFA0EB4F6A4F}" type="slidenum">
              <a:rPr lang="en-US" smtClean="0"/>
              <a:t>‹#›</a:t>
            </a:fld>
            <a:endParaRPr lang="en-US"/>
          </a:p>
        </p:txBody>
      </p:sp>
    </p:spTree>
    <p:extLst>
      <p:ext uri="{BB962C8B-B14F-4D97-AF65-F5344CB8AC3E}">
        <p14:creationId xmlns:p14="http://schemas.microsoft.com/office/powerpoint/2010/main" val="33925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5D797-E861-F0E3-D7A4-605E46838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E8263E-D13E-B1A4-601A-1F161F72A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6A6E4D-62F4-72CE-2A97-031D29DAA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DFBFF-8E8A-439A-8250-05074C69563C}" type="datetimeFigureOut">
              <a:rPr lang="en-US" smtClean="0"/>
              <a:t>6/23/2022</a:t>
            </a:fld>
            <a:endParaRPr lang="en-US"/>
          </a:p>
        </p:txBody>
      </p:sp>
      <p:sp>
        <p:nvSpPr>
          <p:cNvPr id="5" name="Footer Placeholder 4">
            <a:extLst>
              <a:ext uri="{FF2B5EF4-FFF2-40B4-BE49-F238E27FC236}">
                <a16:creationId xmlns:a16="http://schemas.microsoft.com/office/drawing/2014/main" id="{2BD4657C-2D9C-3193-4CBE-F397FED2B2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4DEABA-7A02-0C16-636D-065E7480E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E786C-B189-4459-A464-DFA0EB4F6A4F}" type="slidenum">
              <a:rPr lang="en-US" smtClean="0"/>
              <a:t>‹#›</a:t>
            </a:fld>
            <a:endParaRPr lang="en-US"/>
          </a:p>
        </p:txBody>
      </p:sp>
    </p:spTree>
    <p:extLst>
      <p:ext uri="{BB962C8B-B14F-4D97-AF65-F5344CB8AC3E}">
        <p14:creationId xmlns:p14="http://schemas.microsoft.com/office/powerpoint/2010/main" val="93854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F18C-AB65-B04C-8302-3BDF334D792E}"/>
              </a:ext>
            </a:extLst>
          </p:cNvPr>
          <p:cNvSpPr>
            <a:spLocks noGrp="1"/>
          </p:cNvSpPr>
          <p:nvPr>
            <p:ph type="ctrTitle"/>
          </p:nvPr>
        </p:nvSpPr>
        <p:spPr>
          <a:xfrm>
            <a:off x="1524000" y="1262929"/>
            <a:ext cx="9144000" cy="2387600"/>
          </a:xfrm>
        </p:spPr>
        <p:txBody>
          <a:bodyPr>
            <a:normAutofit/>
          </a:bodyPr>
          <a:lstStyle/>
          <a:p>
            <a:r>
              <a:rPr lang="en-IN" sz="8000" b="1" dirty="0">
                <a:latin typeface="Open Sans" pitchFamily="2" charset="0"/>
                <a:ea typeface="Open Sans" pitchFamily="2" charset="0"/>
                <a:cs typeface="Open Sans" pitchFamily="2" charset="0"/>
              </a:rPr>
              <a:t>FOCP – II	</a:t>
            </a:r>
            <a:endParaRPr lang="en-US" sz="80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B1E6F16F-E6A4-B0E3-52F0-E5E975CDD28F}"/>
              </a:ext>
            </a:extLst>
          </p:cNvPr>
          <p:cNvSpPr>
            <a:spLocks noGrp="1"/>
          </p:cNvSpPr>
          <p:nvPr>
            <p:ph type="subTitle" idx="1"/>
          </p:nvPr>
        </p:nvSpPr>
        <p:spPr>
          <a:xfrm>
            <a:off x="1524000" y="3699020"/>
            <a:ext cx="9144000" cy="1655762"/>
          </a:xfrm>
        </p:spPr>
        <p:txBody>
          <a:bodyPr>
            <a:normAutofit/>
          </a:bodyPr>
          <a:lstStyle/>
          <a:p>
            <a:r>
              <a:rPr lang="en-IN" sz="2800" dirty="0">
                <a:latin typeface="Open Sans" pitchFamily="2" charset="0"/>
                <a:ea typeface="Open Sans" pitchFamily="2" charset="0"/>
                <a:cs typeface="Open Sans" pitchFamily="2" charset="0"/>
              </a:rPr>
              <a:t>End Semester Project</a:t>
            </a:r>
            <a:endParaRPr lang="en-US" sz="28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0723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4879-EF03-D5A5-B9A7-2574AF1CB99B}"/>
              </a:ext>
            </a:extLst>
          </p:cNvPr>
          <p:cNvSpPr>
            <a:spLocks noGrp="1"/>
          </p:cNvSpPr>
          <p:nvPr>
            <p:ph type="title"/>
          </p:nvPr>
        </p:nvSpPr>
        <p:spPr/>
        <p:txBody>
          <a:bodyPr/>
          <a:lstStyle/>
          <a:p>
            <a:r>
              <a:rPr lang="en-US" b="1" dirty="0"/>
              <a:t>Exception Handling</a:t>
            </a:r>
          </a:p>
        </p:txBody>
      </p:sp>
      <p:sp>
        <p:nvSpPr>
          <p:cNvPr id="3" name="Content Placeholder 2">
            <a:extLst>
              <a:ext uri="{FF2B5EF4-FFF2-40B4-BE49-F238E27FC236}">
                <a16:creationId xmlns:a16="http://schemas.microsoft.com/office/drawing/2014/main" id="{43C619C1-4B68-D1D4-60D3-E57323CA88EA}"/>
              </a:ext>
            </a:extLst>
          </p:cNvPr>
          <p:cNvSpPr>
            <a:spLocks noGrp="1"/>
          </p:cNvSpPr>
          <p:nvPr>
            <p:ph idx="1"/>
          </p:nvPr>
        </p:nvSpPr>
        <p:spPr/>
        <p:txBody>
          <a:bodyPr/>
          <a:lstStyle/>
          <a:p>
            <a:pPr marL="0" indent="0">
              <a:buNone/>
            </a:pPr>
            <a:r>
              <a:rPr lang="en-US" dirty="0">
                <a:latin typeface="+mj-lt"/>
              </a:rPr>
              <a:t>Exception Handling in Java is one of the effective means to handle the runtime errors so that the regular flow of the application can be preserved. Java Exception Handling is a mechanism to handle runtime errors such as </a:t>
            </a:r>
            <a:r>
              <a:rPr lang="en-US" dirty="0" err="1">
                <a:latin typeface="+mj-lt"/>
              </a:rPr>
              <a:t>ClassNotFoundException</a:t>
            </a:r>
            <a:r>
              <a:rPr lang="en-US" dirty="0">
                <a:latin typeface="+mj-lt"/>
              </a:rPr>
              <a:t>, </a:t>
            </a:r>
            <a:r>
              <a:rPr lang="en-US" dirty="0" err="1">
                <a:latin typeface="+mj-lt"/>
              </a:rPr>
              <a:t>IOException</a:t>
            </a:r>
            <a:r>
              <a:rPr lang="en-US" dirty="0">
                <a:latin typeface="+mj-lt"/>
              </a:rPr>
              <a:t>, </a:t>
            </a:r>
            <a:r>
              <a:rPr lang="en-US" dirty="0" err="1">
                <a:latin typeface="+mj-lt"/>
              </a:rPr>
              <a:t>SQLException</a:t>
            </a:r>
            <a:r>
              <a:rPr lang="en-US" dirty="0">
                <a:latin typeface="+mj-lt"/>
              </a:rPr>
              <a:t>, </a:t>
            </a:r>
            <a:r>
              <a:rPr lang="en-US" dirty="0" err="1">
                <a:latin typeface="+mj-lt"/>
              </a:rPr>
              <a:t>RemoteException</a:t>
            </a:r>
            <a:r>
              <a:rPr lang="en-US" dirty="0">
                <a:latin typeface="+mj-lt"/>
              </a:rPr>
              <a:t>, etc.</a:t>
            </a:r>
          </a:p>
          <a:p>
            <a:pPr marL="0" indent="0">
              <a:buNone/>
            </a:pPr>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98170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A75B-7B41-1A77-09C9-0A0131105877}"/>
              </a:ext>
            </a:extLst>
          </p:cNvPr>
          <p:cNvSpPr>
            <a:spLocks noGrp="1"/>
          </p:cNvSpPr>
          <p:nvPr>
            <p:ph type="title"/>
          </p:nvPr>
        </p:nvSpPr>
        <p:spPr/>
        <p:txBody>
          <a:bodyPr/>
          <a:lstStyle/>
          <a:p>
            <a:r>
              <a:rPr lang="en-US" b="1" dirty="0"/>
              <a:t>File Handling </a:t>
            </a:r>
          </a:p>
        </p:txBody>
      </p:sp>
      <p:sp>
        <p:nvSpPr>
          <p:cNvPr id="3" name="Content Placeholder 2">
            <a:extLst>
              <a:ext uri="{FF2B5EF4-FFF2-40B4-BE49-F238E27FC236}">
                <a16:creationId xmlns:a16="http://schemas.microsoft.com/office/drawing/2014/main" id="{FE6D8799-C941-E220-3F57-9A2AB95F52A8}"/>
              </a:ext>
            </a:extLst>
          </p:cNvPr>
          <p:cNvSpPr>
            <a:spLocks noGrp="1"/>
          </p:cNvSpPr>
          <p:nvPr>
            <p:ph idx="1"/>
          </p:nvPr>
        </p:nvSpPr>
        <p:spPr/>
        <p:txBody>
          <a:bodyPr/>
          <a:lstStyle/>
          <a:p>
            <a:pPr marL="0" indent="0">
              <a:buNone/>
            </a:pPr>
            <a:r>
              <a:rPr lang="en-US" dirty="0"/>
              <a:t>In Java, with the help of File Class, we can work with files. This File Class is inside the java.io package. The File class can be used by creating an object of the class and then specifying the name of the file.</a:t>
            </a:r>
          </a:p>
        </p:txBody>
      </p:sp>
    </p:spTree>
    <p:extLst>
      <p:ext uri="{BB962C8B-B14F-4D97-AF65-F5344CB8AC3E}">
        <p14:creationId xmlns:p14="http://schemas.microsoft.com/office/powerpoint/2010/main" val="17761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D3E8-86D1-4167-4E0F-04AAD3A79660}"/>
              </a:ext>
            </a:extLst>
          </p:cNvPr>
          <p:cNvSpPr>
            <a:spLocks noGrp="1"/>
          </p:cNvSpPr>
          <p:nvPr>
            <p:ph type="title"/>
          </p:nvPr>
        </p:nvSpPr>
        <p:spPr/>
        <p:txBody>
          <a:bodyPr/>
          <a:lstStyle/>
          <a:p>
            <a:r>
              <a:rPr lang="en-US" b="1" dirty="0" err="1"/>
              <a:t>ArrayList</a:t>
            </a:r>
            <a:endParaRPr lang="en-US" b="1" dirty="0"/>
          </a:p>
        </p:txBody>
      </p:sp>
      <p:sp>
        <p:nvSpPr>
          <p:cNvPr id="3" name="Content Placeholder 2">
            <a:extLst>
              <a:ext uri="{FF2B5EF4-FFF2-40B4-BE49-F238E27FC236}">
                <a16:creationId xmlns:a16="http://schemas.microsoft.com/office/drawing/2014/main" id="{5D137540-26D5-7179-9302-55F1E4533CB0}"/>
              </a:ext>
            </a:extLst>
          </p:cNvPr>
          <p:cNvSpPr>
            <a:spLocks noGrp="1"/>
          </p:cNvSpPr>
          <p:nvPr>
            <p:ph idx="1"/>
          </p:nvPr>
        </p:nvSpPr>
        <p:spPr/>
        <p:txBody>
          <a:bodyPr/>
          <a:lstStyle/>
          <a:p>
            <a:pPr marL="0" indent="0">
              <a:buNone/>
            </a:pPr>
            <a:r>
              <a:rPr lang="en-US" dirty="0"/>
              <a:t>The </a:t>
            </a:r>
            <a:r>
              <a:rPr lang="en-US" dirty="0" err="1"/>
              <a:t>ArrayList</a:t>
            </a:r>
            <a:r>
              <a:rPr lang="en-US" dirty="0"/>
              <a:t> class is a resizable array, which can be found in the </a:t>
            </a:r>
            <a:r>
              <a:rPr lang="en-US" dirty="0" err="1"/>
              <a:t>java.util</a:t>
            </a:r>
            <a:r>
              <a:rPr lang="en-US" dirty="0"/>
              <a:t> package.</a:t>
            </a:r>
          </a:p>
          <a:p>
            <a:pPr marL="0" indent="0">
              <a:buNone/>
            </a:pPr>
            <a:endParaRPr lang="en-US" dirty="0"/>
          </a:p>
          <a:p>
            <a:pPr marL="0" indent="0">
              <a:buNone/>
            </a:pPr>
            <a:r>
              <a:rPr lang="en-US" dirty="0"/>
              <a:t>The difference between a built-in array and an </a:t>
            </a:r>
            <a:r>
              <a:rPr lang="en-US" dirty="0" err="1"/>
              <a:t>ArrayList</a:t>
            </a:r>
            <a:r>
              <a:rPr lang="en-US" dirty="0"/>
              <a:t> in Java, is that the size of an array cannot be modified (if you want to add or remove elements to/from an array, you must create a new one). While elements can be added and removed from an </a:t>
            </a:r>
            <a:r>
              <a:rPr lang="en-US" dirty="0" err="1"/>
              <a:t>ArrayList</a:t>
            </a:r>
            <a:r>
              <a:rPr lang="en-US" dirty="0"/>
              <a:t> whenever you want.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6760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E485-8581-51EB-21DC-BB592CA8E4DD}"/>
              </a:ext>
            </a:extLst>
          </p:cNvPr>
          <p:cNvSpPr>
            <a:spLocks noGrp="1"/>
          </p:cNvSpPr>
          <p:nvPr>
            <p:ph type="ctrTitle"/>
          </p:nvPr>
        </p:nvSpPr>
        <p:spPr>
          <a:xfrm>
            <a:off x="1524000" y="2539257"/>
            <a:ext cx="9144000" cy="1386195"/>
          </a:xfrm>
        </p:spPr>
        <p:txBody>
          <a:bodyPr/>
          <a:lstStyle/>
          <a:p>
            <a:r>
              <a:rPr lang="en-US" b="1" dirty="0"/>
              <a:t>Output</a:t>
            </a:r>
            <a:endParaRPr lang="en-IN" b="1" dirty="0"/>
          </a:p>
        </p:txBody>
      </p:sp>
    </p:spTree>
    <p:extLst>
      <p:ext uri="{BB962C8B-B14F-4D97-AF65-F5344CB8AC3E}">
        <p14:creationId xmlns:p14="http://schemas.microsoft.com/office/powerpoint/2010/main" val="13590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ext&#10;&#10;Description automatically generated">
            <a:extLst>
              <a:ext uri="{FF2B5EF4-FFF2-40B4-BE49-F238E27FC236}">
                <a16:creationId xmlns:a16="http://schemas.microsoft.com/office/drawing/2014/main" id="{69366B63-653A-D625-EF67-89C60EBB067C}"/>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22041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5" name="Picture 54" descr="Text, email&#10;&#10;Description automatically generated">
            <a:extLst>
              <a:ext uri="{FF2B5EF4-FFF2-40B4-BE49-F238E27FC236}">
                <a16:creationId xmlns:a16="http://schemas.microsoft.com/office/drawing/2014/main" id="{76F9656E-F8FF-6A6C-5012-9C933EC979BD}"/>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404093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email&#10;&#10;Description automatically generated">
            <a:extLst>
              <a:ext uri="{FF2B5EF4-FFF2-40B4-BE49-F238E27FC236}">
                <a16:creationId xmlns:a16="http://schemas.microsoft.com/office/drawing/2014/main" id="{C6BBC2A0-3C79-B587-5107-AC8BF119D01B}"/>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64604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 letter&#10;&#10;Description automatically generated">
            <a:extLst>
              <a:ext uri="{FF2B5EF4-FFF2-40B4-BE49-F238E27FC236}">
                <a16:creationId xmlns:a16="http://schemas.microsoft.com/office/drawing/2014/main" id="{AF2CD9CE-3816-CB86-F636-FC94BFDCD4D4}"/>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0226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email&#10;&#10;Description automatically generated">
            <a:extLst>
              <a:ext uri="{FF2B5EF4-FFF2-40B4-BE49-F238E27FC236}">
                <a16:creationId xmlns:a16="http://schemas.microsoft.com/office/drawing/2014/main" id="{AD964DD1-9344-01C2-9C3A-A14AF448F2EB}"/>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423430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able&#10;&#10;Description automatically generated">
            <a:extLst>
              <a:ext uri="{FF2B5EF4-FFF2-40B4-BE49-F238E27FC236}">
                <a16:creationId xmlns:a16="http://schemas.microsoft.com/office/drawing/2014/main" id="{636AFB2E-F521-2D39-0A02-6B9ACB830ECE}"/>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61814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517C9-1CBF-A59A-FFDF-5199FE73931C}"/>
              </a:ext>
            </a:extLst>
          </p:cNvPr>
          <p:cNvSpPr>
            <a:spLocks noGrp="1"/>
          </p:cNvSpPr>
          <p:nvPr>
            <p:ph type="ctrTitle"/>
          </p:nvPr>
        </p:nvSpPr>
        <p:spPr>
          <a:xfrm>
            <a:off x="1524000" y="1676544"/>
            <a:ext cx="9144000" cy="2387600"/>
          </a:xfrm>
        </p:spPr>
        <p:txBody>
          <a:bodyPr>
            <a:normAutofit/>
          </a:bodyPr>
          <a:lstStyle/>
          <a:p>
            <a:r>
              <a:rPr lang="en-IN" sz="5400" b="1" dirty="0">
                <a:latin typeface="Open Sans" pitchFamily="2" charset="0"/>
                <a:ea typeface="Open Sans" pitchFamily="2" charset="0"/>
                <a:cs typeface="Open Sans" pitchFamily="2" charset="0"/>
              </a:rPr>
              <a:t>Blood Bank Management System</a:t>
            </a:r>
            <a:endParaRPr lang="en-US" sz="5400" b="1" dirty="0">
              <a:latin typeface="Open Sans" pitchFamily="2" charset="0"/>
              <a:ea typeface="Open Sans" pitchFamily="2" charset="0"/>
              <a:cs typeface="Open Sans" pitchFamily="2" charset="0"/>
            </a:endParaRPr>
          </a:p>
        </p:txBody>
      </p:sp>
      <p:sp>
        <p:nvSpPr>
          <p:cNvPr id="3" name="Subtitle 2">
            <a:extLst>
              <a:ext uri="{FF2B5EF4-FFF2-40B4-BE49-F238E27FC236}">
                <a16:creationId xmlns:a16="http://schemas.microsoft.com/office/drawing/2014/main" id="{18FAF98A-B6A6-215D-F2EB-5B2AE5A41C8C}"/>
              </a:ext>
            </a:extLst>
          </p:cNvPr>
          <p:cNvSpPr>
            <a:spLocks noGrp="1"/>
          </p:cNvSpPr>
          <p:nvPr>
            <p:ph type="subTitle" idx="1"/>
          </p:nvPr>
        </p:nvSpPr>
        <p:spPr>
          <a:xfrm>
            <a:off x="1524000" y="4502584"/>
            <a:ext cx="9144000" cy="568180"/>
          </a:xfrm>
        </p:spPr>
        <p:txBody>
          <a:bodyPr>
            <a:normAutofit/>
          </a:bodyPr>
          <a:lstStyle/>
          <a:p>
            <a:r>
              <a:rPr lang="en-IN" sz="3200" dirty="0"/>
              <a:t>Java Project</a:t>
            </a:r>
          </a:p>
          <a:p>
            <a:endParaRPr lang="en-US" sz="3200" dirty="0"/>
          </a:p>
        </p:txBody>
      </p:sp>
    </p:spTree>
    <p:extLst>
      <p:ext uri="{BB962C8B-B14F-4D97-AF65-F5344CB8AC3E}">
        <p14:creationId xmlns:p14="http://schemas.microsoft.com/office/powerpoint/2010/main" val="2697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8875FA02-124D-F034-328A-E7D2173F7A9D}"/>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0337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CF0F88FC-8968-AF8C-6302-FDBF729E03FC}"/>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126098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10;&#10;Description automatically generated">
            <a:extLst>
              <a:ext uri="{FF2B5EF4-FFF2-40B4-BE49-F238E27FC236}">
                <a16:creationId xmlns:a16="http://schemas.microsoft.com/office/drawing/2014/main" id="{FF91DE18-73C6-A436-71F1-43ADA19EE01C}"/>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98793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23A3F01F-8E0D-7261-A037-D1A017A70146}"/>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205187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10;&#10;Description automatically generated">
            <a:extLst>
              <a:ext uri="{FF2B5EF4-FFF2-40B4-BE49-F238E27FC236}">
                <a16:creationId xmlns:a16="http://schemas.microsoft.com/office/drawing/2014/main" id="{09DDF652-9D4E-B79A-79EF-9DD47ABD2487}"/>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4987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email&#10;&#10;Description automatically generated">
            <a:extLst>
              <a:ext uri="{FF2B5EF4-FFF2-40B4-BE49-F238E27FC236}">
                <a16:creationId xmlns:a16="http://schemas.microsoft.com/office/drawing/2014/main" id="{89D8F0B1-9B26-68F3-42DC-B253A1542DBC}"/>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728861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 letter&#10;&#10;Description automatically generated">
            <a:extLst>
              <a:ext uri="{FF2B5EF4-FFF2-40B4-BE49-F238E27FC236}">
                <a16:creationId xmlns:a16="http://schemas.microsoft.com/office/drawing/2014/main" id="{1235FDA0-8440-C3D6-4889-E4AB60379296}"/>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8076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FD42811E-DFBD-7456-0528-C5ABB212CC32}"/>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210937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able&#10;&#10;Description automatically generated">
            <a:extLst>
              <a:ext uri="{FF2B5EF4-FFF2-40B4-BE49-F238E27FC236}">
                <a16:creationId xmlns:a16="http://schemas.microsoft.com/office/drawing/2014/main" id="{AD8F7E3A-84C8-5E51-49D0-55A2A106894B}"/>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272288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Table&#10;&#10;Description automatically generated">
            <a:extLst>
              <a:ext uri="{FF2B5EF4-FFF2-40B4-BE49-F238E27FC236}">
                <a16:creationId xmlns:a16="http://schemas.microsoft.com/office/drawing/2014/main" id="{25CE8CD0-DC95-5C62-7046-BD3B553703D2}"/>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56802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2836B-1872-FAF8-9B34-0B742EE671AC}"/>
              </a:ext>
            </a:extLst>
          </p:cNvPr>
          <p:cNvSpPr>
            <a:spLocks noGrp="1"/>
          </p:cNvSpPr>
          <p:nvPr>
            <p:ph idx="1"/>
          </p:nvPr>
        </p:nvSpPr>
        <p:spPr>
          <a:xfrm>
            <a:off x="838200" y="1253331"/>
            <a:ext cx="10515600" cy="4351338"/>
          </a:xfrm>
        </p:spPr>
        <p:txBody>
          <a:bodyPr/>
          <a:lstStyle/>
          <a:p>
            <a:pPr marL="0" indent="0">
              <a:buNone/>
            </a:pPr>
            <a:r>
              <a:rPr lang="en-IN" b="1" dirty="0"/>
              <a:t>By: </a:t>
            </a:r>
          </a:p>
          <a:p>
            <a:pPr marL="0" indent="0">
              <a:buNone/>
            </a:pPr>
            <a:r>
              <a:rPr lang="en-IN" dirty="0"/>
              <a:t>Piyush Gambhir (21CSU349)</a:t>
            </a:r>
          </a:p>
          <a:p>
            <a:pPr marL="0" indent="0">
              <a:buNone/>
            </a:pPr>
            <a:r>
              <a:rPr lang="en-IN" dirty="0" err="1"/>
              <a:t>Shivam</a:t>
            </a:r>
            <a:r>
              <a:rPr lang="en-IN" dirty="0"/>
              <a:t> </a:t>
            </a:r>
            <a:r>
              <a:rPr lang="en-IN" dirty="0" err="1"/>
              <a:t>Deswal</a:t>
            </a:r>
            <a:r>
              <a:rPr lang="en-IN" dirty="0"/>
              <a:t> (21CSU091)</a:t>
            </a:r>
          </a:p>
          <a:p>
            <a:pPr marL="0" indent="0">
              <a:buNone/>
            </a:pPr>
            <a:r>
              <a:rPr lang="en-IN" dirty="0" err="1"/>
              <a:t>Akshayy</a:t>
            </a:r>
            <a:r>
              <a:rPr lang="en-IN" dirty="0"/>
              <a:t> Hooda (21CSU312)</a:t>
            </a:r>
          </a:p>
          <a:p>
            <a:pPr marL="0" indent="0">
              <a:buNone/>
            </a:pPr>
            <a:r>
              <a:rPr lang="en-IN" dirty="0"/>
              <a:t>Akash (21CSU315)</a:t>
            </a:r>
          </a:p>
          <a:p>
            <a:pPr marL="0" indent="0">
              <a:buNone/>
            </a:pPr>
            <a:endParaRPr lang="en-IN" dirty="0"/>
          </a:p>
          <a:p>
            <a:pPr marL="0" indent="0">
              <a:buNone/>
            </a:pPr>
            <a:r>
              <a:rPr lang="en-IN" b="1" dirty="0"/>
              <a:t>Under the supervision of:</a:t>
            </a:r>
          </a:p>
          <a:p>
            <a:pPr marL="0" indent="0">
              <a:buNone/>
            </a:pPr>
            <a:r>
              <a:rPr lang="en-IN" dirty="0"/>
              <a:t>Ms. Ruchika Lalit</a:t>
            </a:r>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96954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email&#10;&#10;Description automatically generated">
            <a:extLst>
              <a:ext uri="{FF2B5EF4-FFF2-40B4-BE49-F238E27FC236}">
                <a16:creationId xmlns:a16="http://schemas.microsoft.com/office/drawing/2014/main" id="{8FB07F75-35B8-2755-105E-EEF5F02DDB08}"/>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2138314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able&#10;&#10;Description automatically generated">
            <a:extLst>
              <a:ext uri="{FF2B5EF4-FFF2-40B4-BE49-F238E27FC236}">
                <a16:creationId xmlns:a16="http://schemas.microsoft.com/office/drawing/2014/main" id="{4A21460E-1A94-D195-0702-534A257395A1}"/>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53442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able&#10;&#10;Description automatically generated with medium confidence">
            <a:extLst>
              <a:ext uri="{FF2B5EF4-FFF2-40B4-BE49-F238E27FC236}">
                <a16:creationId xmlns:a16="http://schemas.microsoft.com/office/drawing/2014/main" id="{89AF834C-ED01-C36F-1765-263069FBD4DD}"/>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51749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10;&#10;Description automatically generated">
            <a:extLst>
              <a:ext uri="{FF2B5EF4-FFF2-40B4-BE49-F238E27FC236}">
                <a16:creationId xmlns:a16="http://schemas.microsoft.com/office/drawing/2014/main" id="{8BCDC96D-51C4-C842-9149-DB32AE5DAB52}"/>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842315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EBCD022E-42F5-B800-0342-FC30DA159DBB}"/>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431928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10;&#10;Description automatically generated">
            <a:extLst>
              <a:ext uri="{FF2B5EF4-FFF2-40B4-BE49-F238E27FC236}">
                <a16:creationId xmlns:a16="http://schemas.microsoft.com/office/drawing/2014/main" id="{5CE7BBED-56D9-F56A-776E-E4FA513FB8D2}"/>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914195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 application, email&#10;&#10;Description automatically generated">
            <a:extLst>
              <a:ext uri="{FF2B5EF4-FFF2-40B4-BE49-F238E27FC236}">
                <a16:creationId xmlns:a16="http://schemas.microsoft.com/office/drawing/2014/main" id="{FEB30153-736D-141D-B047-26E2BB5DAF28}"/>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3923809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ext&#10;&#10;Description automatically generated">
            <a:extLst>
              <a:ext uri="{FF2B5EF4-FFF2-40B4-BE49-F238E27FC236}">
                <a16:creationId xmlns:a16="http://schemas.microsoft.com/office/drawing/2014/main" id="{49471BCF-6916-C455-61BA-CE2DD7404976}"/>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4125136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 letter&#10;&#10;Description automatically generated">
            <a:extLst>
              <a:ext uri="{FF2B5EF4-FFF2-40B4-BE49-F238E27FC236}">
                <a16:creationId xmlns:a16="http://schemas.microsoft.com/office/drawing/2014/main" id="{D3F2A540-F59B-0C59-38FD-2F5D5C9E3D0C}"/>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054993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7AF6710F-E159-4056-E732-3A2AC7441683}"/>
              </a:ext>
            </a:extLst>
          </p:cNvPr>
          <p:cNvPicPr>
            <a:picLocks noChangeAspect="1"/>
          </p:cNvPicPr>
          <p:nvPr/>
        </p:nvPicPr>
        <p:blipFill rotWithShape="1">
          <a:blip r:embed="rId2">
            <a:extLst>
              <a:ext uri="{28A0092B-C50C-407E-A947-70E740481C1C}">
                <a14:useLocalDpi xmlns:a14="http://schemas.microsoft.com/office/drawing/2010/main" val="0"/>
              </a:ext>
            </a:extLst>
          </a:blip>
          <a:srcRect r="4872" b="1"/>
          <a:stretch/>
        </p:blipFill>
        <p:spPr>
          <a:xfrm>
            <a:off x="20" y="1282"/>
            <a:ext cx="12191980" cy="6856718"/>
          </a:xfrm>
          <a:prstGeom prst="rect">
            <a:avLst/>
          </a:prstGeom>
        </p:spPr>
      </p:pic>
    </p:spTree>
    <p:extLst>
      <p:ext uri="{BB962C8B-B14F-4D97-AF65-F5344CB8AC3E}">
        <p14:creationId xmlns:p14="http://schemas.microsoft.com/office/powerpoint/2010/main" val="164380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CD3C-A5E8-F965-B67F-46542CC2F87B}"/>
              </a:ext>
            </a:extLst>
          </p:cNvPr>
          <p:cNvSpPr>
            <a:spLocks noGrp="1"/>
          </p:cNvSpPr>
          <p:nvPr>
            <p:ph type="title"/>
          </p:nvPr>
        </p:nvSpPr>
        <p:spPr/>
        <p:txBody>
          <a:bodyPr/>
          <a:lstStyle/>
          <a:p>
            <a:r>
              <a:rPr lang="en-IN" b="1" dirty="0">
                <a:latin typeface="Open Sans" pitchFamily="2" charset="0"/>
                <a:ea typeface="Open Sans" pitchFamily="2" charset="0"/>
                <a:cs typeface="Open Sans" pitchFamily="2" charset="0"/>
              </a:rPr>
              <a:t>Table of Contents</a:t>
            </a:r>
            <a:endParaRPr lang="en-US" b="1" dirty="0">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36861628-D1C2-A112-0B89-E09F10CDA15F}"/>
              </a:ext>
            </a:extLst>
          </p:cNvPr>
          <p:cNvSpPr>
            <a:spLocks noGrp="1"/>
          </p:cNvSpPr>
          <p:nvPr>
            <p:ph idx="1"/>
          </p:nvPr>
        </p:nvSpPr>
        <p:spPr/>
        <p:txBody>
          <a:bodyPr/>
          <a:lstStyle/>
          <a:p>
            <a:pPr marL="514350" indent="-514350">
              <a:buFont typeface="+mj-lt"/>
              <a:buAutoNum type="arabicPeriod"/>
            </a:pPr>
            <a:r>
              <a:rPr lang="en-IN" dirty="0"/>
              <a:t>Introduction</a:t>
            </a:r>
          </a:p>
          <a:p>
            <a:pPr marL="514350" indent="-514350">
              <a:buFont typeface="+mj-lt"/>
              <a:buAutoNum type="arabicPeriod"/>
            </a:pPr>
            <a:r>
              <a:rPr lang="en-IN" dirty="0"/>
              <a:t>Hardware Requirements </a:t>
            </a:r>
          </a:p>
          <a:p>
            <a:pPr marL="514350" indent="-514350">
              <a:buFont typeface="+mj-lt"/>
              <a:buAutoNum type="arabicPeriod"/>
            </a:pPr>
            <a:r>
              <a:rPr lang="en-IN" dirty="0"/>
              <a:t>Software Requirements</a:t>
            </a:r>
          </a:p>
          <a:p>
            <a:pPr marL="514350" indent="-514350">
              <a:buFont typeface="+mj-lt"/>
              <a:buAutoNum type="arabicPeriod"/>
            </a:pPr>
            <a:r>
              <a:rPr lang="en-IN" dirty="0"/>
              <a:t>Java Concepts Used</a:t>
            </a:r>
          </a:p>
          <a:p>
            <a:pPr marL="514350" indent="-514350">
              <a:buFont typeface="+mj-lt"/>
              <a:buAutoNum type="arabicPeriod"/>
            </a:pPr>
            <a:r>
              <a:rPr lang="en-IN" dirty="0"/>
              <a:t>Output</a:t>
            </a:r>
            <a:endParaRPr lang="en-US" dirty="0"/>
          </a:p>
        </p:txBody>
      </p:sp>
    </p:spTree>
    <p:extLst>
      <p:ext uri="{BB962C8B-B14F-4D97-AF65-F5344CB8AC3E}">
        <p14:creationId xmlns:p14="http://schemas.microsoft.com/office/powerpoint/2010/main" val="323762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68A-4B42-5208-63DF-2B38EE436380}"/>
              </a:ext>
            </a:extLst>
          </p:cNvPr>
          <p:cNvSpPr>
            <a:spLocks noGrp="1"/>
          </p:cNvSpPr>
          <p:nvPr>
            <p:ph type="title"/>
          </p:nvPr>
        </p:nvSpPr>
        <p:spPr/>
        <p:txBody>
          <a:bodyPr/>
          <a:lstStyle/>
          <a:p>
            <a:r>
              <a:rPr lang="en-IN" b="1" dirty="0">
                <a:latin typeface="Open Sans" pitchFamily="2" charset="0"/>
                <a:ea typeface="Open Sans" pitchFamily="2" charset="0"/>
                <a:cs typeface="Open Sans" pitchFamily="2" charset="0"/>
              </a:rPr>
              <a:t>Introduction</a:t>
            </a:r>
            <a:endParaRPr lang="en-US" b="1" dirty="0">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603FF308-A228-8183-8ECE-C9515D8F49A5}"/>
              </a:ext>
            </a:extLst>
          </p:cNvPr>
          <p:cNvSpPr>
            <a:spLocks noGrp="1"/>
          </p:cNvSpPr>
          <p:nvPr>
            <p:ph idx="1"/>
          </p:nvPr>
        </p:nvSpPr>
        <p:spPr/>
        <p:txBody>
          <a:bodyPr>
            <a:normAutofit/>
          </a:bodyPr>
          <a:lstStyle/>
          <a:p>
            <a:pPr marL="0" indent="0">
              <a:buNone/>
            </a:pPr>
            <a:r>
              <a:rPr lang="en-US" dirty="0">
                <a:latin typeface="Open Sans" pitchFamily="2" charset="0"/>
                <a:ea typeface="Open Sans" pitchFamily="2" charset="0"/>
                <a:cs typeface="Open Sans" pitchFamily="2" charset="0"/>
              </a:rPr>
              <a:t>The aim of the project is to retrieve, process and store information related to donors and patients. The system inputs the details of patients (name, age, disease, doctor, admitted date, blood group required) and details of donors (name, age, blood group, any disease). </a:t>
            </a:r>
          </a:p>
        </p:txBody>
      </p:sp>
    </p:spTree>
    <p:extLst>
      <p:ext uri="{BB962C8B-B14F-4D97-AF65-F5344CB8AC3E}">
        <p14:creationId xmlns:p14="http://schemas.microsoft.com/office/powerpoint/2010/main" val="268977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A213-CC5D-B2D3-DD89-70FAA42D92D3}"/>
              </a:ext>
            </a:extLst>
          </p:cNvPr>
          <p:cNvSpPr>
            <a:spLocks noGrp="1"/>
          </p:cNvSpPr>
          <p:nvPr>
            <p:ph type="title"/>
          </p:nvPr>
        </p:nvSpPr>
        <p:spPr/>
        <p:txBody>
          <a:bodyPr/>
          <a:lstStyle/>
          <a:p>
            <a:r>
              <a:rPr lang="en-IN" b="1" dirty="0">
                <a:latin typeface="Open Sans" pitchFamily="2" charset="0"/>
                <a:ea typeface="Open Sans" pitchFamily="2" charset="0"/>
                <a:cs typeface="Open Sans" pitchFamily="2" charset="0"/>
              </a:rPr>
              <a:t>Minimum Hardware Requirements</a:t>
            </a:r>
            <a:endParaRPr lang="en-US" b="1" dirty="0">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855D1E30-4CDA-3128-8A40-2EACAFFF9B08}"/>
              </a:ext>
            </a:extLst>
          </p:cNvPr>
          <p:cNvSpPr>
            <a:spLocks noGrp="1"/>
          </p:cNvSpPr>
          <p:nvPr>
            <p:ph idx="1"/>
          </p:nvPr>
        </p:nvSpPr>
        <p:spPr/>
        <p:txBody>
          <a:bodyPr/>
          <a:lstStyle/>
          <a:p>
            <a:pPr marL="342900" marR="0" lvl="0" indent="-342900">
              <a:lnSpc>
                <a:spcPct val="115000"/>
              </a:lnSpc>
              <a:spcBef>
                <a:spcPts val="0"/>
              </a:spcBef>
              <a:spcAft>
                <a:spcPts val="0"/>
              </a:spcAft>
              <a:buFont typeface="Symbol" panose="05050102010706020507" pitchFamily="18" charset="2"/>
              <a:buChar char=""/>
              <a:tabLst>
                <a:tab pos="5713730" algn="l"/>
              </a:tabLst>
            </a:pPr>
            <a:r>
              <a:rPr lang="en-US" b="1" dirty="0">
                <a:effectLst/>
                <a:latin typeface="+mj-lt"/>
                <a:ea typeface="Times New Roman" panose="02020603050405020304" pitchFamily="18" charset="0"/>
              </a:rPr>
              <a:t>Processor:</a:t>
            </a:r>
            <a:r>
              <a:rPr lang="en-US" dirty="0">
                <a:effectLst/>
                <a:latin typeface="+mj-lt"/>
                <a:ea typeface="Times New Roman" panose="02020603050405020304" pitchFamily="18" charset="0"/>
              </a:rPr>
              <a:t> Intel Atom® Processor or Intel </a:t>
            </a:r>
            <a:r>
              <a:rPr lang="en-US" dirty="0" err="1">
                <a:effectLst/>
                <a:latin typeface="+mj-lt"/>
                <a:ea typeface="Times New Roman" panose="02020603050405020304" pitchFamily="18" charset="0"/>
              </a:rPr>
              <a:t>CoreTM</a:t>
            </a:r>
            <a:r>
              <a:rPr lang="en-US" dirty="0">
                <a:effectLst/>
                <a:latin typeface="+mj-lt"/>
                <a:ea typeface="Times New Roman" panose="02020603050405020304" pitchFamily="18" charset="0"/>
              </a:rPr>
              <a:t> i3 or AMD Ryzen 3</a:t>
            </a:r>
            <a:endParaRPr lang="en-IN" dirty="0">
              <a:effectLst/>
              <a:latin typeface="+mj-lt"/>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5713730" algn="l"/>
              </a:tabLst>
            </a:pPr>
            <a:r>
              <a:rPr lang="en-US" b="1" dirty="0">
                <a:effectLst/>
                <a:latin typeface="+mj-lt"/>
                <a:ea typeface="Times New Roman" panose="02020603050405020304" pitchFamily="18" charset="0"/>
              </a:rPr>
              <a:t>RAM:</a:t>
            </a:r>
            <a:r>
              <a:rPr lang="en-US" dirty="0">
                <a:effectLst/>
                <a:latin typeface="+mj-lt"/>
                <a:ea typeface="Times New Roman" panose="02020603050405020304" pitchFamily="18" charset="0"/>
              </a:rPr>
              <a:t> 2GB</a:t>
            </a:r>
            <a:endParaRPr lang="en-IN" dirty="0">
              <a:effectLst/>
              <a:latin typeface="+mj-lt"/>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5713730" algn="l"/>
              </a:tabLst>
            </a:pPr>
            <a:r>
              <a:rPr lang="en-US" b="1" dirty="0">
                <a:effectLst/>
                <a:latin typeface="+mj-lt"/>
                <a:ea typeface="Times New Roman" panose="02020603050405020304" pitchFamily="18" charset="0"/>
              </a:rPr>
              <a:t>Disk Space:</a:t>
            </a:r>
            <a:r>
              <a:rPr lang="en-US" dirty="0">
                <a:effectLst/>
                <a:latin typeface="+mj-lt"/>
                <a:ea typeface="Times New Roman" panose="02020603050405020304" pitchFamily="18" charset="0"/>
              </a:rPr>
              <a:t> 1GB</a:t>
            </a:r>
            <a:endParaRPr lang="en-IN" dirty="0">
              <a:effectLst/>
              <a:latin typeface="+mj-lt"/>
              <a:ea typeface="Times New Roman" panose="02020603050405020304" pitchFamily="18" charset="0"/>
            </a:endParaRPr>
          </a:p>
          <a:p>
            <a:endParaRPr lang="en-IN"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8264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9437-8FBD-7345-B1AD-49EF8FAF53B9}"/>
              </a:ext>
            </a:extLst>
          </p:cNvPr>
          <p:cNvSpPr>
            <a:spLocks noGrp="1"/>
          </p:cNvSpPr>
          <p:nvPr>
            <p:ph type="title"/>
          </p:nvPr>
        </p:nvSpPr>
        <p:spPr/>
        <p:txBody>
          <a:bodyPr/>
          <a:lstStyle/>
          <a:p>
            <a:r>
              <a:rPr lang="en-IN" b="1" dirty="0">
                <a:latin typeface="Open Sans" pitchFamily="2" charset="0"/>
                <a:ea typeface="Open Sans" pitchFamily="2" charset="0"/>
                <a:cs typeface="Open Sans" pitchFamily="2" charset="0"/>
              </a:rPr>
              <a:t>Software Requirements</a:t>
            </a:r>
            <a:endParaRPr lang="en-US" b="1" dirty="0">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B7F741C9-063F-6690-CAD0-BDDEBE56A984}"/>
              </a:ext>
            </a:extLst>
          </p:cNvPr>
          <p:cNvSpPr>
            <a:spLocks noGrp="1"/>
          </p:cNvSpPr>
          <p:nvPr>
            <p:ph idx="1"/>
          </p:nvPr>
        </p:nvSpPr>
        <p:spPr/>
        <p:txBody>
          <a:bodyPr/>
          <a:lstStyle/>
          <a:p>
            <a:r>
              <a:rPr lang="en-IN" b="1" dirty="0">
                <a:latin typeface="Open Sans" pitchFamily="2" charset="0"/>
                <a:ea typeface="Open Sans" pitchFamily="2" charset="0"/>
                <a:cs typeface="Open Sans" pitchFamily="2" charset="0"/>
              </a:rPr>
              <a:t>Operating System: </a:t>
            </a:r>
            <a:r>
              <a:rPr lang="en-IN" dirty="0">
                <a:latin typeface="Open Sans" pitchFamily="2" charset="0"/>
                <a:ea typeface="Open Sans" pitchFamily="2" charset="0"/>
                <a:cs typeface="Open Sans" pitchFamily="2" charset="0"/>
              </a:rPr>
              <a:t>Windows, Linux, or MacOS</a:t>
            </a:r>
          </a:p>
          <a:p>
            <a:r>
              <a:rPr lang="en-IN" dirty="0">
                <a:latin typeface="Open Sans" pitchFamily="2" charset="0"/>
                <a:ea typeface="Open Sans" pitchFamily="2" charset="0"/>
                <a:cs typeface="Open Sans" pitchFamily="2" charset="0"/>
              </a:rPr>
              <a:t>JDK 18 </a:t>
            </a:r>
          </a:p>
          <a:p>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19179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D9EB-8DC7-CC1E-0C83-08069861D335}"/>
              </a:ext>
            </a:extLst>
          </p:cNvPr>
          <p:cNvSpPr>
            <a:spLocks noGrp="1"/>
          </p:cNvSpPr>
          <p:nvPr>
            <p:ph type="title"/>
          </p:nvPr>
        </p:nvSpPr>
        <p:spPr>
          <a:xfrm>
            <a:off x="838200" y="2766218"/>
            <a:ext cx="10515600" cy="1325563"/>
          </a:xfrm>
        </p:spPr>
        <p:txBody>
          <a:bodyPr/>
          <a:lstStyle/>
          <a:p>
            <a:pPr algn="ctr"/>
            <a:r>
              <a:rPr lang="en-IN" b="1" dirty="0"/>
              <a:t>Java Concepts Used</a:t>
            </a:r>
            <a:endParaRPr lang="en-US" b="1" dirty="0"/>
          </a:p>
        </p:txBody>
      </p:sp>
    </p:spTree>
    <p:extLst>
      <p:ext uri="{BB962C8B-B14F-4D97-AF65-F5344CB8AC3E}">
        <p14:creationId xmlns:p14="http://schemas.microsoft.com/office/powerpoint/2010/main" val="343604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D50E-5B71-0F5E-6FEA-CCACDA2BAAC5}"/>
              </a:ext>
            </a:extLst>
          </p:cNvPr>
          <p:cNvSpPr>
            <a:spLocks noGrp="1"/>
          </p:cNvSpPr>
          <p:nvPr>
            <p:ph type="title"/>
          </p:nvPr>
        </p:nvSpPr>
        <p:spPr/>
        <p:txBody>
          <a:bodyPr/>
          <a:lstStyle/>
          <a:p>
            <a:r>
              <a:rPr lang="en-US" b="1" dirty="0"/>
              <a:t>Scanner Class</a:t>
            </a:r>
          </a:p>
        </p:txBody>
      </p:sp>
      <p:sp>
        <p:nvSpPr>
          <p:cNvPr id="3" name="Content Placeholder 2">
            <a:extLst>
              <a:ext uri="{FF2B5EF4-FFF2-40B4-BE49-F238E27FC236}">
                <a16:creationId xmlns:a16="http://schemas.microsoft.com/office/drawing/2014/main" id="{5CA7BD9B-62F9-1B61-2976-391E4720B8CF}"/>
              </a:ext>
            </a:extLst>
          </p:cNvPr>
          <p:cNvSpPr>
            <a:spLocks noGrp="1"/>
          </p:cNvSpPr>
          <p:nvPr>
            <p:ph idx="1"/>
          </p:nvPr>
        </p:nvSpPr>
        <p:spPr/>
        <p:txBody>
          <a:bodyPr>
            <a:normAutofit/>
          </a:bodyPr>
          <a:lstStyle/>
          <a:p>
            <a:pPr marL="0" indent="0">
              <a:buNone/>
            </a:pPr>
            <a:r>
              <a:rPr lang="en-US" spc="10" dirty="0">
                <a:solidFill>
                  <a:srgbClr val="273239"/>
                </a:solidFill>
                <a:effectLst/>
                <a:latin typeface="+mj-lt"/>
                <a:ea typeface="Times New Roman" panose="02020603050405020304" pitchFamily="18" charset="0"/>
              </a:rPr>
              <a:t>Scanner is a class in </a:t>
            </a:r>
            <a:r>
              <a:rPr lang="en-US" spc="10" dirty="0" err="1">
                <a:solidFill>
                  <a:srgbClr val="273239"/>
                </a:solidFill>
                <a:effectLst/>
                <a:latin typeface="+mj-lt"/>
                <a:ea typeface="Times New Roman" panose="02020603050405020304" pitchFamily="18" charset="0"/>
              </a:rPr>
              <a:t>java.util</a:t>
            </a:r>
            <a:r>
              <a:rPr lang="en-US" spc="10" dirty="0">
                <a:solidFill>
                  <a:srgbClr val="273239"/>
                </a:solidFill>
                <a:effectLst/>
                <a:latin typeface="+mj-lt"/>
                <a:ea typeface="Times New Roman" panose="02020603050405020304" pitchFamily="18" charset="0"/>
              </a:rPr>
              <a:t> package used for obtaining the input of the primitive types like int, double, etc. and strings. It is the easiest way to read input in a Java program, though not very efficient if you want an input method for scenarios where time is a constraint like in competitive programming.</a:t>
            </a:r>
            <a:endParaRPr lang="en-US" dirty="0">
              <a:effectLst/>
              <a:latin typeface="+mj-lt"/>
              <a:ea typeface="Times New Roman" panose="02020603050405020304" pitchFamily="18" charset="0"/>
            </a:endParaRPr>
          </a:p>
          <a:p>
            <a:pPr marL="0" indent="0">
              <a:buNone/>
            </a:pPr>
            <a:endParaRPr lang="en-US" sz="4000" dirty="0">
              <a:latin typeface="+mj-lt"/>
            </a:endParaRPr>
          </a:p>
        </p:txBody>
      </p:sp>
    </p:spTree>
    <p:extLst>
      <p:ext uri="{BB962C8B-B14F-4D97-AF65-F5344CB8AC3E}">
        <p14:creationId xmlns:p14="http://schemas.microsoft.com/office/powerpoint/2010/main" val="113500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399</Words>
  <Application>Microsoft Office PowerPoint</Application>
  <PresentationFormat>Widescreen</PresentationFormat>
  <Paragraphs>40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Open Sans</vt:lpstr>
      <vt:lpstr>Symbol</vt:lpstr>
      <vt:lpstr>Office Theme</vt:lpstr>
      <vt:lpstr>FOCP – II </vt:lpstr>
      <vt:lpstr>Blood Bank Management System</vt:lpstr>
      <vt:lpstr>PowerPoint Presentation</vt:lpstr>
      <vt:lpstr>Table of Contents</vt:lpstr>
      <vt:lpstr>Introduction</vt:lpstr>
      <vt:lpstr>Minimum Hardware Requirements</vt:lpstr>
      <vt:lpstr>Software Requirements</vt:lpstr>
      <vt:lpstr>Java Concepts Used</vt:lpstr>
      <vt:lpstr>Scanner Class</vt:lpstr>
      <vt:lpstr>Exception Handling</vt:lpstr>
      <vt:lpstr>File Handling </vt:lpstr>
      <vt:lpstr>ArrayList</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FOCP – II </dc:title>
  <dc:creator>Piyush Gambhir</dc:creator>
  <cp:lastModifiedBy>Piyush Gambhir</cp:lastModifiedBy>
  <cp:revision>17</cp:revision>
  <dcterms:created xsi:type="dcterms:W3CDTF">2022-06-22T08:11:39Z</dcterms:created>
  <dcterms:modified xsi:type="dcterms:W3CDTF">2022-06-23T16:05:53Z</dcterms:modified>
</cp:coreProperties>
</file>