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1" r:id="rId13"/>
    <p:sldId id="270" r:id="rId14"/>
    <p:sldId id="269" r:id="rId15"/>
    <p:sldId id="268" r:id="rId16"/>
    <p:sldId id="267" r:id="rId17"/>
    <p:sldId id="266" r:id="rId18"/>
    <p:sldId id="26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EE1A-4855-52A4-8218-C4BA1409D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F8F58A-68A2-8736-DCAD-154AE0015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BAEC6B-12C3-8E7B-B982-D4A649C8DF24}"/>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2ED6B873-3849-EB82-FDAE-8FB6BA78B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A29A0-5703-15A2-001B-4B5B9D46FDA1}"/>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384869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A980-6F17-7593-C54B-536271D623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0C0A0-78C1-B574-C64E-68F4FE7760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CBB7C-253B-F487-0B0E-2ED5021E86FF}"/>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3A5CB9D7-4528-1C6E-A753-8E6D2AE89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5DC12-D1D9-07A6-E8BB-AF0F0745D19D}"/>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78855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5700-0946-AA4E-C4FE-26F8B8F89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E3706-D74B-718D-A022-B2D8FF2DD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60C34-65AE-0BA8-608C-C323AFA7CC7E}"/>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574633AE-F496-162D-3861-2175D2223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C8488-F59D-B692-F407-4EEECA9AC58A}"/>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208537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9FD3-F190-FEC2-5CE5-E080536E5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6BBD4-EC7B-6F82-64A5-9F48612842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F59FD-3E0D-434D-5161-8592EA55B932}"/>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64609904-3A37-E7CB-A66C-E97E92B25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14B4D-A486-2A15-6074-DE90C7B0DA6C}"/>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27905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273A-4AA0-4236-E46F-856B6F783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3155C5-8D57-7F38-5757-0ED42AE3FF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EC4EF-9B41-8EAA-BBCF-62E5AC0620A3}"/>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100AC4D5-AB19-AF77-4DE8-D9A51DDAE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FFDB2-139B-28A7-4631-C8FA030DBEDC}"/>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43306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97CB-668A-E22D-A267-AB15A7D095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D171E-1320-E784-01E6-66A47DD68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C4D4AA-C5BF-B017-9F89-0DA29D818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19740D-DB10-39C3-75A9-B8CBFC9FBE86}"/>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6" name="Footer Placeholder 5">
            <a:extLst>
              <a:ext uri="{FF2B5EF4-FFF2-40B4-BE49-F238E27FC236}">
                <a16:creationId xmlns:a16="http://schemas.microsoft.com/office/drawing/2014/main" id="{5CAF92A5-7E4C-D236-5D2D-2660EEBB1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064941-E53F-02BA-5E08-21DA1CEB3584}"/>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35853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0165-FB87-2173-867A-D949D6E32E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68E498-3944-D4C2-CC4A-9B76F353D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31541-5821-B542-C8CF-52351DEB8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C4810-866B-1CFF-A17A-B4F90BE34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4DC1B-D8F2-BD99-F6FB-E9DFF1758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6A853D-7733-7C6F-FFEC-6E7C46B3E590}"/>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8" name="Footer Placeholder 7">
            <a:extLst>
              <a:ext uri="{FF2B5EF4-FFF2-40B4-BE49-F238E27FC236}">
                <a16:creationId xmlns:a16="http://schemas.microsoft.com/office/drawing/2014/main" id="{E09D1B66-7029-2935-9AC9-389F50D5C1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1AFAAB-D523-8625-8CCC-0B6A30E6D503}"/>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41544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D273-C08A-AE28-A87C-D1199F8B82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508ED9-4AD1-479E-7388-1D675A539592}"/>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4" name="Footer Placeholder 3">
            <a:extLst>
              <a:ext uri="{FF2B5EF4-FFF2-40B4-BE49-F238E27FC236}">
                <a16:creationId xmlns:a16="http://schemas.microsoft.com/office/drawing/2014/main" id="{514AE25B-07D6-0A47-D87A-BFD3017789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4DE092-A77A-E23E-08C5-5EF5F6BAD0BC}"/>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3516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DC7B2-DB2B-9603-C72F-61756195035D}"/>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3" name="Footer Placeholder 2">
            <a:extLst>
              <a:ext uri="{FF2B5EF4-FFF2-40B4-BE49-F238E27FC236}">
                <a16:creationId xmlns:a16="http://schemas.microsoft.com/office/drawing/2014/main" id="{9F6A2666-9C44-7A93-0AC6-F3FACED1B0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305F0D-6CFB-8535-1566-CBACB202D48F}"/>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110379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D210-998E-B053-5BC1-E19D36D1B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017512-4484-BCBF-82DE-CED120383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1BAC1-F19F-DB89-8DC7-15252956C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75356-39A0-EA19-84F5-95E841CBBB55}"/>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6" name="Footer Placeholder 5">
            <a:extLst>
              <a:ext uri="{FF2B5EF4-FFF2-40B4-BE49-F238E27FC236}">
                <a16:creationId xmlns:a16="http://schemas.microsoft.com/office/drawing/2014/main" id="{C58B12E2-BBBF-B871-3914-9302C08CB5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1A6D91-0CD3-4F44-9753-5D2106999B90}"/>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38814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2BB-C6D8-AB96-EEE6-C48459AAB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F2E22F-6AF2-99A7-3E92-D570D8836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D7A4C8-1787-B059-68BA-8E7B057E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DAEE4-E4CE-4BBE-3B9D-6E0B9A8D535C}"/>
              </a:ext>
            </a:extLst>
          </p:cNvPr>
          <p:cNvSpPr>
            <a:spLocks noGrp="1"/>
          </p:cNvSpPr>
          <p:nvPr>
            <p:ph type="dt" sz="half" idx="10"/>
          </p:nvPr>
        </p:nvSpPr>
        <p:spPr/>
        <p:txBody>
          <a:bodyPr/>
          <a:lstStyle/>
          <a:p>
            <a:fld id="{396E2ADD-463E-4EF1-B332-9453ABA0AFF0}" type="datetimeFigureOut">
              <a:rPr lang="en-IN" smtClean="0"/>
              <a:t>02-05-2024</a:t>
            </a:fld>
            <a:endParaRPr lang="en-IN"/>
          </a:p>
        </p:txBody>
      </p:sp>
      <p:sp>
        <p:nvSpPr>
          <p:cNvPr id="6" name="Footer Placeholder 5">
            <a:extLst>
              <a:ext uri="{FF2B5EF4-FFF2-40B4-BE49-F238E27FC236}">
                <a16:creationId xmlns:a16="http://schemas.microsoft.com/office/drawing/2014/main" id="{3766C818-D5B8-4306-1562-FF6585DE5A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7014FA-545A-E614-B6E9-904106B88AE3}"/>
              </a:ext>
            </a:extLst>
          </p:cNvPr>
          <p:cNvSpPr>
            <a:spLocks noGrp="1"/>
          </p:cNvSpPr>
          <p:nvPr>
            <p:ph type="sldNum" sz="quarter" idx="12"/>
          </p:nvPr>
        </p:nvSpPr>
        <p:spPr/>
        <p:txBody>
          <a:bodyPr/>
          <a:lstStyle/>
          <a:p>
            <a:fld id="{8EAE67FF-1BAF-4BCB-BA43-229ACA6E267C}" type="slidenum">
              <a:rPr lang="en-IN" smtClean="0"/>
              <a:t>‹#›</a:t>
            </a:fld>
            <a:endParaRPr lang="en-IN"/>
          </a:p>
        </p:txBody>
      </p:sp>
    </p:spTree>
    <p:extLst>
      <p:ext uri="{BB962C8B-B14F-4D97-AF65-F5344CB8AC3E}">
        <p14:creationId xmlns:p14="http://schemas.microsoft.com/office/powerpoint/2010/main" val="99592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3A4EC-2975-D019-7162-1545D21DA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98CFD1-3246-17FD-26C8-CA39814BB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C17D55-B8F0-B1B8-DA84-FF0D27F41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6E2ADD-463E-4EF1-B332-9453ABA0AFF0}" type="datetimeFigureOut">
              <a:rPr lang="en-IN" smtClean="0"/>
              <a:t>02-05-2024</a:t>
            </a:fld>
            <a:endParaRPr lang="en-IN"/>
          </a:p>
        </p:txBody>
      </p:sp>
      <p:sp>
        <p:nvSpPr>
          <p:cNvPr id="5" name="Footer Placeholder 4">
            <a:extLst>
              <a:ext uri="{FF2B5EF4-FFF2-40B4-BE49-F238E27FC236}">
                <a16:creationId xmlns:a16="http://schemas.microsoft.com/office/drawing/2014/main" id="{D4D5C7EE-9F1B-0996-C970-1F5F4C86B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F09233-D975-33EF-D68C-08909AC7F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AE67FF-1BAF-4BCB-BA43-229ACA6E267C}" type="slidenum">
              <a:rPr lang="en-IN" smtClean="0"/>
              <a:t>‹#›</a:t>
            </a:fld>
            <a:endParaRPr lang="en-IN"/>
          </a:p>
        </p:txBody>
      </p:sp>
    </p:spTree>
    <p:extLst>
      <p:ext uri="{BB962C8B-B14F-4D97-AF65-F5344CB8AC3E}">
        <p14:creationId xmlns:p14="http://schemas.microsoft.com/office/powerpoint/2010/main" val="2274734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iyush-gambhir/ncu-lab-manual-and-end-semester-projects/tree/main/NCU-CSL349%20-%20AIR%20-%20End%20Semester%20Pro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85FC-3341-5952-9E84-0E9B49A3B0CF}"/>
              </a:ext>
            </a:extLst>
          </p:cNvPr>
          <p:cNvSpPr>
            <a:spLocks noGrp="1"/>
          </p:cNvSpPr>
          <p:nvPr>
            <p:ph type="ctrTitle"/>
          </p:nvPr>
        </p:nvSpPr>
        <p:spPr>
          <a:xfrm>
            <a:off x="1524000" y="2235200"/>
            <a:ext cx="9144000" cy="2387600"/>
          </a:xfrm>
        </p:spPr>
        <p:txBody>
          <a:bodyPr>
            <a:normAutofit fontScale="90000"/>
          </a:bodyPr>
          <a:lstStyle/>
          <a:p>
            <a:r>
              <a:rPr lang="en-US" b="1" i="0" dirty="0">
                <a:solidFill>
                  <a:srgbClr val="0D0D0D"/>
                </a:solidFill>
                <a:effectLst/>
                <a:highlight>
                  <a:srgbClr val="FFFFFF"/>
                </a:highlight>
                <a:latin typeface="Söhne"/>
              </a:rPr>
              <a:t>Building a Bluetooth-Controlled Arduino Car with Obstacle Avoidance</a:t>
            </a:r>
            <a:endParaRPr lang="en-IN" dirty="0"/>
          </a:p>
        </p:txBody>
      </p:sp>
    </p:spTree>
    <p:extLst>
      <p:ext uri="{BB962C8B-B14F-4D97-AF65-F5344CB8AC3E}">
        <p14:creationId xmlns:p14="http://schemas.microsoft.com/office/powerpoint/2010/main" val="243965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242-83BB-E84F-C79A-C87B4431752F}"/>
              </a:ext>
            </a:extLst>
          </p:cNvPr>
          <p:cNvSpPr>
            <a:spLocks noGrp="1"/>
          </p:cNvSpPr>
          <p:nvPr>
            <p:ph type="title"/>
          </p:nvPr>
        </p:nvSpPr>
        <p:spPr/>
        <p:txBody>
          <a:bodyPr/>
          <a:lstStyle/>
          <a:p>
            <a:r>
              <a:rPr lang="en-IN" b="1" dirty="0"/>
              <a:t>Servo Motor</a:t>
            </a:r>
          </a:p>
        </p:txBody>
      </p:sp>
      <p:sp>
        <p:nvSpPr>
          <p:cNvPr id="3" name="Content Placeholder 2">
            <a:extLst>
              <a:ext uri="{FF2B5EF4-FFF2-40B4-BE49-F238E27FC236}">
                <a16:creationId xmlns:a16="http://schemas.microsoft.com/office/drawing/2014/main" id="{2D19BEC7-FD55-B59A-04DB-379F9DBC075F}"/>
              </a:ext>
            </a:extLst>
          </p:cNvPr>
          <p:cNvSpPr>
            <a:spLocks noGrp="1"/>
          </p:cNvSpPr>
          <p:nvPr>
            <p:ph idx="1"/>
          </p:nvPr>
        </p:nvSpPr>
        <p:spPr/>
        <p:txBody>
          <a:bodyPr>
            <a:normAutofit/>
          </a:bodyPr>
          <a:lstStyle/>
          <a:p>
            <a:pPr marL="0" indent="0">
              <a:buNone/>
            </a:pPr>
            <a:r>
              <a:rPr lang="en-US" b="0" i="0" dirty="0">
                <a:solidFill>
                  <a:srgbClr val="0D0D0D"/>
                </a:solidFill>
                <a:effectLst/>
                <a:highlight>
                  <a:srgbClr val="FFFFFF"/>
                </a:highlight>
                <a:latin typeface="Söhne"/>
              </a:rPr>
              <a:t>The servo motor in this project is used to rotate the ultrasonic sensor, allowing it to scan a wider area for obstacles. This rotation capability enhances the car's ability to detect objects not just directly in front but also from various angles, improving its navigational accuracy. Servos are ideal for precise control of position, which is crucial in applications where you need to guide sensors or other components with high accuracy. In our Arduino car, the servo adjusts the sensor's facing direction based on the detected obstacles, optimizing the car’s path on-the-fly.</a:t>
            </a:r>
          </a:p>
        </p:txBody>
      </p:sp>
    </p:spTree>
    <p:extLst>
      <p:ext uri="{BB962C8B-B14F-4D97-AF65-F5344CB8AC3E}">
        <p14:creationId xmlns:p14="http://schemas.microsoft.com/office/powerpoint/2010/main" val="200877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DF89-B4B4-3ABD-7651-BA6AE98B97EC}"/>
              </a:ext>
            </a:extLst>
          </p:cNvPr>
          <p:cNvSpPr>
            <a:spLocks noGrp="1"/>
          </p:cNvSpPr>
          <p:nvPr>
            <p:ph type="title"/>
          </p:nvPr>
        </p:nvSpPr>
        <p:spPr/>
        <p:txBody>
          <a:bodyPr/>
          <a:lstStyle/>
          <a:p>
            <a:r>
              <a:rPr lang="en-IN" b="1" dirty="0"/>
              <a:t>Types of Servos</a:t>
            </a:r>
          </a:p>
        </p:txBody>
      </p:sp>
      <p:sp>
        <p:nvSpPr>
          <p:cNvPr id="3" name="Content Placeholder 2">
            <a:extLst>
              <a:ext uri="{FF2B5EF4-FFF2-40B4-BE49-F238E27FC236}">
                <a16:creationId xmlns:a16="http://schemas.microsoft.com/office/drawing/2014/main" id="{22B14BE3-7271-B612-AC1C-40AD68C99D03}"/>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Small servos</a:t>
            </a:r>
            <a:r>
              <a:rPr lang="en-US" b="0" i="0" dirty="0">
                <a:solidFill>
                  <a:srgbClr val="0D0D0D"/>
                </a:solidFill>
                <a:effectLst/>
                <a:highlight>
                  <a:srgbClr val="FFFFFF"/>
                </a:highlight>
                <a:latin typeface="Söhne"/>
              </a:rPr>
              <a:t>: These often operate on 4.8 V to 6 V, suitable for lighter tasks and smaller projects.</a:t>
            </a:r>
          </a:p>
          <a:p>
            <a:pPr algn="l">
              <a:buFont typeface="Arial" panose="020B0604020202020204" pitchFamily="34" charset="0"/>
              <a:buChar char="•"/>
            </a:pPr>
            <a:r>
              <a:rPr lang="en-US" b="1" i="0" dirty="0">
                <a:solidFill>
                  <a:srgbClr val="0D0D0D"/>
                </a:solidFill>
                <a:effectLst/>
                <a:highlight>
                  <a:srgbClr val="FFFFFF"/>
                </a:highlight>
                <a:latin typeface="Söhne"/>
              </a:rPr>
              <a:t>Standard servos</a:t>
            </a:r>
            <a:r>
              <a:rPr lang="en-US" b="0" i="0" dirty="0">
                <a:solidFill>
                  <a:srgbClr val="0D0D0D"/>
                </a:solidFill>
                <a:effectLst/>
                <a:highlight>
                  <a:srgbClr val="FFFFFF"/>
                </a:highlight>
                <a:latin typeface="Söhne"/>
              </a:rPr>
              <a:t>: These are usually designed to work between 4.8 V and 7.2 V, providing a good balance of power and control for general applications.</a:t>
            </a:r>
          </a:p>
          <a:p>
            <a:pPr marL="0" indent="0">
              <a:buNone/>
            </a:pPr>
            <a:endParaRPr lang="en-IN" dirty="0"/>
          </a:p>
        </p:txBody>
      </p:sp>
    </p:spTree>
    <p:extLst>
      <p:ext uri="{BB962C8B-B14F-4D97-AF65-F5344CB8AC3E}">
        <p14:creationId xmlns:p14="http://schemas.microsoft.com/office/powerpoint/2010/main" val="16326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D057-5D25-EDBC-7AF0-F9BE6FFB0414}"/>
              </a:ext>
            </a:extLst>
          </p:cNvPr>
          <p:cNvSpPr>
            <a:spLocks noGrp="1"/>
          </p:cNvSpPr>
          <p:nvPr>
            <p:ph type="title"/>
          </p:nvPr>
        </p:nvSpPr>
        <p:spPr/>
        <p:txBody>
          <a:bodyPr/>
          <a:lstStyle/>
          <a:p>
            <a:r>
              <a:rPr lang="en-IN" b="1" dirty="0"/>
              <a:t>Design </a:t>
            </a:r>
          </a:p>
        </p:txBody>
      </p:sp>
      <p:sp>
        <p:nvSpPr>
          <p:cNvPr id="3" name="Content Placeholder 2">
            <a:extLst>
              <a:ext uri="{FF2B5EF4-FFF2-40B4-BE49-F238E27FC236}">
                <a16:creationId xmlns:a16="http://schemas.microsoft.com/office/drawing/2014/main" id="{264E7E52-34A9-E3E9-642F-3F6076A25857}"/>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Our design is straightforward, with the ultrasonic sensor positioned at the front to detect obstacles. The Arduino, motor driver module, and other electronics are securely mounted on the car chassis. We chose the L293D motor driver module for its simplicity and effectiveness. Initially, we encountered challenges with wiring and power distribution, but these were resolved by improving our layout and using better power management techniques.</a:t>
            </a:r>
            <a:endParaRPr lang="en-IN" dirty="0"/>
          </a:p>
        </p:txBody>
      </p:sp>
    </p:spTree>
    <p:extLst>
      <p:ext uri="{BB962C8B-B14F-4D97-AF65-F5344CB8AC3E}">
        <p14:creationId xmlns:p14="http://schemas.microsoft.com/office/powerpoint/2010/main" val="338515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22A-FCFA-685C-3C87-26B85DCC7DB6}"/>
              </a:ext>
            </a:extLst>
          </p:cNvPr>
          <p:cNvSpPr>
            <a:spLocks noGrp="1"/>
          </p:cNvSpPr>
          <p:nvPr>
            <p:ph type="title"/>
          </p:nvPr>
        </p:nvSpPr>
        <p:spPr/>
        <p:txBody>
          <a:bodyPr/>
          <a:lstStyle/>
          <a:p>
            <a:r>
              <a:rPr lang="en-IN" b="1" dirty="0"/>
              <a:t>Circuit Diagram</a:t>
            </a:r>
          </a:p>
        </p:txBody>
      </p:sp>
      <p:pic>
        <p:nvPicPr>
          <p:cNvPr id="9" name="Content Placeholder 8">
            <a:extLst>
              <a:ext uri="{FF2B5EF4-FFF2-40B4-BE49-F238E27FC236}">
                <a16:creationId xmlns:a16="http://schemas.microsoft.com/office/drawing/2014/main" id="{D2B85090-0D30-4F13-172F-ED6D6D6DE6F8}"/>
              </a:ext>
            </a:extLst>
          </p:cNvPr>
          <p:cNvPicPr>
            <a:picLocks noGrp="1" noChangeAspect="1"/>
          </p:cNvPicPr>
          <p:nvPr>
            <p:ph idx="1"/>
          </p:nvPr>
        </p:nvPicPr>
        <p:blipFill>
          <a:blip r:embed="rId2"/>
          <a:stretch>
            <a:fillRect/>
          </a:stretch>
        </p:blipFill>
        <p:spPr>
          <a:xfrm>
            <a:off x="2941909" y="1816481"/>
            <a:ext cx="5338917" cy="4351338"/>
          </a:xfrm>
        </p:spPr>
      </p:pic>
    </p:spTree>
    <p:extLst>
      <p:ext uri="{BB962C8B-B14F-4D97-AF65-F5344CB8AC3E}">
        <p14:creationId xmlns:p14="http://schemas.microsoft.com/office/powerpoint/2010/main" val="261647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A36D-BDB2-2717-C9FF-21C0CEC97A27}"/>
              </a:ext>
            </a:extLst>
          </p:cNvPr>
          <p:cNvSpPr>
            <a:spLocks noGrp="1"/>
          </p:cNvSpPr>
          <p:nvPr>
            <p:ph type="title"/>
          </p:nvPr>
        </p:nvSpPr>
        <p:spPr/>
        <p:txBody>
          <a:bodyPr/>
          <a:lstStyle/>
          <a:p>
            <a:r>
              <a:rPr lang="en-IN" b="1" dirty="0"/>
              <a:t>Circuit Diagram</a:t>
            </a:r>
          </a:p>
        </p:txBody>
      </p:sp>
      <p:pic>
        <p:nvPicPr>
          <p:cNvPr id="7" name="Content Placeholder 6" descr="A diagram of a circuit board&#10;&#10;Description automatically generated">
            <a:extLst>
              <a:ext uri="{FF2B5EF4-FFF2-40B4-BE49-F238E27FC236}">
                <a16:creationId xmlns:a16="http://schemas.microsoft.com/office/drawing/2014/main" id="{A71BAB00-3172-1376-C218-E1620C3F00B2}"/>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11" name="Rectangle 10">
            <a:extLst>
              <a:ext uri="{FF2B5EF4-FFF2-40B4-BE49-F238E27FC236}">
                <a16:creationId xmlns:a16="http://schemas.microsoft.com/office/drawing/2014/main" id="{91232626-3019-67BD-0562-5147D5DD34AB}"/>
              </a:ext>
            </a:extLst>
          </p:cNvPr>
          <p:cNvSpPr>
            <a:spLocks noGrp="1" noRot="1" noMove="1" noResize="1" noEditPoints="1" noAdjustHandles="1" noChangeArrowheads="1" noChangeShapeType="1"/>
          </p:cNvSpPr>
          <p:nvPr/>
        </p:nvSpPr>
        <p:spPr>
          <a:xfrm>
            <a:off x="3901440" y="4236720"/>
            <a:ext cx="1356360" cy="381000"/>
          </a:xfrm>
          <a:prstGeom prst="rect">
            <a:avLst/>
          </a:prstGeom>
          <a:solidFill>
            <a:srgbClr val="EDED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35F4308-77AB-A035-9946-F4320C8AD9A9}"/>
              </a:ext>
            </a:extLst>
          </p:cNvPr>
          <p:cNvSpPr>
            <a:spLocks noGrp="1" noRot="1" noMove="1" noResize="1" noEditPoints="1" noAdjustHandles="1" noChangeArrowheads="1" noChangeShapeType="1"/>
          </p:cNvSpPr>
          <p:nvPr/>
        </p:nvSpPr>
        <p:spPr>
          <a:xfrm>
            <a:off x="7491984" y="5303520"/>
            <a:ext cx="2471872" cy="768096"/>
          </a:xfrm>
          <a:prstGeom prst="rect">
            <a:avLst/>
          </a:prstGeom>
          <a:solidFill>
            <a:srgbClr val="EDED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FB9B412-F6D6-BD69-E6A2-FDA4CBF9C337}"/>
              </a:ext>
            </a:extLst>
          </p:cNvPr>
          <p:cNvSpPr>
            <a:spLocks noGrp="1" noRot="1" noMove="1" noResize="1" noEditPoints="1" noAdjustHandles="1" noChangeArrowheads="1" noChangeShapeType="1"/>
          </p:cNvSpPr>
          <p:nvPr/>
        </p:nvSpPr>
        <p:spPr>
          <a:xfrm>
            <a:off x="4876800" y="5795963"/>
            <a:ext cx="5087056" cy="381000"/>
          </a:xfrm>
          <a:prstGeom prst="rect">
            <a:avLst/>
          </a:prstGeom>
          <a:solidFill>
            <a:srgbClr val="EDED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096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3321-5CA5-CFCA-5CCD-AFE427147DC2}"/>
              </a:ext>
            </a:extLst>
          </p:cNvPr>
          <p:cNvSpPr>
            <a:spLocks noGrp="1"/>
          </p:cNvSpPr>
          <p:nvPr>
            <p:ph type="title"/>
          </p:nvPr>
        </p:nvSpPr>
        <p:spPr/>
        <p:txBody>
          <a:bodyPr/>
          <a:lstStyle/>
          <a:p>
            <a:r>
              <a:rPr lang="en-IN" b="1" dirty="0"/>
              <a:t>Programming</a:t>
            </a:r>
          </a:p>
        </p:txBody>
      </p:sp>
      <p:sp>
        <p:nvSpPr>
          <p:cNvPr id="3" name="Content Placeholder 2">
            <a:extLst>
              <a:ext uri="{FF2B5EF4-FFF2-40B4-BE49-F238E27FC236}">
                <a16:creationId xmlns:a16="http://schemas.microsoft.com/office/drawing/2014/main" id="{802C21F5-CAF0-977D-E789-EB5C3425F503}"/>
              </a:ext>
            </a:extLst>
          </p:cNvPr>
          <p:cNvSpPr>
            <a:spLocks noGrp="1"/>
          </p:cNvSpPr>
          <p:nvPr>
            <p:ph idx="1"/>
          </p:nvPr>
        </p:nvSpPr>
        <p:spPr/>
        <p:txBody>
          <a:bodyPr/>
          <a:lstStyle/>
          <a:p>
            <a:pPr marL="0" indent="0">
              <a:buNone/>
            </a:pPr>
            <a:r>
              <a:rPr lang="en-IN" dirty="0" err="1">
                <a:hlinkClick r:id="rId2"/>
              </a:rPr>
              <a:t>ncu</a:t>
            </a:r>
            <a:r>
              <a:rPr lang="en-IN" dirty="0">
                <a:hlinkClick r:id="rId2"/>
              </a:rPr>
              <a:t>-lab-manual-and-end-semester-projects/NCU-CSL349 - AIR - End Semester Project at main · </a:t>
            </a:r>
            <a:r>
              <a:rPr lang="en-IN" dirty="0" err="1">
                <a:hlinkClick r:id="rId2"/>
              </a:rPr>
              <a:t>piyush-gambhir</a:t>
            </a:r>
            <a:r>
              <a:rPr lang="en-IN" dirty="0">
                <a:hlinkClick r:id="rId2"/>
              </a:rPr>
              <a:t>/</a:t>
            </a:r>
            <a:r>
              <a:rPr lang="en-IN" dirty="0" err="1">
                <a:hlinkClick r:id="rId2"/>
              </a:rPr>
              <a:t>ncu</a:t>
            </a:r>
            <a:r>
              <a:rPr lang="en-IN" dirty="0">
                <a:hlinkClick r:id="rId2"/>
              </a:rPr>
              <a:t>-lab-manual-and-end-semester-projects (github.com)</a:t>
            </a:r>
            <a:endParaRPr lang="en-IN" dirty="0"/>
          </a:p>
        </p:txBody>
      </p:sp>
    </p:spTree>
    <p:extLst>
      <p:ext uri="{BB962C8B-B14F-4D97-AF65-F5344CB8AC3E}">
        <p14:creationId xmlns:p14="http://schemas.microsoft.com/office/powerpoint/2010/main" val="198606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D6E6-9951-48A1-8151-D8CDA750BD1E}"/>
              </a:ext>
            </a:extLst>
          </p:cNvPr>
          <p:cNvSpPr>
            <a:spLocks noGrp="1"/>
          </p:cNvSpPr>
          <p:nvPr>
            <p:ph type="title"/>
          </p:nvPr>
        </p:nvSpPr>
        <p:spPr/>
        <p:txBody>
          <a:bodyPr/>
          <a:lstStyle/>
          <a:p>
            <a:r>
              <a:rPr lang="en-IN" b="1" dirty="0"/>
              <a:t>Result &amp; Discussion</a:t>
            </a:r>
          </a:p>
        </p:txBody>
      </p:sp>
      <p:sp>
        <p:nvSpPr>
          <p:cNvPr id="3" name="Content Placeholder 2">
            <a:extLst>
              <a:ext uri="{FF2B5EF4-FFF2-40B4-BE49-F238E27FC236}">
                <a16:creationId xmlns:a16="http://schemas.microsoft.com/office/drawing/2014/main" id="{D21C577D-40A4-C1C2-61A7-69A61E0E5401}"/>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The car performed effectively in our tests, demonstrating reliable obstacle avoidance. However, we observed some limitations in handling narrow spaces, which will be addressed in future enhancements.</a:t>
            </a:r>
            <a:endParaRPr lang="en-IN" dirty="0"/>
          </a:p>
        </p:txBody>
      </p:sp>
    </p:spTree>
    <p:extLst>
      <p:ext uri="{BB962C8B-B14F-4D97-AF65-F5344CB8AC3E}">
        <p14:creationId xmlns:p14="http://schemas.microsoft.com/office/powerpoint/2010/main" val="77164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DCFE-A27C-3467-54AB-CC3C59B6B3D9}"/>
              </a:ext>
            </a:extLst>
          </p:cNvPr>
          <p:cNvSpPr>
            <a:spLocks noGrp="1"/>
          </p:cNvSpPr>
          <p:nvPr>
            <p:ph type="title"/>
          </p:nvPr>
        </p:nvSpPr>
        <p:spPr/>
        <p:txBody>
          <a:bodyPr/>
          <a:lstStyle/>
          <a:p>
            <a:r>
              <a:rPr lang="en-IN" b="1" dirty="0"/>
              <a:t>Future Improvements</a:t>
            </a:r>
          </a:p>
        </p:txBody>
      </p:sp>
      <p:sp>
        <p:nvSpPr>
          <p:cNvPr id="3" name="Content Placeholder 2">
            <a:extLst>
              <a:ext uri="{FF2B5EF4-FFF2-40B4-BE49-F238E27FC236}">
                <a16:creationId xmlns:a16="http://schemas.microsoft.com/office/drawing/2014/main" id="{43338E9C-229E-FF96-F54E-E1A0C7CB3BB2}"/>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We plan to incorporate more advanced sensors, such as infrared or LIDAR, for improved detection capabilities. Further development will also involve refining the navigation algorithm and possibly upgrading the microcontroller for enhanced processing power.</a:t>
            </a:r>
            <a:endParaRPr lang="en-IN" dirty="0"/>
          </a:p>
        </p:txBody>
      </p:sp>
    </p:spTree>
    <p:extLst>
      <p:ext uri="{BB962C8B-B14F-4D97-AF65-F5344CB8AC3E}">
        <p14:creationId xmlns:p14="http://schemas.microsoft.com/office/powerpoint/2010/main" val="283612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1F6C-057B-DF00-FE90-AB15F2934E0F}"/>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7A0C674D-16AD-FD45-BE36-06EF32FC05C0}"/>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To conclude, our project successfully demonstrates the capabilities of an Arduino-based autonomous vehicle. We have learned a great deal about robotics, sensor integration, and wireless communication through this project. We look forward to improving this prototype and exploring more complex applications in the future.</a:t>
            </a:r>
            <a:endParaRPr lang="en-IN" dirty="0"/>
          </a:p>
        </p:txBody>
      </p:sp>
    </p:spTree>
    <p:extLst>
      <p:ext uri="{BB962C8B-B14F-4D97-AF65-F5344CB8AC3E}">
        <p14:creationId xmlns:p14="http://schemas.microsoft.com/office/powerpoint/2010/main" val="296875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87AA-00C4-1DDE-8451-BC4700DB49EC}"/>
              </a:ext>
            </a:extLst>
          </p:cNvPr>
          <p:cNvSpPr>
            <a:spLocks noGrp="1"/>
          </p:cNvSpPr>
          <p:nvPr>
            <p:ph type="title"/>
          </p:nvPr>
        </p:nvSpPr>
        <p:spPr>
          <a:xfrm>
            <a:off x="838200" y="1132041"/>
            <a:ext cx="10515600" cy="1325563"/>
          </a:xfrm>
        </p:spPr>
        <p:txBody>
          <a:bodyPr>
            <a:normAutofit/>
          </a:bodyPr>
          <a:lstStyle/>
          <a:p>
            <a:r>
              <a:rPr lang="en-IN" sz="5400" b="1" dirty="0"/>
              <a:t>Thank You!</a:t>
            </a:r>
          </a:p>
        </p:txBody>
      </p:sp>
      <p:sp>
        <p:nvSpPr>
          <p:cNvPr id="3" name="Content Placeholder 2">
            <a:extLst>
              <a:ext uri="{FF2B5EF4-FFF2-40B4-BE49-F238E27FC236}">
                <a16:creationId xmlns:a16="http://schemas.microsoft.com/office/drawing/2014/main" id="{4231223F-6453-CF5A-A2F5-27FC99C1D29E}"/>
              </a:ext>
            </a:extLst>
          </p:cNvPr>
          <p:cNvSpPr>
            <a:spLocks noGrp="1"/>
          </p:cNvSpPr>
          <p:nvPr>
            <p:ph idx="1"/>
          </p:nvPr>
        </p:nvSpPr>
        <p:spPr>
          <a:xfrm>
            <a:off x="5791200" y="3505136"/>
            <a:ext cx="5562600" cy="2606415"/>
          </a:xfrm>
        </p:spPr>
        <p:txBody>
          <a:bodyPr/>
          <a:lstStyle/>
          <a:p>
            <a:pPr marL="0" indent="0">
              <a:buNone/>
            </a:pPr>
            <a:r>
              <a:rPr lang="en-IN" dirty="0"/>
              <a:t>Piyush Gambhir (21CSU349)</a:t>
            </a:r>
          </a:p>
          <a:p>
            <a:pPr marL="0" indent="0">
              <a:buNone/>
            </a:pPr>
            <a:r>
              <a:rPr lang="en-IN" dirty="0"/>
              <a:t>Himanshu (21CSU324)</a:t>
            </a:r>
          </a:p>
          <a:p>
            <a:pPr marL="0" indent="0">
              <a:buNone/>
            </a:pPr>
            <a:r>
              <a:rPr lang="en-IN" dirty="0"/>
              <a:t>Ankit (21CSU277)	</a:t>
            </a:r>
          </a:p>
          <a:p>
            <a:pPr marL="0" indent="0">
              <a:buNone/>
            </a:pPr>
            <a:r>
              <a:rPr lang="en-IN" dirty="0" err="1"/>
              <a:t>Riten</a:t>
            </a:r>
            <a:r>
              <a:rPr lang="en-IN" dirty="0"/>
              <a:t> (21CSU318)</a:t>
            </a:r>
          </a:p>
        </p:txBody>
      </p:sp>
    </p:spTree>
    <p:extLst>
      <p:ext uri="{BB962C8B-B14F-4D97-AF65-F5344CB8AC3E}">
        <p14:creationId xmlns:p14="http://schemas.microsoft.com/office/powerpoint/2010/main" val="412980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65F-3696-0739-F74F-24D0FC46E54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5B2FEF44-5489-01BA-4937-02245A459D21}"/>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Today, I'll be presenting our project: a </a:t>
            </a:r>
            <a:r>
              <a:rPr lang="en-US" b="1" i="0" dirty="0">
                <a:solidFill>
                  <a:srgbClr val="0D0D0D"/>
                </a:solidFill>
                <a:effectLst/>
                <a:highlight>
                  <a:srgbClr val="FFFFFF"/>
                </a:highlight>
                <a:latin typeface="Söhne"/>
              </a:rPr>
              <a:t>Bluetooth-controlled Arduino car </a:t>
            </a:r>
            <a:r>
              <a:rPr lang="en-US" b="0" i="0" dirty="0">
                <a:solidFill>
                  <a:srgbClr val="0D0D0D"/>
                </a:solidFill>
                <a:effectLst/>
                <a:highlight>
                  <a:srgbClr val="FFFFFF"/>
                </a:highlight>
                <a:latin typeface="Söhne"/>
              </a:rPr>
              <a:t>that can </a:t>
            </a:r>
            <a:r>
              <a:rPr lang="en-US" b="1" i="0" dirty="0">
                <a:solidFill>
                  <a:srgbClr val="0D0D0D"/>
                </a:solidFill>
                <a:effectLst/>
                <a:highlight>
                  <a:srgbClr val="FFFFFF"/>
                </a:highlight>
                <a:latin typeface="Söhne"/>
              </a:rPr>
              <a:t>autonomously avoid obstacles</a:t>
            </a:r>
            <a:r>
              <a:rPr lang="en-US" b="0" i="0" dirty="0">
                <a:solidFill>
                  <a:srgbClr val="0D0D0D"/>
                </a:solidFill>
                <a:effectLst/>
                <a:highlight>
                  <a:srgbClr val="FFFFFF"/>
                </a:highlight>
                <a:latin typeface="Söhne"/>
              </a:rPr>
              <a:t>. The goal of this project was to develop a basic autonomous vehicle prototype using accessible and cost-effective components.</a:t>
            </a:r>
            <a:endParaRPr lang="en-IN" dirty="0"/>
          </a:p>
        </p:txBody>
      </p:sp>
    </p:spTree>
    <p:extLst>
      <p:ext uri="{BB962C8B-B14F-4D97-AF65-F5344CB8AC3E}">
        <p14:creationId xmlns:p14="http://schemas.microsoft.com/office/powerpoint/2010/main" val="118026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A20F-2960-5532-C346-0D3B0DB4A011}"/>
              </a:ext>
            </a:extLst>
          </p:cNvPr>
          <p:cNvSpPr>
            <a:spLocks noGrp="1"/>
          </p:cNvSpPr>
          <p:nvPr>
            <p:ph type="title"/>
          </p:nvPr>
        </p:nvSpPr>
        <p:spPr/>
        <p:txBody>
          <a:bodyPr/>
          <a:lstStyle/>
          <a:p>
            <a:r>
              <a:rPr lang="en-IN" b="1" dirty="0"/>
              <a:t>Components &amp; Materials</a:t>
            </a:r>
          </a:p>
        </p:txBody>
      </p:sp>
      <p:sp>
        <p:nvSpPr>
          <p:cNvPr id="3" name="Content Placeholder 2">
            <a:extLst>
              <a:ext uri="{FF2B5EF4-FFF2-40B4-BE49-F238E27FC236}">
                <a16:creationId xmlns:a16="http://schemas.microsoft.com/office/drawing/2014/main" id="{EC0C5662-EEA2-AB1B-BB0D-FED8282B8D8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Arduino Uno</a:t>
            </a:r>
            <a:r>
              <a:rPr lang="en-US" b="0" i="0" dirty="0">
                <a:solidFill>
                  <a:srgbClr val="0D0D0D"/>
                </a:solidFill>
                <a:effectLst/>
                <a:highlight>
                  <a:srgbClr val="FFFFFF"/>
                </a:highlight>
                <a:latin typeface="Söhne"/>
              </a:rPr>
              <a:t>: The central controller for all vehicle functions.</a:t>
            </a:r>
          </a:p>
          <a:p>
            <a:pPr algn="l">
              <a:buFont typeface="Arial" panose="020B0604020202020204" pitchFamily="34" charset="0"/>
              <a:buChar char="•"/>
            </a:pPr>
            <a:r>
              <a:rPr lang="en-US" b="1" i="0" dirty="0">
                <a:solidFill>
                  <a:srgbClr val="0D0D0D"/>
                </a:solidFill>
                <a:effectLst/>
                <a:highlight>
                  <a:srgbClr val="FFFFFF"/>
                </a:highlight>
                <a:latin typeface="Söhne"/>
              </a:rPr>
              <a:t>HC-05 Bluetooth Module</a:t>
            </a:r>
            <a:r>
              <a:rPr lang="en-US" b="0" i="0" dirty="0">
                <a:solidFill>
                  <a:srgbClr val="0D0D0D"/>
                </a:solidFill>
                <a:effectLst/>
                <a:highlight>
                  <a:srgbClr val="FFFFFF"/>
                </a:highlight>
                <a:latin typeface="Söhne"/>
              </a:rPr>
              <a:t>: Enables remote control via Bluetooth.</a:t>
            </a:r>
          </a:p>
          <a:p>
            <a:pPr algn="l">
              <a:buFont typeface="Arial" panose="020B0604020202020204" pitchFamily="34" charset="0"/>
              <a:buChar char="•"/>
            </a:pPr>
            <a:r>
              <a:rPr lang="en-US" b="1" i="0" dirty="0">
                <a:solidFill>
                  <a:srgbClr val="0D0D0D"/>
                </a:solidFill>
                <a:effectLst/>
                <a:highlight>
                  <a:srgbClr val="FFFFFF"/>
                </a:highlight>
                <a:latin typeface="Söhne"/>
              </a:rPr>
              <a:t>HC-SR04 Ultrasonic Sensor</a:t>
            </a:r>
            <a:r>
              <a:rPr lang="en-US" b="0" i="0" dirty="0">
                <a:solidFill>
                  <a:srgbClr val="0D0D0D"/>
                </a:solidFill>
                <a:effectLst/>
                <a:highlight>
                  <a:srgbClr val="FFFFFF"/>
                </a:highlight>
                <a:latin typeface="Söhne"/>
              </a:rPr>
              <a:t>: Detects obstacles in the car’s path.</a:t>
            </a:r>
          </a:p>
          <a:p>
            <a:pPr algn="l">
              <a:buFont typeface="Arial" panose="020B0604020202020204" pitchFamily="34" charset="0"/>
              <a:buChar char="•"/>
            </a:pPr>
            <a:r>
              <a:rPr lang="en-US" b="1" i="0" dirty="0">
                <a:solidFill>
                  <a:srgbClr val="0D0D0D"/>
                </a:solidFill>
                <a:effectLst/>
                <a:highlight>
                  <a:srgbClr val="FFFFFF"/>
                </a:highlight>
                <a:latin typeface="Söhne"/>
              </a:rPr>
              <a:t>L293D Motor Driver Module</a:t>
            </a:r>
            <a:r>
              <a:rPr lang="en-US" b="0" i="0" dirty="0">
                <a:solidFill>
                  <a:srgbClr val="0D0D0D"/>
                </a:solidFill>
                <a:effectLst/>
                <a:highlight>
                  <a:srgbClr val="FFFFFF"/>
                </a:highlight>
                <a:latin typeface="Söhne"/>
              </a:rPr>
              <a:t>: Manages the operation of the motors.</a:t>
            </a:r>
          </a:p>
          <a:p>
            <a:pPr algn="l">
              <a:buFont typeface="Arial" panose="020B0604020202020204" pitchFamily="34" charset="0"/>
              <a:buChar char="•"/>
            </a:pPr>
            <a:r>
              <a:rPr lang="en-US" b="1" i="0" dirty="0">
                <a:solidFill>
                  <a:srgbClr val="0D0D0D"/>
                </a:solidFill>
                <a:effectLst/>
                <a:highlight>
                  <a:srgbClr val="FFFFFF"/>
                </a:highlight>
                <a:latin typeface="Söhne"/>
              </a:rPr>
              <a:t>Motors and Wheels</a:t>
            </a:r>
            <a:r>
              <a:rPr lang="en-US" b="0" i="0" dirty="0">
                <a:solidFill>
                  <a:srgbClr val="0D0D0D"/>
                </a:solidFill>
                <a:effectLst/>
                <a:highlight>
                  <a:srgbClr val="FFFFFF"/>
                </a:highlight>
                <a:latin typeface="Söhne"/>
              </a:rPr>
              <a:t>: Provide movement to the car.</a:t>
            </a:r>
          </a:p>
          <a:p>
            <a:pPr algn="l">
              <a:buFont typeface="Arial" panose="020B0604020202020204" pitchFamily="34" charset="0"/>
              <a:buChar char="•"/>
            </a:pPr>
            <a:r>
              <a:rPr lang="en-US" b="1" i="0" dirty="0">
                <a:solidFill>
                  <a:srgbClr val="0D0D0D"/>
                </a:solidFill>
                <a:effectLst/>
                <a:highlight>
                  <a:srgbClr val="FFFFFF"/>
                </a:highlight>
                <a:latin typeface="Söhne"/>
              </a:rPr>
              <a:t>Battery Pack</a:t>
            </a:r>
            <a:r>
              <a:rPr lang="en-US" b="0" i="0" dirty="0">
                <a:solidFill>
                  <a:srgbClr val="0D0D0D"/>
                </a:solidFill>
                <a:effectLst/>
                <a:highlight>
                  <a:srgbClr val="FFFFFF"/>
                </a:highlight>
                <a:latin typeface="Söhne"/>
              </a:rPr>
              <a:t>: Powers the entire setup. Each component is essential for the operation and functionality of our car.“</a:t>
            </a:r>
          </a:p>
          <a:p>
            <a:pPr algn="l">
              <a:buFont typeface="Arial" panose="020B0604020202020204" pitchFamily="34" charset="0"/>
              <a:buChar char="•"/>
            </a:pPr>
            <a:r>
              <a:rPr lang="en-US" b="1" i="0" dirty="0">
                <a:solidFill>
                  <a:srgbClr val="0D0D0D"/>
                </a:solidFill>
                <a:effectLst/>
                <a:highlight>
                  <a:srgbClr val="FFFFFF"/>
                </a:highlight>
                <a:latin typeface="Söhne"/>
              </a:rPr>
              <a:t>Servo Motor SG90:</a:t>
            </a:r>
            <a:r>
              <a:rPr lang="en-US" b="0" i="0" dirty="0">
                <a:solidFill>
                  <a:srgbClr val="0D0D0D"/>
                </a:solidFill>
                <a:effectLst/>
                <a:highlight>
                  <a:srgbClr val="FFFFFF"/>
                </a:highlight>
                <a:latin typeface="Söhne"/>
              </a:rPr>
              <a:t> Used to rotate the ultrasonic sensor, allowing it to scan a wider area for obstacles.</a:t>
            </a:r>
          </a:p>
          <a:p>
            <a:pPr marL="0" indent="0">
              <a:buNone/>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90049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FBD1-0B5E-87C9-BC87-C7B0B7D10570}"/>
              </a:ext>
            </a:extLst>
          </p:cNvPr>
          <p:cNvSpPr>
            <a:spLocks noGrp="1"/>
          </p:cNvSpPr>
          <p:nvPr>
            <p:ph type="title"/>
          </p:nvPr>
        </p:nvSpPr>
        <p:spPr/>
        <p:txBody>
          <a:bodyPr/>
          <a:lstStyle/>
          <a:p>
            <a:r>
              <a:rPr lang="en-US" b="1" i="0" dirty="0">
                <a:solidFill>
                  <a:srgbClr val="0D0D0D"/>
                </a:solidFill>
                <a:effectLst/>
                <a:highlight>
                  <a:srgbClr val="FFFFFF"/>
                </a:highlight>
                <a:latin typeface="Söhne"/>
              </a:rPr>
              <a:t>Arduino Uno</a:t>
            </a:r>
            <a:endParaRPr lang="en-IN" dirty="0"/>
          </a:p>
        </p:txBody>
      </p:sp>
      <p:sp>
        <p:nvSpPr>
          <p:cNvPr id="3" name="Content Placeholder 2">
            <a:extLst>
              <a:ext uri="{FF2B5EF4-FFF2-40B4-BE49-F238E27FC236}">
                <a16:creationId xmlns:a16="http://schemas.microsoft.com/office/drawing/2014/main" id="{CD098ED8-689D-EE43-8782-CE6F31F022D1}"/>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The Arduino Uno is a microcontroller board based on the ATmega328P. It features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an AC-to-DC adapter or battery to get started. In this project, it serves as the central controller, managing all the vehicle’s functions based on the inputs it receives from the sensors and the Bluetooth module.</a:t>
            </a:r>
          </a:p>
          <a:p>
            <a:pPr marL="0" indent="0">
              <a:buNone/>
            </a:pPr>
            <a:endParaRPr lang="en-IN" dirty="0"/>
          </a:p>
        </p:txBody>
      </p:sp>
    </p:spTree>
    <p:extLst>
      <p:ext uri="{BB962C8B-B14F-4D97-AF65-F5344CB8AC3E}">
        <p14:creationId xmlns:p14="http://schemas.microsoft.com/office/powerpoint/2010/main" val="66985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1E39-72EF-2B40-81A6-E1DC1DEB6D2A}"/>
              </a:ext>
            </a:extLst>
          </p:cNvPr>
          <p:cNvSpPr>
            <a:spLocks noGrp="1"/>
          </p:cNvSpPr>
          <p:nvPr>
            <p:ph type="title"/>
          </p:nvPr>
        </p:nvSpPr>
        <p:spPr/>
        <p:txBody>
          <a:bodyPr/>
          <a:lstStyle/>
          <a:p>
            <a:r>
              <a:rPr lang="en-IN" b="1" i="0" dirty="0">
                <a:solidFill>
                  <a:srgbClr val="0D0D0D"/>
                </a:solidFill>
                <a:effectLst/>
                <a:highlight>
                  <a:srgbClr val="FFFFFF"/>
                </a:highlight>
                <a:latin typeface="Söhne"/>
              </a:rPr>
              <a:t>HC-05 Bluetooth Module</a:t>
            </a:r>
            <a:endParaRPr lang="en-IN" dirty="0"/>
          </a:p>
        </p:txBody>
      </p:sp>
      <p:sp>
        <p:nvSpPr>
          <p:cNvPr id="3" name="Content Placeholder 2">
            <a:extLst>
              <a:ext uri="{FF2B5EF4-FFF2-40B4-BE49-F238E27FC236}">
                <a16:creationId xmlns:a16="http://schemas.microsoft.com/office/drawing/2014/main" id="{CEA9C6BE-58D0-F4A3-FEC4-1747AAA558AC}"/>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The HC-05 Bluetooth Module is a versatile and widely used wireless communication device that allows for serial communication. It can operate as either a master or a slave, making it suitable for embedded projects that require remote control capabilities. In this car, the HC-05 enables the Arduino to connect with a smartphone or any other Bluetooth-capable device, allowing remote manual control of the car through a custom or existing app interface.</a:t>
            </a:r>
          </a:p>
          <a:p>
            <a:endParaRPr lang="en-IN" dirty="0"/>
          </a:p>
        </p:txBody>
      </p:sp>
    </p:spTree>
    <p:extLst>
      <p:ext uri="{BB962C8B-B14F-4D97-AF65-F5344CB8AC3E}">
        <p14:creationId xmlns:p14="http://schemas.microsoft.com/office/powerpoint/2010/main" val="390140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270F-229B-46BD-5B4F-9B4518FB1807}"/>
              </a:ext>
            </a:extLst>
          </p:cNvPr>
          <p:cNvSpPr>
            <a:spLocks noGrp="1"/>
          </p:cNvSpPr>
          <p:nvPr>
            <p:ph type="title"/>
          </p:nvPr>
        </p:nvSpPr>
        <p:spPr/>
        <p:txBody>
          <a:bodyPr/>
          <a:lstStyle/>
          <a:p>
            <a:r>
              <a:rPr lang="en-IN" b="1" i="0" dirty="0">
                <a:solidFill>
                  <a:srgbClr val="0D0D0D"/>
                </a:solidFill>
                <a:effectLst/>
                <a:highlight>
                  <a:srgbClr val="FFFFFF"/>
                </a:highlight>
                <a:latin typeface="Söhne"/>
              </a:rPr>
              <a:t>HC-SR04 Ultrasonic Sensor</a:t>
            </a:r>
            <a:endParaRPr lang="en-IN" dirty="0"/>
          </a:p>
        </p:txBody>
      </p:sp>
      <p:sp>
        <p:nvSpPr>
          <p:cNvPr id="3" name="Content Placeholder 2">
            <a:extLst>
              <a:ext uri="{FF2B5EF4-FFF2-40B4-BE49-F238E27FC236}">
                <a16:creationId xmlns:a16="http://schemas.microsoft.com/office/drawing/2014/main" id="{6727D059-3D91-1DDB-4C76-2D947AEDDDEB}"/>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The HC-SR04 Ultrasonic Sensor is used to measure distances by emitting ultrasonic waves and then detecting the echo back. The sensor calculates the distance to an object by using the time interval between sending the signal and receiving the echo. This functionality is crucial for the obstacle avoidance feature in the Arduino car, as it allows the car to detect objects in its path from up to 400 cm away with an accuracy of 3 mm.</a:t>
            </a:r>
            <a:endParaRPr lang="en-IN" dirty="0"/>
          </a:p>
        </p:txBody>
      </p:sp>
    </p:spTree>
    <p:extLst>
      <p:ext uri="{BB962C8B-B14F-4D97-AF65-F5344CB8AC3E}">
        <p14:creationId xmlns:p14="http://schemas.microsoft.com/office/powerpoint/2010/main" val="78888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3C31-D8A7-1B9C-141D-698E2C4CFC39}"/>
              </a:ext>
            </a:extLst>
          </p:cNvPr>
          <p:cNvSpPr>
            <a:spLocks noGrp="1"/>
          </p:cNvSpPr>
          <p:nvPr>
            <p:ph type="title"/>
          </p:nvPr>
        </p:nvSpPr>
        <p:spPr/>
        <p:txBody>
          <a:bodyPr/>
          <a:lstStyle/>
          <a:p>
            <a:r>
              <a:rPr lang="en-US" b="1" i="0" dirty="0">
                <a:solidFill>
                  <a:srgbClr val="0D0D0D"/>
                </a:solidFill>
                <a:effectLst/>
                <a:highlight>
                  <a:srgbClr val="FFFFFF"/>
                </a:highlight>
                <a:latin typeface="Söhne"/>
              </a:rPr>
              <a:t>L293D Motor Driver Module</a:t>
            </a:r>
            <a:endParaRPr lang="en-IN" dirty="0"/>
          </a:p>
        </p:txBody>
      </p:sp>
      <p:sp>
        <p:nvSpPr>
          <p:cNvPr id="3" name="Content Placeholder 2">
            <a:extLst>
              <a:ext uri="{FF2B5EF4-FFF2-40B4-BE49-F238E27FC236}">
                <a16:creationId xmlns:a16="http://schemas.microsoft.com/office/drawing/2014/main" id="{9771C6D0-28B7-81D0-8096-165280E5C797}"/>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The L293D Motor Driver Module is an essential component for controlling the DC motors in robotic projects. It is a dual H-bridge motor driver integrated circuit (IC) that allows you to control the direction and speed of two DC motors independently. It can handle currents up to 600 mA per channel and voltage ranges between 4.5V and 36V, which makes it suitable for small to medium-sized robots and cars. In your project, it handles the operation of the motors based on the commands received from the Arduino, directing how and when the car moves or stops.</a:t>
            </a:r>
          </a:p>
          <a:p>
            <a:endParaRPr lang="en-IN" dirty="0"/>
          </a:p>
        </p:txBody>
      </p:sp>
    </p:spTree>
    <p:extLst>
      <p:ext uri="{BB962C8B-B14F-4D97-AF65-F5344CB8AC3E}">
        <p14:creationId xmlns:p14="http://schemas.microsoft.com/office/powerpoint/2010/main" val="303102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BB74-32A9-D25D-1DC8-898F060931C8}"/>
              </a:ext>
            </a:extLst>
          </p:cNvPr>
          <p:cNvSpPr>
            <a:spLocks noGrp="1"/>
          </p:cNvSpPr>
          <p:nvPr>
            <p:ph type="title"/>
          </p:nvPr>
        </p:nvSpPr>
        <p:spPr/>
        <p:txBody>
          <a:bodyPr/>
          <a:lstStyle/>
          <a:p>
            <a:r>
              <a:rPr lang="en-US" b="1" i="0" dirty="0">
                <a:solidFill>
                  <a:srgbClr val="0D0D0D"/>
                </a:solidFill>
                <a:effectLst/>
                <a:highlight>
                  <a:srgbClr val="FFFFFF"/>
                </a:highlight>
                <a:latin typeface="Söhne"/>
              </a:rPr>
              <a:t>Motors and Wheels</a:t>
            </a:r>
            <a:endParaRPr lang="en-IN" dirty="0"/>
          </a:p>
        </p:txBody>
      </p:sp>
      <p:sp>
        <p:nvSpPr>
          <p:cNvPr id="3" name="Content Placeholder 2">
            <a:extLst>
              <a:ext uri="{FF2B5EF4-FFF2-40B4-BE49-F238E27FC236}">
                <a16:creationId xmlns:a16="http://schemas.microsoft.com/office/drawing/2014/main" id="{EB855522-DB90-89A7-2773-AB785C21D32C}"/>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The motors provide the mechanical power for the car, and they are typically geared DC motors which offer a good balance between speed and torque, making them ideal for mobile robots. The wheels are attached directly to the motors; this direct-drive setup reduces complexity and increases the reliability of the car. Together, the motors and wheels enable the car to maneuver through various surfaces and environments.</a:t>
            </a:r>
          </a:p>
          <a:p>
            <a:pPr marL="0" indent="0">
              <a:buNone/>
            </a:pPr>
            <a:endParaRPr lang="en-IN" dirty="0"/>
          </a:p>
        </p:txBody>
      </p:sp>
    </p:spTree>
    <p:extLst>
      <p:ext uri="{BB962C8B-B14F-4D97-AF65-F5344CB8AC3E}">
        <p14:creationId xmlns:p14="http://schemas.microsoft.com/office/powerpoint/2010/main" val="6508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BCA6-EA49-B892-642F-8E9CA0BCA5B4}"/>
              </a:ext>
            </a:extLst>
          </p:cNvPr>
          <p:cNvSpPr>
            <a:spLocks noGrp="1"/>
          </p:cNvSpPr>
          <p:nvPr>
            <p:ph type="title"/>
          </p:nvPr>
        </p:nvSpPr>
        <p:spPr/>
        <p:txBody>
          <a:bodyPr/>
          <a:lstStyle/>
          <a:p>
            <a:r>
              <a:rPr lang="en-IN" b="1" i="0" dirty="0">
                <a:solidFill>
                  <a:srgbClr val="0D0D0D"/>
                </a:solidFill>
                <a:effectLst/>
                <a:highlight>
                  <a:srgbClr val="FFFFFF"/>
                </a:highlight>
                <a:latin typeface="Söhne"/>
              </a:rPr>
              <a:t>Battery Pack</a:t>
            </a:r>
            <a:endParaRPr lang="en-IN" dirty="0"/>
          </a:p>
        </p:txBody>
      </p:sp>
      <p:sp>
        <p:nvSpPr>
          <p:cNvPr id="3" name="Content Placeholder 2">
            <a:extLst>
              <a:ext uri="{FF2B5EF4-FFF2-40B4-BE49-F238E27FC236}">
                <a16:creationId xmlns:a16="http://schemas.microsoft.com/office/drawing/2014/main" id="{C0E9355D-7810-6248-9FB2-F090D08F9946}"/>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A battery pack, often comprising AA batteries or a rechargeable LiPo battery, provides the necessary power to the Arduino, motors, and all other electronic components in the car. The choice of battery depends on the required longevity and performance of the car, with higher capacity batteries offering longer operational times but at a trade-off in weight and size.</a:t>
            </a:r>
          </a:p>
          <a:p>
            <a:endParaRPr lang="en-IN" dirty="0"/>
          </a:p>
        </p:txBody>
      </p:sp>
    </p:spTree>
    <p:extLst>
      <p:ext uri="{BB962C8B-B14F-4D97-AF65-F5344CB8AC3E}">
        <p14:creationId xmlns:p14="http://schemas.microsoft.com/office/powerpoint/2010/main" val="1997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1084</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Söhne</vt:lpstr>
      <vt:lpstr>Office Theme</vt:lpstr>
      <vt:lpstr>Building a Bluetooth-Controlled Arduino Car with Obstacle Avoidance</vt:lpstr>
      <vt:lpstr>Introduction</vt:lpstr>
      <vt:lpstr>Components &amp; Materials</vt:lpstr>
      <vt:lpstr>Arduino Uno</vt:lpstr>
      <vt:lpstr>HC-05 Bluetooth Module</vt:lpstr>
      <vt:lpstr>HC-SR04 Ultrasonic Sensor</vt:lpstr>
      <vt:lpstr>L293D Motor Driver Module</vt:lpstr>
      <vt:lpstr>Motors and Wheels</vt:lpstr>
      <vt:lpstr>Battery Pack</vt:lpstr>
      <vt:lpstr>Servo Motor</vt:lpstr>
      <vt:lpstr>Types of Servos</vt:lpstr>
      <vt:lpstr>Design </vt:lpstr>
      <vt:lpstr>Circuit Diagram</vt:lpstr>
      <vt:lpstr>Circuit Diagram</vt:lpstr>
      <vt:lpstr>Programming</vt:lpstr>
      <vt:lpstr>Result &amp; Discussion</vt:lpstr>
      <vt:lpstr>Future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Gambhir</dc:creator>
  <cp:lastModifiedBy>Piyush Gambhir</cp:lastModifiedBy>
  <cp:revision>5</cp:revision>
  <dcterms:created xsi:type="dcterms:W3CDTF">2024-05-01T17:25:43Z</dcterms:created>
  <dcterms:modified xsi:type="dcterms:W3CDTF">2024-05-02T09:53:29Z</dcterms:modified>
</cp:coreProperties>
</file>