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RCXdo32U9pU/BrrmEM9lNsHud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CBD94B-6834-4EFC-AC65-227BC5746CDE}">
  <a:tblStyle styleId="{77CBD94B-6834-4EFC-AC65-227BC5746C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A5179DC-DF3D-4225-87D9-E53902F7EB9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02fdb4a9e_0_12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002fdb4a9e_0_1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7e291827f_0_1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7e291827f_0_13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f7e291827f_0_13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02fdb4a9e_2_1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02fdb4a9e_2_1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002fdb4a9e_2_16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02fdb4a9e_2_4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02fdb4a9e_2_4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002fdb4a9e_2_4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02fdb4a9e_2_5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02fdb4a9e_2_5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002fdb4a9e_2_51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02fdb4a9e_2_7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02fdb4a9e_2_7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002fdb4a9e_2_71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a60c875d2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fa60c875d2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a60c875d2_0_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fa60c875d2_0_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f7dfb991af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f7dfb991af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a60c875d2_0_1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fa60c875d2_0_1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a60c875d2_0_1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fa60c875d2_0_1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a60c875d2_0_2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fa60c875d2_0_2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a60c875d2_0_2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fa60c875d2_0_2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02fdb4a9e_2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02fdb4a9e_2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002fdb4a9e_2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02fdb4a9e_0_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002fdb4a9e_0_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4" name="Google Shape;24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5" name="Google Shape;25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6" name="Google Shape;26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0" name="Google Shape;30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>
            <a:alpha val="0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ctrTitle"/>
          </p:nvPr>
        </p:nvSpPr>
        <p:spPr>
          <a:xfrm>
            <a:off x="304800" y="762000"/>
            <a:ext cx="8686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 </a:t>
            </a:r>
            <a:r>
              <a:rPr b="1" lang="en-US" sz="4400"/>
              <a:t>Assignment Discussion #3 and Project Discussion</a:t>
            </a:r>
            <a:endParaRPr sz="4400"/>
          </a:p>
        </p:txBody>
      </p:sp>
      <p:sp>
        <p:nvSpPr>
          <p:cNvPr id="51" name="Google Shape;51;p1"/>
          <p:cNvSpPr txBox="1"/>
          <p:nvPr>
            <p:ph idx="1" type="subTitle"/>
          </p:nvPr>
        </p:nvSpPr>
        <p:spPr>
          <a:xfrm>
            <a:off x="115887" y="32766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US" sz="3200"/>
              <a:t>Ajay Ravindran, 213059004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US" sz="3200"/>
              <a:t>Piyush Singh Pasi, 213050069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US" sz="3200"/>
              <a:t>Paramveer Choudhary, 213050061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US" sz="3200"/>
              <a:t>07/09/2021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Confusion Matrix of 2 Pass SVM</a:t>
            </a:r>
            <a:endParaRPr/>
          </a:p>
        </p:txBody>
      </p:sp>
      <p:graphicFrame>
        <p:nvGraphicFramePr>
          <p:cNvPr id="107" name="Google Shape;107;p8"/>
          <p:cNvGraphicFramePr/>
          <p:nvPr/>
        </p:nvGraphicFramePr>
        <p:xfrm>
          <a:off x="1524000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{6A5179DC-DF3D-4225-87D9-E53902F7EB98}</a:tableStyleId>
              </a:tblPr>
              <a:tblGrid>
                <a:gridCol w="2287650"/>
                <a:gridCol w="2287650"/>
                <a:gridCol w="2287650"/>
              </a:tblGrid>
              <a:tr h="12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Predicted 🡪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Actual (rows)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3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3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1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u="none" cap="none" strike="noStrike"/>
                        <a:t>0</a:t>
                      </a:r>
                      <a:endParaRPr sz="3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rgbClr val="212121"/>
                          </a:solidFill>
                          <a:highlight>
                            <a:srgbClr val="F3F9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36117</a:t>
                      </a:r>
                      <a:endParaRPr b="1" sz="3600" u="none" cap="none" strike="noStrike">
                        <a:highlight>
                          <a:srgbClr val="F3F9FA"/>
                        </a:highlight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rgbClr val="212121"/>
                          </a:solidFill>
                          <a:highlight>
                            <a:srgbClr val="F3F9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2206</a:t>
                      </a:r>
                      <a:endParaRPr b="1" sz="3600" u="none" cap="none" strike="noStrike">
                        <a:highlight>
                          <a:srgbClr val="F3F9FA"/>
                        </a:highlight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1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3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rgbClr val="212121"/>
                          </a:solidFill>
                          <a:highlight>
                            <a:srgbClr val="F3F9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528</a:t>
                      </a:r>
                      <a:endParaRPr b="1" sz="3600" u="none" cap="none" strike="noStrike">
                        <a:highlight>
                          <a:srgbClr val="F3F9FA"/>
                        </a:highlight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rgbClr val="212121"/>
                          </a:solidFill>
                          <a:highlight>
                            <a:srgbClr val="F3F9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7584</a:t>
                      </a:r>
                      <a:endParaRPr b="1" sz="3600" u="none" cap="none" strike="noStrike">
                        <a:highlight>
                          <a:srgbClr val="F3F9FA"/>
                        </a:highlight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02fdb4a9e_0_12"/>
          <p:cNvSpPr txBox="1"/>
          <p:nvPr>
            <p:ph type="title"/>
          </p:nvPr>
        </p:nvSpPr>
        <p:spPr>
          <a:xfrm>
            <a:off x="457200" y="1718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Confusion Matrix using SVM Embedding</a:t>
            </a:r>
            <a:endParaRPr/>
          </a:p>
        </p:txBody>
      </p:sp>
      <p:graphicFrame>
        <p:nvGraphicFramePr>
          <p:cNvPr id="113" name="Google Shape;113;g1002fdb4a9e_0_12"/>
          <p:cNvGraphicFramePr/>
          <p:nvPr/>
        </p:nvGraphicFramePr>
        <p:xfrm>
          <a:off x="1524000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{6A5179DC-DF3D-4225-87D9-E53902F7EB98}</a:tableStyleId>
              </a:tblPr>
              <a:tblGrid>
                <a:gridCol w="2287650"/>
                <a:gridCol w="2287650"/>
                <a:gridCol w="2287650"/>
              </a:tblGrid>
              <a:tr h="12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Predicted 🡪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Actual (rows)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3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3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1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u="none" cap="none" strike="noStrike"/>
                        <a:t>0</a:t>
                      </a:r>
                      <a:endParaRPr sz="3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1" lang="en-US" sz="3600">
                          <a:solidFill>
                            <a:srgbClr val="212121"/>
                          </a:solidFill>
                          <a:highlight>
                            <a:srgbClr val="F3F9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37936</a:t>
                      </a:r>
                      <a:endParaRPr b="1" sz="3600">
                        <a:solidFill>
                          <a:srgbClr val="212121"/>
                        </a:solidFill>
                        <a:highlight>
                          <a:srgbClr val="F3F9FA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600">
                          <a:solidFill>
                            <a:srgbClr val="212121"/>
                          </a:solidFill>
                          <a:highlight>
                            <a:srgbClr val="F3F9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387</a:t>
                      </a:r>
                      <a:endParaRPr b="1" sz="3600" u="none" cap="none" strike="noStrike">
                        <a:highlight>
                          <a:srgbClr val="F3F9FA"/>
                        </a:highlight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1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3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3600">
                          <a:solidFill>
                            <a:srgbClr val="212121"/>
                          </a:solidFill>
                          <a:highlight>
                            <a:srgbClr val="F3F9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</a:t>
                      </a:r>
                      <a:endParaRPr b="1" sz="3600" u="none" cap="none" strike="noStrike">
                        <a:highlight>
                          <a:srgbClr val="F3F9FA"/>
                        </a:highlight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3600">
                          <a:solidFill>
                            <a:srgbClr val="212121"/>
                          </a:solidFill>
                          <a:highlight>
                            <a:srgbClr val="F3F9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7812</a:t>
                      </a:r>
                      <a:endParaRPr b="1" sz="3600" u="none" cap="none" strike="noStrike">
                        <a:highlight>
                          <a:srgbClr val="F3F9FA"/>
                        </a:highlight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e291827f_0_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Cases</a:t>
            </a:r>
            <a:endParaRPr/>
          </a:p>
        </p:txBody>
      </p:sp>
      <p:sp>
        <p:nvSpPr>
          <p:cNvPr id="120" name="Google Shape;120;gf7e291827f_0_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SOCCER - JAPAN GET LUCKY WIN , CHINA IN SURPRISE DEFEAT. SOCCER, GET, LUCKY, IN, SURPRISE, and DEFEAT predicted as named identity due </a:t>
            </a: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capitalization</a:t>
            </a: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 headline.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ourier New"/>
              <a:buChar char="•"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Defender Hassan Abbas rose to intercept a long ball into the area in the 84th minute but only managed to …… Defender predicted as named entity possibly due having a named entity succeeding it and looking it as title/position.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50"/>
              <a:buFont typeface="Courier New"/>
              <a:buChar char="•"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Hosts UAE play Kuwait and South Korea take on Indonesia on Saturday in Group A matches. Group predicted as named </a:t>
            </a: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again possibly due to capitalisation and being succeeded by captialised character A.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50"/>
              <a:buFont typeface="Courier New"/>
              <a:buChar char="•"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Third one-day match : December 8 , in Karachi . December is predicted as named entity but in the dataset it is not marked as named entity. Capitalisation and being succeeded by a digit maybe affects the prediction.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02fdb4a9e_2_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NEI Examples by Sir </a:t>
            </a:r>
            <a:endParaRPr/>
          </a:p>
        </p:txBody>
      </p:sp>
      <p:sp>
        <p:nvSpPr>
          <p:cNvPr id="127" name="Google Shape;127;g1002fdb4a9e_2_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  <a:highlight>
                  <a:srgbClr val="FFFFFE"/>
                </a:highlight>
              </a:rPr>
              <a:t>2 Pass SVM with next NE labels:</a:t>
            </a:r>
            <a:endParaRPr sz="22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'The State Bank of India is the largest bank in the country' </a:t>
            </a:r>
            <a:r>
              <a:rPr lang="en-US" sz="1800">
                <a:solidFill>
                  <a:schemeClr val="dk1"/>
                </a:solidFill>
              </a:rPr>
              <a:t>[0, 0, 0, 0, 1, 0, 0, 0, 0, 0, 0, 0]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'Pushpak Bhattacharyya teaches us CS626' </a:t>
            </a:r>
            <a:r>
              <a:rPr lang="en-US" sz="1800">
                <a:solidFill>
                  <a:schemeClr val="dk1"/>
                </a:solidFill>
              </a:rPr>
              <a:t>[1, 1, 1, 0, 0]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‘India got its freedom on 15th August 1947’ </a:t>
            </a:r>
            <a:r>
              <a:rPr lang="en-US" sz="1800">
                <a:solidFill>
                  <a:schemeClr val="dk1"/>
                </a:solidFill>
              </a:rPr>
              <a:t>[1, 0, 0, 0, 0, 0, 1, 0]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‘India got its freedom on 15-8-1947’ </a:t>
            </a:r>
            <a:r>
              <a:rPr lang="en-US" sz="1800">
                <a:solidFill>
                  <a:schemeClr val="dk1"/>
                </a:solidFill>
              </a:rPr>
              <a:t>[1, 0, 0, 0, 0, 1]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'India got its freedom on 15/8/1947' </a:t>
            </a:r>
            <a:r>
              <a:rPr lang="en-US" sz="1800">
                <a:solidFill>
                  <a:schemeClr val="dk1"/>
                </a:solidFill>
              </a:rPr>
              <a:t>[1, 0, 0, 0, 0, 0]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'India got its freedom on 15.8.1947' </a:t>
            </a:r>
            <a:r>
              <a:rPr lang="en-US" sz="1800">
                <a:solidFill>
                  <a:schemeClr val="dk1"/>
                </a:solidFill>
              </a:rPr>
              <a:t>[1, 0, 0, 0, 0, 0]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02fdb4a9e_2_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NEI Examples by Sir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002fdb4a9e_2_4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chemeClr val="dk1"/>
                </a:solidFill>
                <a:highlight>
                  <a:srgbClr val="FFFFFE"/>
                </a:highlight>
              </a:rPr>
              <a:t>SVM with embedding and features :</a:t>
            </a:r>
            <a:endParaRPr sz="24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'The State Bank of India is the largest bank in the country' </a:t>
            </a:r>
            <a:r>
              <a:rPr lang="en-US" sz="1750">
                <a:solidFill>
                  <a:schemeClr val="dk1"/>
                </a:solidFill>
                <a:highlight>
                  <a:srgbClr val="FFFFFE"/>
                </a:highlight>
              </a:rPr>
              <a:t>[0 1 1 0 1 0 0 0 0 0 0 0]</a:t>
            </a:r>
            <a:endParaRPr sz="17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'Pushpak Bhattacharyya teaches us CS626' </a:t>
            </a:r>
            <a:r>
              <a:rPr lang="en-US" sz="1800">
                <a:solidFill>
                  <a:schemeClr val="dk1"/>
                </a:solidFill>
              </a:rPr>
              <a:t>[1 1 0 0 0]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‘India got its freedom on 15th August 1947’ </a:t>
            </a:r>
            <a:r>
              <a:rPr lang="en-US" sz="1850">
                <a:solidFill>
                  <a:schemeClr val="dk1"/>
                </a:solidFill>
                <a:highlight>
                  <a:srgbClr val="FFFFFE"/>
                </a:highlight>
              </a:rPr>
              <a:t>[1 0 0 0 0 0 0 0]</a:t>
            </a:r>
            <a:endParaRPr sz="18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‘India got its freedom on 15-8-1947’ </a:t>
            </a:r>
            <a:r>
              <a:rPr lang="en-US" sz="1800">
                <a:solidFill>
                  <a:schemeClr val="dk1"/>
                </a:solidFill>
              </a:rPr>
              <a:t>[1 0 0 0 0 0]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'India got its freedom on 15/8/1947' </a:t>
            </a:r>
            <a:r>
              <a:rPr lang="en-US" sz="1800">
                <a:solidFill>
                  <a:schemeClr val="dk1"/>
                </a:solidFill>
              </a:rPr>
              <a:t>[1 0 0 0 0 0]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'India got its freedom on 15.8.1947' </a:t>
            </a:r>
            <a:r>
              <a:rPr lang="en-US" sz="1800">
                <a:solidFill>
                  <a:schemeClr val="dk1"/>
                </a:solidFill>
              </a:rPr>
              <a:t>[1, 0, 0, 0, 0, 0]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02fdb4a9e_2_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0"/>
              <a:t>Top 20 Features from 2 Pass </a:t>
            </a:r>
            <a:r>
              <a:rPr lang="en-US" sz="4050"/>
              <a:t>SVM</a:t>
            </a:r>
            <a:endParaRPr sz="4050"/>
          </a:p>
        </p:txBody>
      </p:sp>
      <p:sp>
        <p:nvSpPr>
          <p:cNvPr id="141" name="Google Shape;141;g1002fdb4a9e_2_51"/>
          <p:cNvSpPr txBox="1"/>
          <p:nvPr>
            <p:ph idx="1" type="body"/>
          </p:nvPr>
        </p:nvSpPr>
        <p:spPr>
          <a:xfrm>
            <a:off x="4572000" y="1548000"/>
            <a:ext cx="2884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</a:rPr>
              <a:t> 'prev_caps',</a:t>
            </a:r>
            <a:endParaRPr sz="2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</a:rPr>
              <a:t> 'first_word',</a:t>
            </a:r>
            <a:endParaRPr sz="2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</a:rPr>
              <a:t> 'last_word',</a:t>
            </a:r>
            <a:endParaRPr sz="2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</a:rPr>
              <a:t> 'next_next_caps',</a:t>
            </a:r>
            <a:endParaRPr sz="2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</a:rPr>
              <a:t> 'next_next_NE',</a:t>
            </a:r>
            <a:endParaRPr sz="2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</a:rPr>
              <a:t> 'prev_prev_caps',</a:t>
            </a:r>
            <a:endParaRPr sz="2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</a:rPr>
              <a:t> 'pos',</a:t>
            </a:r>
            <a:endParaRPr sz="2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</a:rPr>
              <a:t>'containsSpecialChar',</a:t>
            </a:r>
            <a:endParaRPr sz="2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</a:rPr>
              <a:t> 'is_number',</a:t>
            </a:r>
            <a:endParaRPr sz="2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</a:rPr>
              <a:t> 'prev_pos'</a:t>
            </a:r>
            <a:endParaRPr sz="215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142" name="Google Shape;142;g1002fdb4a9e_2_51"/>
          <p:cNvSpPr txBox="1"/>
          <p:nvPr>
            <p:ph idx="1" type="body"/>
          </p:nvPr>
        </p:nvSpPr>
        <p:spPr>
          <a:xfrm>
            <a:off x="609600" y="1548000"/>
            <a:ext cx="36534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</a:rPr>
              <a:t> 'caps',</a:t>
            </a:r>
            <a:endParaRPr sz="2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</a:rPr>
              <a:t> 'isLocation',</a:t>
            </a:r>
            <a:endParaRPr sz="2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</a:rPr>
              <a:t> 'next_NE',</a:t>
            </a:r>
            <a:endParaRPr sz="2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</a:rPr>
              <a:t> 'prev_NE',</a:t>
            </a:r>
            <a:endParaRPr sz="2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</a:rPr>
              <a:t> 'isPerson',</a:t>
            </a:r>
            <a:endParaRPr sz="2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</a:rPr>
              <a:t> 'word_len',</a:t>
            </a:r>
            <a:endParaRPr sz="2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</a:rPr>
              <a:t> 'next_caps',</a:t>
            </a:r>
            <a:endParaRPr sz="2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</a:rPr>
              <a:t>'containsDigit',</a:t>
            </a:r>
            <a:endParaRPr sz="2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</a:rPr>
              <a:t>'digitsWithSpecialChar’</a:t>
            </a: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</a:rPr>
              <a:t>,</a:t>
            </a:r>
            <a:endParaRPr sz="2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</a:rPr>
              <a:t>'prev_prev_NE',</a:t>
            </a:r>
            <a:endParaRPr sz="2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 Interpretation</a:t>
            </a:r>
            <a:endParaRPr/>
          </a:p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2900"/>
              <a:t>Try different word vectorizers such as word2vec, countVectorizer.</a:t>
            </a:r>
            <a:endParaRPr sz="2900"/>
          </a:p>
          <a:p>
            <a:pPr indent="-4127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Use features that show word rarity in terms of frequency, whether </a:t>
            </a:r>
            <a:r>
              <a:rPr lang="en-US" sz="2900"/>
              <a:t>preceding</a:t>
            </a:r>
            <a:r>
              <a:rPr lang="en-US" sz="2900"/>
              <a:t> and </a:t>
            </a:r>
            <a:r>
              <a:rPr lang="en-US" sz="2900"/>
              <a:t>succeeding</a:t>
            </a:r>
            <a:r>
              <a:rPr lang="en-US" sz="2900"/>
              <a:t> words are named entities themselves.</a:t>
            </a:r>
            <a:endParaRPr sz="2900"/>
          </a:p>
          <a:p>
            <a:pPr indent="-4127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Use different hyper parameters for SVM models.</a:t>
            </a:r>
            <a:endParaRPr sz="2900"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02fdb4a9e_2_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Result Interpretation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002fdb4a9e_2_71"/>
          <p:cNvSpPr txBox="1"/>
          <p:nvPr>
            <p:ph idx="1" type="body"/>
          </p:nvPr>
        </p:nvSpPr>
        <p:spPr>
          <a:xfrm>
            <a:off x="457200" y="765600"/>
            <a:ext cx="8229600" cy="595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480"/>
              </a:spcBef>
              <a:spcAft>
                <a:spcPts val="0"/>
              </a:spcAft>
              <a:buSzPts val="2500"/>
              <a:buChar char="•"/>
            </a:pPr>
            <a:r>
              <a:rPr lang="en-US" sz="2900"/>
              <a:t>The training dataset doesn’t have a class for numbers or months and doesn’t categorize numbers or dates as named identity. </a:t>
            </a:r>
            <a:r>
              <a:rPr lang="en-US" sz="2500"/>
              <a:t>Examples:</a:t>
            </a:r>
            <a:endParaRPr sz="2500"/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-US" sz="1700">
                <a:solidFill>
                  <a:schemeClr val="dk1"/>
                </a:solidFill>
                <a:highlight>
                  <a:schemeClr val="lt1"/>
                </a:highlight>
              </a:rPr>
              <a:t>['BRUSSELS', '1996-08-22']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-US" sz="1700">
                <a:solidFill>
                  <a:schemeClr val="dk1"/>
                </a:solidFill>
                <a:highlight>
                  <a:schemeClr val="lt1"/>
                </a:highlight>
              </a:rPr>
              <a:t>'ner_tags': [5, 0],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-US" sz="1700">
                <a:solidFill>
                  <a:schemeClr val="dk1"/>
                </a:solidFill>
                <a:highlight>
                  <a:schemeClr val="lt1"/>
                </a:highlight>
              </a:rPr>
              <a:t>['Germany', 'imported', '47,600', 'sheep', 'from', 'Britain', 'last', 'year', ',', 'nearly', 'half', 'of', 'total', 'imports', '.']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-US" sz="1700">
                <a:solidFill>
                  <a:schemeClr val="dk1"/>
                </a:solidFill>
                <a:highlight>
                  <a:schemeClr val="lt1"/>
                </a:highlight>
              </a:rPr>
              <a:t>'ner_tags': [5, 0, 0, 0, 0, 5, 0, 0, 0, 0, 0, 0, 0, 0, 0]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'Pushpak Bhattacharyya teaches us CS' </a:t>
            </a:r>
            <a:r>
              <a:rPr lang="en-US" sz="1800">
                <a:solidFill>
                  <a:schemeClr val="dk1"/>
                </a:solidFill>
              </a:rPr>
              <a:t>[1 1 0 0 1] when Number not taken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Another example: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The 0, office 0, said 0, 356,725 0, new 0, cars 0, were 0, registered 0, in 0, July 0, 1996 0, -- 0, 304,850 0, passenger 0, cars 0, and 0, 15,613 0, trucks 0, . 0, 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CCCCC"/>
              </a:solidFill>
              <a:highlight>
                <a:srgbClr val="1E1E1E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a60c875d2_0_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</a:t>
            </a:r>
            <a:endParaRPr/>
          </a:p>
        </p:txBody>
      </p:sp>
      <p:sp>
        <p:nvSpPr>
          <p:cNvPr id="161" name="Google Shape;161;gfa60c875d2_0_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a60c875d2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the “Problem”</a:t>
            </a:r>
            <a:endParaRPr/>
          </a:p>
        </p:txBody>
      </p:sp>
      <p:sp>
        <p:nvSpPr>
          <p:cNvPr id="167" name="Google Shape;167;gfa60c875d2_0_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3600"/>
              <a:t>Toxic Comment Prediction -</a:t>
            </a:r>
            <a:endParaRPr sz="3600"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3600"/>
              <a:t>Input : Text Comment</a:t>
            </a:r>
            <a:endParaRPr sz="3600"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3600"/>
              <a:t>Output : Toxic or Non-Toxic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3600"/>
              <a:t>Here ‘Toxic’ implies vulgarity, indecency, insult, racism.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7dfb991af_0_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Assignment Discussion #3</a:t>
            </a:r>
            <a:endParaRPr/>
          </a:p>
        </p:txBody>
      </p:sp>
      <p:sp>
        <p:nvSpPr>
          <p:cNvPr id="57" name="Google Shape;57;gf7dfb991af_0_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lang="en-US"/>
              <a:t>WSD continuation, NEI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a60c875d2_0_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is the problem important</a:t>
            </a:r>
            <a:endParaRPr/>
          </a:p>
        </p:txBody>
      </p:sp>
      <p:sp>
        <p:nvSpPr>
          <p:cNvPr id="173" name="Google Shape;173;gfa60c875d2_0_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3600"/>
              <a:t>The motivation is to identify people who discriminate other people on the basis of race, ethnicity, gender, sexuality on social media platforms.</a:t>
            </a:r>
            <a:endParaRPr sz="3600"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By classifying comments warnings can be issued to such people and even blocking of their account can be initiated.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a60c875d2_0_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hard about the problem</a:t>
            </a:r>
            <a:endParaRPr/>
          </a:p>
        </p:txBody>
      </p:sp>
      <p:sp>
        <p:nvSpPr>
          <p:cNvPr id="179" name="Google Shape;179;gfa60c875d2_0_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3600"/>
              <a:t>Imbalanced classes</a:t>
            </a:r>
            <a:endParaRPr sz="3600"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Biases in annotated data</a:t>
            </a:r>
            <a:endParaRPr sz="3600"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Text to feature conversion</a:t>
            </a:r>
            <a:endParaRPr sz="3600"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Computational Limitation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a60c875d2_0_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has been done on this problem so far</a:t>
            </a:r>
            <a:endParaRPr/>
          </a:p>
        </p:txBody>
      </p:sp>
      <p:sp>
        <p:nvSpPr>
          <p:cNvPr id="185" name="Google Shape;185;gfa60c875d2_0_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3600"/>
              <a:t>The basic model would be Naive Bayes model which has about 80% accuracy (on the planned dataset)</a:t>
            </a:r>
            <a:endParaRPr sz="3600"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SOTA model would be bert model with accuracy about 98%</a:t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60c875d2_0_25"/>
          <p:cNvSpPr txBox="1"/>
          <p:nvPr>
            <p:ph type="title"/>
          </p:nvPr>
        </p:nvSpPr>
        <p:spPr>
          <a:xfrm>
            <a:off x="457200" y="597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Your tackling of the problem</a:t>
            </a:r>
            <a:endParaRPr/>
          </a:p>
        </p:txBody>
      </p:sp>
      <p:sp>
        <p:nvSpPr>
          <p:cNvPr id="191" name="Google Shape;191;gfa60c875d2_0_25"/>
          <p:cNvSpPr txBox="1"/>
          <p:nvPr>
            <p:ph idx="1" type="body"/>
          </p:nvPr>
        </p:nvSpPr>
        <p:spPr>
          <a:xfrm>
            <a:off x="457200" y="10676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00"/>
              <a:buChar char="•"/>
            </a:pPr>
            <a:r>
              <a:rPr lang="en-US" sz="2200"/>
              <a:t>Text transformation, Model Architecture Selection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00"/>
              <a:buChar char="•"/>
            </a:pPr>
            <a:r>
              <a:rPr lang="en-US" sz="2200"/>
              <a:t>Papers that the project is based on: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Toxic Comment Classification on Social Media Using SVM and Chi Square Feature Selection, Nadhia et al.(July 2021)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Vulgarity Classification in Comments Using SVM and LSTM, Dias et al.(October 2019)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Exploring Data Augmentation for Toxic Comment Classification, Chetanya et al.(July 2020)</a:t>
            </a:r>
            <a:endParaRPr sz="2200"/>
          </a:p>
          <a:p>
            <a:pPr indent="-2921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00"/>
              <a:buChar char="•"/>
            </a:pPr>
            <a:r>
              <a:rPr lang="en-US" sz="2200"/>
              <a:t>Resources you will need: </a:t>
            </a:r>
            <a:endParaRPr sz="2200"/>
          </a:p>
          <a:p>
            <a:pPr indent="-2921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00"/>
              <a:buChar char="–"/>
            </a:pPr>
            <a:r>
              <a:rPr lang="en-US" sz="2200"/>
              <a:t>DATA: Kaggle dataset : jigsaw challenge, hate-speech-dataset, etc.</a:t>
            </a:r>
            <a:endParaRPr sz="2200"/>
          </a:p>
          <a:p>
            <a:pPr indent="-2921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00"/>
              <a:buChar char="–"/>
            </a:pPr>
            <a:r>
              <a:rPr lang="en-US" sz="2200"/>
              <a:t>Python</a:t>
            </a:r>
            <a:endParaRPr sz="2200"/>
          </a:p>
          <a:p>
            <a:pPr indent="-2921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00"/>
              <a:buChar char="–"/>
            </a:pPr>
            <a:r>
              <a:rPr lang="en-US" sz="2200"/>
              <a:t>Fast computing CPUs/GPUs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00"/>
              <a:buChar char="•"/>
            </a:pPr>
            <a:r>
              <a:rPr lang="en-US" sz="2200"/>
              <a:t>Performance metrics: Accuracy, Precision, etc.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97" name="Google Shape;19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457200" y="274638"/>
            <a:ext cx="8229600" cy="610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Definition: NEI</a:t>
            </a:r>
            <a:endParaRPr/>
          </a:p>
        </p:txBody>
      </p:sp>
      <p:sp>
        <p:nvSpPr>
          <p:cNvPr id="63" name="Google Shape;63;p3"/>
          <p:cNvSpPr txBox="1"/>
          <p:nvPr>
            <p:ph idx="1" type="body"/>
          </p:nvPr>
        </p:nvSpPr>
        <p:spPr>
          <a:xfrm>
            <a:off x="137652" y="963562"/>
            <a:ext cx="8849032" cy="5162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3600"/>
              <a:t>Given a sentence/document, mark each token as 1/0 as per whether the token is a Named Entity or not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3600"/>
              <a:t>If the named entity consists of multiple words just continue with 1s until a non-NE appears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3600"/>
              <a:t>E.g. </a:t>
            </a:r>
            <a:r>
              <a:rPr i="1" lang="en-US" sz="3600"/>
              <a:t>The_0 State_1 Bank_1 of_1 India_1 is_0 the_0 largest_0 bank_0 in_0 the_0 country_0 . _0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69" name="Google Shape;6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3600"/>
              <a:t>CoNLL 2003</a:t>
            </a:r>
            <a:endParaRPr sz="3600"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3600"/>
              <a:t>The dataset was put through a TF-IDF vectorizer to get numerical representation.</a:t>
            </a:r>
            <a:endParaRPr sz="3600"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Rather than pre-processing, details were capture in feature engineering to extract relevant information.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>
            <p:ph type="title"/>
          </p:nvPr>
        </p:nvSpPr>
        <p:spPr>
          <a:xfrm>
            <a:off x="457200" y="274638"/>
            <a:ext cx="8229600" cy="669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Feature Engineering</a:t>
            </a:r>
            <a:endParaRPr/>
          </a:p>
        </p:txBody>
      </p:sp>
      <p:sp>
        <p:nvSpPr>
          <p:cNvPr id="75" name="Google Shape;75;p5"/>
          <p:cNvSpPr txBox="1"/>
          <p:nvPr>
            <p:ph idx="1" type="body"/>
          </p:nvPr>
        </p:nvSpPr>
        <p:spPr>
          <a:xfrm>
            <a:off x="147490" y="1611663"/>
            <a:ext cx="8849100" cy="50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3600"/>
              <a:t>SVM to be used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3600"/>
              <a:t>Features: &lt;f1, f2, f3…&gt;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3600"/>
              <a:t>(e.g., f1: length of the word, f2: 1 if the previous token is 1 else 0 and so on)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Justification of Feature Set</a:t>
            </a:r>
            <a:endParaRPr/>
          </a:p>
        </p:txBody>
      </p:sp>
      <p:sp>
        <p:nvSpPr>
          <p:cNvPr id="81" name="Google Shape;8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200"/>
              <a:t>The following feature sets were used: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Whether</a:t>
            </a:r>
            <a:r>
              <a:rPr lang="en-US" sz="2200"/>
              <a:t> the word is starting word, and whether it is a ending word. These impact together with capitalisation as first words are always </a:t>
            </a:r>
            <a:r>
              <a:rPr lang="en-US" sz="2200"/>
              <a:t>capitals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Whether the words starts with </a:t>
            </a:r>
            <a:r>
              <a:rPr lang="en-US" sz="2200"/>
              <a:t>capital</a:t>
            </a:r>
            <a:r>
              <a:rPr lang="en-US" sz="2200"/>
              <a:t> letter. This helps as named entities are often capitalised.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The tf-idf vectorised value of </a:t>
            </a:r>
            <a:r>
              <a:rPr lang="en-US" sz="2200"/>
              <a:t>suffix</a:t>
            </a:r>
            <a:r>
              <a:rPr lang="en-US" sz="2200"/>
              <a:t> and prefix of </a:t>
            </a:r>
            <a:r>
              <a:rPr lang="en-US" sz="2200"/>
              <a:t>the</a:t>
            </a:r>
            <a:r>
              <a:rPr lang="en-US" sz="2200"/>
              <a:t> word. Often named entities have common suffix and prefixes.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The pos tags of word and its </a:t>
            </a:r>
            <a:r>
              <a:rPr lang="en-US" sz="2200"/>
              <a:t>preceding</a:t>
            </a:r>
            <a:r>
              <a:rPr lang="en-US" sz="2200"/>
              <a:t> and </a:t>
            </a:r>
            <a:r>
              <a:rPr lang="en-US" sz="2200"/>
              <a:t>succeeding</a:t>
            </a:r>
            <a:r>
              <a:rPr lang="en-US" sz="2200"/>
              <a:t> words. </a:t>
            </a:r>
            <a:r>
              <a:rPr lang="en-US" sz="2200"/>
              <a:t>Surrounding</a:t>
            </a:r>
            <a:r>
              <a:rPr lang="en-US" sz="2200"/>
              <a:t> words help label named entities that are a group of words. Ex: State Bank Of India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Whether the word contains any digit. Digits are often strong indicators of named entity.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Performance Previous Eval.</a:t>
            </a:r>
            <a:endParaRPr/>
          </a:p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486025" y="1525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Two SVM models were used. The first one(SVM_1) simply used the sparse matrix generated by Tf-Idf vectorizer and the second one combined Tr-Idf values with 9 feature vectors. A combined model predicted 1 whenever either of the model predicted 1 and 0 otherwise. The final results are given below: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graphicFrame>
        <p:nvGraphicFramePr>
          <p:cNvPr id="88" name="Google Shape;88;p7"/>
          <p:cNvGraphicFramePr/>
          <p:nvPr/>
        </p:nvGraphicFramePr>
        <p:xfrm>
          <a:off x="873775" y="428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{77CBD94B-6834-4EFC-AC65-227BC5746CDE}</a:tableStyleId>
              </a:tblPr>
              <a:tblGrid>
                <a:gridCol w="1863525"/>
                <a:gridCol w="1863525"/>
                <a:gridCol w="1863525"/>
                <a:gridCol w="1863525"/>
              </a:tblGrid>
              <a:tr h="90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Precision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Recall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F1-Score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Accuracy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86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93.49</a:t>
                      </a:r>
                      <a:endParaRPr b="1" sz="17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77.47</a:t>
                      </a:r>
                      <a:endParaRPr b="1" sz="17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84.73</a:t>
                      </a:r>
                      <a:endParaRPr b="1" sz="17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94.11</a:t>
                      </a:r>
                      <a:endParaRPr b="1" sz="17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g1002fdb4a9e_2_0"/>
          <p:cNvGraphicFramePr/>
          <p:nvPr/>
        </p:nvGraphicFramePr>
        <p:xfrm>
          <a:off x="173550" y="132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{77CBD94B-6834-4EFC-AC65-227BC5746CDE}</a:tableStyleId>
              </a:tblPr>
              <a:tblGrid>
                <a:gridCol w="2282325"/>
                <a:gridCol w="1396850"/>
                <a:gridCol w="1556225"/>
                <a:gridCol w="1680200"/>
                <a:gridCol w="1733325"/>
              </a:tblGrid>
              <a:tr h="45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Model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Accuracy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Precision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Recall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F1-Score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SVM_tf_idf_rbf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93.56519866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65.81607495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96.1289161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78.13551881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SVM_2_Pass_with_NE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2"/>
                          </a:solidFill>
                        </a:rPr>
                        <a:t>95.71228599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2"/>
                          </a:solidFill>
                        </a:rPr>
                        <a:t>92.68984221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2"/>
                          </a:solidFill>
                        </a:rPr>
                        <a:t>84.32208142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2"/>
                          </a:solidFill>
                        </a:rPr>
                        <a:t>88.30818016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3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SVM_embedding_rbf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97.45235275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90.53254438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94.6513726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92.54615336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SVM_tf_idf_features_rbf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92.49273178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83.72781065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75.82049565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79.57820738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SVM_embedding_features_rbf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98.38699257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95.67307692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95.12195122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95.39671809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7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SVM_embedding_updated_features_rbf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98.52051254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96.30177515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95.27991218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95.78811845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g1002fdb4a9e_2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Performance Different Models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02fdb4a9e_0_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Previous Eval. </a:t>
            </a:r>
            <a:r>
              <a:rPr lang="en-US"/>
              <a:t>Confusion Matrix</a:t>
            </a:r>
            <a:endParaRPr/>
          </a:p>
        </p:txBody>
      </p:sp>
      <p:graphicFrame>
        <p:nvGraphicFramePr>
          <p:cNvPr id="101" name="Google Shape;101;g1002fdb4a9e_0_6"/>
          <p:cNvGraphicFramePr/>
          <p:nvPr/>
        </p:nvGraphicFramePr>
        <p:xfrm>
          <a:off x="1524000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{6A5179DC-DF3D-4225-87D9-E53902F7EB98}</a:tableStyleId>
              </a:tblPr>
              <a:tblGrid>
                <a:gridCol w="2287650"/>
                <a:gridCol w="2287650"/>
                <a:gridCol w="2287650"/>
              </a:tblGrid>
              <a:tr h="12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Predicted 🡪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FF"/>
                          </a:solidFill>
                        </a:rPr>
                        <a:t>Actual (rows)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3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3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1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u="none" cap="none" strike="noStrike"/>
                        <a:t>0</a:t>
                      </a:r>
                      <a:endParaRPr sz="3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3600"/>
                        <a:t>36925</a:t>
                      </a:r>
                      <a:endParaRPr b="1" sz="3600">
                        <a:solidFill>
                          <a:srgbClr val="212121"/>
                        </a:solidFill>
                        <a:highlight>
                          <a:srgbClr val="F3F9FA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600"/>
                        <a:t>1398</a:t>
                      </a:r>
                      <a:endParaRPr b="1" sz="3600" u="none" cap="none" strike="noStrike">
                        <a:highlight>
                          <a:srgbClr val="F3F9FA"/>
                        </a:highlight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1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3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600"/>
                        <a:t>593</a:t>
                      </a:r>
                      <a:endParaRPr b="1" sz="3600" u="none" cap="none" strike="noStrike">
                        <a:highlight>
                          <a:srgbClr val="F3F9FA"/>
                        </a:highlight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600"/>
                        <a:t>7519</a:t>
                      </a:r>
                      <a:endParaRPr b="1" sz="3600" u="none" cap="none" strike="noStrike">
                        <a:highlight>
                          <a:srgbClr val="F3F9FA"/>
                        </a:highlight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Pushpak</dc:creator>
</cp:coreProperties>
</file>