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a9d620c43_0_21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ea9d620c43_0_21:notes"/>
          <p:cNvSpPr/>
          <p:nvPr>
            <p:ph idx="2" type="sldImg"/>
          </p:nvPr>
        </p:nvSpPr>
        <p:spPr>
          <a:xfrm>
            <a:off x="428625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a9d620c43_0_236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ea9d620c43_0_236:notes"/>
          <p:cNvSpPr/>
          <p:nvPr>
            <p:ph idx="2" type="sldImg"/>
          </p:nvPr>
        </p:nvSpPr>
        <p:spPr>
          <a:xfrm>
            <a:off x="428625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a9d620c43_0_25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ea9d620c43_0_25:notes"/>
          <p:cNvSpPr/>
          <p:nvPr>
            <p:ph idx="2" type="sldImg"/>
          </p:nvPr>
        </p:nvSpPr>
        <p:spPr>
          <a:xfrm>
            <a:off x="428625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a9d620c43_0_30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ea9d620c43_0_30:notes"/>
          <p:cNvSpPr/>
          <p:nvPr>
            <p:ph idx="2" type="sldImg"/>
          </p:nvPr>
        </p:nvSpPr>
        <p:spPr>
          <a:xfrm>
            <a:off x="428625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a9d620c43_0_89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ea9d620c43_0_89:notes"/>
          <p:cNvSpPr/>
          <p:nvPr>
            <p:ph idx="2" type="sldImg"/>
          </p:nvPr>
        </p:nvSpPr>
        <p:spPr>
          <a:xfrm>
            <a:off x="428625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a9d620c43_0_35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ea9d620c43_0_35:notes"/>
          <p:cNvSpPr/>
          <p:nvPr>
            <p:ph idx="2" type="sldImg"/>
          </p:nvPr>
        </p:nvSpPr>
        <p:spPr>
          <a:xfrm>
            <a:off x="428625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a9d620c43_0_40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ea9d620c43_0_40:notes"/>
          <p:cNvSpPr/>
          <p:nvPr>
            <p:ph idx="2" type="sldImg"/>
          </p:nvPr>
        </p:nvSpPr>
        <p:spPr>
          <a:xfrm>
            <a:off x="428625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a9d620c43_0_0:notes"/>
          <p:cNvSpPr txBox="1"/>
          <p:nvPr>
            <p:ph idx="12" type="sldNum"/>
          </p:nvPr>
        </p:nvSpPr>
        <p:spPr>
          <a:xfrm>
            <a:off x="3884414" y="8685894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00" spcFirstLastPara="1" rIns="91100" wrap="square" tIns="455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  <p:sp>
        <p:nvSpPr>
          <p:cNvPr id="143" name="Google Shape;143;gea9d620c43_0_0:notes"/>
          <p:cNvSpPr/>
          <p:nvPr>
            <p:ph idx="2" type="sldImg"/>
          </p:nvPr>
        </p:nvSpPr>
        <p:spPr>
          <a:xfrm>
            <a:off x="428625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gea9d620c43_0_0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a9d620c43_0_6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ea9d620c43_0_6:notes"/>
          <p:cNvSpPr/>
          <p:nvPr>
            <p:ph idx="2" type="sldImg"/>
          </p:nvPr>
        </p:nvSpPr>
        <p:spPr>
          <a:xfrm>
            <a:off x="428625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a9d620c43_0_11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ea9d620c43_0_11:notes"/>
          <p:cNvSpPr/>
          <p:nvPr>
            <p:ph idx="2" type="sldImg"/>
          </p:nvPr>
        </p:nvSpPr>
        <p:spPr>
          <a:xfrm>
            <a:off x="428625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a9d620c43_0_250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ea9d620c43_0_250:notes"/>
          <p:cNvSpPr/>
          <p:nvPr>
            <p:ph idx="2" type="sldImg"/>
          </p:nvPr>
        </p:nvSpPr>
        <p:spPr>
          <a:xfrm>
            <a:off x="428625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a9d620c43_0_16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ea9d620c43_0_16:notes"/>
          <p:cNvSpPr/>
          <p:nvPr>
            <p:ph idx="2" type="sldImg"/>
          </p:nvPr>
        </p:nvSpPr>
        <p:spPr>
          <a:xfrm>
            <a:off x="428625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a9d620c43_0_262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ea9d620c43_0_262:notes"/>
          <p:cNvSpPr/>
          <p:nvPr>
            <p:ph idx="2" type="sldImg"/>
          </p:nvPr>
        </p:nvSpPr>
        <p:spPr>
          <a:xfrm>
            <a:off x="428625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a9d620c43_0_272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ea9d620c43_0_272:notes"/>
          <p:cNvSpPr/>
          <p:nvPr>
            <p:ph idx="2" type="sldImg"/>
          </p:nvPr>
        </p:nvSpPr>
        <p:spPr>
          <a:xfrm>
            <a:off x="428625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a9d620c43_0_242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ea9d620c43_0_242:notes"/>
          <p:cNvSpPr/>
          <p:nvPr>
            <p:ph idx="2" type="sldImg"/>
          </p:nvPr>
        </p:nvSpPr>
        <p:spPr>
          <a:xfrm>
            <a:off x="428625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showMasterSp="0" type="tbl">
  <p:cSld name="TABLE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 Tagging Using HMM-Viterbi</a:t>
            </a:r>
            <a:endParaRPr/>
          </a:p>
        </p:txBody>
      </p:sp>
      <p:sp>
        <p:nvSpPr>
          <p:cNvPr id="140" name="Google Shape;140;p1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Bigram &amp; Trigram Assumption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913" y="144450"/>
            <a:ext cx="6564174" cy="48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250" y="138750"/>
            <a:ext cx="6579500" cy="486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Interpretation of confusion (error analysis)</a:t>
            </a:r>
            <a:endParaRPr/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Char char="●"/>
            </a:pPr>
            <a:r>
              <a:rPr lang="en" sz="1700"/>
              <a:t>ADP (Adposition) confused with PRT (particle)</a:t>
            </a:r>
            <a:endParaRPr sz="1700"/>
          </a:p>
          <a:p>
            <a:pPr indent="-4064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Char char="●"/>
            </a:pPr>
            <a:r>
              <a:rPr lang="en" sz="1700"/>
              <a:t>NOUN and VERB</a:t>
            </a:r>
            <a:endParaRPr sz="1700"/>
          </a:p>
          <a:p>
            <a:pPr indent="-4064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Char char="●"/>
            </a:pPr>
            <a:r>
              <a:rPr lang="en" sz="1700"/>
              <a:t>ADJ as NOUN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700"/>
              <a:t>Confusion might occur :</a:t>
            </a:r>
            <a:endParaRPr sz="1700"/>
          </a:p>
          <a:p>
            <a:pPr indent="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700"/>
              <a:t>Due to  ambiguous nature of language like the following</a:t>
            </a:r>
            <a:endParaRPr sz="1700"/>
          </a:p>
          <a:p>
            <a:pPr indent="-406400" lvl="0" marL="457200" rtl="0" algn="l">
              <a:spcBef>
                <a:spcPts val="480"/>
              </a:spcBef>
              <a:spcAft>
                <a:spcPts val="0"/>
              </a:spcAft>
              <a:buSzPts val="2800"/>
              <a:buChar char="●"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Test_input: [('Let', 'VERB'),  ('the', 'DET'), ('media', 'NOUN'), ('clean', 'VERB'), ('house', 'NOUN')]</a:t>
            </a:r>
            <a:endParaRPr/>
          </a:p>
          <a:p>
            <a:pPr indent="-393700" lvl="0" marL="457200" rtl="0" algn="l">
              <a:spcBef>
                <a:spcPts val="480"/>
              </a:spcBef>
              <a:spcAft>
                <a:spcPts val="0"/>
              </a:spcAft>
              <a:buSzPts val="2600"/>
              <a:buChar char="●"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Output_tag : ['VERB', 'DET', 'NOUN', 'ADJ', 'NOUN'] 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Data Processing Info (Pre-processing)</a:t>
            </a:r>
            <a:endParaRPr/>
          </a:p>
        </p:txBody>
      </p:sp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Transition Probability : </a:t>
            </a:r>
            <a:endParaRPr sz="18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7"/>
          <p:cNvPicPr preferRelativeResize="0"/>
          <p:nvPr/>
        </p:nvPicPr>
        <p:blipFill rotWithShape="1">
          <a:blip r:embed="rId3">
            <a:alphaModFix/>
          </a:blip>
          <a:srcRect b="31534" l="19552" r="54028" t="43512"/>
          <a:stretch/>
        </p:blipFill>
        <p:spPr>
          <a:xfrm>
            <a:off x="1555850" y="1691150"/>
            <a:ext cx="6032300" cy="320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Data Processing Info (Pre-processing)</a:t>
            </a:r>
            <a:endParaRPr/>
          </a:p>
        </p:txBody>
      </p:sp>
      <p:sp>
        <p:nvSpPr>
          <p:cNvPr id="220" name="Google Shape;220;p2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48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Emission Probability : </a:t>
            </a:r>
            <a:endParaRPr sz="1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48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Pre-processing 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Lowercasing is done when exact match is absent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For unseen words rule based tagger is used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Deleted Interpolation is used for unseen tag sequence in trigram</a:t>
            </a:r>
            <a:endParaRPr sz="1400"/>
          </a:p>
        </p:txBody>
      </p:sp>
      <p:pic>
        <p:nvPicPr>
          <p:cNvPr id="221" name="Google Shape;221;p28"/>
          <p:cNvPicPr preferRelativeResize="0"/>
          <p:nvPr/>
        </p:nvPicPr>
        <p:blipFill rotWithShape="1">
          <a:blip r:embed="rId3">
            <a:alphaModFix/>
          </a:blip>
          <a:srcRect b="10650" l="20001" r="52536" t="82099"/>
          <a:stretch/>
        </p:blipFill>
        <p:spPr>
          <a:xfrm>
            <a:off x="1215449" y="1705950"/>
            <a:ext cx="6713101" cy="9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Inferencing/Decoding Info</a:t>
            </a:r>
            <a:endParaRPr/>
          </a:p>
        </p:txBody>
      </p:sp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818400" y="3779225"/>
            <a:ext cx="7507200" cy="1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Probability of taking a path is the product of emission and </a:t>
            </a:r>
            <a:r>
              <a:rPr lang="en"/>
              <a:t>transmission</a:t>
            </a:r>
            <a:r>
              <a:rPr lang="en"/>
              <a:t> probabilities 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maximum among all the paths are computed to find the path with the </a:t>
            </a:r>
            <a:r>
              <a:rPr lang="en"/>
              <a:t>highest probability</a:t>
            </a:r>
            <a:endParaRPr/>
          </a:p>
        </p:txBody>
      </p:sp>
      <p:pic>
        <p:nvPicPr>
          <p:cNvPr id="228" name="Google Shape;2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388" y="1063375"/>
            <a:ext cx="5867224" cy="24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</a:t>
            </a:r>
            <a:r>
              <a:rPr lang="en"/>
              <a:t>houghts on generative vs. discriminative POS tagging</a:t>
            </a:r>
            <a:endParaRPr/>
          </a:p>
        </p:txBody>
      </p: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457200" y="1560975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Generative models learn joint probability and predicts conditional </a:t>
            </a:r>
            <a:r>
              <a:rPr lang="en" sz="1600"/>
              <a:t>probability</a:t>
            </a:r>
            <a:r>
              <a:rPr lang="en" sz="1600"/>
              <a:t> using Bayes Theorem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Discriminative models learns the </a:t>
            </a:r>
            <a:r>
              <a:rPr lang="en" sz="1600"/>
              <a:t>conditional probability by explicitly modelling decision boundary between classes.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Discriminative models perform better for sequence labelling tasks.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ctrTitle"/>
          </p:nvPr>
        </p:nvSpPr>
        <p:spPr>
          <a:xfrm>
            <a:off x="304800" y="571500"/>
            <a:ext cx="8686800" cy="16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 </a:t>
            </a:r>
            <a:r>
              <a:rPr b="1" lang="en" sz="4400"/>
              <a:t>Assignment-Discussion</a:t>
            </a:r>
            <a:br>
              <a:rPr b="1" lang="en" sz="4400"/>
            </a:br>
            <a:r>
              <a:rPr b="1" lang="en" sz="4400"/>
              <a:t>HMM-Viterbi</a:t>
            </a:r>
            <a:endParaRPr sz="4400"/>
          </a:p>
        </p:txBody>
      </p:sp>
      <p:sp>
        <p:nvSpPr>
          <p:cNvPr id="147" name="Google Shape;147;p16"/>
          <p:cNvSpPr txBox="1"/>
          <p:nvPr>
            <p:ph idx="1" type="subTitle"/>
          </p:nvPr>
        </p:nvSpPr>
        <p:spPr>
          <a:xfrm>
            <a:off x="115875" y="1898425"/>
            <a:ext cx="8610600" cy="24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None/>
            </a:pPr>
            <a:r>
              <a:t/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None/>
            </a:pPr>
            <a:r>
              <a:rPr lang="en" sz="2400"/>
              <a:t>Piyush Singh Pasi, 213050069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None/>
            </a:pPr>
            <a:r>
              <a:t/>
            </a:r>
            <a:endParaRPr sz="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rPr lang="en" sz="2400"/>
              <a:t>Paramveer Choudhary, 213050061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t/>
            </a:r>
            <a:endParaRPr sz="500"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rPr lang="en" sz="2600"/>
              <a:t>Ajay, 213059004</a:t>
            </a:r>
            <a:endParaRPr sz="2600"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rPr lang="en" sz="2400"/>
              <a:t>21/08/2021</a:t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Given a sequence of words, produce the POS tag sequence : Brown Corpus</a:t>
            </a:r>
            <a:endParaRPr sz="1600"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Technique used: HMM-Viterbi</a:t>
            </a:r>
            <a:endParaRPr sz="1600"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Universal Tag Set (12 in number)</a:t>
            </a:r>
            <a:endParaRPr sz="1600"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5-fold cross validation </a:t>
            </a:r>
            <a:endParaRPr sz="1600"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‘.’, 'ADJ', 'ADP', 'ADV', 'CONJ', 'DET', 'NOUN', 'NUM', 'PRON', 'PRT', 'VERB', 'X'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4700"/>
              <a:t>Overall performance</a:t>
            </a:r>
            <a:endParaRPr sz="4700"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 sz="1700"/>
              <a:t>Precision : </a:t>
            </a:r>
            <a:r>
              <a:rPr lang="en" sz="1450">
                <a:latin typeface="Arial"/>
                <a:ea typeface="Arial"/>
                <a:cs typeface="Arial"/>
                <a:sym typeface="Arial"/>
              </a:rPr>
              <a:t>0.9307</a:t>
            </a:r>
            <a:endParaRPr sz="1700"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 sz="1700"/>
              <a:t>Recall</a:t>
            </a:r>
            <a:r>
              <a:rPr lang="en" sz="1450">
                <a:latin typeface="Arial"/>
                <a:ea typeface="Arial"/>
                <a:cs typeface="Arial"/>
                <a:sym typeface="Arial"/>
              </a:rPr>
              <a:t> : 0.8853</a:t>
            </a:r>
            <a:endParaRPr sz="1700"/>
          </a:p>
          <a:p>
            <a:pPr indent="-4064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Char char="●"/>
            </a:pPr>
            <a:r>
              <a:rPr lang="en" sz="1700"/>
              <a:t>F-score (3 values)</a:t>
            </a:r>
            <a:endParaRPr sz="1700"/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lang="en" sz="1500"/>
              <a:t>F1-score : 0.</a:t>
            </a:r>
            <a:r>
              <a:rPr lang="en" sz="1450">
                <a:latin typeface="Arial"/>
                <a:ea typeface="Arial"/>
                <a:cs typeface="Arial"/>
                <a:sym typeface="Arial"/>
              </a:rPr>
              <a:t>9074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lang="en" sz="1500"/>
              <a:t>F0.5-score : 0.</a:t>
            </a:r>
            <a:r>
              <a:rPr lang="en" sz="1450">
                <a:latin typeface="Arial"/>
                <a:ea typeface="Arial"/>
                <a:cs typeface="Arial"/>
                <a:sym typeface="Arial"/>
              </a:rPr>
              <a:t>9212</a:t>
            </a:r>
            <a:endParaRPr sz="1500"/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lang="en" sz="1500"/>
              <a:t>F2-score : 0.</a:t>
            </a:r>
            <a:r>
              <a:rPr lang="en" sz="1450">
                <a:latin typeface="Arial"/>
                <a:ea typeface="Arial"/>
                <a:cs typeface="Arial"/>
                <a:sym typeface="Arial"/>
              </a:rPr>
              <a:t>8940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3484"/>
            <a:ext cx="9144002" cy="3136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Per POS performance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 rotWithShape="1">
          <a:blip r:embed="rId3">
            <a:alphaModFix/>
          </a:blip>
          <a:srcRect b="36626" l="12342" r="64651" t="33405"/>
          <a:stretch/>
        </p:blipFill>
        <p:spPr>
          <a:xfrm>
            <a:off x="340737" y="1064963"/>
            <a:ext cx="4114798" cy="301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 rotWithShape="1">
          <a:blip r:embed="rId4">
            <a:alphaModFix/>
          </a:blip>
          <a:srcRect b="28274" l="12887" r="64576" t="43234"/>
          <a:stretch/>
        </p:blipFill>
        <p:spPr>
          <a:xfrm>
            <a:off x="4627925" y="1064975"/>
            <a:ext cx="4239726" cy="301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/>
          <p:nvPr/>
        </p:nvSpPr>
        <p:spPr>
          <a:xfrm>
            <a:off x="13025" y="0"/>
            <a:ext cx="92061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5" y="395950"/>
            <a:ext cx="9206100" cy="45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457200" y="3622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 u="sng"/>
              <a:t>Statistical Validations for Trigram Assumption</a:t>
            </a:r>
            <a:endParaRPr sz="3200" u="sng"/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 b="15579" l="12232" r="51187" t="39805"/>
          <a:stretch/>
        </p:blipFill>
        <p:spPr>
          <a:xfrm>
            <a:off x="1903825" y="1549550"/>
            <a:ext cx="4880400" cy="33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457200" y="320090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 u="sng"/>
              <a:t>C</a:t>
            </a:r>
            <a:r>
              <a:rPr lang="en" sz="3200" u="sng"/>
              <a:t>onfusion Matrices</a:t>
            </a:r>
            <a:endParaRPr sz="3200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