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596222-11F6-4D8C-B0DC-FABBBAA61C34}">
  <a:tblStyle styleId="{F9596222-11F6-4D8C-B0DC-FABBBAA61C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4443eec2d_0_40:notes"/>
          <p:cNvSpPr txBox="1"/>
          <p:nvPr>
            <p:ph idx="12" type="sldNum"/>
          </p:nvPr>
        </p:nvSpPr>
        <p:spPr>
          <a:xfrm>
            <a:off x="3884414" y="8685894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45" name="Google Shape;45;g104443eec2d_0_4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g104443eec2d_0_4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94b8b6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94b8b6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94b8b6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94b8b6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9d1c3b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9d1c3b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9d1c3b2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9d1c3b2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9d1c3b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9d1c3b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9d1c3b2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9d1c3b2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9d1c3b2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9d1c3b2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9d1c3b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9d1c3b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443eec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443eec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443ee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443ee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443ee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443ee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f3f966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f3f966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443ee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443ee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443eec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443eec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443ee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443ee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9d1c3b2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9d1c3b2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443ee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443ee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94b8b6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94b8b6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3" name="Google Shape;23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304800" y="571500"/>
            <a:ext cx="868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CS626: Project Discussion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Hate speech detection</a:t>
            </a:r>
            <a:endParaRPr b="1"/>
          </a:p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115887" y="2457450"/>
            <a:ext cx="8610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Ajay Ravindran, 213059004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Piyush Singh Pasi, 213050069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Paramveer Choudhary, 213050061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3200"/>
              <a:t>27/11/21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1396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{F9596222-11F6-4D8C-B0DC-FABBBAA61C34}</a:tableStyleId>
              </a:tblPr>
              <a:tblGrid>
                <a:gridCol w="5217200"/>
                <a:gridCol w="1034975"/>
                <a:gridCol w="936275"/>
                <a:gridCol w="901225"/>
                <a:gridCol w="775050"/>
              </a:tblGrid>
              <a:tr h="31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Recall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F1-Score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model3_flatten_svm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model3_conv1d_svm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model3_flatten_svm_with_kernel_nystroem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0.45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sgd_classifier_with_NN_preprocessing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sgd_classifier_oversample_with_NN_preprocessing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SVM_rbf_sentence_embedding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SVM_sigmoid_sentence_embedding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0.65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SVM_polynomial_sentence_embedding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SVM_fourier_approximation_sentence_embedding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SVM_nystroem_approximation_sentence_embedding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0.50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00" y="1221750"/>
            <a:ext cx="3882675" cy="29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25" y="1253475"/>
            <a:ext cx="3882675" cy="285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Approximation Visualization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15218" l="17849" r="18080" t="20674"/>
          <a:stretch/>
        </p:blipFill>
        <p:spPr>
          <a:xfrm>
            <a:off x="4421617" y="1063375"/>
            <a:ext cx="4612133" cy="30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12428" l="16689" r="16683" t="18213"/>
          <a:stretch/>
        </p:blipFill>
        <p:spPr>
          <a:xfrm>
            <a:off x="0" y="1125650"/>
            <a:ext cx="4432923" cy="3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72063" y="4213600"/>
            <a:ext cx="36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Nystroem Kernel Approximation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237163" y="4213600"/>
            <a:ext cx="36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Fourier</a:t>
            </a:r>
            <a:r>
              <a:rPr lang="en" sz="1800">
                <a:solidFill>
                  <a:srgbClr val="0000FF"/>
                </a:solidFill>
              </a:rPr>
              <a:t> Kernel Approximation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432600" y="4675300"/>
            <a:ext cx="571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Blue dots -&gt; Non Toxic Points	Red Cross -&gt; Toxic Points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Kernel Approximation 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25" y="874650"/>
            <a:ext cx="4837975" cy="31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0" l="7513" r="6914" t="0"/>
          <a:stretch/>
        </p:blipFill>
        <p:spPr>
          <a:xfrm>
            <a:off x="231946" y="960350"/>
            <a:ext cx="4245779" cy="32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372063" y="4213600"/>
            <a:ext cx="36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Nystroem Kernel Approximation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237163" y="4213600"/>
            <a:ext cx="36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Fourier Kernel Approximation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432600" y="4675300"/>
            <a:ext cx="571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Blue dots -&gt; Non Toxic Points	Red Cross -&gt; Toxic Points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NN integrated SVM handles typos well.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solidFill>
                  <a:srgbClr val="0000FF"/>
                </a:solidFill>
              </a:rPr>
              <a:t>Presence of abusive words highly affects the toxic label irrespective of the context surrounding the word. Eg: </a:t>
            </a:r>
            <a:r>
              <a:rPr lang="en">
                <a:solidFill>
                  <a:srgbClr val="0000FF"/>
                </a:solidFill>
              </a:rPr>
              <a:t>F*** off is such a derogatory term and should not be used. 19 models gave Toxic predictions.</a:t>
            </a:r>
            <a:endParaRPr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For shorter sentences ‘Doc2Vec’ sometimes doesn’t perform well.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</a:rPr>
              <a:t>Some words that appears with slangs but are not individually obscene or toxic are classified as Toxic. Eg. Your MOTHER is good. About </a:t>
            </a:r>
            <a:r>
              <a:rPr lang="en"/>
              <a:t>5</a:t>
            </a:r>
            <a:r>
              <a:rPr lang="en">
                <a:solidFill>
                  <a:srgbClr val="0000FF"/>
                </a:solidFill>
              </a:rPr>
              <a:t> models predicted it. as toxic.</a:t>
            </a:r>
            <a:endParaRPr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</a:rPr>
              <a:t>Language Bias Present in the models. Eg. Your SISTER is good.</a:t>
            </a:r>
            <a:endParaRPr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</a:rPr>
              <a:t>Only </a:t>
            </a:r>
            <a:r>
              <a:rPr lang="en"/>
              <a:t>1</a:t>
            </a:r>
            <a:r>
              <a:rPr lang="en">
                <a:solidFill>
                  <a:srgbClr val="0000FF"/>
                </a:solidFill>
              </a:rPr>
              <a:t> predicted as Toxic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</a:rPr>
              <a:t>Some models captures racial bias Eg.</a:t>
            </a:r>
            <a:r>
              <a:rPr lang="en">
                <a:solidFill>
                  <a:srgbClr val="0000FF"/>
                </a:solidFill>
              </a:rPr>
              <a:t>You are of black race. </a:t>
            </a:r>
            <a:r>
              <a:rPr lang="en"/>
              <a:t>5</a:t>
            </a:r>
            <a:r>
              <a:rPr lang="en">
                <a:solidFill>
                  <a:srgbClr val="0000FF"/>
                </a:solidFill>
              </a:rPr>
              <a:t> models predicted it as Toxic, You are of white race. </a:t>
            </a:r>
            <a:r>
              <a:rPr lang="en"/>
              <a:t>0</a:t>
            </a:r>
            <a:r>
              <a:rPr lang="en">
                <a:solidFill>
                  <a:srgbClr val="0000FF"/>
                </a:solidFill>
              </a:rPr>
              <a:t> models predicted it as Toxic</a:t>
            </a:r>
            <a:endParaRPr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The prediction often fails even </a:t>
            </a:r>
            <a:r>
              <a:rPr lang="en">
                <a:highlight>
                  <a:srgbClr val="FFFFFF"/>
                </a:highlight>
              </a:rPr>
              <a:t>with sufficient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near contextual information. Eg. You are a smart ass. gave </a:t>
            </a:r>
            <a:r>
              <a:rPr lang="en">
                <a:highlight>
                  <a:srgbClr val="FFFFFF"/>
                </a:highlight>
              </a:rPr>
              <a:t>9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toxic predictions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Only </a:t>
            </a:r>
            <a:r>
              <a:rPr lang="en">
                <a:highlight>
                  <a:srgbClr val="FFFFFF"/>
                </a:highlight>
              </a:rPr>
              <a:t>four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models were able to account for negation in some instances. 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-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Eg. "Donald Trump is a not an a</a:t>
            </a:r>
            <a:r>
              <a:rPr lang="en">
                <a:highlight>
                  <a:srgbClr val="FFFFFF"/>
                </a:highlight>
              </a:rPr>
              <a:t>****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le."  </a:t>
            </a:r>
            <a:r>
              <a:rPr lang="en">
                <a:highlight>
                  <a:srgbClr val="FFFFFF"/>
                </a:highlight>
              </a:rPr>
              <a:t>6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toxic predictions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"Donald Trump is an a</a:t>
            </a:r>
            <a:r>
              <a:rPr lang="en">
                <a:highlight>
                  <a:srgbClr val="FFFFFF"/>
                </a:highlight>
              </a:rPr>
              <a:t>****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le." </a:t>
            </a:r>
            <a:r>
              <a:rPr lang="en">
                <a:highlight>
                  <a:srgbClr val="FFFFFF"/>
                </a:highlight>
              </a:rPr>
              <a:t>9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 toxic predictions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NN extractor with online SVM gives better results than without NN extractor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Kernel Approximations works better with Linear SVM and with sparse representation of features.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Tradeoff of RunTime vs Accuracy with Online SVM and actual SVM.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We have achieved comparable accuracies when compared to the reference papers, and even beating them in some cases (Reference paper 1 reported a </a:t>
            </a:r>
            <a:r>
              <a:rPr lang="en" sz="2200"/>
              <a:t>highest F1-Score of 0.8155 and reference paper 2 reported a maximum of 0.7657 F1-Score)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3100"/>
              <a:t>Jupyter NoteBooks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Hate speech and toxic comments on online platforms has been a serious concern ever since social media came into existence.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first step to removing such comments is by detecting them.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motivation is to identify people who discriminate other people on the basis of race, ethnicity, gender, sexuality on social media platforms.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By classifying comments warnings can be issued to such people and even blocking of their account can be initiated.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Our project tries out various techniques to identify hate speech and toxic comments.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Detecting sentences with toxic content.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Toxic Comment Prediction -</a:t>
            </a:r>
            <a:endParaRPr sz="18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Input : Text Comment</a:t>
            </a:r>
            <a:endParaRPr sz="18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Output : Toxic or Non-Toxic</a:t>
            </a:r>
            <a:endParaRPr sz="1800"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700"/>
              <a:t> </a:t>
            </a:r>
            <a:endParaRPr sz="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Challenges: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Imbalanced classes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Biases in annotated data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Text to feature conversion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Computational Limitation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4"/>
            <a:ext cx="82296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Papers (Literature survey)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727725"/>
            <a:ext cx="8229600" cy="23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Exploring Data Augmentation for Toxic Comment Classification, Chetanya et al. (Journal ArXiv July 2020)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Toxic Comment Classification on Social Media Using SVM and Chi Square Feature Selection, Nadhia et al.(International Journal on Information and Communication Technology, July 2021)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Jigsaw dataset used for Kaggle Toxic Comment Classification Challenge was used</a:t>
            </a:r>
            <a:endParaRPr b="1" sz="23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contains 1,59,571 labelled sentences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"/>
              <a:t>The dataset can be downloaded from https://www.kaggle.com/c/jigsaw-toxic-comment-classification-challenge/data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Technique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Support Vector Machine is the primary approach used.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Online SVM with Neural Network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SVM with different embeddings at </a:t>
            </a:r>
            <a:r>
              <a:rPr lang="en" sz="2600"/>
              <a:t>word</a:t>
            </a:r>
            <a:r>
              <a:rPr lang="en" sz="2600"/>
              <a:t> and sentence level.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Number of capital characters and all capital words. </a:t>
            </a:r>
            <a:r>
              <a:rPr lang="en" sz="1800"/>
              <a:t>Angry</a:t>
            </a:r>
            <a:r>
              <a:rPr lang="en" sz="1800"/>
              <a:t> commenter often capitalise for emphasis on slurs.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Number of exclamation marks, question marks, and other punctuations. Often abusive words have some characters replaced by symbols. Also multiple exclamation marks are often used to </a:t>
            </a:r>
            <a:r>
              <a:rPr lang="en" sz="1800"/>
              <a:t>emphasis</a:t>
            </a:r>
            <a:r>
              <a:rPr lang="en" sz="1800"/>
              <a:t> strongly worded statements.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Length of text, number of words, number of </a:t>
            </a:r>
            <a:r>
              <a:rPr lang="en" sz="1800"/>
              <a:t>unique</a:t>
            </a:r>
            <a:r>
              <a:rPr lang="en" sz="1800"/>
              <a:t> words, number of stop words, number of words inside quotes and several more.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features were used to augment the custom embeddings and normalised within a range of 0-1.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features failed to improve prediction accuracy and in-fact reduced the accuracy of just custom embeddings of 768 dimensions. This could be due to features being utilised from sentiment analysis domain.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396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{F9596222-11F6-4D8C-B0DC-FABBBAA61C34}</a:tableStyleId>
              </a:tblPr>
              <a:tblGrid>
                <a:gridCol w="5217200"/>
                <a:gridCol w="1034975"/>
                <a:gridCol w="936275"/>
                <a:gridCol w="901225"/>
                <a:gridCol w="775050"/>
              </a:tblGrid>
              <a:tr h="31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F1-Score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SVM_rbf_custom_embedding_tf_idf_without_features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SVM_rbf_custom_embedding_tf_idf_with_features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80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SVM_rbf_custom_embedding_tf_idf_with_features_normalised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80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linear_svm_avg_custom_word2vec_embedding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linear_svm_avg_tfidf_custom_word2vec_embedding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svm_rbf_avg_custom_word2vec_embedding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81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sgd_classifier_avg_custom_word2vec_embedding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</a:t>
                      </a: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sgd_classifier_avg_tfidf_custom_word2vec_embedding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svm_rbf_doc2vec_custom_embedding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sgd_doc2vec_custom_embedding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1396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{F9596222-11F6-4D8C-B0DC-FABBBAA61C34}</a:tableStyleId>
              </a:tblPr>
              <a:tblGrid>
                <a:gridCol w="5217200"/>
                <a:gridCol w="1034975"/>
                <a:gridCol w="936275"/>
                <a:gridCol w="901225"/>
                <a:gridCol w="775050"/>
              </a:tblGrid>
              <a:tr h="31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Recall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F1-Score</a:t>
                      </a:r>
                      <a:endParaRPr sz="1100"/>
                    </a:p>
                  </a:txBody>
                  <a:tcPr marT="19050" marB="19050" marR="28575" marL="28575" anchor="b"/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linear_svm_countVectorizer_tfidf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linear_svm_countVectorizer_tfidf_nystroem_approximation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linear_svm_countVectorizer_tfidf_fourier_approximation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</a:t>
                      </a:r>
                      <a:endParaRPr sz="11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0.66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1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svm_rbf_countVectorizer_tfidf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sgd_svm_countVectorizer_tfidf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3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sgd_svm_countVectorizer_tfidf_nystroem_approximation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sgd_svm_countVectorizer_tfidf_fourier_approximation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0.70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model1_flatten_svm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0.88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model1_oversampled_flatten_svm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model1_oversampled_flatten_svm_with_kernel_nystroem</a:t>
                      </a:r>
                      <a:endParaRPr sz="1100"/>
                    </a:p>
                  </a:txBody>
                  <a:tcPr marT="19050" marB="19050" marR="28575" marL="28575" anchor="b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0.90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0.45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0.50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0.47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