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0FA41F-C71D-47F7-B0B7-7E1B52900EA6}">
  <a:tblStyle styleId="{0B0FA41F-C71D-47F7-B0B7-7E1B52900EA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C2E4DB5-DB6D-43A3-BA06-695C7E15EA4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ee496525e9_0_0:notes"/>
          <p:cNvSpPr txBox="1"/>
          <p:nvPr>
            <p:ph idx="12" type="sldNum"/>
          </p:nvPr>
        </p:nvSpPr>
        <p:spPr>
          <a:xfrm>
            <a:off x="3884414" y="8685894"/>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45" name="Google Shape;45;gee496525e9_0_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 name="Google Shape;46;gee496525e9_0_0: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e496525e9_0_41:notes"/>
          <p:cNvSpPr txBox="1"/>
          <p:nvPr>
            <p:ph idx="1" type="body"/>
          </p:nvPr>
        </p:nvSpPr>
        <p:spPr>
          <a:xfrm>
            <a:off x="686098" y="4343703"/>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ee496525e9_0_41: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7dd2f1891_0_8:notes"/>
          <p:cNvSpPr txBox="1"/>
          <p:nvPr>
            <p:ph idx="1" type="body"/>
          </p:nvPr>
        </p:nvSpPr>
        <p:spPr>
          <a:xfrm>
            <a:off x="686098" y="4343703"/>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f7dd2f1891_0_8:notes"/>
          <p:cNvSpPr/>
          <p:nvPr>
            <p:ph idx="2" type="sldImg"/>
          </p:nvPr>
        </p:nvSpPr>
        <p:spPr>
          <a:xfrm>
            <a:off x="428644"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e496525e9_0_26:notes"/>
          <p:cNvSpPr txBox="1"/>
          <p:nvPr>
            <p:ph idx="1" type="body"/>
          </p:nvPr>
        </p:nvSpPr>
        <p:spPr>
          <a:xfrm>
            <a:off x="686098" y="4343703"/>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ee496525e9_0_26: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e496525e9_0_36:notes"/>
          <p:cNvSpPr txBox="1"/>
          <p:nvPr>
            <p:ph idx="1" type="body"/>
          </p:nvPr>
        </p:nvSpPr>
        <p:spPr>
          <a:xfrm>
            <a:off x="686098" y="4343703"/>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ee496525e9_0_36: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033b7b24e_0_5:notes"/>
          <p:cNvSpPr txBox="1"/>
          <p:nvPr>
            <p:ph idx="1" type="body"/>
          </p:nvPr>
        </p:nvSpPr>
        <p:spPr>
          <a:xfrm>
            <a:off x="686098" y="4343703"/>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0033b7b24e_0_5: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e496525e9_0_46:notes"/>
          <p:cNvSpPr txBox="1"/>
          <p:nvPr>
            <p:ph idx="1" type="body"/>
          </p:nvPr>
        </p:nvSpPr>
        <p:spPr>
          <a:xfrm>
            <a:off x="686098" y="4343703"/>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ee496525e9_0_46: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e496525e9_0_51:notes"/>
          <p:cNvSpPr txBox="1"/>
          <p:nvPr>
            <p:ph idx="1" type="body"/>
          </p:nvPr>
        </p:nvSpPr>
        <p:spPr>
          <a:xfrm>
            <a:off x="686098" y="4343703"/>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ee496525e9_0_51: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e496525e9_0_56:notes"/>
          <p:cNvSpPr txBox="1"/>
          <p:nvPr>
            <p:ph idx="1" type="body"/>
          </p:nvPr>
        </p:nvSpPr>
        <p:spPr>
          <a:xfrm>
            <a:off x="686098" y="4343703"/>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ee496525e9_0_56: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e496525e9_0_6:notes"/>
          <p:cNvSpPr txBox="1"/>
          <p:nvPr>
            <p:ph idx="1" type="body"/>
          </p:nvPr>
        </p:nvSpPr>
        <p:spPr>
          <a:xfrm>
            <a:off x="686098" y="4343703"/>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ee496525e9_0_6: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e496525e9_0_11:notes"/>
          <p:cNvSpPr txBox="1"/>
          <p:nvPr>
            <p:ph idx="1" type="body"/>
          </p:nvPr>
        </p:nvSpPr>
        <p:spPr>
          <a:xfrm>
            <a:off x="686098" y="4343703"/>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ee496525e9_0_11: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e496525e9_0_16:notes"/>
          <p:cNvSpPr txBox="1"/>
          <p:nvPr>
            <p:ph idx="1" type="body"/>
          </p:nvPr>
        </p:nvSpPr>
        <p:spPr>
          <a:xfrm>
            <a:off x="686098" y="4343703"/>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ee496525e9_0_16: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e496525e9_0_21:notes"/>
          <p:cNvSpPr txBox="1"/>
          <p:nvPr>
            <p:ph idx="1" type="body"/>
          </p:nvPr>
        </p:nvSpPr>
        <p:spPr>
          <a:xfrm>
            <a:off x="686098" y="4343703"/>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ee496525e9_0_21: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7e89df550_1_0:notes"/>
          <p:cNvSpPr txBox="1"/>
          <p:nvPr>
            <p:ph idx="1" type="body"/>
          </p:nvPr>
        </p:nvSpPr>
        <p:spPr>
          <a:xfrm>
            <a:off x="686098" y="4343703"/>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f7e89df550_1_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e496525e9_0_31:notes"/>
          <p:cNvSpPr txBox="1"/>
          <p:nvPr>
            <p:ph idx="1" type="body"/>
          </p:nvPr>
        </p:nvSpPr>
        <p:spPr>
          <a:xfrm>
            <a:off x="686098" y="4343703"/>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ee496525e9_0_31: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7e89df550_6_0:notes"/>
          <p:cNvSpPr txBox="1"/>
          <p:nvPr>
            <p:ph idx="1" type="body"/>
          </p:nvPr>
        </p:nvSpPr>
        <p:spPr>
          <a:xfrm>
            <a:off x="686098" y="4343703"/>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f7e89df550_6_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033b7b24e_0_0:notes"/>
          <p:cNvSpPr txBox="1"/>
          <p:nvPr>
            <p:ph idx="1" type="body"/>
          </p:nvPr>
        </p:nvSpPr>
        <p:spPr>
          <a:xfrm>
            <a:off x="686098" y="4343703"/>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10033b7b24e_0_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 name="Google Shape;10;p2"/>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rgbClr val="0000FF"/>
              </a:buClr>
              <a:buSzPts val="2400"/>
              <a:buFont typeface="Arial"/>
              <a:buNone/>
              <a:defRPr/>
            </a:lvl1pPr>
            <a:lvl2pPr lvl="1" algn="ctr">
              <a:lnSpc>
                <a:spcPct val="100000"/>
              </a:lnSpc>
              <a:spcBef>
                <a:spcPts val="480"/>
              </a:spcBef>
              <a:spcAft>
                <a:spcPts val="0"/>
              </a:spcAft>
              <a:buClr>
                <a:srgbClr val="0000FF"/>
              </a:buClr>
              <a:buSzPts val="2400"/>
              <a:buFont typeface="Arial"/>
              <a:buNone/>
              <a:defRPr/>
            </a:lvl2pPr>
            <a:lvl3pPr lvl="2" algn="ctr">
              <a:lnSpc>
                <a:spcPct val="100000"/>
              </a:lnSpc>
              <a:spcBef>
                <a:spcPts val="480"/>
              </a:spcBef>
              <a:spcAft>
                <a:spcPts val="0"/>
              </a:spcAft>
              <a:buClr>
                <a:srgbClr val="0000FF"/>
              </a:buClr>
              <a:buSzPts val="2400"/>
              <a:buFont typeface="Arial"/>
              <a:buNone/>
              <a:defRPr/>
            </a:lvl3pPr>
            <a:lvl4pPr lvl="3" algn="ctr">
              <a:lnSpc>
                <a:spcPct val="100000"/>
              </a:lnSpc>
              <a:spcBef>
                <a:spcPts val="480"/>
              </a:spcBef>
              <a:spcAft>
                <a:spcPts val="0"/>
              </a:spcAft>
              <a:buClr>
                <a:srgbClr val="0000FF"/>
              </a:buClr>
              <a:buSzPts val="2400"/>
              <a:buFont typeface="Arial"/>
              <a:buNone/>
              <a:defRPr/>
            </a:lvl4pPr>
            <a:lvl5pPr lvl="4" algn="ctr">
              <a:lnSpc>
                <a:spcPct val="100000"/>
              </a:lnSpc>
              <a:spcBef>
                <a:spcPts val="480"/>
              </a:spcBef>
              <a:spcAft>
                <a:spcPts val="0"/>
              </a:spcAft>
              <a:buClr>
                <a:srgbClr val="0000FF"/>
              </a:buClr>
              <a:buSzPts val="2400"/>
              <a:buFont typeface="Arial"/>
              <a:buNone/>
              <a:defRPr/>
            </a:lvl5pPr>
            <a:lvl6pPr lvl="5" algn="ctr">
              <a:lnSpc>
                <a:spcPct val="100000"/>
              </a:lnSpc>
              <a:spcBef>
                <a:spcPts val="480"/>
              </a:spcBef>
              <a:spcAft>
                <a:spcPts val="0"/>
              </a:spcAft>
              <a:buClr>
                <a:srgbClr val="0000FF"/>
              </a:buClr>
              <a:buSzPts val="2400"/>
              <a:buFont typeface="Arial"/>
              <a:buNone/>
              <a:defRPr/>
            </a:lvl6pPr>
            <a:lvl7pPr lvl="6" algn="ctr">
              <a:lnSpc>
                <a:spcPct val="100000"/>
              </a:lnSpc>
              <a:spcBef>
                <a:spcPts val="480"/>
              </a:spcBef>
              <a:spcAft>
                <a:spcPts val="0"/>
              </a:spcAft>
              <a:buClr>
                <a:srgbClr val="0000FF"/>
              </a:buClr>
              <a:buSzPts val="2400"/>
              <a:buFont typeface="Arial"/>
              <a:buNone/>
              <a:defRPr/>
            </a:lvl7pPr>
            <a:lvl8pPr lvl="7" algn="ctr">
              <a:lnSpc>
                <a:spcPct val="100000"/>
              </a:lnSpc>
              <a:spcBef>
                <a:spcPts val="480"/>
              </a:spcBef>
              <a:spcAft>
                <a:spcPts val="0"/>
              </a:spcAft>
              <a:buClr>
                <a:srgbClr val="0000FF"/>
              </a:buClr>
              <a:buSzPts val="2400"/>
              <a:buFont typeface="Arial"/>
              <a:buNone/>
              <a:defRPr/>
            </a:lvl8pPr>
            <a:lvl9pPr lvl="8" algn="ctr">
              <a:lnSpc>
                <a:spcPct val="100000"/>
              </a:lnSpc>
              <a:spcBef>
                <a:spcPts val="480"/>
              </a:spcBef>
              <a:spcAft>
                <a:spcPts val="0"/>
              </a:spcAft>
              <a:buClr>
                <a:srgbClr val="0000FF"/>
              </a:buClr>
              <a:buSzPts val="2400"/>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39" name="Shape 39"/>
        <p:cNvGrpSpPr/>
        <p:nvPr/>
      </p:nvGrpSpPr>
      <p:grpSpPr>
        <a:xfrm>
          <a:off x="0" y="0"/>
          <a:ext cx="0" cy="0"/>
          <a:chOff x="0" y="0"/>
          <a:chExt cx="0" cy="0"/>
        </a:xfrm>
      </p:grpSpPr>
      <p:sp>
        <p:nvSpPr>
          <p:cNvPr id="40" name="Google Shape;40;p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11"/>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
        <p:nvSpPr>
          <p:cNvPr id="42" name="Google Shape;42;p11"/>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a:lvl1pPr>
            <a:lvl2pPr indent="-381000" lvl="1" marL="914400" algn="l">
              <a:lnSpc>
                <a:spcPct val="100000"/>
              </a:lnSpc>
              <a:spcBef>
                <a:spcPts val="480"/>
              </a:spcBef>
              <a:spcAft>
                <a:spcPts val="0"/>
              </a:spcAft>
              <a:buSzPts val="2400"/>
              <a:buChar char="–"/>
              <a:defRPr/>
            </a:lvl2pPr>
            <a:lvl3pPr indent="-381000" lvl="2" marL="1371600" algn="l">
              <a:lnSpc>
                <a:spcPct val="100000"/>
              </a:lnSpc>
              <a:spcBef>
                <a:spcPts val="480"/>
              </a:spcBef>
              <a:spcAft>
                <a:spcPts val="0"/>
              </a:spcAft>
              <a:buSzPts val="2400"/>
              <a:buChar char="•"/>
              <a:defRPr/>
            </a:lvl3pPr>
            <a:lvl4pPr indent="-381000" lvl="3" marL="1828800" algn="l">
              <a:lnSpc>
                <a:spcPct val="100000"/>
              </a:lnSpc>
              <a:spcBef>
                <a:spcPts val="480"/>
              </a:spcBef>
              <a:spcAft>
                <a:spcPts val="0"/>
              </a:spcAft>
              <a:buSzPts val="2400"/>
              <a:buChar char="–"/>
              <a:defRPr/>
            </a:lvl4pPr>
            <a:lvl5pPr indent="-381000" lvl="4" marL="2286000" algn="l">
              <a:lnSpc>
                <a:spcPct val="100000"/>
              </a:lnSpc>
              <a:spcBef>
                <a:spcPts val="480"/>
              </a:spcBef>
              <a:spcAft>
                <a:spcPts val="0"/>
              </a:spcAft>
              <a:buSzPts val="2400"/>
              <a:buChar char="»"/>
              <a:defRPr/>
            </a:lvl5pPr>
            <a:lvl6pPr indent="-381000" lvl="5" marL="2743200" algn="l">
              <a:lnSpc>
                <a:spcPct val="100000"/>
              </a:lnSpc>
              <a:spcBef>
                <a:spcPts val="480"/>
              </a:spcBef>
              <a:spcAft>
                <a:spcPts val="0"/>
              </a:spcAft>
              <a:buSzPts val="2400"/>
              <a:buChar char="»"/>
              <a:defRPr/>
            </a:lvl6pPr>
            <a:lvl7pPr indent="-381000" lvl="6" marL="3200400" algn="l">
              <a:lnSpc>
                <a:spcPct val="100000"/>
              </a:lnSpc>
              <a:spcBef>
                <a:spcPts val="480"/>
              </a:spcBef>
              <a:spcAft>
                <a:spcPts val="0"/>
              </a:spcAft>
              <a:buSzPts val="2400"/>
              <a:buChar char="»"/>
              <a:defRPr/>
            </a:lvl7pPr>
            <a:lvl8pPr indent="-381000" lvl="7" marL="3657600" algn="l">
              <a:lnSpc>
                <a:spcPct val="100000"/>
              </a:lnSpc>
              <a:spcBef>
                <a:spcPts val="480"/>
              </a:spcBef>
              <a:spcAft>
                <a:spcPts val="0"/>
              </a:spcAft>
              <a:buSzPts val="2400"/>
              <a:buChar char="»"/>
              <a:defRPr/>
            </a:lvl8pPr>
            <a:lvl9pPr indent="-381000" lvl="8" marL="4114800" algn="l">
              <a:lnSpc>
                <a:spcPct val="100000"/>
              </a:lnSpc>
              <a:spcBef>
                <a:spcPts val="480"/>
              </a:spcBef>
              <a:spcAft>
                <a:spcPts val="0"/>
              </a:spcAft>
              <a:buSzPts val="2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showMasterSp="0" type="tbl">
  <p:cSld name="TABLE">
    <p:spTree>
      <p:nvGrpSpPr>
        <p:cNvPr id="14" name="Shape 14"/>
        <p:cNvGrpSpPr/>
        <p:nvPr/>
      </p:nvGrpSpPr>
      <p:grpSpPr>
        <a:xfrm>
          <a:off x="0" y="0"/>
          <a:ext cx="0" cy="0"/>
          <a:chOff x="0" y="0"/>
          <a:chExt cx="0" cy="0"/>
        </a:xfrm>
      </p:grpSpPr>
      <p:sp>
        <p:nvSpPr>
          <p:cNvPr id="15" name="Google Shape;15;p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6" name="Shape 16"/>
        <p:cNvGrpSpPr/>
        <p:nvPr/>
      </p:nvGrpSpPr>
      <p:grpSpPr>
        <a:xfrm>
          <a:off x="0" y="0"/>
          <a:ext cx="0" cy="0"/>
          <a:chOff x="0" y="0"/>
          <a:chExt cx="0" cy="0"/>
        </a:xfrm>
      </p:grpSpPr>
      <p:sp>
        <p:nvSpPr>
          <p:cNvPr id="17" name="Google Shape;17;p5"/>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5"/>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0000FF"/>
              </a:buClr>
              <a:buSzPts val="2000"/>
              <a:buFont typeface="Arial"/>
              <a:buNone/>
              <a:defRPr sz="2000"/>
            </a:lvl1pPr>
            <a:lvl2pPr indent="-228600" lvl="1" marL="914400" algn="l">
              <a:lnSpc>
                <a:spcPct val="100000"/>
              </a:lnSpc>
              <a:spcBef>
                <a:spcPts val="360"/>
              </a:spcBef>
              <a:spcAft>
                <a:spcPts val="0"/>
              </a:spcAft>
              <a:buClr>
                <a:srgbClr val="0000FF"/>
              </a:buClr>
              <a:buSzPts val="1800"/>
              <a:buFont typeface="Arial"/>
              <a:buNone/>
              <a:defRPr sz="1800"/>
            </a:lvl2pPr>
            <a:lvl3pPr indent="-228600" lvl="2" marL="1371600" algn="l">
              <a:lnSpc>
                <a:spcPct val="100000"/>
              </a:lnSpc>
              <a:spcBef>
                <a:spcPts val="320"/>
              </a:spcBef>
              <a:spcAft>
                <a:spcPts val="0"/>
              </a:spcAft>
              <a:buClr>
                <a:srgbClr val="0000FF"/>
              </a:buClr>
              <a:buSzPts val="1600"/>
              <a:buFont typeface="Arial"/>
              <a:buNone/>
              <a:defRPr sz="1600"/>
            </a:lvl3pPr>
            <a:lvl4pPr indent="-228600" lvl="3" marL="1828800" algn="l">
              <a:lnSpc>
                <a:spcPct val="100000"/>
              </a:lnSpc>
              <a:spcBef>
                <a:spcPts val="280"/>
              </a:spcBef>
              <a:spcAft>
                <a:spcPts val="0"/>
              </a:spcAft>
              <a:buClr>
                <a:srgbClr val="0000FF"/>
              </a:buClr>
              <a:buSzPts val="1400"/>
              <a:buFont typeface="Arial"/>
              <a:buNone/>
              <a:defRPr sz="1400"/>
            </a:lvl4pPr>
            <a:lvl5pPr indent="-228600" lvl="4" marL="2286000" algn="l">
              <a:lnSpc>
                <a:spcPct val="100000"/>
              </a:lnSpc>
              <a:spcBef>
                <a:spcPts val="280"/>
              </a:spcBef>
              <a:spcAft>
                <a:spcPts val="0"/>
              </a:spcAft>
              <a:buClr>
                <a:srgbClr val="0000FF"/>
              </a:buClr>
              <a:buSzPts val="1400"/>
              <a:buFont typeface="Arial"/>
              <a:buNone/>
              <a:defRPr sz="1400"/>
            </a:lvl5pPr>
            <a:lvl6pPr indent="-228600" lvl="5" marL="2743200" algn="l">
              <a:lnSpc>
                <a:spcPct val="100000"/>
              </a:lnSpc>
              <a:spcBef>
                <a:spcPts val="280"/>
              </a:spcBef>
              <a:spcAft>
                <a:spcPts val="0"/>
              </a:spcAft>
              <a:buClr>
                <a:srgbClr val="0000FF"/>
              </a:buClr>
              <a:buSzPts val="1400"/>
              <a:buFont typeface="Arial"/>
              <a:buNone/>
              <a:defRPr sz="1400"/>
            </a:lvl6pPr>
            <a:lvl7pPr indent="-228600" lvl="6" marL="3200400" algn="l">
              <a:lnSpc>
                <a:spcPct val="100000"/>
              </a:lnSpc>
              <a:spcBef>
                <a:spcPts val="280"/>
              </a:spcBef>
              <a:spcAft>
                <a:spcPts val="0"/>
              </a:spcAft>
              <a:buClr>
                <a:srgbClr val="0000FF"/>
              </a:buClr>
              <a:buSzPts val="1400"/>
              <a:buFont typeface="Arial"/>
              <a:buNone/>
              <a:defRPr sz="1400"/>
            </a:lvl7pPr>
            <a:lvl8pPr indent="-228600" lvl="7" marL="3657600" algn="l">
              <a:lnSpc>
                <a:spcPct val="100000"/>
              </a:lnSpc>
              <a:spcBef>
                <a:spcPts val="280"/>
              </a:spcBef>
              <a:spcAft>
                <a:spcPts val="0"/>
              </a:spcAft>
              <a:buClr>
                <a:srgbClr val="0000FF"/>
              </a:buClr>
              <a:buSzPts val="1400"/>
              <a:buFont typeface="Arial"/>
              <a:buNone/>
              <a:defRPr sz="1400"/>
            </a:lvl8pPr>
            <a:lvl9pPr indent="-228600" lvl="8" marL="4114800" algn="l">
              <a:lnSpc>
                <a:spcPct val="100000"/>
              </a:lnSpc>
              <a:spcBef>
                <a:spcPts val="280"/>
              </a:spcBef>
              <a:spcAft>
                <a:spcPts val="0"/>
              </a:spcAft>
              <a:buClr>
                <a:srgbClr val="0000FF"/>
              </a:buClr>
              <a:buSzPts val="1400"/>
              <a:buFont typeface="Arial"/>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9" name="Shape 19"/>
        <p:cNvGrpSpPr/>
        <p:nvPr/>
      </p:nvGrpSpPr>
      <p:grpSpPr>
        <a:xfrm>
          <a:off x="0" y="0"/>
          <a:ext cx="0" cy="0"/>
          <a:chOff x="0" y="0"/>
          <a:chExt cx="0" cy="0"/>
        </a:xfrm>
      </p:grpSpPr>
      <p:sp>
        <p:nvSpPr>
          <p:cNvPr id="20" name="Google Shape;20;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6"/>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22" name="Google Shape;22;p6"/>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
        <p:nvSpPr>
          <p:cNvPr id="23" name="Google Shape;23;p6"/>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24" name="Google Shape;24;p6"/>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5" name="Shape 25"/>
        <p:cNvGrpSpPr/>
        <p:nvPr/>
      </p:nvGrpSpPr>
      <p:grpSpPr>
        <a:xfrm>
          <a:off x="0" y="0"/>
          <a:ext cx="0" cy="0"/>
          <a:chOff x="0" y="0"/>
          <a:chExt cx="0" cy="0"/>
        </a:xfrm>
      </p:grpSpPr>
      <p:sp>
        <p:nvSpPr>
          <p:cNvPr id="26" name="Google Shape;26;p7"/>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7"/>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00FF"/>
              </a:buClr>
              <a:buSzPts val="3200"/>
              <a:buFont typeface="Arial"/>
              <a:buChar char="•"/>
              <a:defRPr sz="3200"/>
            </a:lvl1pPr>
            <a:lvl2pPr indent="-406400" lvl="1" marL="914400" algn="l">
              <a:lnSpc>
                <a:spcPct val="100000"/>
              </a:lnSpc>
              <a:spcBef>
                <a:spcPts val="560"/>
              </a:spcBef>
              <a:spcAft>
                <a:spcPts val="0"/>
              </a:spcAft>
              <a:buClr>
                <a:srgbClr val="0000FF"/>
              </a:buClr>
              <a:buSzPts val="2800"/>
              <a:buFont typeface="Arial"/>
              <a:buChar char="–"/>
              <a:defRPr sz="2800"/>
            </a:lvl2pPr>
            <a:lvl3pPr indent="-381000" lvl="2" marL="1371600" algn="l">
              <a:lnSpc>
                <a:spcPct val="100000"/>
              </a:lnSpc>
              <a:spcBef>
                <a:spcPts val="480"/>
              </a:spcBef>
              <a:spcAft>
                <a:spcPts val="0"/>
              </a:spcAft>
              <a:buClr>
                <a:srgbClr val="0000FF"/>
              </a:buClr>
              <a:buSzPts val="2400"/>
              <a:buFont typeface="Arial"/>
              <a:buChar char="•"/>
              <a:defRPr sz="2400"/>
            </a:lvl3pPr>
            <a:lvl4pPr indent="-355600" lvl="3" marL="1828800" algn="l">
              <a:lnSpc>
                <a:spcPct val="100000"/>
              </a:lnSpc>
              <a:spcBef>
                <a:spcPts val="400"/>
              </a:spcBef>
              <a:spcAft>
                <a:spcPts val="0"/>
              </a:spcAft>
              <a:buClr>
                <a:srgbClr val="0000FF"/>
              </a:buClr>
              <a:buSzPts val="2000"/>
              <a:buFont typeface="Arial"/>
              <a:buChar char="–"/>
              <a:defRPr sz="2000"/>
            </a:lvl4pPr>
            <a:lvl5pPr indent="-355600" lvl="4" marL="2286000" algn="l">
              <a:lnSpc>
                <a:spcPct val="100000"/>
              </a:lnSpc>
              <a:spcBef>
                <a:spcPts val="400"/>
              </a:spcBef>
              <a:spcAft>
                <a:spcPts val="0"/>
              </a:spcAft>
              <a:buClr>
                <a:srgbClr val="0000FF"/>
              </a:buClr>
              <a:buSzPts val="2000"/>
              <a:buFont typeface="Arial"/>
              <a:buChar char="»"/>
              <a:defRPr sz="2000"/>
            </a:lvl5pPr>
            <a:lvl6pPr indent="-355600" lvl="5" marL="2743200" algn="l">
              <a:lnSpc>
                <a:spcPct val="100000"/>
              </a:lnSpc>
              <a:spcBef>
                <a:spcPts val="400"/>
              </a:spcBef>
              <a:spcAft>
                <a:spcPts val="0"/>
              </a:spcAft>
              <a:buClr>
                <a:srgbClr val="0000FF"/>
              </a:buClr>
              <a:buSzPts val="2000"/>
              <a:buFont typeface="Arial"/>
              <a:buChar char="»"/>
              <a:defRPr sz="2000"/>
            </a:lvl6pPr>
            <a:lvl7pPr indent="-355600" lvl="6" marL="3200400" algn="l">
              <a:lnSpc>
                <a:spcPct val="100000"/>
              </a:lnSpc>
              <a:spcBef>
                <a:spcPts val="400"/>
              </a:spcBef>
              <a:spcAft>
                <a:spcPts val="0"/>
              </a:spcAft>
              <a:buClr>
                <a:srgbClr val="0000FF"/>
              </a:buClr>
              <a:buSzPts val="2000"/>
              <a:buFont typeface="Arial"/>
              <a:buChar char="»"/>
              <a:defRPr sz="2000"/>
            </a:lvl7pPr>
            <a:lvl8pPr indent="-355600" lvl="7" marL="3657600" algn="l">
              <a:lnSpc>
                <a:spcPct val="100000"/>
              </a:lnSpc>
              <a:spcBef>
                <a:spcPts val="400"/>
              </a:spcBef>
              <a:spcAft>
                <a:spcPts val="0"/>
              </a:spcAft>
              <a:buClr>
                <a:srgbClr val="0000FF"/>
              </a:buClr>
              <a:buSzPts val="2000"/>
              <a:buFont typeface="Arial"/>
              <a:buChar char="»"/>
              <a:defRPr sz="2000"/>
            </a:lvl8pPr>
            <a:lvl9pPr indent="-355600" lvl="8" marL="4114800" algn="l">
              <a:lnSpc>
                <a:spcPct val="100000"/>
              </a:lnSpc>
              <a:spcBef>
                <a:spcPts val="400"/>
              </a:spcBef>
              <a:spcAft>
                <a:spcPts val="0"/>
              </a:spcAft>
              <a:buClr>
                <a:srgbClr val="0000FF"/>
              </a:buClr>
              <a:buSzPts val="2000"/>
              <a:buFont typeface="Arial"/>
              <a:buChar char="»"/>
              <a:defRPr sz="2000"/>
            </a:lvl9pPr>
          </a:lstStyle>
          <a:p/>
        </p:txBody>
      </p:sp>
      <p:sp>
        <p:nvSpPr>
          <p:cNvPr id="28" name="Google Shape;28;p7"/>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9" name="Shape 29"/>
        <p:cNvGrpSpPr/>
        <p:nvPr/>
      </p:nvGrpSpPr>
      <p:grpSpPr>
        <a:xfrm>
          <a:off x="0" y="0"/>
          <a:ext cx="0" cy="0"/>
          <a:chOff x="0" y="0"/>
          <a:chExt cx="0" cy="0"/>
        </a:xfrm>
      </p:grpSpPr>
      <p:sp>
        <p:nvSpPr>
          <p:cNvPr id="30" name="Google Shape;30;p8"/>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8"/>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rgbClr val="0000FF"/>
              </a:buClr>
              <a:buSzPts val="3200"/>
              <a:buFont typeface="Arial"/>
              <a:buNone/>
              <a:defRPr b="0" i="0" sz="3200" u="none" cap="none" strike="noStrike">
                <a:solidFill>
                  <a:srgbClr val="0000FF"/>
                </a:solidFill>
                <a:latin typeface="Arial"/>
                <a:ea typeface="Arial"/>
                <a:cs typeface="Arial"/>
                <a:sym typeface="Arial"/>
              </a:defRPr>
            </a:lvl1pPr>
            <a:lvl2pPr lvl="1" marR="0" rtl="0" algn="l">
              <a:lnSpc>
                <a:spcPct val="100000"/>
              </a:lnSpc>
              <a:spcBef>
                <a:spcPts val="560"/>
              </a:spcBef>
              <a:spcAft>
                <a:spcPts val="0"/>
              </a:spcAft>
              <a:buClr>
                <a:srgbClr val="0000FF"/>
              </a:buClr>
              <a:buSzPts val="2800"/>
              <a:buFont typeface="Arial"/>
              <a:buNone/>
              <a:defRPr b="0" i="0" sz="2800" u="none" cap="none" strike="noStrike">
                <a:solidFill>
                  <a:srgbClr val="0000FF"/>
                </a:solidFill>
                <a:latin typeface="Arial"/>
                <a:ea typeface="Arial"/>
                <a:cs typeface="Arial"/>
                <a:sym typeface="Arial"/>
              </a:defRPr>
            </a:lvl2pPr>
            <a:lvl3pPr lvl="2" marR="0" rtl="0" algn="l">
              <a:lnSpc>
                <a:spcPct val="100000"/>
              </a:lnSpc>
              <a:spcBef>
                <a:spcPts val="480"/>
              </a:spcBef>
              <a:spcAft>
                <a:spcPts val="0"/>
              </a:spcAft>
              <a:buClr>
                <a:srgbClr val="0000FF"/>
              </a:buClr>
              <a:buSzPts val="2400"/>
              <a:buFont typeface="Arial"/>
              <a:buNone/>
              <a:defRPr b="0" i="0" sz="2400" u="none" cap="none" strike="noStrike">
                <a:solidFill>
                  <a:srgbClr val="0000FF"/>
                </a:solidFill>
                <a:latin typeface="Arial"/>
                <a:ea typeface="Arial"/>
                <a:cs typeface="Arial"/>
                <a:sym typeface="Arial"/>
              </a:defRPr>
            </a:lvl3pPr>
            <a:lvl4pPr lvl="3" marR="0" rtl="0" algn="l">
              <a:lnSpc>
                <a:spcPct val="100000"/>
              </a:lnSpc>
              <a:spcBef>
                <a:spcPts val="400"/>
              </a:spcBef>
              <a:spcAft>
                <a:spcPts val="0"/>
              </a:spcAft>
              <a:buClr>
                <a:srgbClr val="0000FF"/>
              </a:buClr>
              <a:buSzPts val="2000"/>
              <a:buFont typeface="Arial"/>
              <a:buNone/>
              <a:defRPr b="0" i="0" sz="2000" u="none" cap="none" strike="noStrike">
                <a:solidFill>
                  <a:srgbClr val="0000FF"/>
                </a:solidFill>
                <a:latin typeface="Arial"/>
                <a:ea typeface="Arial"/>
                <a:cs typeface="Arial"/>
                <a:sym typeface="Arial"/>
              </a:defRPr>
            </a:lvl4pPr>
            <a:lvl5pPr lvl="4" marR="0" rtl="0" algn="l">
              <a:lnSpc>
                <a:spcPct val="100000"/>
              </a:lnSpc>
              <a:spcBef>
                <a:spcPts val="400"/>
              </a:spcBef>
              <a:spcAft>
                <a:spcPts val="0"/>
              </a:spcAft>
              <a:buClr>
                <a:srgbClr val="0000FF"/>
              </a:buClr>
              <a:buSzPts val="2000"/>
              <a:buFont typeface="Arial"/>
              <a:buNone/>
              <a:defRPr b="0" i="0" sz="2000" u="none" cap="none" strike="noStrike">
                <a:solidFill>
                  <a:srgbClr val="0000FF"/>
                </a:solidFill>
                <a:latin typeface="Arial"/>
                <a:ea typeface="Arial"/>
                <a:cs typeface="Arial"/>
                <a:sym typeface="Arial"/>
              </a:defRPr>
            </a:lvl5pPr>
            <a:lvl6pPr lvl="5" marR="0" rtl="0" algn="l">
              <a:lnSpc>
                <a:spcPct val="100000"/>
              </a:lnSpc>
              <a:spcBef>
                <a:spcPts val="400"/>
              </a:spcBef>
              <a:spcAft>
                <a:spcPts val="0"/>
              </a:spcAft>
              <a:buClr>
                <a:srgbClr val="0000FF"/>
              </a:buClr>
              <a:buSzPts val="2000"/>
              <a:buFont typeface="Arial"/>
              <a:buNone/>
              <a:defRPr b="0" i="0" sz="2000" u="none" cap="none" strike="noStrike">
                <a:solidFill>
                  <a:srgbClr val="0000FF"/>
                </a:solidFill>
                <a:latin typeface="Arial"/>
                <a:ea typeface="Arial"/>
                <a:cs typeface="Arial"/>
                <a:sym typeface="Arial"/>
              </a:defRPr>
            </a:lvl6pPr>
            <a:lvl7pPr lvl="6" marR="0" rtl="0" algn="l">
              <a:lnSpc>
                <a:spcPct val="100000"/>
              </a:lnSpc>
              <a:spcBef>
                <a:spcPts val="400"/>
              </a:spcBef>
              <a:spcAft>
                <a:spcPts val="0"/>
              </a:spcAft>
              <a:buClr>
                <a:srgbClr val="0000FF"/>
              </a:buClr>
              <a:buSzPts val="2000"/>
              <a:buFont typeface="Arial"/>
              <a:buNone/>
              <a:defRPr b="0" i="0" sz="2000" u="none" cap="none" strike="noStrike">
                <a:solidFill>
                  <a:srgbClr val="0000FF"/>
                </a:solidFill>
                <a:latin typeface="Arial"/>
                <a:ea typeface="Arial"/>
                <a:cs typeface="Arial"/>
                <a:sym typeface="Arial"/>
              </a:defRPr>
            </a:lvl7pPr>
            <a:lvl8pPr lvl="7" marR="0" rtl="0" algn="l">
              <a:lnSpc>
                <a:spcPct val="100000"/>
              </a:lnSpc>
              <a:spcBef>
                <a:spcPts val="400"/>
              </a:spcBef>
              <a:spcAft>
                <a:spcPts val="0"/>
              </a:spcAft>
              <a:buClr>
                <a:srgbClr val="0000FF"/>
              </a:buClr>
              <a:buSzPts val="2000"/>
              <a:buFont typeface="Arial"/>
              <a:buNone/>
              <a:defRPr b="0" i="0" sz="2000" u="none" cap="none" strike="noStrike">
                <a:solidFill>
                  <a:srgbClr val="0000FF"/>
                </a:solidFill>
                <a:latin typeface="Arial"/>
                <a:ea typeface="Arial"/>
                <a:cs typeface="Arial"/>
                <a:sym typeface="Arial"/>
              </a:defRPr>
            </a:lvl8pPr>
            <a:lvl9pPr lvl="8" marR="0" rtl="0" algn="l">
              <a:lnSpc>
                <a:spcPct val="100000"/>
              </a:lnSpc>
              <a:spcBef>
                <a:spcPts val="400"/>
              </a:spcBef>
              <a:spcAft>
                <a:spcPts val="0"/>
              </a:spcAft>
              <a:buClr>
                <a:srgbClr val="0000FF"/>
              </a:buClr>
              <a:buSzPts val="2000"/>
              <a:buFont typeface="Arial"/>
              <a:buNone/>
              <a:defRPr b="0" i="0" sz="2000" u="none" cap="none" strike="noStrike">
                <a:solidFill>
                  <a:srgbClr val="0000FF"/>
                </a:solidFill>
                <a:latin typeface="Arial"/>
                <a:ea typeface="Arial"/>
                <a:cs typeface="Arial"/>
                <a:sym typeface="Arial"/>
              </a:defRPr>
            </a:lvl9pPr>
          </a:lstStyle>
          <a:p/>
        </p:txBody>
      </p:sp>
      <p:sp>
        <p:nvSpPr>
          <p:cNvPr id="32" name="Google Shape;32;p8"/>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33" name="Shape 33"/>
        <p:cNvGrpSpPr/>
        <p:nvPr/>
      </p:nvGrpSpPr>
      <p:grpSpPr>
        <a:xfrm>
          <a:off x="0" y="0"/>
          <a:ext cx="0" cy="0"/>
          <a:chOff x="0" y="0"/>
          <a:chExt cx="0" cy="0"/>
        </a:xfrm>
      </p:grpSpPr>
      <p:sp>
        <p:nvSpPr>
          <p:cNvPr id="34" name="Google Shape;34;p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9"/>
          <p:cNvSpPr txBox="1"/>
          <p:nvPr>
            <p:ph idx="1" type="body"/>
          </p:nvPr>
        </p:nvSpPr>
        <p:spPr>
          <a:xfrm rot="5400000">
            <a:off x="2874749" y="-1217400"/>
            <a:ext cx="33945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36" name="Shape 36"/>
        <p:cNvGrpSpPr/>
        <p:nvPr/>
      </p:nvGrpSpPr>
      <p:grpSpPr>
        <a:xfrm>
          <a:off x="0" y="0"/>
          <a:ext cx="0" cy="0"/>
          <a:chOff x="0" y="0"/>
          <a:chExt cx="0" cy="0"/>
        </a:xfrm>
      </p:grpSpPr>
      <p:sp>
        <p:nvSpPr>
          <p:cNvPr id="37" name="Google Shape;37;p10"/>
          <p:cNvSpPr txBox="1"/>
          <p:nvPr>
            <p:ph type="title"/>
          </p:nvPr>
        </p:nvSpPr>
        <p:spPr>
          <a:xfrm rot="5400000">
            <a:off x="5463749" y="1371628"/>
            <a:ext cx="4388700"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10"/>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alpha val="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1pPr>
            <a:lvl2pPr indent="-381000" lvl="1" marL="914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2pPr>
            <a:lvl3pPr indent="-381000" lvl="2" marL="1371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3pPr>
            <a:lvl4pPr indent="-381000" lvl="3" marL="1828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4pPr>
            <a:lvl5pPr indent="-381000" lvl="4" marL="22860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5pPr>
            <a:lvl6pPr indent="-381000" lvl="5" marL="2743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6pPr>
            <a:lvl7pPr indent="-381000" lvl="6" marL="3200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7pPr>
            <a:lvl8pPr indent="-381000" lvl="7" marL="3657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8pPr>
            <a:lvl9pPr indent="-381000" lvl="8" marL="4114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12"/>
          <p:cNvSpPr txBox="1"/>
          <p:nvPr>
            <p:ph type="ctrTitle"/>
          </p:nvPr>
        </p:nvSpPr>
        <p:spPr>
          <a:xfrm>
            <a:off x="304800" y="571500"/>
            <a:ext cx="8686800" cy="1657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 </a:t>
            </a:r>
            <a:r>
              <a:rPr b="1" lang="en" sz="4400"/>
              <a:t>Assignment 2 - WSD</a:t>
            </a:r>
            <a:endParaRPr sz="4400"/>
          </a:p>
        </p:txBody>
      </p:sp>
      <p:sp>
        <p:nvSpPr>
          <p:cNvPr id="49" name="Google Shape;49;p12"/>
          <p:cNvSpPr txBox="1"/>
          <p:nvPr>
            <p:ph idx="1" type="subTitle"/>
          </p:nvPr>
        </p:nvSpPr>
        <p:spPr>
          <a:xfrm>
            <a:off x="115887" y="2457450"/>
            <a:ext cx="8610600" cy="1200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E8637"/>
              </a:buClr>
              <a:buSzPts val="2240"/>
              <a:buFont typeface="Arial"/>
              <a:buNone/>
            </a:pPr>
            <a:r>
              <a:rPr lang="en" sz="3200"/>
              <a:t>Ajay Ravindran, 213059004</a:t>
            </a:r>
            <a:endParaRPr/>
          </a:p>
          <a:p>
            <a:pPr indent="0" lvl="0" marL="0" rtl="0" algn="ctr">
              <a:lnSpc>
                <a:spcPct val="90000"/>
              </a:lnSpc>
              <a:spcBef>
                <a:spcPts val="0"/>
              </a:spcBef>
              <a:spcAft>
                <a:spcPts val="0"/>
              </a:spcAft>
              <a:buClr>
                <a:srgbClr val="FE8637"/>
              </a:buClr>
              <a:buSzPts val="2240"/>
              <a:buNone/>
            </a:pPr>
            <a:r>
              <a:rPr lang="en" sz="3200"/>
              <a:t>Piyush Singh Pasi</a:t>
            </a:r>
            <a:r>
              <a:rPr lang="en" sz="3200"/>
              <a:t>, 213050069</a:t>
            </a:r>
            <a:endParaRPr sz="3200"/>
          </a:p>
          <a:p>
            <a:pPr indent="0" lvl="0" marL="0" rtl="0" algn="ctr">
              <a:lnSpc>
                <a:spcPct val="90000"/>
              </a:lnSpc>
              <a:spcBef>
                <a:spcPts val="0"/>
              </a:spcBef>
              <a:spcAft>
                <a:spcPts val="0"/>
              </a:spcAft>
              <a:buClr>
                <a:srgbClr val="FE8637"/>
              </a:buClr>
              <a:buSzPts val="2240"/>
              <a:buNone/>
            </a:pPr>
            <a:r>
              <a:rPr lang="en" sz="3200"/>
              <a:t>Paramveer Choudhary, 213050061</a:t>
            </a:r>
            <a:endParaRPr sz="3200"/>
          </a:p>
          <a:p>
            <a:pPr indent="0" lvl="0" marL="0" rtl="0" algn="ctr">
              <a:lnSpc>
                <a:spcPct val="90000"/>
              </a:lnSpc>
              <a:spcBef>
                <a:spcPts val="0"/>
              </a:spcBef>
              <a:spcAft>
                <a:spcPts val="0"/>
              </a:spcAft>
              <a:buClr>
                <a:srgbClr val="FE8637"/>
              </a:buClr>
              <a:buSzPts val="2240"/>
              <a:buNone/>
            </a:pPr>
            <a:r>
              <a:t/>
            </a:r>
            <a:endParaRPr sz="3200"/>
          </a:p>
          <a:p>
            <a:pPr indent="0" lvl="0" marL="0" rtl="0" algn="ctr">
              <a:lnSpc>
                <a:spcPct val="90000"/>
              </a:lnSpc>
              <a:spcBef>
                <a:spcPts val="600"/>
              </a:spcBef>
              <a:spcAft>
                <a:spcPts val="0"/>
              </a:spcAft>
              <a:buClr>
                <a:srgbClr val="FE8637"/>
              </a:buClr>
              <a:buSzPts val="2240"/>
              <a:buFont typeface="Arial"/>
              <a:buNone/>
            </a:pPr>
            <a:r>
              <a:rPr lang="en" sz="3200"/>
              <a:t>07/09/2021</a:t>
            </a:r>
            <a:endParaRPr/>
          </a:p>
          <a:p>
            <a:pPr indent="0" lvl="0" marL="0" rtl="0" algn="ctr">
              <a:lnSpc>
                <a:spcPct val="90000"/>
              </a:lnSpc>
              <a:spcBef>
                <a:spcPts val="600"/>
              </a:spcBef>
              <a:spcAft>
                <a:spcPts val="0"/>
              </a:spcAft>
              <a:buClr>
                <a:srgbClr val="FE8637"/>
              </a:buClr>
              <a:buSzPts val="2240"/>
              <a:buFont typeface="Arial"/>
              <a:buNone/>
            </a:pPr>
            <a:r>
              <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57200" y="359245"/>
            <a:ext cx="8229600" cy="1038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Interpretation of confusion (error analysis: HMM)</a:t>
            </a:r>
            <a:endParaRPr/>
          </a:p>
        </p:txBody>
      </p:sp>
      <p:sp>
        <p:nvSpPr>
          <p:cNvPr id="112" name="Google Shape;112;p21"/>
          <p:cNvSpPr txBox="1"/>
          <p:nvPr>
            <p:ph idx="1" type="body"/>
          </p:nvPr>
        </p:nvSpPr>
        <p:spPr>
          <a:xfrm>
            <a:off x="375950" y="1894200"/>
            <a:ext cx="8229600" cy="30111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
              <a:t>HMM considers only the previous synset as its entire context for disambiguating the sense of current word</a:t>
            </a:r>
            <a:endParaRPr/>
          </a:p>
          <a:p>
            <a:pPr indent="-381000" lvl="0" marL="457200" rtl="0" algn="l">
              <a:lnSpc>
                <a:spcPct val="100000"/>
              </a:lnSpc>
              <a:spcBef>
                <a:spcPts val="480"/>
              </a:spcBef>
              <a:spcAft>
                <a:spcPts val="0"/>
              </a:spcAft>
              <a:buSzPts val="2400"/>
              <a:buChar char="•"/>
            </a:pPr>
            <a:r>
              <a:rPr lang="en"/>
              <a:t>Often, hint about the sense of current word lies far away from the current word which is ignored under bigram and trigram assumptions</a:t>
            </a:r>
            <a:endParaRPr/>
          </a:p>
          <a:p>
            <a:pPr indent="-381000" lvl="0" marL="457200" rtl="0" algn="l">
              <a:lnSpc>
                <a:spcPct val="100000"/>
              </a:lnSpc>
              <a:spcBef>
                <a:spcPts val="480"/>
              </a:spcBef>
              <a:spcAft>
                <a:spcPts val="0"/>
              </a:spcAft>
              <a:buSzPts val="2400"/>
              <a:buChar char="•"/>
            </a:pPr>
            <a:r>
              <a:rPr lang="en"/>
              <a:t>Ex: Ram went to the </a:t>
            </a:r>
            <a:r>
              <a:rPr lang="en" u="sng"/>
              <a:t>bank</a:t>
            </a:r>
            <a:r>
              <a:rPr lang="en"/>
              <a:t> last wednesday with his family for a </a:t>
            </a:r>
            <a:r>
              <a:rPr lang="en" u="sng"/>
              <a:t>holy dip</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457200" y="287621"/>
            <a:ext cx="8229600" cy="917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Performance report of Word Vector Based Overlap approach</a:t>
            </a:r>
            <a:endParaRPr/>
          </a:p>
        </p:txBody>
      </p:sp>
      <p:graphicFrame>
        <p:nvGraphicFramePr>
          <p:cNvPr id="118" name="Google Shape;118;p22"/>
          <p:cNvGraphicFramePr/>
          <p:nvPr/>
        </p:nvGraphicFramePr>
        <p:xfrm>
          <a:off x="704875" y="1606525"/>
          <a:ext cx="3000000" cy="3000000"/>
        </p:xfrm>
        <a:graphic>
          <a:graphicData uri="http://schemas.openxmlformats.org/drawingml/2006/table">
            <a:tbl>
              <a:tblPr>
                <a:noFill/>
                <a:tableStyleId>{AC2E4DB5-DB6D-43A3-BA06-695C7E15EA4C}</a:tableStyleId>
              </a:tblPr>
              <a:tblGrid>
                <a:gridCol w="1546850"/>
                <a:gridCol w="1546850"/>
                <a:gridCol w="1546850"/>
                <a:gridCol w="1546850"/>
                <a:gridCol w="1546850"/>
              </a:tblGrid>
              <a:tr h="3962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 Score</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r>
              <a:tr h="396200">
                <a:tc>
                  <a:txBody>
                    <a:bodyPr/>
                    <a:lstStyle/>
                    <a:p>
                      <a:pPr indent="0" lvl="0" marL="0" rtl="0" algn="l">
                        <a:spcBef>
                          <a:spcPts val="0"/>
                        </a:spcBef>
                        <a:spcAft>
                          <a:spcPts val="0"/>
                        </a:spcAft>
                        <a:buNone/>
                      </a:pPr>
                      <a:r>
                        <a:rPr lang="en"/>
                        <a:t>LESK</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0.35</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0.35</a:t>
                      </a:r>
                      <a:endParaRPr>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0.32</a:t>
                      </a:r>
                      <a:endParaRPr>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0.35</a:t>
                      </a:r>
                      <a:endParaRPr>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t>Extended Lesk</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0.36</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0.35</a:t>
                      </a:r>
                      <a:endParaRPr>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0.32</a:t>
                      </a:r>
                      <a:endParaRPr>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0.36</a:t>
                      </a:r>
                      <a:endParaRPr>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r>
              <a:tr h="1036300">
                <a:tc>
                  <a:txBody>
                    <a:bodyPr/>
                    <a:lstStyle/>
                    <a:p>
                      <a:pPr indent="0" lvl="0" marL="0" rtl="0" algn="l">
                        <a:spcBef>
                          <a:spcPts val="0"/>
                        </a:spcBef>
                        <a:spcAft>
                          <a:spcPts val="0"/>
                        </a:spcAft>
                        <a:buNone/>
                      </a:pPr>
                      <a:r>
                        <a:rPr lang="en"/>
                        <a:t>Extended Lesk with Tf-Idf for sentence vectorizer(10%</a:t>
                      </a:r>
                      <a:endParaRPr/>
                    </a:p>
                    <a:p>
                      <a:pPr indent="0" lvl="0" marL="0" rtl="0" algn="l">
                        <a:spcBef>
                          <a:spcPts val="0"/>
                        </a:spcBef>
                        <a:spcAft>
                          <a:spcPts val="0"/>
                        </a:spcAft>
                        <a:buNone/>
                      </a:pPr>
                      <a:r>
                        <a:rPr lang="en"/>
                        <a:t>data)</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0.32</a:t>
                      </a:r>
                      <a:endParaRPr>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0.30</a:t>
                      </a:r>
                      <a:endParaRPr>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0.29</a:t>
                      </a:r>
                      <a:endParaRPr>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0.40</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457200" y="154466"/>
            <a:ext cx="8229600" cy="1311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Word Vector Based Overlap approach</a:t>
            </a:r>
            <a:endParaRPr/>
          </a:p>
        </p:txBody>
      </p:sp>
      <p:sp>
        <p:nvSpPr>
          <p:cNvPr id="124" name="Google Shape;124;p23"/>
          <p:cNvSpPr txBox="1"/>
          <p:nvPr>
            <p:ph idx="1" type="body"/>
          </p:nvPr>
        </p:nvSpPr>
        <p:spPr>
          <a:xfrm>
            <a:off x="457200" y="1466263"/>
            <a:ext cx="8229600" cy="25458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480"/>
              </a:spcBef>
              <a:spcAft>
                <a:spcPts val="0"/>
              </a:spcAft>
              <a:buSzPts val="2000"/>
              <a:buChar char="•"/>
            </a:pPr>
            <a:r>
              <a:rPr lang="en" sz="2000"/>
              <a:t>Word vectors were obtained for each word. Given a word and sentence, a context bag was formed after removing stop words, punctuations. To aggregate the word vectors of a sentence into a single sentence vector two methods were used. First was simple mean and second was tf-Idf weighted mean.</a:t>
            </a:r>
            <a:endParaRPr sz="2000"/>
          </a:p>
          <a:p>
            <a:pPr indent="-355600" lvl="0" marL="457200" rtl="0" algn="l">
              <a:lnSpc>
                <a:spcPct val="100000"/>
              </a:lnSpc>
              <a:spcBef>
                <a:spcPts val="480"/>
              </a:spcBef>
              <a:spcAft>
                <a:spcPts val="0"/>
              </a:spcAft>
              <a:buSzPts val="2000"/>
              <a:buChar char="•"/>
            </a:pPr>
            <a:r>
              <a:rPr lang="en" sz="2000"/>
              <a:t>Then for given word the sense bag was created which had list of sysnet definition vector alone for Lesk version and a list of definitions </a:t>
            </a:r>
            <a:r>
              <a:rPr lang="en" sz="2000"/>
              <a:t>vector for synset and its hyponyms.</a:t>
            </a:r>
            <a:endParaRPr sz="2000"/>
          </a:p>
          <a:p>
            <a:pPr indent="-355600" lvl="0" marL="457200" rtl="0" algn="l">
              <a:lnSpc>
                <a:spcPct val="100000"/>
              </a:lnSpc>
              <a:spcBef>
                <a:spcPts val="480"/>
              </a:spcBef>
              <a:spcAft>
                <a:spcPts val="0"/>
              </a:spcAft>
              <a:buSzPts val="2000"/>
              <a:buChar char="•"/>
            </a:pPr>
            <a:r>
              <a:rPr lang="en" sz="2000"/>
              <a:t>Then max of cosine similarity for Lesk and max of mean cosine similarity for extended Lesk was used to predict the synset.</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457200" y="196993"/>
            <a:ext cx="8229600" cy="1158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Confusion Cases (for Word Embedding and Overlap)</a:t>
            </a:r>
            <a:endParaRPr/>
          </a:p>
        </p:txBody>
      </p:sp>
      <p:sp>
        <p:nvSpPr>
          <p:cNvPr id="130" name="Google Shape;130;p24"/>
          <p:cNvSpPr txBox="1"/>
          <p:nvPr>
            <p:ph idx="1" type="body"/>
          </p:nvPr>
        </p:nvSpPr>
        <p:spPr>
          <a:xfrm>
            <a:off x="457200" y="1670954"/>
            <a:ext cx="8229600" cy="3303000"/>
          </a:xfrm>
          <a:prstGeom prst="rect">
            <a:avLst/>
          </a:prstGeom>
          <a:noFill/>
          <a:ln>
            <a:noFill/>
          </a:ln>
        </p:spPr>
        <p:txBody>
          <a:bodyPr anchorCtr="0" anchor="t" bIns="45700" lIns="91425" spcFirstLastPara="1" rIns="91425" wrap="square" tIns="45700">
            <a:noAutofit/>
          </a:bodyPr>
          <a:lstStyle/>
          <a:p>
            <a:pPr indent="-323850" lvl="0" marL="457200" rtl="0" algn="l">
              <a:lnSpc>
                <a:spcPct val="100000"/>
              </a:lnSpc>
              <a:spcBef>
                <a:spcPts val="480"/>
              </a:spcBef>
              <a:spcAft>
                <a:spcPts val="0"/>
              </a:spcAft>
              <a:buSzPts val="1500"/>
              <a:buChar char="•"/>
            </a:pPr>
            <a:r>
              <a:rPr lang="en" sz="1500"/>
              <a:t>Some senses are a group of words having a common synset, for example primary election has one sense as </a:t>
            </a:r>
            <a:r>
              <a:rPr i="1" lang="en" sz="1500"/>
              <a:t>‘primary.n.01.primary_election’</a:t>
            </a:r>
            <a:r>
              <a:rPr lang="en" sz="1500"/>
              <a:t>, but we give senses for primary and election </a:t>
            </a:r>
            <a:r>
              <a:rPr lang="en" sz="1500"/>
              <a:t>separately</a:t>
            </a:r>
            <a:r>
              <a:rPr lang="en" sz="1500"/>
              <a:t> which causes issues as it not an accurate representation of sense. Another example is “took place” is given the same sense of </a:t>
            </a:r>
            <a:r>
              <a:rPr i="1" lang="en" sz="1500"/>
              <a:t>happen.v.01</a:t>
            </a:r>
            <a:endParaRPr i="1" sz="1500"/>
          </a:p>
          <a:p>
            <a:pPr indent="-323850" lvl="0" marL="457200" rtl="0" algn="l">
              <a:lnSpc>
                <a:spcPct val="100000"/>
              </a:lnSpc>
              <a:spcBef>
                <a:spcPts val="480"/>
              </a:spcBef>
              <a:spcAft>
                <a:spcPts val="0"/>
              </a:spcAft>
              <a:buSzPts val="1500"/>
              <a:buChar char="•"/>
            </a:pPr>
            <a:r>
              <a:rPr lang="en" sz="1500"/>
              <a:t>Words like “over-all” didn’t get any POS tag assigned and were given NA tag as possibly missing a vector representation.</a:t>
            </a:r>
            <a:endParaRPr sz="1500"/>
          </a:p>
          <a:p>
            <a:pPr indent="-323850" lvl="1" marL="914400" rtl="0" algn="l">
              <a:lnSpc>
                <a:spcPct val="100000"/>
              </a:lnSpc>
              <a:spcBef>
                <a:spcPts val="480"/>
              </a:spcBef>
              <a:spcAft>
                <a:spcPts val="0"/>
              </a:spcAft>
              <a:buSzPts val="1500"/>
              <a:buChar char="–"/>
            </a:pPr>
            <a:r>
              <a:rPr lang="en" sz="1500"/>
              <a:t>Analysis: Phrase embeddings could be used instead of word embeddings, which is formed by combining word embeddings of adjacent words. Forming sentence embeddings from these phrase embeddings would better deal with such scenarios.</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457200" y="196993"/>
            <a:ext cx="8229600" cy="1158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Confusion Cases (for Word Embedding and Overlap)</a:t>
            </a:r>
            <a:endParaRPr/>
          </a:p>
        </p:txBody>
      </p:sp>
      <p:sp>
        <p:nvSpPr>
          <p:cNvPr id="136" name="Google Shape;136;p25"/>
          <p:cNvSpPr txBox="1"/>
          <p:nvPr>
            <p:ph idx="1" type="body"/>
          </p:nvPr>
        </p:nvSpPr>
        <p:spPr>
          <a:xfrm>
            <a:off x="457200" y="1691954"/>
            <a:ext cx="8229600" cy="3303000"/>
          </a:xfrm>
          <a:prstGeom prst="rect">
            <a:avLst/>
          </a:prstGeom>
          <a:noFill/>
          <a:ln>
            <a:noFill/>
          </a:ln>
        </p:spPr>
        <p:txBody>
          <a:bodyPr anchorCtr="0" anchor="t" bIns="45700" lIns="91425" spcFirstLastPara="1" rIns="91425" wrap="square" tIns="45700">
            <a:noAutofit/>
          </a:bodyPr>
          <a:lstStyle/>
          <a:p>
            <a:pPr indent="-323850" lvl="0" marL="457200" rtl="0" algn="l">
              <a:lnSpc>
                <a:spcPct val="100000"/>
              </a:lnSpc>
              <a:spcBef>
                <a:spcPts val="480"/>
              </a:spcBef>
              <a:spcAft>
                <a:spcPts val="0"/>
              </a:spcAft>
              <a:buSzPts val="1500"/>
              <a:buChar char="•"/>
            </a:pPr>
            <a:r>
              <a:rPr lang="en" sz="1500" u="sng"/>
              <a:t>Cricket</a:t>
            </a:r>
            <a:r>
              <a:rPr lang="en" sz="1500"/>
              <a:t>: Both the sentences - </a:t>
            </a:r>
            <a:r>
              <a:rPr i="1" lang="en" sz="1500"/>
              <a:t>“Lets watch a cricket game”</a:t>
            </a:r>
            <a:r>
              <a:rPr lang="en" sz="1500"/>
              <a:t> and </a:t>
            </a:r>
            <a:r>
              <a:rPr i="1" lang="en" sz="1500"/>
              <a:t>“The chirping of the cricket on the grass is soothing” </a:t>
            </a:r>
            <a:r>
              <a:rPr lang="en" sz="1500"/>
              <a:t>were marked with the same sense of cricket - cricket.n.01 -&gt; </a:t>
            </a:r>
            <a:r>
              <a:rPr i="1" lang="en" sz="1500"/>
              <a:t>“leaping insect”</a:t>
            </a:r>
            <a:r>
              <a:rPr lang="en" sz="1500"/>
              <a:t>.</a:t>
            </a:r>
            <a:endParaRPr sz="1500"/>
          </a:p>
          <a:p>
            <a:pPr indent="-323850" lvl="1" marL="914400" rtl="0" algn="l">
              <a:spcBef>
                <a:spcPts val="480"/>
              </a:spcBef>
              <a:spcAft>
                <a:spcPts val="0"/>
              </a:spcAft>
              <a:buSzPts val="1500"/>
              <a:buChar char="–"/>
            </a:pPr>
            <a:r>
              <a:rPr lang="en" sz="1500"/>
              <a:t>Analysis: The game sense of cricket never occurs in the dataset, only the insect sense appears in the dataset.</a:t>
            </a:r>
            <a:endParaRPr sz="1500"/>
          </a:p>
          <a:p>
            <a:pPr indent="-323850" lvl="0" marL="457200" rtl="0" algn="l">
              <a:spcBef>
                <a:spcPts val="480"/>
              </a:spcBef>
              <a:spcAft>
                <a:spcPts val="0"/>
              </a:spcAft>
              <a:buSzPts val="1500"/>
              <a:buChar char="•"/>
            </a:pPr>
            <a:r>
              <a:rPr lang="en" sz="1500" u="sng"/>
              <a:t>Ship</a:t>
            </a:r>
            <a:r>
              <a:rPr lang="en" sz="1500"/>
              <a:t>: Both the sentences - “</a:t>
            </a:r>
            <a:r>
              <a:rPr i="1" lang="en" sz="1500"/>
              <a:t>We travelled by a ship”</a:t>
            </a:r>
            <a:r>
              <a:rPr lang="en" sz="1500"/>
              <a:t> and “</a:t>
            </a:r>
            <a:r>
              <a:rPr i="1" lang="en" sz="1500"/>
              <a:t>We ship books out to New York every month”</a:t>
            </a:r>
            <a:r>
              <a:rPr lang="en" sz="1500"/>
              <a:t> were marked correctly now. Sense in sentence 1: </a:t>
            </a:r>
            <a:r>
              <a:rPr i="1" lang="en" sz="1500"/>
              <a:t>transport.v.04 -&gt;</a:t>
            </a:r>
            <a:r>
              <a:rPr lang="en" sz="1500"/>
              <a:t> </a:t>
            </a:r>
            <a:r>
              <a:rPr i="1" lang="en" sz="1500"/>
              <a:t>“transport commercially”</a:t>
            </a:r>
            <a:r>
              <a:rPr lang="en" sz="1500"/>
              <a:t>, sense in sentence 2: ship.n.01 -&gt;”a vessel that carries passengers or freight</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457200" y="154468"/>
            <a:ext cx="8229600" cy="1158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Interpretation of confusion (error analysis: WE-Overlap)</a:t>
            </a:r>
            <a:endParaRPr/>
          </a:p>
        </p:txBody>
      </p:sp>
      <p:sp>
        <p:nvSpPr>
          <p:cNvPr id="142" name="Google Shape;142;p26"/>
          <p:cNvSpPr txBox="1"/>
          <p:nvPr>
            <p:ph idx="1" type="body"/>
          </p:nvPr>
        </p:nvSpPr>
        <p:spPr>
          <a:xfrm>
            <a:off x="457200" y="1695112"/>
            <a:ext cx="8229600" cy="25458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
              <a:t>Some words have a combined sense but we only consider single words. For example primary election and took place. Most probably a sequence labelling version would over this issue.</a:t>
            </a:r>
            <a:endParaRPr/>
          </a:p>
          <a:p>
            <a:pPr indent="-381000" lvl="0" marL="457200" rtl="0" algn="l">
              <a:lnSpc>
                <a:spcPct val="100000"/>
              </a:lnSpc>
              <a:spcBef>
                <a:spcPts val="480"/>
              </a:spcBef>
              <a:spcAft>
                <a:spcPts val="0"/>
              </a:spcAft>
              <a:buSzPts val="2400"/>
              <a:buChar char="•"/>
            </a:pPr>
            <a:r>
              <a:rPr lang="en"/>
              <a:t>Unseen words that do not have vectors use a zero vector and thus affect the results.</a:t>
            </a:r>
            <a:endParaRPr/>
          </a:p>
          <a:p>
            <a:pPr indent="-381000" lvl="0" marL="457200" rtl="0" algn="l">
              <a:lnSpc>
                <a:spcPct val="100000"/>
              </a:lnSpc>
              <a:spcBef>
                <a:spcPts val="480"/>
              </a:spcBef>
              <a:spcAft>
                <a:spcPts val="0"/>
              </a:spcAft>
              <a:buSzPts val="2400"/>
              <a:buChar char="•"/>
            </a:pPr>
            <a:r>
              <a:rPr lang="en"/>
              <a:t>The sentence vector does not possibly represent the best embedding for computing cosine similarities.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57200" y="154467"/>
            <a:ext cx="8229600" cy="1230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Data Processing Info (Pre-processing: HMM)</a:t>
            </a:r>
            <a:endParaRPr/>
          </a:p>
        </p:txBody>
      </p:sp>
      <p:sp>
        <p:nvSpPr>
          <p:cNvPr id="148" name="Google Shape;148;p27"/>
          <p:cNvSpPr txBox="1"/>
          <p:nvPr>
            <p:ph idx="1" type="body"/>
          </p:nvPr>
        </p:nvSpPr>
        <p:spPr>
          <a:xfrm>
            <a:off x="396975" y="1815588"/>
            <a:ext cx="8229600" cy="25458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
              <a:t>Pre-Processing data : lowercasing, removing punctuations, transforming data to (word, synset) tuples for each sentence.</a:t>
            </a:r>
            <a:endParaRPr/>
          </a:p>
          <a:p>
            <a:pPr indent="-228600" lvl="0" marL="457200" rtl="0" algn="l">
              <a:lnSpc>
                <a:spcPct val="100000"/>
              </a:lnSpc>
              <a:spcBef>
                <a:spcPts val="480"/>
              </a:spcBef>
              <a:spcAft>
                <a:spcPts val="0"/>
              </a:spcAft>
              <a:buSzPts val="2400"/>
              <a:buNone/>
            </a:pPr>
            <a:r>
              <a:t/>
            </a:r>
            <a:endParaRPr/>
          </a:p>
          <a:p>
            <a:pPr indent="-381000" lvl="0" marL="457200" rtl="0" algn="l">
              <a:lnSpc>
                <a:spcPct val="100000"/>
              </a:lnSpc>
              <a:spcBef>
                <a:spcPts val="480"/>
              </a:spcBef>
              <a:spcAft>
                <a:spcPts val="0"/>
              </a:spcAft>
              <a:buSzPts val="2400"/>
              <a:buChar char="•"/>
            </a:pPr>
            <a:r>
              <a:rPr lang="en"/>
              <a:t>Issues : Couldn’t create lexical and transition probability tables in tabular format (too large).</a:t>
            </a:r>
            <a:endParaRPr/>
          </a:p>
          <a:p>
            <a:pPr indent="-381000" lvl="1" marL="914400" rtl="0" algn="l">
              <a:lnSpc>
                <a:spcPct val="100000"/>
              </a:lnSpc>
              <a:spcBef>
                <a:spcPts val="480"/>
              </a:spcBef>
              <a:spcAft>
                <a:spcPts val="0"/>
              </a:spcAft>
              <a:buSzPts val="2400"/>
              <a:buChar char="–"/>
            </a:pPr>
            <a:r>
              <a:rPr lang="en"/>
              <a:t>Tackled by using dictionaries and sets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457200" y="154467"/>
            <a:ext cx="8229600" cy="1242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Data Processing Info (Pre-processing: WE-Overlap)</a:t>
            </a:r>
            <a:endParaRPr/>
          </a:p>
        </p:txBody>
      </p:sp>
      <p:sp>
        <p:nvSpPr>
          <p:cNvPr id="154" name="Google Shape;154;p28"/>
          <p:cNvSpPr txBox="1"/>
          <p:nvPr>
            <p:ph idx="1" type="body"/>
          </p:nvPr>
        </p:nvSpPr>
        <p:spPr>
          <a:xfrm>
            <a:off x="457200" y="1526488"/>
            <a:ext cx="8229600" cy="25458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480"/>
              </a:spcBef>
              <a:spcAft>
                <a:spcPts val="0"/>
              </a:spcAft>
              <a:buSzPts val="2400"/>
              <a:buNone/>
            </a:pPr>
            <a:r>
              <a:t/>
            </a:r>
            <a:endParaRPr/>
          </a:p>
          <a:p>
            <a:pPr indent="-381000" lvl="0" marL="457200" rtl="0" algn="l">
              <a:lnSpc>
                <a:spcPct val="100000"/>
              </a:lnSpc>
              <a:spcBef>
                <a:spcPts val="480"/>
              </a:spcBef>
              <a:spcAft>
                <a:spcPts val="0"/>
              </a:spcAft>
              <a:buSzPts val="2400"/>
              <a:buChar char="•"/>
            </a:pPr>
            <a:r>
              <a:rPr lang="en"/>
              <a:t>Stop word Removal, Punctuation Removal</a:t>
            </a:r>
            <a:endParaRPr/>
          </a:p>
          <a:p>
            <a:pPr indent="-381000" lvl="0" marL="457200" rtl="0" algn="l">
              <a:lnSpc>
                <a:spcPct val="100000"/>
              </a:lnSpc>
              <a:spcBef>
                <a:spcPts val="480"/>
              </a:spcBef>
              <a:spcAft>
                <a:spcPts val="0"/>
              </a:spcAft>
              <a:buSzPts val="2400"/>
              <a:buChar char="•"/>
            </a:pPr>
            <a:r>
              <a:rPr lang="en"/>
              <a:t>POS Filtering</a:t>
            </a:r>
            <a:endParaRPr/>
          </a:p>
          <a:p>
            <a:pPr indent="-381000" lvl="0" marL="457200" rtl="0" algn="l">
              <a:lnSpc>
                <a:spcPct val="100000"/>
              </a:lnSpc>
              <a:spcBef>
                <a:spcPts val="480"/>
              </a:spcBef>
              <a:spcAft>
                <a:spcPts val="0"/>
              </a:spcAft>
              <a:buSzPts val="2400"/>
              <a:buChar char="•"/>
            </a:pPr>
            <a:r>
              <a:rPr lang="en"/>
              <a:t>New word Handled: zero vector</a:t>
            </a:r>
            <a:endParaRPr/>
          </a:p>
          <a:p>
            <a:pPr indent="-381000" lvl="0" marL="457200" rtl="0" algn="l">
              <a:lnSpc>
                <a:spcPct val="100000"/>
              </a:lnSpc>
              <a:spcBef>
                <a:spcPts val="480"/>
              </a:spcBef>
              <a:spcAft>
                <a:spcPts val="0"/>
              </a:spcAft>
              <a:buSzPts val="2400"/>
              <a:buChar char="•"/>
            </a:pPr>
            <a:r>
              <a:rPr lang="en"/>
              <a:t>Word Vector converted to Sentence Vector:</a:t>
            </a:r>
            <a:endParaRPr/>
          </a:p>
          <a:p>
            <a:pPr indent="-381000" lvl="1" marL="914400" rtl="0" algn="l">
              <a:lnSpc>
                <a:spcPct val="100000"/>
              </a:lnSpc>
              <a:spcBef>
                <a:spcPts val="480"/>
              </a:spcBef>
              <a:spcAft>
                <a:spcPts val="0"/>
              </a:spcAft>
              <a:buSzPts val="2400"/>
              <a:buChar char="–"/>
            </a:pPr>
            <a:r>
              <a:rPr lang="en"/>
              <a:t>May not be very accurate summarization.</a:t>
            </a:r>
            <a:endParaRPr/>
          </a:p>
          <a:p>
            <a:pPr indent="-381000" lvl="1" marL="914400" rtl="0" algn="l">
              <a:lnSpc>
                <a:spcPct val="100000"/>
              </a:lnSpc>
              <a:spcBef>
                <a:spcPts val="480"/>
              </a:spcBef>
              <a:spcAft>
                <a:spcPts val="0"/>
              </a:spcAft>
              <a:buSzPts val="2400"/>
              <a:buChar char="–"/>
            </a:pPr>
            <a:r>
              <a:rPr lang="en"/>
              <a:t>Hence, TF-IDF is used.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Problem Statement</a:t>
            </a:r>
            <a:endParaRPr/>
          </a:p>
        </p:txBody>
      </p:sp>
      <p:sp>
        <p:nvSpPr>
          <p:cNvPr id="55" name="Google Shape;55;p13"/>
          <p:cNvSpPr txBox="1"/>
          <p:nvPr>
            <p:ph idx="1" type="body"/>
          </p:nvPr>
        </p:nvSpPr>
        <p:spPr>
          <a:xfrm>
            <a:off x="429150" y="1278558"/>
            <a:ext cx="8229600" cy="41712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
              <a:t>Given a sequence of words, produce the synset IDs (unique identification for a sense)</a:t>
            </a:r>
            <a:endParaRPr/>
          </a:p>
          <a:p>
            <a:pPr indent="-381000" lvl="0" marL="457200" rtl="0" algn="l">
              <a:lnSpc>
                <a:spcPct val="100000"/>
              </a:lnSpc>
              <a:spcBef>
                <a:spcPts val="480"/>
              </a:spcBef>
              <a:spcAft>
                <a:spcPts val="0"/>
              </a:spcAft>
              <a:buSzPts val="2400"/>
              <a:buChar char="•"/>
            </a:pPr>
            <a:r>
              <a:rPr lang="en"/>
              <a:t>Data : SemCor</a:t>
            </a:r>
            <a:endParaRPr/>
          </a:p>
          <a:p>
            <a:pPr indent="-381000" lvl="0" marL="457200" rtl="0" algn="l">
              <a:lnSpc>
                <a:spcPct val="100000"/>
              </a:lnSpc>
              <a:spcBef>
                <a:spcPts val="480"/>
              </a:spcBef>
              <a:spcAft>
                <a:spcPts val="0"/>
              </a:spcAft>
              <a:buSzPts val="2400"/>
              <a:buChar char="•"/>
            </a:pPr>
            <a:r>
              <a:rPr lang="en"/>
              <a:t>First Technique to be used: HMM-Viterbi, Overlap based WSD</a:t>
            </a:r>
            <a:endParaRPr/>
          </a:p>
          <a:p>
            <a:pPr indent="-381000" lvl="0" marL="457200" rtl="0" algn="l">
              <a:lnSpc>
                <a:spcPct val="100000"/>
              </a:lnSpc>
              <a:spcBef>
                <a:spcPts val="480"/>
              </a:spcBef>
              <a:spcAft>
                <a:spcPts val="0"/>
              </a:spcAft>
              <a:buSzPts val="2400"/>
              <a:buChar char="•"/>
            </a:pPr>
            <a:r>
              <a:rPr lang="en"/>
              <a:t>5-fold cross validation  (for HMM based WSD)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First Baseline</a:t>
            </a:r>
            <a:endParaRPr/>
          </a:p>
        </p:txBody>
      </p:sp>
      <p:sp>
        <p:nvSpPr>
          <p:cNvPr id="61" name="Google Shape;61;p14"/>
          <p:cNvSpPr txBox="1"/>
          <p:nvPr>
            <p:ph idx="1" type="body"/>
          </p:nvPr>
        </p:nvSpPr>
        <p:spPr>
          <a:xfrm>
            <a:off x="457200" y="900130"/>
            <a:ext cx="8229600" cy="3612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
              <a:t>Most Frequent Sense (MFS)</a:t>
            </a:r>
            <a:endParaRPr/>
          </a:p>
          <a:p>
            <a:pPr indent="-228600" lvl="0" marL="457200" rtl="0" algn="l">
              <a:lnSpc>
                <a:spcPct val="100000"/>
              </a:lnSpc>
              <a:spcBef>
                <a:spcPts val="480"/>
              </a:spcBef>
              <a:spcAft>
                <a:spcPts val="0"/>
              </a:spcAft>
              <a:buSzPts val="2400"/>
              <a:buNone/>
            </a:pPr>
            <a:r>
              <a:t/>
            </a:r>
            <a:endParaRPr/>
          </a:p>
          <a:p>
            <a:pPr indent="-381000" lvl="1" marL="914400" rtl="0" algn="l">
              <a:lnSpc>
                <a:spcPct val="100000"/>
              </a:lnSpc>
              <a:spcBef>
                <a:spcPts val="480"/>
              </a:spcBef>
              <a:spcAft>
                <a:spcPts val="0"/>
              </a:spcAft>
              <a:buSzPts val="2400"/>
              <a:buChar char="–"/>
            </a:pPr>
            <a:r>
              <a:rPr lang="en"/>
              <a:t>Calculated by using the most frequent sense present in the corpus for each word</a:t>
            </a:r>
            <a:endParaRPr/>
          </a:p>
          <a:p>
            <a:pPr indent="-381000" lvl="1" marL="914400" rtl="0" algn="l">
              <a:lnSpc>
                <a:spcPct val="100000"/>
              </a:lnSpc>
              <a:spcBef>
                <a:spcPts val="480"/>
              </a:spcBef>
              <a:spcAft>
                <a:spcPts val="0"/>
              </a:spcAft>
              <a:buSzPts val="2400"/>
              <a:buChar char="–"/>
            </a:pPr>
            <a:r>
              <a:rPr lang="en"/>
              <a:t>Ex: Group -&gt; noun sense: group.n.01</a:t>
            </a:r>
            <a:endParaRPr/>
          </a:p>
          <a:p>
            <a:pPr indent="-381000" lvl="1" marL="914400" rtl="0" algn="l">
              <a:lnSpc>
                <a:spcPct val="100000"/>
              </a:lnSpc>
              <a:spcBef>
                <a:spcPts val="480"/>
              </a:spcBef>
              <a:spcAft>
                <a:spcPts val="0"/>
              </a:spcAft>
              <a:buSzPts val="2400"/>
              <a:buChar char="–"/>
            </a:pPr>
            <a:r>
              <a:rPr lang="en"/>
              <a:t>Accuracy: 0.69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57200" y="96376"/>
            <a:ext cx="8229600" cy="110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Second Baseline</a:t>
            </a:r>
            <a:endParaRPr/>
          </a:p>
        </p:txBody>
      </p:sp>
      <p:sp>
        <p:nvSpPr>
          <p:cNvPr id="67" name="Google Shape;67;p15"/>
          <p:cNvSpPr txBox="1"/>
          <p:nvPr>
            <p:ph idx="1" type="body"/>
          </p:nvPr>
        </p:nvSpPr>
        <p:spPr>
          <a:xfrm>
            <a:off x="457200" y="1424979"/>
            <a:ext cx="8229600" cy="33261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
              <a:t>Wordnet First Sense (WFS)</a:t>
            </a:r>
            <a:endParaRPr/>
          </a:p>
          <a:p>
            <a:pPr indent="-381000" lvl="1" marL="914400" rtl="0" algn="l">
              <a:lnSpc>
                <a:spcPct val="100000"/>
              </a:lnSpc>
              <a:spcBef>
                <a:spcPts val="480"/>
              </a:spcBef>
              <a:spcAft>
                <a:spcPts val="0"/>
              </a:spcAft>
              <a:buSzPts val="2400"/>
              <a:buChar char="–"/>
            </a:pPr>
            <a:r>
              <a:rPr lang="en"/>
              <a:t>Calculated by using the first sense of each word in the corpus</a:t>
            </a:r>
            <a:endParaRPr/>
          </a:p>
          <a:p>
            <a:pPr indent="-381000" lvl="1" marL="914400" rtl="0" algn="l">
              <a:lnSpc>
                <a:spcPct val="100000"/>
              </a:lnSpc>
              <a:spcBef>
                <a:spcPts val="480"/>
              </a:spcBef>
              <a:spcAft>
                <a:spcPts val="0"/>
              </a:spcAft>
              <a:buSzPts val="2400"/>
              <a:buChar char="–"/>
            </a:pPr>
            <a:r>
              <a:rPr lang="en"/>
              <a:t>Example: watch -&gt; 'watch.n.01', '</a:t>
            </a:r>
            <a:r>
              <a:rPr i="1" lang="en"/>
              <a:t>a small portable timepiece</a:t>
            </a:r>
            <a:r>
              <a:rPr lang="en"/>
              <a:t>'</a:t>
            </a:r>
            <a:endParaRPr/>
          </a:p>
          <a:p>
            <a:pPr indent="-381000" lvl="1" marL="914400" rtl="0" algn="l">
              <a:lnSpc>
                <a:spcPct val="100000"/>
              </a:lnSpc>
              <a:spcBef>
                <a:spcPts val="480"/>
              </a:spcBef>
              <a:spcAft>
                <a:spcPts val="0"/>
              </a:spcAft>
              <a:buSzPts val="2400"/>
              <a:buChar char="–"/>
            </a:pPr>
            <a:r>
              <a:rPr lang="en"/>
              <a:t>Accuracy : 0.71</a:t>
            </a:r>
            <a:endParaRPr/>
          </a:p>
          <a:p>
            <a:pPr indent="-381000" lvl="1" marL="914400" rtl="0" algn="l">
              <a:lnSpc>
                <a:spcPct val="100000"/>
              </a:lnSpc>
              <a:spcBef>
                <a:spcPts val="480"/>
              </a:spcBef>
              <a:spcAft>
                <a:spcPts val="0"/>
              </a:spcAft>
              <a:buSzPts val="2400"/>
              <a:buChar char="–"/>
            </a:pPr>
            <a:r>
              <a:rPr lang="en"/>
              <a:t>Precision: 0.37, Recall: 0.49, F1-Score: 0.42,</a:t>
            </a:r>
            <a:endParaRPr/>
          </a:p>
          <a:p>
            <a:pPr indent="0" lvl="0" marL="914400" rtl="0" algn="l">
              <a:lnSpc>
                <a:spcPct val="100000"/>
              </a:lnSpc>
              <a:spcBef>
                <a:spcPts val="480"/>
              </a:spcBef>
              <a:spcAft>
                <a:spcPts val="0"/>
              </a:spcAft>
              <a:buNone/>
            </a:pPr>
            <a:r>
              <a:rPr lang="en"/>
              <a:t>F-0.5 Score: 0.39, F2-Score: 0.46</a:t>
            </a:r>
            <a:endParaRPr/>
          </a:p>
          <a:p>
            <a:pPr indent="0" lvl="0" marL="0" rtl="0" algn="l">
              <a:lnSpc>
                <a:spcPct val="100000"/>
              </a:lnSpc>
              <a:spcBef>
                <a:spcPts val="48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Performance report of HMM-WSD</a:t>
            </a:r>
            <a:endParaRPr/>
          </a:p>
        </p:txBody>
      </p:sp>
      <p:sp>
        <p:nvSpPr>
          <p:cNvPr id="73" name="Google Shape;73;p16"/>
          <p:cNvSpPr txBox="1"/>
          <p:nvPr>
            <p:ph idx="1" type="body"/>
          </p:nvPr>
        </p:nvSpPr>
        <p:spPr>
          <a:xfrm>
            <a:off x="924000" y="1976425"/>
            <a:ext cx="28431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480"/>
              </a:spcBef>
              <a:spcAft>
                <a:spcPts val="0"/>
              </a:spcAft>
              <a:buNone/>
            </a:pPr>
            <a:r>
              <a:rPr lang="en"/>
              <a:t>Accuracy: 0.45</a:t>
            </a:r>
            <a:endParaRPr/>
          </a:p>
        </p:txBody>
      </p:sp>
      <p:pic>
        <p:nvPicPr>
          <p:cNvPr id="74" name="Google Shape;74;p16"/>
          <p:cNvPicPr preferRelativeResize="0"/>
          <p:nvPr/>
        </p:nvPicPr>
        <p:blipFill>
          <a:blip r:embed="rId3">
            <a:alphaModFix/>
          </a:blip>
          <a:stretch>
            <a:fillRect/>
          </a:stretch>
        </p:blipFill>
        <p:spPr>
          <a:xfrm>
            <a:off x="504813" y="5361525"/>
            <a:ext cx="4067175" cy="2724150"/>
          </a:xfrm>
          <a:prstGeom prst="rect">
            <a:avLst/>
          </a:prstGeom>
          <a:noFill/>
          <a:ln>
            <a:noFill/>
          </a:ln>
        </p:spPr>
      </p:pic>
      <p:graphicFrame>
        <p:nvGraphicFramePr>
          <p:cNvPr id="75" name="Google Shape;75;p16"/>
          <p:cNvGraphicFramePr/>
          <p:nvPr/>
        </p:nvGraphicFramePr>
        <p:xfrm>
          <a:off x="333375" y="2609850"/>
          <a:ext cx="3000000" cy="3000000"/>
        </p:xfrm>
        <a:graphic>
          <a:graphicData uri="http://schemas.openxmlformats.org/drawingml/2006/table">
            <a:tbl>
              <a:tblPr>
                <a:noFill/>
                <a:tableStyleId>{0B0FA41F-C71D-47F7-B0B7-7E1B52900EA6}</a:tableStyleId>
              </a:tblPr>
              <a:tblGrid>
                <a:gridCol w="872100"/>
                <a:gridCol w="1050750"/>
                <a:gridCol w="1050750"/>
                <a:gridCol w="1050750"/>
              </a:tblGrid>
              <a:tr h="244100">
                <a:tc>
                  <a:txBody>
                    <a:bodyPr/>
                    <a:lstStyle/>
                    <a:p>
                      <a:pPr indent="0" lvl="0" marL="0" rtl="0" algn="l">
                        <a:lnSpc>
                          <a:spcPct val="115000"/>
                        </a:lnSpc>
                        <a:spcBef>
                          <a:spcPts val="0"/>
                        </a:spcBef>
                        <a:spcAft>
                          <a:spcPts val="0"/>
                        </a:spcAft>
                        <a:buNone/>
                      </a:pPr>
                      <a:r>
                        <a:rPr lang="en" sz="1000">
                          <a:solidFill>
                            <a:srgbClr val="FFFFFF"/>
                          </a:solidFill>
                        </a:rPr>
                        <a:t>Fold</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000">
                          <a:solidFill>
                            <a:srgbClr val="FFFFFF"/>
                          </a:solidFill>
                        </a:rPr>
                        <a:t>Precision</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000">
                          <a:solidFill>
                            <a:srgbClr val="FFFFFF"/>
                          </a:solidFill>
                        </a:rPr>
                        <a:t>Recall</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000">
                          <a:solidFill>
                            <a:srgbClr val="FFFFFF"/>
                          </a:solidFill>
                        </a:rPr>
                        <a:t>F-1 Score</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92925">
                <a:tc>
                  <a:txBody>
                    <a:bodyPr/>
                    <a:lstStyle/>
                    <a:p>
                      <a:pPr indent="0" lvl="0" marL="0" rtl="0" algn="l">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1</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0.194574196</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0.221001519</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0.206947573</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2</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0.185609966</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0.214187429</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0.198877341</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3</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0.189984182</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0.217188304</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0.202677459</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4</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0.191160202</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0.220274853</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0.204687398</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0.196882447</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0.225638238</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0.210281815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Aggregated</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0.191642198</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0.219658069</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0.204695978</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bl>
          </a:graphicData>
        </a:graphic>
      </p:graphicFrame>
      <p:sp>
        <p:nvSpPr>
          <p:cNvPr id="76" name="Google Shape;76;p16"/>
          <p:cNvSpPr txBox="1"/>
          <p:nvPr>
            <p:ph idx="1" type="body"/>
          </p:nvPr>
        </p:nvSpPr>
        <p:spPr>
          <a:xfrm>
            <a:off x="504825" y="990575"/>
            <a:ext cx="80850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480"/>
              </a:spcBef>
              <a:spcAft>
                <a:spcPts val="0"/>
              </a:spcAft>
              <a:buNone/>
            </a:pPr>
            <a:r>
              <a:rPr lang="en" sz="2000"/>
              <a:t>Initial metrics vs Improved metrics (including POS tags)</a:t>
            </a:r>
            <a:endParaRPr sz="2000"/>
          </a:p>
          <a:p>
            <a:pPr indent="0" lvl="0" marL="0" rtl="0" algn="ctr">
              <a:lnSpc>
                <a:spcPct val="100000"/>
              </a:lnSpc>
              <a:spcBef>
                <a:spcPts val="480"/>
              </a:spcBef>
              <a:spcAft>
                <a:spcPts val="0"/>
              </a:spcAft>
              <a:buNone/>
            </a:pPr>
            <a:r>
              <a:rPr lang="en" sz="2000"/>
              <a:t>(using bigram assumption)</a:t>
            </a:r>
            <a:endParaRPr sz="2000"/>
          </a:p>
        </p:txBody>
      </p:sp>
      <p:sp>
        <p:nvSpPr>
          <p:cNvPr id="77" name="Google Shape;77;p16"/>
          <p:cNvSpPr txBox="1"/>
          <p:nvPr>
            <p:ph idx="1" type="body"/>
          </p:nvPr>
        </p:nvSpPr>
        <p:spPr>
          <a:xfrm>
            <a:off x="5355488" y="1976425"/>
            <a:ext cx="28431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480"/>
              </a:spcBef>
              <a:spcAft>
                <a:spcPts val="0"/>
              </a:spcAft>
              <a:buNone/>
            </a:pPr>
            <a:r>
              <a:rPr lang="en"/>
              <a:t>Accuracy: 0.65</a:t>
            </a:r>
            <a:endParaRPr/>
          </a:p>
        </p:txBody>
      </p:sp>
      <p:graphicFrame>
        <p:nvGraphicFramePr>
          <p:cNvPr id="78" name="Google Shape;78;p16"/>
          <p:cNvGraphicFramePr/>
          <p:nvPr/>
        </p:nvGraphicFramePr>
        <p:xfrm>
          <a:off x="4953013" y="2609850"/>
          <a:ext cx="3000000" cy="3000000"/>
        </p:xfrm>
        <a:graphic>
          <a:graphicData uri="http://schemas.openxmlformats.org/drawingml/2006/table">
            <a:tbl>
              <a:tblPr>
                <a:noFill/>
                <a:tableStyleId>{0B0FA41F-C71D-47F7-B0B7-7E1B52900EA6}</a:tableStyleId>
              </a:tblPr>
              <a:tblGrid>
                <a:gridCol w="842975"/>
                <a:gridCol w="1015625"/>
                <a:gridCol w="1015625"/>
                <a:gridCol w="1015625"/>
              </a:tblGrid>
              <a:tr h="244100">
                <a:tc>
                  <a:txBody>
                    <a:bodyPr/>
                    <a:lstStyle/>
                    <a:p>
                      <a:pPr indent="0" lvl="0" marL="0" rtl="0" algn="l">
                        <a:lnSpc>
                          <a:spcPct val="115000"/>
                        </a:lnSpc>
                        <a:spcBef>
                          <a:spcPts val="0"/>
                        </a:spcBef>
                        <a:spcAft>
                          <a:spcPts val="0"/>
                        </a:spcAft>
                        <a:buNone/>
                      </a:pPr>
                      <a:r>
                        <a:rPr lang="en" sz="1000">
                          <a:solidFill>
                            <a:srgbClr val="FFFFFF"/>
                          </a:solidFill>
                        </a:rPr>
                        <a:t>Fold</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000">
                          <a:solidFill>
                            <a:srgbClr val="FFFFFF"/>
                          </a:solidFill>
                        </a:rPr>
                        <a:t>Precision</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000">
                          <a:solidFill>
                            <a:srgbClr val="FFFFFF"/>
                          </a:solidFill>
                        </a:rPr>
                        <a:t>Recall</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000">
                          <a:solidFill>
                            <a:srgbClr val="FFFFFF"/>
                          </a:solidFill>
                        </a:rPr>
                        <a:t>F-1 Score</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92925">
                <a:tc>
                  <a:txBody>
                    <a:bodyPr/>
                    <a:lstStyle/>
                    <a:p>
                      <a:pPr indent="0" lvl="0" marL="0" rtl="0" algn="l">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1</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0.28</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2</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0.28</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3</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0.28</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4</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0.28</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0.28</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Aggregated</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0.28</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0.25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Performance report of HMM-WSD</a:t>
            </a:r>
            <a:endParaRPr/>
          </a:p>
        </p:txBody>
      </p:sp>
      <p:pic>
        <p:nvPicPr>
          <p:cNvPr id="84" name="Google Shape;84;p17"/>
          <p:cNvPicPr preferRelativeResize="0"/>
          <p:nvPr/>
        </p:nvPicPr>
        <p:blipFill>
          <a:blip r:embed="rId3">
            <a:alphaModFix/>
          </a:blip>
          <a:stretch>
            <a:fillRect/>
          </a:stretch>
        </p:blipFill>
        <p:spPr>
          <a:xfrm>
            <a:off x="504813" y="5361525"/>
            <a:ext cx="4067175" cy="2724150"/>
          </a:xfrm>
          <a:prstGeom prst="rect">
            <a:avLst/>
          </a:prstGeom>
          <a:noFill/>
          <a:ln>
            <a:noFill/>
          </a:ln>
        </p:spPr>
      </p:pic>
      <p:graphicFrame>
        <p:nvGraphicFramePr>
          <p:cNvPr id="85" name="Google Shape;85;p17"/>
          <p:cNvGraphicFramePr/>
          <p:nvPr/>
        </p:nvGraphicFramePr>
        <p:xfrm>
          <a:off x="2583650" y="1254863"/>
          <a:ext cx="3000000" cy="3000000"/>
        </p:xfrm>
        <a:graphic>
          <a:graphicData uri="http://schemas.openxmlformats.org/drawingml/2006/table">
            <a:tbl>
              <a:tblPr>
                <a:noFill/>
                <a:tableStyleId>{0B0FA41F-C71D-47F7-B0B7-7E1B52900EA6}</a:tableStyleId>
              </a:tblPr>
              <a:tblGrid>
                <a:gridCol w="861800"/>
                <a:gridCol w="1038300"/>
                <a:gridCol w="1038300"/>
                <a:gridCol w="1038300"/>
              </a:tblGrid>
              <a:tr h="244100">
                <a:tc>
                  <a:txBody>
                    <a:bodyPr/>
                    <a:lstStyle/>
                    <a:p>
                      <a:pPr indent="0" lvl="0" marL="0" rtl="0" algn="l">
                        <a:lnSpc>
                          <a:spcPct val="115000"/>
                        </a:lnSpc>
                        <a:spcBef>
                          <a:spcPts val="0"/>
                        </a:spcBef>
                        <a:spcAft>
                          <a:spcPts val="0"/>
                        </a:spcAft>
                        <a:buNone/>
                      </a:pPr>
                      <a:r>
                        <a:rPr lang="en" sz="1000">
                          <a:solidFill>
                            <a:srgbClr val="FFFFFF"/>
                          </a:solidFill>
                        </a:rPr>
                        <a:t>Fold</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000">
                          <a:solidFill>
                            <a:srgbClr val="FFFFFF"/>
                          </a:solidFill>
                        </a:rPr>
                        <a:t>Precision</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000">
                          <a:solidFill>
                            <a:srgbClr val="FFFFFF"/>
                          </a:solidFill>
                        </a:rPr>
                        <a:t>Recall</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000">
                          <a:solidFill>
                            <a:srgbClr val="FFFFFF"/>
                          </a:solidFill>
                        </a:rPr>
                        <a:t>F-1 Score</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92925">
                <a:tc>
                  <a:txBody>
                    <a:bodyPr/>
                    <a:lstStyle/>
                    <a:p>
                      <a:pPr indent="0" lvl="0" marL="0" rtl="0" algn="l">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1</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0.34</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0.43</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0.35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2</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0.33</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0.43</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0.35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3</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0.33</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0.43</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0.35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4</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0.33</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0.43</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0.35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5</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0.34</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0.44</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0.36</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r h="244100">
                <a:tc>
                  <a:txBody>
                    <a:bodyPr/>
                    <a:lstStyle/>
                    <a:p>
                      <a:pPr indent="0" lvl="0" marL="0" rtl="0" algn="r">
                        <a:lnSpc>
                          <a:spcPct val="115000"/>
                        </a:lnSpc>
                        <a:spcBef>
                          <a:spcPts val="0"/>
                        </a:spcBef>
                        <a:spcAft>
                          <a:spcPts val="0"/>
                        </a:spcAft>
                        <a:buNone/>
                      </a:pPr>
                      <a:r>
                        <a:rPr lang="en" sz="1000">
                          <a:solidFill>
                            <a:srgbClr val="FFFFFF"/>
                          </a:solidFill>
                        </a:rPr>
                        <a:t>Aggregated</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0.334</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0.432</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lstStyle/>
                    <a:p>
                      <a:pPr indent="0" lvl="0" marL="0" rtl="0" algn="r">
                        <a:lnSpc>
                          <a:spcPct val="115000"/>
                        </a:lnSpc>
                        <a:spcBef>
                          <a:spcPts val="0"/>
                        </a:spcBef>
                        <a:spcAft>
                          <a:spcPts val="0"/>
                        </a:spcAft>
                        <a:buNone/>
                      </a:pPr>
                      <a:r>
                        <a:rPr lang="en" sz="1000">
                          <a:solidFill>
                            <a:srgbClr val="FFFFFF"/>
                          </a:solidFill>
                        </a:rPr>
                        <a:t>0.352</a:t>
                      </a:r>
                      <a:endParaRPr sz="1000">
                        <a:solidFill>
                          <a:srgbClr val="FFFFFF"/>
                        </a:solidFill>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r>
            </a:tbl>
          </a:graphicData>
        </a:graphic>
      </p:graphicFrame>
      <p:sp>
        <p:nvSpPr>
          <p:cNvPr id="86" name="Google Shape;86;p17"/>
          <p:cNvSpPr txBox="1"/>
          <p:nvPr>
            <p:ph idx="1" type="body"/>
          </p:nvPr>
        </p:nvSpPr>
        <p:spPr>
          <a:xfrm>
            <a:off x="1700250" y="797675"/>
            <a:ext cx="57435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480"/>
              </a:spcBef>
              <a:spcAft>
                <a:spcPts val="0"/>
              </a:spcAft>
              <a:buNone/>
            </a:pPr>
            <a:r>
              <a:rPr lang="en" sz="2000"/>
              <a:t>using trigram assumption and POS tags</a:t>
            </a:r>
            <a:endParaRPr sz="2000"/>
          </a:p>
        </p:txBody>
      </p:sp>
      <p:pic>
        <p:nvPicPr>
          <p:cNvPr id="87" name="Google Shape;87;p17"/>
          <p:cNvPicPr preferRelativeResize="0"/>
          <p:nvPr/>
        </p:nvPicPr>
        <p:blipFill>
          <a:blip r:embed="rId4">
            <a:alphaModFix/>
          </a:blip>
          <a:stretch>
            <a:fillRect/>
          </a:stretch>
        </p:blipFill>
        <p:spPr>
          <a:xfrm>
            <a:off x="2305050" y="3917050"/>
            <a:ext cx="4533900" cy="718450"/>
          </a:xfrm>
          <a:prstGeom prst="rect">
            <a:avLst/>
          </a:prstGeom>
          <a:noFill/>
          <a:ln>
            <a:noFill/>
          </a:ln>
        </p:spPr>
      </p:pic>
      <p:pic>
        <p:nvPicPr>
          <p:cNvPr id="88" name="Google Shape;88;p17"/>
          <p:cNvPicPr preferRelativeResize="0"/>
          <p:nvPr/>
        </p:nvPicPr>
        <p:blipFill>
          <a:blip r:embed="rId5">
            <a:alphaModFix/>
          </a:blip>
          <a:stretch>
            <a:fillRect/>
          </a:stretch>
        </p:blipFill>
        <p:spPr>
          <a:xfrm>
            <a:off x="2305050" y="3593200"/>
            <a:ext cx="4533900" cy="32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2800"/>
              <a:t>Confusion Cases (for HMM) - Initial observations</a:t>
            </a:r>
            <a:endParaRPr sz="2800"/>
          </a:p>
        </p:txBody>
      </p:sp>
      <p:sp>
        <p:nvSpPr>
          <p:cNvPr id="94" name="Google Shape;94;p18"/>
          <p:cNvSpPr txBox="1"/>
          <p:nvPr>
            <p:ph idx="1" type="body"/>
          </p:nvPr>
        </p:nvSpPr>
        <p:spPr>
          <a:xfrm>
            <a:off x="-396250" y="900125"/>
            <a:ext cx="9347100" cy="3834300"/>
          </a:xfrm>
          <a:prstGeom prst="rect">
            <a:avLst/>
          </a:prstGeom>
          <a:noFill/>
          <a:ln>
            <a:noFill/>
          </a:ln>
        </p:spPr>
        <p:txBody>
          <a:bodyPr anchorCtr="0" anchor="t" bIns="45700" lIns="91425" spcFirstLastPara="1" rIns="91425" wrap="square" tIns="45700">
            <a:noAutofit/>
          </a:bodyPr>
          <a:lstStyle/>
          <a:p>
            <a:pPr indent="-330200" lvl="1" marL="914400" rtl="0" algn="l">
              <a:lnSpc>
                <a:spcPct val="100000"/>
              </a:lnSpc>
              <a:spcBef>
                <a:spcPts val="480"/>
              </a:spcBef>
              <a:spcAft>
                <a:spcPts val="0"/>
              </a:spcAft>
              <a:buSzPts val="1600"/>
              <a:buChar char="–"/>
            </a:pPr>
            <a:r>
              <a:rPr lang="en" sz="1600" u="sng"/>
              <a:t>Ship</a:t>
            </a:r>
            <a:r>
              <a:rPr lang="en" sz="1600"/>
              <a:t>: Both the sentences - “</a:t>
            </a:r>
            <a:r>
              <a:rPr i="1" lang="en" sz="1600"/>
              <a:t>We travelled by a ship”</a:t>
            </a:r>
            <a:r>
              <a:rPr lang="en" sz="1600"/>
              <a:t> and “</a:t>
            </a:r>
            <a:r>
              <a:rPr i="1" lang="en" sz="1600"/>
              <a:t>We ship books out to New York every month”</a:t>
            </a:r>
            <a:r>
              <a:rPr lang="en" sz="1600"/>
              <a:t> were marked with the same sense of ship - </a:t>
            </a:r>
            <a:r>
              <a:rPr i="1" lang="en" sz="1600"/>
              <a:t>transport.v.04 -&gt;</a:t>
            </a:r>
            <a:r>
              <a:rPr lang="en" sz="1600"/>
              <a:t> </a:t>
            </a:r>
            <a:r>
              <a:rPr i="1" lang="en" sz="1600"/>
              <a:t>“</a:t>
            </a:r>
            <a:r>
              <a:rPr i="1" lang="en" sz="1600"/>
              <a:t>transport commercially”</a:t>
            </a:r>
            <a:r>
              <a:rPr lang="en" sz="1600"/>
              <a:t>.</a:t>
            </a:r>
            <a:endParaRPr sz="1600"/>
          </a:p>
          <a:p>
            <a:pPr indent="-330200" lvl="1" marL="914400" rtl="0" algn="l">
              <a:lnSpc>
                <a:spcPct val="100000"/>
              </a:lnSpc>
              <a:spcBef>
                <a:spcPts val="480"/>
              </a:spcBef>
              <a:spcAft>
                <a:spcPts val="0"/>
              </a:spcAft>
              <a:buSzPts val="1600"/>
              <a:buChar char="–"/>
            </a:pPr>
            <a:r>
              <a:rPr lang="en" sz="1600" u="sng"/>
              <a:t>Market</a:t>
            </a:r>
            <a:r>
              <a:rPr lang="en" sz="1600"/>
              <a:t>: Both the sentences - “</a:t>
            </a:r>
            <a:r>
              <a:rPr i="1" lang="en" sz="1600"/>
              <a:t>I will go to the market”</a:t>
            </a:r>
            <a:r>
              <a:rPr lang="en" sz="1600"/>
              <a:t> and “</a:t>
            </a:r>
            <a:r>
              <a:rPr i="1" lang="en" sz="1600"/>
              <a:t>He markets products well</a:t>
            </a:r>
            <a:r>
              <a:rPr lang="en" sz="1600"/>
              <a:t>” were marked with the same sense of market - </a:t>
            </a:r>
            <a:r>
              <a:rPr i="1" lang="en" sz="1600"/>
              <a:t>marketplace.n.02</a:t>
            </a:r>
            <a:r>
              <a:rPr lang="en" sz="1600"/>
              <a:t> -&gt; “</a:t>
            </a:r>
            <a:r>
              <a:rPr i="1" lang="en" sz="1600"/>
              <a:t>an area in a town where a public mercantile establishment is set up</a:t>
            </a:r>
            <a:r>
              <a:rPr lang="en" sz="1600"/>
              <a:t>”</a:t>
            </a:r>
            <a:endParaRPr sz="1600"/>
          </a:p>
          <a:p>
            <a:pPr indent="-330200" lvl="1" marL="914400" rtl="0" algn="l">
              <a:spcBef>
                <a:spcPts val="480"/>
              </a:spcBef>
              <a:spcAft>
                <a:spcPts val="0"/>
              </a:spcAft>
              <a:buSzPts val="1600"/>
              <a:buChar char="–"/>
            </a:pPr>
            <a:r>
              <a:rPr lang="en" sz="1600" u="sng"/>
              <a:t>Bark</a:t>
            </a:r>
            <a:r>
              <a:rPr lang="en" sz="1600"/>
              <a:t>: Both the sentences - “</a:t>
            </a:r>
            <a:r>
              <a:rPr i="1" lang="en" sz="1600"/>
              <a:t>The bark of the dog is loud</a:t>
            </a:r>
            <a:r>
              <a:rPr lang="en" sz="1600"/>
              <a:t>” and “</a:t>
            </a:r>
            <a:r>
              <a:rPr i="1" lang="en" sz="1600"/>
              <a:t>The bark of the tree is thick</a:t>
            </a:r>
            <a:r>
              <a:rPr lang="en" sz="1600"/>
              <a:t>” were marked with the same sense of bark - </a:t>
            </a:r>
            <a:r>
              <a:rPr i="1" lang="en" sz="1600"/>
              <a:t>bark.n.01</a:t>
            </a:r>
            <a:r>
              <a:rPr lang="en" sz="1600"/>
              <a:t> -&gt; “</a:t>
            </a:r>
            <a:r>
              <a:rPr i="1" lang="en" sz="1600"/>
              <a:t>tough protective covering of the woody stems and roots of trees and other woody plants</a:t>
            </a:r>
            <a:r>
              <a:rPr lang="en" sz="1600"/>
              <a:t>”</a:t>
            </a:r>
            <a:endParaRPr sz="1600"/>
          </a:p>
          <a:p>
            <a:pPr indent="-330200" lvl="1" marL="914400" rtl="0" algn="l">
              <a:lnSpc>
                <a:spcPct val="100000"/>
              </a:lnSpc>
              <a:spcBef>
                <a:spcPts val="480"/>
              </a:spcBef>
              <a:spcAft>
                <a:spcPts val="0"/>
              </a:spcAft>
              <a:buSzPts val="1600"/>
              <a:buChar char="–"/>
            </a:pPr>
            <a:r>
              <a:rPr lang="en" sz="1600" u="sng"/>
              <a:t>Watch</a:t>
            </a:r>
            <a:r>
              <a:rPr lang="en" sz="1600"/>
              <a:t>: Both the sentences - “</a:t>
            </a:r>
            <a:r>
              <a:rPr i="1" lang="en" sz="1600"/>
              <a:t>I watch TV in the evening” </a:t>
            </a:r>
            <a:r>
              <a:rPr lang="en" sz="1600"/>
              <a:t>and “</a:t>
            </a:r>
            <a:r>
              <a:rPr i="1" lang="en" sz="1600"/>
              <a:t>He gifted me a very expensive wrist watch” </a:t>
            </a:r>
            <a:r>
              <a:rPr lang="en" sz="1600"/>
              <a:t>were marked with the same sense of watch - </a:t>
            </a:r>
            <a:r>
              <a:rPr i="1" lang="en" sz="1600"/>
              <a:t>watch.v.06</a:t>
            </a:r>
            <a:r>
              <a:rPr lang="en" sz="1600"/>
              <a:t> -&gt; “</a:t>
            </a:r>
            <a:r>
              <a:rPr i="1" lang="en" sz="1600"/>
              <a:t>observe or determine by looking”</a:t>
            </a:r>
            <a:endParaRPr i="1" sz="1600"/>
          </a:p>
          <a:p>
            <a:pPr indent="-330200" lvl="1" marL="914400" rtl="0" algn="l">
              <a:lnSpc>
                <a:spcPct val="100000"/>
              </a:lnSpc>
              <a:spcBef>
                <a:spcPts val="480"/>
              </a:spcBef>
              <a:spcAft>
                <a:spcPts val="0"/>
              </a:spcAft>
              <a:buSzPts val="1600"/>
              <a:buChar char="–"/>
            </a:pPr>
            <a:r>
              <a:rPr lang="en" sz="1600" u="sng"/>
              <a:t>Palm</a:t>
            </a:r>
            <a:r>
              <a:rPr lang="en" sz="1600"/>
              <a:t>: Both the sentences - “</a:t>
            </a:r>
            <a:r>
              <a:rPr i="1" lang="en" sz="1600"/>
              <a:t>The palm tree is tall”</a:t>
            </a:r>
            <a:r>
              <a:rPr lang="en" sz="1600"/>
              <a:t> and </a:t>
            </a:r>
            <a:r>
              <a:rPr i="1" lang="en" sz="1600"/>
              <a:t>“His palm is very soft”</a:t>
            </a:r>
            <a:r>
              <a:rPr lang="en" sz="1600"/>
              <a:t> were marked with the same sense of palm - </a:t>
            </a:r>
            <a:r>
              <a:rPr i="1" lang="en" sz="1600"/>
              <a:t>palm.n.03</a:t>
            </a:r>
            <a:r>
              <a:rPr lang="en" sz="1600"/>
              <a:t> -&gt; “</a:t>
            </a:r>
            <a:r>
              <a:rPr i="1" lang="en" sz="1600"/>
              <a:t>any plant of the family Palmae having an unbranched trunk crowned by large pinnate or palmate leaves”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2800"/>
              <a:t>Confusion Cases (for HMM) - Current observations</a:t>
            </a:r>
            <a:endParaRPr sz="2800"/>
          </a:p>
        </p:txBody>
      </p:sp>
      <p:sp>
        <p:nvSpPr>
          <p:cNvPr id="100" name="Google Shape;100;p19"/>
          <p:cNvSpPr txBox="1"/>
          <p:nvPr>
            <p:ph idx="1" type="body"/>
          </p:nvPr>
        </p:nvSpPr>
        <p:spPr>
          <a:xfrm>
            <a:off x="-396250" y="923775"/>
            <a:ext cx="9347100" cy="3834300"/>
          </a:xfrm>
          <a:prstGeom prst="rect">
            <a:avLst/>
          </a:prstGeom>
          <a:noFill/>
          <a:ln>
            <a:noFill/>
          </a:ln>
        </p:spPr>
        <p:txBody>
          <a:bodyPr anchorCtr="0" anchor="t" bIns="45700" lIns="91425" spcFirstLastPara="1" rIns="91425" wrap="square" tIns="45700">
            <a:noAutofit/>
          </a:bodyPr>
          <a:lstStyle/>
          <a:p>
            <a:pPr indent="-330200" lvl="1" marL="914400" rtl="0" algn="l">
              <a:lnSpc>
                <a:spcPct val="100000"/>
              </a:lnSpc>
              <a:spcBef>
                <a:spcPts val="480"/>
              </a:spcBef>
              <a:spcAft>
                <a:spcPts val="0"/>
              </a:spcAft>
              <a:buSzPts val="1600"/>
              <a:buChar char="–"/>
            </a:pPr>
            <a:r>
              <a:rPr lang="en" sz="1600" u="sng"/>
              <a:t>C</a:t>
            </a:r>
            <a:r>
              <a:rPr lang="en" sz="1600" u="sng"/>
              <a:t>ricket</a:t>
            </a:r>
            <a:r>
              <a:rPr lang="en" sz="1600"/>
              <a:t>: Both the sentences - </a:t>
            </a:r>
            <a:r>
              <a:rPr i="1" lang="en" sz="1600"/>
              <a:t>“Lets watch a cricket game”</a:t>
            </a:r>
            <a:r>
              <a:rPr lang="en" sz="1600"/>
              <a:t> and </a:t>
            </a:r>
            <a:r>
              <a:rPr i="1" lang="en" sz="1600"/>
              <a:t>“The chirping of the cricket on the grass is soothing” </a:t>
            </a:r>
            <a:r>
              <a:rPr lang="en" sz="1600"/>
              <a:t>were marked with the same sense of cricket - cricket.n.01 -&gt; </a:t>
            </a:r>
            <a:r>
              <a:rPr i="1" lang="en" sz="1600"/>
              <a:t>“leaping insect”</a:t>
            </a:r>
            <a:r>
              <a:rPr lang="en" sz="1600"/>
              <a:t>.</a:t>
            </a:r>
            <a:endParaRPr sz="1600"/>
          </a:p>
          <a:p>
            <a:pPr indent="-330200" lvl="2" marL="1371600" rtl="0" algn="l">
              <a:lnSpc>
                <a:spcPct val="100000"/>
              </a:lnSpc>
              <a:spcBef>
                <a:spcPts val="480"/>
              </a:spcBef>
              <a:spcAft>
                <a:spcPts val="0"/>
              </a:spcAft>
              <a:buSzPts val="1600"/>
              <a:buChar char="•"/>
            </a:pPr>
            <a:r>
              <a:rPr lang="en" sz="1600"/>
              <a:t>Analysis: The game sense of cricket never occurs in the dataset, only the insect sense appears in the dataset.</a:t>
            </a:r>
            <a:endParaRPr sz="1600"/>
          </a:p>
          <a:p>
            <a:pPr indent="-330200" lvl="1" marL="914400" rtl="0" algn="l">
              <a:lnSpc>
                <a:spcPct val="100000"/>
              </a:lnSpc>
              <a:spcBef>
                <a:spcPts val="480"/>
              </a:spcBef>
              <a:spcAft>
                <a:spcPts val="0"/>
              </a:spcAft>
              <a:buSzPts val="1600"/>
              <a:buChar char="–"/>
            </a:pPr>
            <a:r>
              <a:rPr lang="en" sz="1600" u="sng"/>
              <a:t>Bank</a:t>
            </a:r>
            <a:r>
              <a:rPr lang="en" sz="1600"/>
              <a:t>: Both the sentences - </a:t>
            </a:r>
            <a:r>
              <a:rPr i="1" lang="en" sz="1600"/>
              <a:t>“I went near the bank of river to meet someone”</a:t>
            </a:r>
            <a:r>
              <a:rPr lang="en" sz="1600"/>
              <a:t> and </a:t>
            </a:r>
            <a:r>
              <a:rPr i="1" lang="en" sz="1600"/>
              <a:t>“I am going to deposit some money in the bank today”</a:t>
            </a:r>
            <a:r>
              <a:rPr lang="en" sz="1600"/>
              <a:t> were marked with the same sense of bank - bank.n.01 -&gt; </a:t>
            </a:r>
            <a:r>
              <a:rPr i="1" lang="en" sz="1600"/>
              <a:t>“sloping land”.</a:t>
            </a:r>
            <a:endParaRPr i="1" sz="1600"/>
          </a:p>
          <a:p>
            <a:pPr indent="-330200" lvl="2" marL="1371600" rtl="0" algn="l">
              <a:spcBef>
                <a:spcPts val="480"/>
              </a:spcBef>
              <a:spcAft>
                <a:spcPts val="0"/>
              </a:spcAft>
              <a:buSzPts val="1600"/>
              <a:buChar char="•"/>
            </a:pPr>
            <a:r>
              <a:rPr lang="en" sz="1600"/>
              <a:t>Analysis: The river bank sense is more frequent in the dataset, which gives the sense more probability.</a:t>
            </a:r>
            <a:endParaRPr i="1" sz="1600"/>
          </a:p>
          <a:p>
            <a:pPr indent="-330200" lvl="1" marL="914400" rtl="0" algn="l">
              <a:lnSpc>
                <a:spcPct val="100000"/>
              </a:lnSpc>
              <a:spcBef>
                <a:spcPts val="480"/>
              </a:spcBef>
              <a:spcAft>
                <a:spcPts val="0"/>
              </a:spcAft>
              <a:buSzPts val="1600"/>
              <a:buChar char="–"/>
            </a:pPr>
            <a:r>
              <a:rPr lang="en" sz="1600" u="sng"/>
              <a:t>Bat</a:t>
            </a:r>
            <a:r>
              <a:rPr lang="en" sz="1600"/>
              <a:t>: Both the sentences - </a:t>
            </a:r>
            <a:r>
              <a:rPr i="1" lang="en" sz="1600"/>
              <a:t>“I saw a bat flying last night”</a:t>
            </a:r>
            <a:r>
              <a:rPr lang="en" sz="1600"/>
              <a:t> and </a:t>
            </a:r>
            <a:r>
              <a:rPr i="1" lang="en" sz="1600"/>
              <a:t>“He really likes to play with bat and balls”</a:t>
            </a:r>
            <a:r>
              <a:rPr lang="en" sz="1600"/>
              <a:t> - bat.n.01 -&gt; </a:t>
            </a:r>
            <a:r>
              <a:rPr i="1" lang="en" sz="1600"/>
              <a:t>“nocturnal mouselike mammal with forelimbs modified to form membranous wings and anatomical adaptions for echolocation by which they navigate”</a:t>
            </a:r>
            <a:r>
              <a:rPr lang="en" sz="1600"/>
              <a:t>.</a:t>
            </a:r>
            <a:endParaRPr sz="1600"/>
          </a:p>
          <a:p>
            <a:pPr indent="-330200" lvl="2" marL="1371600" rtl="0" algn="l">
              <a:lnSpc>
                <a:spcPct val="100000"/>
              </a:lnSpc>
              <a:spcBef>
                <a:spcPts val="480"/>
              </a:spcBef>
              <a:spcAft>
                <a:spcPts val="0"/>
              </a:spcAft>
              <a:buSzPts val="1600"/>
              <a:buChar char="•"/>
            </a:pPr>
            <a:r>
              <a:rPr lang="en" sz="1600"/>
              <a:t>Analysis: No noun sense of bat occurs in the dataset, hence the first noun sense is taken.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2800"/>
              <a:t>Confusion Cases (for HMM) - Current observations</a:t>
            </a:r>
            <a:endParaRPr sz="2800"/>
          </a:p>
        </p:txBody>
      </p:sp>
      <p:sp>
        <p:nvSpPr>
          <p:cNvPr id="106" name="Google Shape;106;p20"/>
          <p:cNvSpPr txBox="1"/>
          <p:nvPr>
            <p:ph idx="1" type="body"/>
          </p:nvPr>
        </p:nvSpPr>
        <p:spPr>
          <a:xfrm>
            <a:off x="-396250" y="923775"/>
            <a:ext cx="9347100" cy="3834300"/>
          </a:xfrm>
          <a:prstGeom prst="rect">
            <a:avLst/>
          </a:prstGeom>
          <a:noFill/>
          <a:ln>
            <a:noFill/>
          </a:ln>
        </p:spPr>
        <p:txBody>
          <a:bodyPr anchorCtr="0" anchor="t" bIns="45700" lIns="91425" spcFirstLastPara="1" rIns="91425" wrap="square" tIns="45700">
            <a:noAutofit/>
          </a:bodyPr>
          <a:lstStyle/>
          <a:p>
            <a:pPr indent="-330200" lvl="1" marL="914400" rtl="0" algn="l">
              <a:spcBef>
                <a:spcPts val="480"/>
              </a:spcBef>
              <a:spcAft>
                <a:spcPts val="0"/>
              </a:spcAft>
              <a:buSzPts val="1600"/>
              <a:buChar char="–"/>
            </a:pPr>
            <a:r>
              <a:rPr lang="en" sz="1600" u="sng"/>
              <a:t>Palm</a:t>
            </a:r>
            <a:r>
              <a:rPr lang="en" sz="1600"/>
              <a:t>: Both the sentences - “</a:t>
            </a:r>
            <a:r>
              <a:rPr i="1" lang="en" sz="1600"/>
              <a:t>The palm tree is tall”</a:t>
            </a:r>
            <a:r>
              <a:rPr lang="en" sz="1600"/>
              <a:t> and </a:t>
            </a:r>
            <a:r>
              <a:rPr i="1" lang="en" sz="1600"/>
              <a:t>“His palm is very soft”</a:t>
            </a:r>
            <a:r>
              <a:rPr lang="en" sz="1600"/>
              <a:t> were marked with the same sense of palm - </a:t>
            </a:r>
            <a:r>
              <a:rPr i="1" lang="en" sz="1600"/>
              <a:t>palm.n.01</a:t>
            </a:r>
            <a:r>
              <a:rPr lang="en" sz="1600"/>
              <a:t> -&gt; “</a:t>
            </a:r>
            <a:r>
              <a:rPr i="1" lang="en" sz="1600"/>
              <a:t>the inner surface of the hand from the wrist to the base of the fingers”</a:t>
            </a:r>
            <a:endParaRPr i="1" sz="1600"/>
          </a:p>
          <a:p>
            <a:pPr indent="-330200" lvl="2" marL="1371600" rtl="0" algn="l">
              <a:spcBef>
                <a:spcPts val="480"/>
              </a:spcBef>
              <a:spcAft>
                <a:spcPts val="0"/>
              </a:spcAft>
              <a:buSzPts val="1600"/>
              <a:buChar char="•"/>
            </a:pPr>
            <a:r>
              <a:rPr lang="en" sz="1600"/>
              <a:t>Analysis: Only the hand’s palm sense appears in the dataset</a:t>
            </a:r>
            <a:endParaRPr sz="1600"/>
          </a:p>
          <a:p>
            <a:pPr indent="-330200" lvl="1" marL="914400" rtl="0" algn="l">
              <a:spcBef>
                <a:spcPts val="480"/>
              </a:spcBef>
              <a:spcAft>
                <a:spcPts val="0"/>
              </a:spcAft>
              <a:buSzPts val="1600"/>
              <a:buChar char="–"/>
            </a:pPr>
            <a:r>
              <a:rPr lang="en" sz="1600" u="sng"/>
              <a:t>Market</a:t>
            </a:r>
            <a:r>
              <a:rPr lang="en" sz="1600"/>
              <a:t>: Both the sentences - “</a:t>
            </a:r>
            <a:r>
              <a:rPr i="1" lang="en" sz="1600"/>
              <a:t>I will go to the market”</a:t>
            </a:r>
            <a:r>
              <a:rPr lang="en" sz="1600"/>
              <a:t> and “</a:t>
            </a:r>
            <a:r>
              <a:rPr i="1" lang="en" sz="1600"/>
              <a:t>He markets products well</a:t>
            </a:r>
            <a:r>
              <a:rPr lang="en" sz="1600"/>
              <a:t>” were marked with the same sense of market - </a:t>
            </a:r>
            <a:r>
              <a:rPr i="1" lang="en" sz="1600"/>
              <a:t>market.n.01</a:t>
            </a:r>
            <a:r>
              <a:rPr lang="en" sz="1600"/>
              <a:t> -&gt; “</a:t>
            </a:r>
            <a:r>
              <a:rPr i="1" lang="en" sz="1600"/>
              <a:t>the world of commercial activity where goods and services are bought and sold</a:t>
            </a:r>
            <a:r>
              <a:rPr lang="en" sz="1600"/>
              <a:t>”</a:t>
            </a:r>
            <a:endParaRPr sz="1600"/>
          </a:p>
          <a:p>
            <a:pPr indent="-330200" lvl="2" marL="1371600" rtl="0" algn="l">
              <a:spcBef>
                <a:spcPts val="480"/>
              </a:spcBef>
              <a:spcAft>
                <a:spcPts val="0"/>
              </a:spcAft>
              <a:buSzPts val="1600"/>
              <a:buChar char="•"/>
            </a:pPr>
            <a:r>
              <a:rPr lang="en" sz="1600"/>
              <a:t>Analysis: POS tag assigned to market in the second sense is noun, hence the wrong sense is assigned to it.</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