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66" r:id="rId3"/>
    <p:sldId id="491" r:id="rId4"/>
    <p:sldId id="364" r:id="rId5"/>
    <p:sldId id="433" r:id="rId6"/>
    <p:sldId id="435" r:id="rId7"/>
    <p:sldId id="496" r:id="rId8"/>
    <p:sldId id="497" r:id="rId9"/>
    <p:sldId id="498" r:id="rId10"/>
    <p:sldId id="499" r:id="rId11"/>
    <p:sldId id="500" r:id="rId12"/>
    <p:sldId id="5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n Sentementes" initials="KS" lastIdx="1" clrIdx="0">
    <p:extLst>
      <p:ext uri="{19B8F6BF-5375-455C-9EA6-DF929625EA0E}">
        <p15:presenceInfo xmlns:p15="http://schemas.microsoft.com/office/powerpoint/2012/main" userId="S-1-5-21-1214440339-484763869-725345543-49611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ADE4"/>
    <a:srgbClr val="FF9E1B"/>
    <a:srgbClr val="CED16C"/>
    <a:srgbClr val="98618F"/>
    <a:srgbClr val="D16939"/>
    <a:srgbClr val="95C1BC"/>
    <a:srgbClr val="002D75"/>
    <a:srgbClr val="F5F5F5"/>
    <a:srgbClr val="429479"/>
    <a:srgbClr val="138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9" autoAdjust="0"/>
    <p:restoredTop sz="74890"/>
  </p:normalViewPr>
  <p:slideViewPr>
    <p:cSldViewPr snapToGrid="0" snapToObjects="1">
      <p:cViewPr varScale="1">
        <p:scale>
          <a:sx n="114" d="100"/>
          <a:sy n="114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F6A8-D304-F042-AD32-526344CCAEB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CE821-1CA4-FB4B-8ADF-3A5FBAA7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C756-C1EC-5341-85C9-EAA5F2F6F4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0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CE821-1CA4-FB4B-8ADF-3A5FBAA7EF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4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CE821-1CA4-FB4B-8ADF-3A5FBAA7EF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CE821-1CA4-FB4B-8ADF-3A5FBAA7EF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CE821-1CA4-FB4B-8ADF-3A5FBAA7EF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CE821-1CA4-FB4B-8ADF-3A5FBAA7EF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CE821-1CA4-FB4B-8ADF-3A5FBAA7EF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CE821-1CA4-FB4B-8ADF-3A5FBAA7EF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CE821-1CA4-FB4B-8ADF-3A5FBAA7EF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CE821-1CA4-FB4B-8ADF-3A5FBAA7EF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5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3C9406-6241-E347-92A4-3671034B9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2744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CA9BC-9563-844E-B786-04D58F7BF6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454" y="878741"/>
            <a:ext cx="4899976" cy="20194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A85D32-B018-6A46-851B-7305F0540A88}"/>
              </a:ext>
            </a:extLst>
          </p:cNvPr>
          <p:cNvSpPr/>
          <p:nvPr userDrawn="1"/>
        </p:nvSpPr>
        <p:spPr>
          <a:xfrm>
            <a:off x="1" y="2831605"/>
            <a:ext cx="12192000" cy="1139477"/>
          </a:xfrm>
          <a:prstGeom prst="rect">
            <a:avLst/>
          </a:prstGeom>
          <a:solidFill>
            <a:srgbClr val="6DADE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E1B"/>
              </a:solidFill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BE5927E4-3324-6048-88B6-62B4BCED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1" y="3135601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2A2ECB-5E85-D849-806B-05B98FAE7040}"/>
              </a:ext>
            </a:extLst>
          </p:cNvPr>
          <p:cNvSpPr/>
          <p:nvPr userDrawn="1"/>
        </p:nvSpPr>
        <p:spPr>
          <a:xfrm>
            <a:off x="0" y="0"/>
            <a:ext cx="12192000" cy="1375130"/>
          </a:xfrm>
          <a:prstGeom prst="rect">
            <a:avLst/>
          </a:prstGeom>
          <a:solidFill>
            <a:srgbClr val="002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C16FD-2C33-F943-BA94-AF25FDB6716B}"/>
              </a:ext>
            </a:extLst>
          </p:cNvPr>
          <p:cNvSpPr/>
          <p:nvPr userDrawn="1"/>
        </p:nvSpPr>
        <p:spPr>
          <a:xfrm>
            <a:off x="0" y="1375130"/>
            <a:ext cx="12192000" cy="53263"/>
          </a:xfrm>
          <a:prstGeom prst="rect">
            <a:avLst/>
          </a:prstGeom>
          <a:solidFill>
            <a:srgbClr val="6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BFDE49D-A7FB-0B46-9B41-29A5F7C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2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0523D-A309-7B40-9B6E-9F3822EF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38" r="25763"/>
          <a:stretch/>
        </p:blipFill>
        <p:spPr>
          <a:xfrm>
            <a:off x="11237120" y="14361"/>
            <a:ext cx="954879" cy="136077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DE310D5-1ACE-F144-A0F4-41871248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/>
            </a:lvl1pPr>
          </a:lstStyle>
          <a:p>
            <a:endParaRPr lang="en-US" dirty="0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79F74CE-20E2-8141-8855-A0DC0B04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82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Minghong</a:t>
            </a:r>
            <a:r>
              <a:rPr lang="en-US" dirty="0"/>
              <a:t> Xu, PhD.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51F9DB7-C5BB-1D43-B35D-967E1DCE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631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3C9406-6241-E347-92A4-3671034B9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2744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CA9BC-9563-844E-B786-04D58F7BF6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454" y="4536341"/>
            <a:ext cx="4899976" cy="20194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A85D32-B018-6A46-851B-7305F0540A88}"/>
              </a:ext>
            </a:extLst>
          </p:cNvPr>
          <p:cNvSpPr/>
          <p:nvPr userDrawn="1"/>
        </p:nvSpPr>
        <p:spPr>
          <a:xfrm>
            <a:off x="1" y="2831605"/>
            <a:ext cx="12192000" cy="1139477"/>
          </a:xfrm>
          <a:prstGeom prst="rect">
            <a:avLst/>
          </a:prstGeom>
          <a:solidFill>
            <a:srgbClr val="6DADE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E1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1D633-992C-8F4A-B5EE-5C8D486C68FE}"/>
              </a:ext>
            </a:extLst>
          </p:cNvPr>
          <p:cNvSpPr/>
          <p:nvPr userDrawn="1"/>
        </p:nvSpPr>
        <p:spPr>
          <a:xfrm>
            <a:off x="669697" y="2873631"/>
            <a:ext cx="7844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for what’s next™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785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C4D1675-04C7-D54F-A463-A30BD9006F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38" r="25763"/>
          <a:stretch/>
        </p:blipFill>
        <p:spPr>
          <a:xfrm>
            <a:off x="11237120" y="14361"/>
            <a:ext cx="954879" cy="1360770"/>
          </a:xfrm>
          <a:prstGeom prst="rect">
            <a:avLst/>
          </a:prstGeom>
        </p:spPr>
      </p:pic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7454B22-3047-7C4A-B82D-B01E02E5F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1682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0B01A15-968E-CF4B-A08C-923F271F1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6D816E7-754C-3E4B-9223-61722AFE9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B2AE8-D3CE-F340-B290-41BC26F7A3D8}"/>
              </a:ext>
            </a:extLst>
          </p:cNvPr>
          <p:cNvSpPr/>
          <p:nvPr userDrawn="1"/>
        </p:nvSpPr>
        <p:spPr>
          <a:xfrm>
            <a:off x="0" y="0"/>
            <a:ext cx="12192000" cy="1375130"/>
          </a:xfrm>
          <a:prstGeom prst="rect">
            <a:avLst/>
          </a:prstGeom>
          <a:solidFill>
            <a:srgbClr val="002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771CD-8192-8140-AB82-85E1C3AFD538}"/>
              </a:ext>
            </a:extLst>
          </p:cNvPr>
          <p:cNvSpPr/>
          <p:nvPr userDrawn="1"/>
        </p:nvSpPr>
        <p:spPr>
          <a:xfrm>
            <a:off x="0" y="1375130"/>
            <a:ext cx="12192000" cy="53263"/>
          </a:xfrm>
          <a:prstGeom prst="rect">
            <a:avLst/>
          </a:prstGeom>
          <a:solidFill>
            <a:srgbClr val="6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5615BE-76DB-BD42-9D2C-1AA1AC9567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38" r="25763"/>
          <a:stretch/>
        </p:blipFill>
        <p:spPr>
          <a:xfrm>
            <a:off x="11237120" y="14361"/>
            <a:ext cx="954879" cy="13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80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pondus.com/lockdown/download.php?id=12353381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946C52B-5BE9-4643-AA82-233C2113253E}"/>
              </a:ext>
            </a:extLst>
          </p:cNvPr>
          <p:cNvSpPr txBox="1"/>
          <p:nvPr/>
        </p:nvSpPr>
        <p:spPr>
          <a:xfrm>
            <a:off x="770020" y="2802279"/>
            <a:ext cx="114219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+mj-lt"/>
                <a:ea typeface="Arial" charset="0"/>
                <a:cs typeface="Calibri" panose="020F0502020204030204" pitchFamily="34" charset="0"/>
              </a:rPr>
              <a:t>Final Review</a:t>
            </a:r>
          </a:p>
          <a:p>
            <a:b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BU.330.740 Large Scale Computing on the Cloud</a:t>
            </a:r>
            <a:b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Minghong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Xu, PhD.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 Professor</a:t>
            </a:r>
          </a:p>
        </p:txBody>
      </p:sp>
    </p:spTree>
    <p:extLst>
      <p:ext uri="{BB962C8B-B14F-4D97-AF65-F5344CB8AC3E}">
        <p14:creationId xmlns:p14="http://schemas.microsoft.com/office/powerpoint/2010/main" val="897278222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A7FB-33B9-01CF-907D-3FD5811B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13B2-28CA-8530-64FB-BED6EDC3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Item-item</a:t>
            </a:r>
          </a:p>
          <a:p>
            <a:pPr lvl="1"/>
            <a:r>
              <a:rPr lang="en-US" dirty="0"/>
              <a:t>Why more efficient</a:t>
            </a:r>
          </a:p>
          <a:p>
            <a:r>
              <a:rPr lang="en-US" dirty="0"/>
              <a:t>Factorization machine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3E7F-0841-EF16-E060-B240FC35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Minghong Xu, PhD.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5C4A-1557-0EB4-20D7-8D1F8934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003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F5A6-BBE3-2801-244E-B32DDE35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Big Data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7E4A-9727-4EE2-21E8-33A55CD5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Marketing, healthcare, public safety and cyber security</a:t>
            </a:r>
          </a:p>
          <a:p>
            <a:pPr lvl="1"/>
            <a:r>
              <a:rPr lang="en-US" dirty="0"/>
              <a:t>Applications, data, data characteristics</a:t>
            </a:r>
          </a:p>
          <a:p>
            <a:r>
              <a:rPr lang="en-US" dirty="0"/>
              <a:t>Computer vision and applications</a:t>
            </a:r>
          </a:p>
          <a:p>
            <a:r>
              <a:rPr lang="en-US" dirty="0"/>
              <a:t>Image analysis tasks</a:t>
            </a:r>
          </a:p>
          <a:p>
            <a:pPr lvl="1"/>
            <a:r>
              <a:rPr lang="en-US" dirty="0"/>
              <a:t>Classification, detection, segmentation</a:t>
            </a:r>
          </a:p>
          <a:p>
            <a:r>
              <a:rPr lang="en-US" dirty="0"/>
              <a:t>Video analysis tasks</a:t>
            </a:r>
          </a:p>
          <a:p>
            <a:pPr lvl="1"/>
            <a:r>
              <a:rPr lang="en-US" dirty="0"/>
              <a:t>Instance tracking, action recognition, motion 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0C79-1DB5-DD01-ABA0-F66F447E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Minghong Xu, PhD.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0E4FC-3688-ED80-6283-32656D50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554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D92E-E90A-7485-BEE9-8A4A9BC4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AWS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A161-7533-AADB-168C-0264448B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</a:t>
            </a:r>
          </a:p>
          <a:p>
            <a:r>
              <a:rPr lang="en-US" dirty="0"/>
              <a:t>EC2</a:t>
            </a:r>
          </a:p>
          <a:p>
            <a:r>
              <a:rPr lang="en-US" dirty="0"/>
              <a:t>EMR</a:t>
            </a:r>
          </a:p>
          <a:p>
            <a:r>
              <a:rPr lang="en-US" dirty="0" err="1"/>
              <a:t>SageMaker</a:t>
            </a:r>
            <a:endParaRPr lang="en-US" dirty="0"/>
          </a:p>
          <a:p>
            <a:r>
              <a:rPr lang="en-US" dirty="0" err="1"/>
              <a:t>Rekognition</a:t>
            </a:r>
            <a:endParaRPr lang="en-US" dirty="0"/>
          </a:p>
          <a:p>
            <a:r>
              <a:rPr lang="en-US" dirty="0"/>
              <a:t>Lambda</a:t>
            </a:r>
          </a:p>
          <a:p>
            <a:r>
              <a:rPr lang="en-US" dirty="0"/>
              <a:t>Q Developer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28697-856C-8B54-407E-2FEE168B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Minghong Xu, PhD.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BF673-6525-56EC-BCFE-79B08E1E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295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4577-C233-7D42-804A-D8AA92B5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3F32-E0A3-B24D-B9B1-A523DEF7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Minghong Xu, PhD.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25BB0-42FB-EF47-9ACC-8E46DE2F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58B9D40-03AD-5D4E-A13A-E39672C7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3482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E8F9B4A-B45C-C542-9B89-7CA89F4A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56" y="1812633"/>
            <a:ext cx="190228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43C898-DAE4-A948-AC0F-44D63A77A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57" y="1812633"/>
            <a:ext cx="10673443" cy="4364330"/>
          </a:xfrm>
        </p:spPr>
        <p:txBody>
          <a:bodyPr/>
          <a:lstStyle/>
          <a:p>
            <a:r>
              <a:rPr lang="en-US" dirty="0"/>
              <a:t>Length: 1 hour</a:t>
            </a:r>
          </a:p>
          <a:p>
            <a:r>
              <a:rPr lang="en-US" dirty="0"/>
              <a:t>Format: </a:t>
            </a:r>
            <a:r>
              <a:rPr lang="en-US" b="1" dirty="0"/>
              <a:t>in-person, closed-book, no formula sheet</a:t>
            </a:r>
          </a:p>
          <a:p>
            <a:pPr lvl="1"/>
            <a:r>
              <a:rPr lang="en-US" dirty="0"/>
              <a:t>No score for final if no show in classroom</a:t>
            </a:r>
          </a:p>
          <a:p>
            <a:endParaRPr lang="en-US" dirty="0"/>
          </a:p>
          <a:p>
            <a:r>
              <a:rPr lang="en-US" dirty="0"/>
              <a:t>Software: </a:t>
            </a:r>
            <a:r>
              <a:rPr lang="en-US" dirty="0" err="1"/>
              <a:t>LockDown</a:t>
            </a:r>
            <a:r>
              <a:rPr lang="en-US" dirty="0"/>
              <a:t> Browser</a:t>
            </a:r>
          </a:p>
          <a:p>
            <a:pPr lvl="1"/>
            <a:r>
              <a:rPr lang="en-US" u="sng" dirty="0">
                <a:hlinkClick r:id="rId3"/>
              </a:rPr>
              <a:t>https://www.respondus.com/lockdown/download.php?id=123533816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will not be able to access the exam if you try to access it via any other browser (Chrome, Firefox, Safari, etc.)</a:t>
            </a:r>
          </a:p>
          <a:p>
            <a:pPr lvl="1"/>
            <a:r>
              <a:rPr lang="en-US" dirty="0"/>
              <a:t>Sample test under Module 6</a:t>
            </a:r>
          </a:p>
        </p:txBody>
      </p:sp>
    </p:spTree>
    <p:extLst>
      <p:ext uri="{BB962C8B-B14F-4D97-AF65-F5344CB8AC3E}">
        <p14:creationId xmlns:p14="http://schemas.microsoft.com/office/powerpoint/2010/main" val="29445472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C149-E89F-B04A-9792-61C0C353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73D3-C947-0A45-8F3E-4EA59E11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80" y="1895706"/>
            <a:ext cx="11058454" cy="4281255"/>
          </a:xfrm>
        </p:spPr>
        <p:txBody>
          <a:bodyPr/>
          <a:lstStyle/>
          <a:p>
            <a:r>
              <a:rPr lang="en-US" dirty="0"/>
              <a:t>Homework samples posted on Canvas</a:t>
            </a:r>
          </a:p>
          <a:p>
            <a:pPr lvl="1"/>
            <a:r>
              <a:rPr lang="en-US" dirty="0"/>
              <a:t>Expectation for description and analysis</a:t>
            </a:r>
          </a:p>
          <a:p>
            <a:endParaRPr lang="en-US" dirty="0"/>
          </a:p>
          <a:p>
            <a:r>
              <a:rPr lang="en-US" dirty="0"/>
              <a:t>Extended office hours will be implemented in the final week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Details announced later</a:t>
            </a:r>
          </a:p>
          <a:p>
            <a:endParaRPr lang="en-US" dirty="0"/>
          </a:p>
          <a:p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DAA1-48E1-D544-8E8A-45E418A9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Minghong Xu, PhD.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9CE0-1147-724A-81C4-F8EB16E4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43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A088-672E-3A47-801C-CA3EDACC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A056-F85D-C246-A310-5369E749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281902"/>
          </a:xfrm>
        </p:spPr>
        <p:txBody>
          <a:bodyPr/>
          <a:lstStyle/>
          <a:p>
            <a:r>
              <a:rPr lang="en-US" dirty="0"/>
              <a:t>All class materials we covered including</a:t>
            </a:r>
          </a:p>
          <a:p>
            <a:pPr lvl="1"/>
            <a:r>
              <a:rPr lang="en-US" dirty="0"/>
              <a:t>Lecture slides (except those have “Optional” in title)</a:t>
            </a:r>
          </a:p>
          <a:p>
            <a:pPr lvl="1"/>
            <a:r>
              <a:rPr lang="en-US" dirty="0"/>
              <a:t>Labs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endParaRPr lang="en-US" dirty="0"/>
          </a:p>
          <a:p>
            <a:r>
              <a:rPr lang="en-US" dirty="0"/>
              <a:t>Type:</a:t>
            </a:r>
          </a:p>
          <a:p>
            <a:pPr lvl="1"/>
            <a:r>
              <a:rPr lang="en-US" dirty="0"/>
              <a:t>10 multiple choices, 1 </a:t>
            </a:r>
            <a:r>
              <a:rPr lang="en-US" dirty="0" err="1"/>
              <a:t>pt</a:t>
            </a:r>
            <a:r>
              <a:rPr lang="en-US" dirty="0"/>
              <a:t> each</a:t>
            </a:r>
          </a:p>
          <a:p>
            <a:pPr lvl="1"/>
            <a:r>
              <a:rPr lang="en-US" dirty="0"/>
              <a:t>3 essay questions, 5 pt each</a:t>
            </a:r>
          </a:p>
          <a:p>
            <a:pPr lvl="1"/>
            <a:r>
              <a:rPr lang="en-US" dirty="0"/>
              <a:t>Code questions in multiple choices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6DB6C-DAD6-824C-912A-AE5D4679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Minghong Xu, PhD.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C460-2355-8347-8383-1EBE696E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574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F4A4-6655-6546-B2AA-0D217649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FEBC-B2E1-2A4B-848E-39F3F11D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557"/>
            <a:ext cx="10515600" cy="4308406"/>
          </a:xfrm>
        </p:spPr>
        <p:txBody>
          <a:bodyPr/>
          <a:lstStyle/>
          <a:p>
            <a:r>
              <a:rPr lang="en-US" dirty="0"/>
              <a:t>5Vs of big data</a:t>
            </a:r>
          </a:p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Advantages and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A68F-B66F-1243-8076-841D39DD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Minghong Xu, PhD.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982A-8355-DE40-944B-1164EC5E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6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B178-B080-C44E-B7A9-3A570284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E6EF-3A18-3B41-90A7-E25339B5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Parallelization: divide and aggregate</a:t>
            </a:r>
          </a:p>
          <a:p>
            <a:r>
              <a:rPr lang="en-US" dirty="0"/>
              <a:t>Key value pair, mapper and reducer</a:t>
            </a:r>
          </a:p>
          <a:p>
            <a:r>
              <a:rPr lang="en-US" dirty="0"/>
              <a:t>Wordcount problem</a:t>
            </a:r>
          </a:p>
          <a:p>
            <a:r>
              <a:rPr lang="en-US" dirty="0">
                <a:sym typeface="Wingdings" pitchFamily="2" charset="2"/>
              </a:rPr>
              <a:t>Frequent itemset mining</a:t>
            </a:r>
          </a:p>
          <a:p>
            <a:pPr lvl="1"/>
            <a:r>
              <a:rPr lang="en-US" dirty="0">
                <a:sym typeface="Wingdings" pitchFamily="2" charset="2"/>
              </a:rPr>
              <a:t>Item, itemset, transaction, support, support threshold</a:t>
            </a:r>
          </a:p>
          <a:p>
            <a:pPr lvl="1"/>
            <a:r>
              <a:rPr lang="en-US" dirty="0">
                <a:sym typeface="Wingdings" pitchFamily="2" charset="2"/>
              </a:rPr>
              <a:t>Singleton</a:t>
            </a:r>
          </a:p>
          <a:p>
            <a:pPr lvl="1"/>
            <a:r>
              <a:rPr lang="en-US" dirty="0">
                <a:sym typeface="Wingdings" pitchFamily="2" charset="2"/>
              </a:rPr>
              <a:t>Doubleton</a:t>
            </a:r>
          </a:p>
          <a:p>
            <a:r>
              <a:rPr lang="en-US" dirty="0">
                <a:sym typeface="Wingdings" pitchFamily="2" charset="2"/>
              </a:rPr>
              <a:t>MapReduce algorithm design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2E091-853E-264A-B32B-0722FB56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Minghong Xu, PhD.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B271-405E-594B-B3B8-C23F094A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04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748B-A509-A313-E86E-041EAA78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86ED-8462-632F-4C31-829F5DB3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of MapReduce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Components</a:t>
            </a:r>
          </a:p>
          <a:p>
            <a:r>
              <a:rPr lang="en-US" dirty="0" err="1"/>
              <a:t>SparkContext</a:t>
            </a:r>
            <a:r>
              <a:rPr lang="en-US" dirty="0"/>
              <a:t> and </a:t>
            </a:r>
            <a:r>
              <a:rPr lang="en-US" dirty="0" err="1"/>
              <a:t>SparkSession</a:t>
            </a:r>
            <a:endParaRPr lang="en-US" dirty="0"/>
          </a:p>
          <a:p>
            <a:r>
              <a:rPr lang="en-US" dirty="0"/>
              <a:t>RDD and operations</a:t>
            </a:r>
          </a:p>
          <a:p>
            <a:pPr lvl="1"/>
            <a:r>
              <a:rPr lang="en-US" dirty="0"/>
              <a:t>Action vs transformation</a:t>
            </a:r>
          </a:p>
          <a:p>
            <a:r>
              <a:rPr lang="en-US" dirty="0"/>
              <a:t>Data pipeline and data engineering</a:t>
            </a:r>
          </a:p>
          <a:p>
            <a:pPr lvl="1"/>
            <a:r>
              <a:rPr lang="en-US" dirty="0"/>
              <a:t>ETL vs ELT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7EE9-88B2-91C7-0E99-60AACAC2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Minghong Xu, PhD.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96A8C-5899-C246-C873-736E75F3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18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1546-46C3-E135-EC36-A33DA291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3238"/>
            <a:ext cx="10385502" cy="563562"/>
          </a:xfrm>
        </p:spPr>
        <p:txBody>
          <a:bodyPr/>
          <a:lstStyle/>
          <a:p>
            <a:r>
              <a:rPr lang="en-US" dirty="0"/>
              <a:t>Scope: </a:t>
            </a:r>
            <a:r>
              <a:rPr lang="en-US" dirty="0" err="1"/>
              <a:t>PySpark</a:t>
            </a:r>
            <a:r>
              <a:rPr lang="en-US" dirty="0"/>
              <a:t> Examples and Scaled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32BD-D9B1-25FF-B135-2A5AB33D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Spam Filtering</a:t>
            </a:r>
          </a:p>
          <a:p>
            <a:pPr lvl="1"/>
            <a:r>
              <a:rPr lang="en-US" dirty="0">
                <a:sym typeface="Wingdings" pitchFamily="2" charset="2"/>
              </a:rPr>
              <a:t>Machine learning approach and steps</a:t>
            </a:r>
          </a:p>
          <a:p>
            <a:r>
              <a:rPr lang="en-US" dirty="0">
                <a:sym typeface="Wingdings" pitchFamily="2" charset="2"/>
              </a:rPr>
              <a:t>Sentiment analysis</a:t>
            </a:r>
          </a:p>
          <a:p>
            <a:pPr lvl="1"/>
            <a:r>
              <a:rPr lang="en-US" dirty="0">
                <a:sym typeface="Wingdings" pitchFamily="2" charset="2"/>
              </a:rPr>
              <a:t>Machine learning approach and steps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/>
              <a:t>Scaled machine learning pipeline </a:t>
            </a:r>
          </a:p>
          <a:p>
            <a:pPr lvl="1"/>
            <a:r>
              <a:rPr lang="en-US" dirty="0"/>
              <a:t>Reason and components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6D23-B2CF-2AA8-3144-8738C755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Minghong Xu, PhD.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58F75-ADBC-52A2-E06E-013965A9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424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44C6-B26C-F077-F5C2-4BA246E1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8060-9E0F-946D-A808-1541482C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067"/>
            <a:ext cx="10515600" cy="4180895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Discovery vs search</a:t>
            </a:r>
          </a:p>
          <a:p>
            <a:r>
              <a:rPr lang="en-US" dirty="0">
                <a:sym typeface="Wingdings" pitchFamily="2" charset="2"/>
              </a:rPr>
              <a:t>Long tail phenomenon and long tail marketing</a:t>
            </a:r>
          </a:p>
          <a:p>
            <a:r>
              <a:rPr lang="en-US" dirty="0">
                <a:sym typeface="Wingdings" pitchFamily="2" charset="2"/>
              </a:rPr>
              <a:t>Recommender system: task, data, entities, user preferences</a:t>
            </a:r>
          </a:p>
          <a:p>
            <a:r>
              <a:rPr lang="en-US" dirty="0">
                <a:sym typeface="Wingdings" pitchFamily="2" charset="2"/>
              </a:rPr>
              <a:t>Content based approach, feature</a:t>
            </a:r>
          </a:p>
          <a:p>
            <a:r>
              <a:rPr lang="en-US" dirty="0">
                <a:sym typeface="Wingdings" pitchFamily="2" charset="2"/>
              </a:rPr>
              <a:t>Collaborative-filtering based approach, taste </a:t>
            </a:r>
          </a:p>
          <a:p>
            <a:pPr lvl="1"/>
            <a:r>
              <a:rPr lang="en-US" dirty="0">
                <a:sym typeface="Wingdings" pitchFamily="2" charset="2"/>
              </a:rPr>
              <a:t>Utility matrix</a:t>
            </a:r>
          </a:p>
          <a:p>
            <a:r>
              <a:rPr lang="en-US" dirty="0">
                <a:sym typeface="Wingdings" pitchFamily="2" charset="2"/>
              </a:rPr>
              <a:t>CB vs CF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E6B5-CEBA-0E5B-10EF-FCC31F94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Minghong Xu, PhD.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60202-0CA5-D821-BFA9-8DB341C4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102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8512</TotalTime>
  <Words>457</Words>
  <Application>Microsoft Macintosh PowerPoint</Application>
  <PresentationFormat>Widescreen</PresentationFormat>
  <Paragraphs>125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Time and Format</vt:lpstr>
      <vt:lpstr>Other Information</vt:lpstr>
      <vt:lpstr>Scope</vt:lpstr>
      <vt:lpstr>Scope: Introduction</vt:lpstr>
      <vt:lpstr>Scope: MapReduce</vt:lpstr>
      <vt:lpstr>Scope: Spark</vt:lpstr>
      <vt:lpstr>Scope: PySpark Examples and Scaled ML</vt:lpstr>
      <vt:lpstr>Scope: Recommender System</vt:lpstr>
      <vt:lpstr>Scope: Recommender Algorithms</vt:lpstr>
      <vt:lpstr>Scope: Big Data Applications</vt:lpstr>
      <vt:lpstr>Scope: AWS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Chullin</dc:creator>
  <cp:lastModifiedBy>Minghong Xu</cp:lastModifiedBy>
  <cp:revision>1224</cp:revision>
  <cp:lastPrinted>2018-06-14T17:02:45Z</cp:lastPrinted>
  <dcterms:created xsi:type="dcterms:W3CDTF">2017-09-07T12:49:56Z</dcterms:created>
  <dcterms:modified xsi:type="dcterms:W3CDTF">2025-02-25T15:47:01Z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2571356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S8.2.2</vt:lpwstr>
  </property>
</Properties>
</file>