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1.xml" ContentType="application/vnd.openxmlformats-officedocument.presentationml.notesSlide+xml"/>
  <Override PartName="/ppt/ink/ink5.xml" ContentType="application/inkml+xml"/>
  <Override PartName="/ppt/ink/ink6.xml" ContentType="application/inkml+xml"/>
  <Override PartName="/ppt/notesSlides/notesSlide2.xml" ContentType="application/vnd.openxmlformats-officedocument.presentationml.notesSlide+xml"/>
  <Override PartName="/ppt/ink/ink7.xml" ContentType="application/inkml+xml"/>
  <Override PartName="/ppt/ink/ink8.xml" ContentType="application/inkml+xml"/>
  <Override PartName="/ppt/ink/ink9.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68" r:id="rId5"/>
    <p:sldId id="266" r:id="rId6"/>
    <p:sldId id="259" r:id="rId7"/>
    <p:sldId id="260" r:id="rId8"/>
    <p:sldId id="262" r:id="rId9"/>
    <p:sldId id="263" r:id="rId10"/>
    <p:sldId id="264" r:id="rId11"/>
    <p:sldId id="265" r:id="rId12"/>
    <p:sldId id="26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4B8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p:restoredTop sz="73450"/>
  </p:normalViewPr>
  <p:slideViewPr>
    <p:cSldViewPr snapToGrid="0">
      <p:cViewPr varScale="1">
        <p:scale>
          <a:sx n="97" d="100"/>
          <a:sy n="97" d="100"/>
        </p:scale>
        <p:origin x="1400" y="200"/>
      </p:cViewPr>
      <p:guideLst/>
    </p:cSldViewPr>
  </p:slideViewPr>
  <p:notesTextViewPr>
    <p:cViewPr>
      <p:scale>
        <a:sx n="1" d="1"/>
        <a:sy n="1" d="1"/>
      </p:scale>
      <p:origin x="0" y="-2648"/>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uan Gao" userId="S::ygao130@jh.edu::47f2f935-23a8-4db0-8a3b-78a8a741072f" providerId="AD" clId="Web-{3094F217-B19B-4F28-808A-E270C818320B}"/>
    <pc:docChg chg="modSld">
      <pc:chgData name="Yuan Gao" userId="S::ygao130@jh.edu::47f2f935-23a8-4db0-8a3b-78a8a741072f" providerId="AD" clId="Web-{3094F217-B19B-4F28-808A-E270C818320B}" dt="2025-02-05T21:37:46.737" v="44" actId="20577"/>
      <pc:docMkLst>
        <pc:docMk/>
      </pc:docMkLst>
      <pc:sldChg chg="modSp">
        <pc:chgData name="Yuan Gao" userId="S::ygao130@jh.edu::47f2f935-23a8-4db0-8a3b-78a8a741072f" providerId="AD" clId="Web-{3094F217-B19B-4F28-808A-E270C818320B}" dt="2025-02-05T21:37:46.737" v="44" actId="20577"/>
        <pc:sldMkLst>
          <pc:docMk/>
          <pc:sldMk cId="3267761167" sldId="268"/>
        </pc:sldMkLst>
        <pc:spChg chg="mod">
          <ac:chgData name="Yuan Gao" userId="S::ygao130@jh.edu::47f2f935-23a8-4db0-8a3b-78a8a741072f" providerId="AD" clId="Web-{3094F217-B19B-4F28-808A-E270C818320B}" dt="2025-02-05T21:37:46.737" v="44" actId="20577"/>
          <ac:spMkLst>
            <pc:docMk/>
            <pc:sldMk cId="3267761167" sldId="268"/>
            <ac:spMk id="10" creationId="{F2F3A843-A95A-4A69-473A-CB7026E1FA71}"/>
          </ac:spMkLst>
        </pc:spChg>
      </pc:sldChg>
    </pc:docChg>
  </pc:docChgLst>
  <pc:docChgLst>
    <pc:chgData name="Yuan Gao" userId="S::ygao130@jh.edu::47f2f935-23a8-4db0-8a3b-78a8a741072f" providerId="AD" clId="Web-{7BBE831B-54EE-4DE3-B354-14B0DCD67BBF}"/>
    <pc:docChg chg="modSld">
      <pc:chgData name="Yuan Gao" userId="S::ygao130@jh.edu::47f2f935-23a8-4db0-8a3b-78a8a741072f" providerId="AD" clId="Web-{7BBE831B-54EE-4DE3-B354-14B0DCD67BBF}" dt="2025-02-05T21:44:44.086" v="10" actId="20577"/>
      <pc:docMkLst>
        <pc:docMk/>
      </pc:docMkLst>
      <pc:sldChg chg="modSp">
        <pc:chgData name="Yuan Gao" userId="S::ygao130@jh.edu::47f2f935-23a8-4db0-8a3b-78a8a741072f" providerId="AD" clId="Web-{7BBE831B-54EE-4DE3-B354-14B0DCD67BBF}" dt="2025-02-05T21:44:44.086" v="10" actId="20577"/>
        <pc:sldMkLst>
          <pc:docMk/>
          <pc:sldMk cId="3267761167" sldId="268"/>
        </pc:sldMkLst>
        <pc:spChg chg="mod">
          <ac:chgData name="Yuan Gao" userId="S::ygao130@jh.edu::47f2f935-23a8-4db0-8a3b-78a8a741072f" providerId="AD" clId="Web-{7BBE831B-54EE-4DE3-B354-14B0DCD67BBF}" dt="2025-02-05T21:44:44.086" v="10" actId="20577"/>
          <ac:spMkLst>
            <pc:docMk/>
            <pc:sldMk cId="3267761167" sldId="268"/>
            <ac:spMk id="10" creationId="{F2F3A843-A95A-4A69-473A-CB7026E1FA71}"/>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2T18:35:40.648"/>
    </inkml:context>
    <inkml:brush xml:id="br0">
      <inkml:brushProperty name="width" value="0.08571" units="cm"/>
      <inkml:brushProperty name="height" value="0.08571" units="cm"/>
    </inkml:brush>
  </inkml:definitions>
  <inkml:trace contextRef="#ctx0" brushRef="#br0">0 117 8408,'19'-14'-180,"3"1"0,0 3-611,4 5 920,8 4 0,5 1 1,10 1 145,4 4 0,10-3-345,5 3 1,16-4-45,9-1 0,-40-2 0,2-1 446,1 1 0,0 0 0,6-4 0,1 0-128,-3 1 0,1 0 0,5 0 0,1-1-201,1 1 0,0 0 1,4-1-1,0 1 54,-3 2 1,-2 1-1,3-1 1,-2 1 73,-7 2 0,0 0 0,-1 0 0,-1 0-323,-3 0 0,0 0 0,1 0 0,0 0 151,-4 0 0,0 0 0,-2 0 0,-1 0-8,42 0 1,2 5-251,-2 0 0,-1 0 107,-8-5 1,-4 0 61,-6 0 0,-5 0 366,0 0 0,-3 0-417,-2 0 1,-6-2 421,-14-3 1,0 4-648,-5-4 0,-2 3 399,-7 2 1,-6 0-857,-4 0 678,-9 0-219,3 0 0,-18 0 427,0 0 1,-32-6-1,-10-2 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2T18:35:45.172"/>
    </inkml:context>
    <inkml:brush xml:id="br0">
      <inkml:brushProperty name="width" value="0.08571" units="cm"/>
      <inkml:brushProperty name="height" value="0.08571" units="cm"/>
    </inkml:brush>
  </inkml:definitions>
  <inkml:trace contextRef="#ctx0" brushRef="#br0">0 144 8176,'15'0'-207,"-6"0"85,1 0 1,5 0 195,4 0 0,7 0 121,-2 0 0,10 0-276,5 0 1,15-1 87,4-4 0,16 3-27,4-3 0,8 4-219,6 1 1,4 0 351,-45 0 0,0 0 1,3 0-1,0 0-33,2 0 0,0 0 1,2-1-1,-1 0-4,1-1 1,1-1 0,3 2 0,1 1-335,1-2 1,3-1 0,6 0 0,3-1 238,3 2 1,2-1 0,5 0-1,0 0-320,1 0 0,1 1 0,5 1 0,2-1 358,3-3 0,3 0 0,-29 3 0,1 1 0,1-1-293,0-1 0,0 0 1,1 0-1,3 1 0,0 1 1,-1-1 306,-1-1 1,0-1 0,1 1 0,2 1 0,0 2 0,1-1 62,0-1 0,1 0 0,1 1 0,0 0 1,1 1-1,0-1-42,-2 1 0,0 0 0,0 0 0,-2 0 1,0 0-1,-1 0-5,-4 0 0,-2 0 0,1 0 1,0 0-1,-1 0 0,1 0-40,0 0 0,0 1 0,0-2 0,0 0 0,1-1 0,-1 0-38,-1 1 1,-1-1 0,0 1 0,0-1 0,0 0 0,-1 1-152,28 1 1,-1 0 0,2-2-1,1-1 91,-3 0 0,0 1 1,2-1-1,0 1-594,-4 2 1,-1 0 682,3-3 0,-1 0 0,-6 2 0,0 0 0,3-1 0,0-1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2T18:35:57.147"/>
    </inkml:context>
    <inkml:brush xml:id="br0">
      <inkml:brushProperty name="width" value="0.08571" units="cm"/>
      <inkml:brushProperty name="height" value="0.08571" units="cm"/>
    </inkml:brush>
  </inkml:definitions>
  <inkml:trace contextRef="#ctx0" brushRef="#br0">1 190 8155,'35'0'0,"-2"0"23,6 0 1,-1-2 146,6-3 0,-5 4 3,0-4 0,0 3 18,5 2 1,-1 0-62,1 0 1,5 0 51,-1 0 1,7 0-135,-1 0 0,2 0 11,3 0 0,4 0 28,0 0 1,5 0 52,-5 0 0,7 0-19,-2 0 0,2 0-77,-2 0 1,3 0 73,-3 0 0,8 0-268,2 0 1,0 0 258,-6 0 0,3 0-113,3 0 1,7 0 40,8 0 0,-1 0-359,-4 0 0,-1 0 274,1 0 1,9 0-77,0 0 0,-45 0 0,0 0 66,45 0 0,-47 0 0,2 0 33,1 1 1,1-2 0,2-1 0,1-1-66,1 1 0,1-1 0,1 1 1,1 0 146,-3 2 0,1 0 0,2-2 1,1-1 19,3 0 0,1 1 0,4-1 0,1 1-282,-1 2 0,1 0 1,3 0-1,-1 0 234,-2 0 1,-1 0-1,2 1 1,0 0-16,1 1 1,0 1 0,4-2-1,0 1-93,-2 3 1,1-1-1,4-2 1,0 0 41,-4 0 1,-1 1 0,2 0 0,1 0-120,0 0 1,0-1 0,5 1-1,0-1-180,-2-2 1,-1 0-1,4 0 1,0 0 264,-3 0 1,-1 0 0,3 0 0,0 0 102,5 0 1,-1 0 0,3 0-1,0 0-256,0 0 1,0 0-1,1 0 1,-1 0 214,0 0 0,0 0 0,4 0 1,0 0 8,3 0 0,0 0 1,-29-1-1,1-1 1,-1 0 48,31 0 1,1-1 0,-33 1 0,0 0 0,0 0-32,30-1 0,0 1 0,-1 0 0,1 0-3,2-2 0,1-1 0,-33 3 1,1 1-1,-1-1 3,1-1 1,1-1 0,-1 1 0,-1 1-1,1 1 1,-1-1-16,31-2 1,-2-1 0,0 1 0,-1 0 128,2-1 1,1 0 0,1-1 0,1 0 3,-3 4 0,0 0 1,0-3-1,-1 0 9,-5 2 0,-2 1 0,0-1 0,0 0-77,4 0 1,-1 1 0,-4 1 0,0 0-6,0-1 0,-1-1 0,-5 2 1,-2 1-92,-4 0 1,-1 0 0,-4-3-1,-1 1-24,-2 0 0,0-1 0,-3-2 0,-1 0 31,-2 3 1,-2-1 0,-5-2-1,-2 1-112,40-1 0,-12 0 427,-8 5 0,-9-5-678,-10 0 1,-9 0 452,-6 5 1,-8 0-631,-2 0 561,0 7 0,-6-6 0,6 6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2T18:35:59.114"/>
    </inkml:context>
    <inkml:brush xml:id="br0">
      <inkml:brushProperty name="width" value="0.08571" units="cm"/>
      <inkml:brushProperty name="height" value="0.08571" units="cm"/>
    </inkml:brush>
  </inkml:definitions>
  <inkml:trace contextRef="#ctx0" brushRef="#br0">1 132 8144,'16'0'0,"4"0"0,-3-2-260,8-3 0,-1 4-364,5-4 1,7 3 793,3 2 1,4 0-6,6 0 0,9 0 44,10 0 1,10-1-21,5-4 0,6 2-233,8-7 1,-46 7-1,0 1 126,4-3 0,2 0 0,0 3 0,1-1 7,-2-2 1,0 1-1,2 2 1,0 0-5,3 0 0,0 0 1,2 0-1,2 0-24,0 0 1,1 0-1,4 1 1,1 0-237,-4-1 1,2-1 0,8 0 0,1 0 270,4 0 1,1 1-1,8-3 1,0 0-301,1 3 1,1-1 0,2-2 0,1 0 285,-4 3 1,0 0 0,5-1-1,1 1-13,1 1 0,1 2 0,-32-1 0,1 0 0,0 0-18,-1 0 0,0 0 0,0 0 0,1 0 0,0 0 0,0 0-24,31 0 0,-1 0 0,-31 0 0,-1 0 0,1 0 11,0 0 1,-1 0 0,2 0-1,1 0 1,1 0 0,0 0-11,-1 0 1,-1 0-1,1 0 1,-1 0 0,1 0-1,-2 1-44,30 2 1,-1-1 0,-30-1-1,0 0 1,1 0 29,1 2 0,1 1 0,0-1 1,4-1-1,1-1 0,0 1-246,-3 1 1,1 1-1,0-1 1,4-2 0,1 0-1,-1 0 276,-3 0 0,1 1 0,-1 0 0,5 0 1,0 0-1,0 0 1,1 0 1,1-1-1,1 1 1,4 1 0,0 1-1,1-1-165,-1-1 1,-1-1 0,2 1 0,1 0 0,1 0 0,-1 0 213,-5 0 0,-1 0 0,1-1 0,2 0 0,1 0 0,1 0-84,-2 2 1,1 1 0,0-1 0,1-1 0,0-2 0,0 1-50,-3 1 1,1 0 0,-1-1 0,-1 0 0,1-1-1,-2 1-155,-5-1 1,-1 0-1,-1 0 1,2 0 0,0 0-1,-1 0 141,1 0 1,-1 0 0,0 0 0,-1 0-1,0 0 1,0 0-5,-5 0 0,0-1 0,-1 2 0,-1 0 0,1 1 0,-2 0 35,24 0 1,-2 0-1,-2 1 1,-1-1 17,-3-1 0,-1-2 1,-3 1-1,-2 0 108,-6 0 1,-1 0 0,-3 0 0,-3 0-173,-12 0 1,-2 0-1,47 5 515,-14 0 1,-14 0-998,-15-5 1,-7 5 1788,-18 0-1239,3 6 0,-9-3 0,6 7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2T18:38:41.606"/>
    </inkml:context>
    <inkml:brush xml:id="br0">
      <inkml:brushProperty name="width" value="0.08571" units="cm"/>
      <inkml:brushProperty name="height" value="0.08571" units="cm"/>
    </inkml:brush>
  </inkml:definitions>
  <inkml:trace contextRef="#ctx0" brushRef="#br0">88 74 8121,'43'-15'-242,"3"0"-182,2 1 0,10 1 325,11 3 1,3 4-160,6 6 0,5 0 915,9 0 1,2 0-310,3 0 0,-4 0 0,-11 0 1,-2 0-191,-8 0 1,-2 0-117,-7 0 0,-6 0-115,-13 0 0,-1 4-192,1 1 0,-7 0 136,-3-5 0,-4 0-134,-6 0 1,-3 0-398,-7 0 1,-5 2 432,-5 3 227,-8-4 0,-82-1 0,30-4 0,0 0 0</inkml:trace>
  <inkml:trace contextRef="#ctx0" brushRef="#br0" timeOffset="325">0 30 8121,'21'-2'0,"3"-3"0,9 4-32,1-4 1,8 3 81,2 2 1,6 2-2,8 3 1,7-2-12,3 7 0,5-6-267,5 6 0,12-7 291,8 2 1,-47-4 0,1 0 144,45-1 0,-44 0 1,1 0-90,2 0 1,0 0 0,1-1 0,-1 0-84,0-1 0,0-1 0,2 2 0,-1-1 77,-1-2 1,0-2-1,-1 2 1,0 0-40,1-1 1,0 1 0,-1 0-1,0 1 1,1 3 0,0 0 0,-2-2 0,0-1-58,-2 1 0,-2-1 0,1 1 0,-1 0-306,47 2 1,2 1 306,-7 4 1,-5-3-424,-4 3 0,-5-2 70,4 2 1,-1-4-386,2 4 721,-4 3 0,-7-6 0,-4 3 0,-5 0 0,-3 4 0,-2 8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2T18:38:43.639"/>
    </inkml:context>
    <inkml:brush xml:id="br0">
      <inkml:brushProperty name="width" value="0.08571" units="cm"/>
      <inkml:brushProperty name="height" value="0.08571" units="cm"/>
    </inkml:brush>
  </inkml:definitions>
  <inkml:trace contextRef="#ctx0" brushRef="#br0">10264 524 7190,'14'-8'-169,"1"3"1,6 3 236,3 2 0,5 0 6,5 0 1,10 0 162,9 0 0,6 0-52,4 0 0,10 0 44,9 0 0,11 0-402,4 0 0,-44-2 1,1-1 255,1 1 0,2-1 1,5 0-1,2 0 7,1 0 0,1 1 0,5 1 1,1-1-320,0-3 1,1 0 0,4 3-1,0-1 320,5-1 0,1-2 1,4 2-1,0 0-334,3 0 0,0-1 1,-3 0-1,1 2 374,-3 0 1,0 1-1,-1 0 1,0 0-52,1-2 0,0-1 0,3 2 0,-1 1 35,-4-3 0,-1 0 0,0 3 0,-2-1-227,-6-2 0,-2 1 0,-3 1 1,0 1 135,-3-3 0,-1 0 0,-1 3 0,0 1 2,-5-1 1,-2-1-1,1-1 1,-2 0-176,-5-1 0,0 0 0,44-1-318,-2 1 1,1-2 237,-2 2 1,-6-4 185,-8 4 1,-4 0-408,-1 5 450,-7 0 0,2-5 0,-3 4 0,3 7 0,0 9 0</inkml:trace>
  <inkml:trace contextRef="#ctx0" brushRef="#br0" timeOffset="1826">1 1486 8159,'44'0'0,"6"0"0,3 0 0,14 0-125,1 0 1,13-5-254,-4 0 0,8-5 610,2 5 0,12-4-326,-48 6 0,0 1 1,0-1-1,0-1 183,0 2 0,0 0 0,46 0-92,-46 0 1,0-1 0,3 2 0,-1 0-113,-2 1 1,0 0 0,3 0 0,-1-1 81,1-1 1,-1-1-1,0 2 1,-1-1-52,4-3 0,0 0 0,2 3 1,1-1 48,1-2 0,1 0 1,3 3-1,0 0 18,-1-3 0,1 0 1,1 2-1,1 1-33,2-3 0,0 0 1,0 3-1,1 1 79,2-1 0,-1-1 0,2 2 0,-1 1 32,-3-1 1,0 2 0,4-1 0,0 0-27,1 0 1,0 0-1,4 0 1,1 0-229,2 0 0,1 0 1,1-3-1,1 1 239,-3-1 1,0 1 0,2-1-1,0 1 0,5 2 0,1 0 0,0-2 1,0-1-269,5 1 1,-1-1-1,-1 1 1,-1-1 250,-2 3 1,-1 0 0,1 0 0,-1 0-85,1 0 1,-1 0-1,0 0 1,0 0 73,-2 0 1,0 0 0,1 0 0,-1 0 57,-2 0 0,0 0 0,0 1 0,0 0-59,0 1 0,0 1 0,-1-2 0,1 0-56,-1 1 1,1 0-1,-1 0 1,0-2 33,-7 0 0,0 0 0,2 0 0,0 0 1,-4 0 1,0 0 0,3 0 0,-1 0 14,-7 0 0,0 0 1,-2 0-1,-1 2-118,-9 0 1,0 0 0,-2-1 0,0 0 182,-3 2 1,0-1 0,45 0-184,-4-2 1,-9 0-226,-6 0 0,-9 0 662,-4 0 1,-1 0-761,-5 0 0,-3 0 429,-11 0 0,-4-5 0,1 0 0,-1 2 0,-4 1 0,-4 2 0</inkml:trace>
  <inkml:trace contextRef="#ctx0" brushRef="#br0" timeOffset="2342">9403 290 8168,'-66'-21'9,"-15"4"-4,3-8 0,-11 9-1045,2 1 0,-12 3 982,46 9 1,-1 1 0,-5-3 0,0 0 57,4 2 0,-7 1 0,-9-2 0,-12 0 0,-7-1 0,1 0 0,-7 1 0,0 0 0,0 0 0,0 0 0</inkml:trace>
  <inkml:trace contextRef="#ctx0" brushRef="#br0" timeOffset="2701">6794 261 8228,'-51'7'0,"0"-1"0,-2-1 0,1 2-204,0 4 1,2 2 0,0-1-1,3 2-248,-36 20 1,-1 3 775,6 7 0,7 4-301,7 1 1,18 4-197,7-4 0,13 0 263,6-6 0,12-1-53,8-3 0,15 3 142,14-3 0,8 2-142,12-2 1,11 3 230,13-3 0,6-2-385,8 2 1,-37-23-1,1 0 263,2 1 0,1 0 0,7 1 0,1 0-87,1-1 1,0 0-1,4 0 1,1 0-197,-3-2 1,1-1 0,5 1 0,2-1 106,4 1 0,1-1 1,7 0-1,1 0-279,1-1 1,0-2 0,3 0 0,0-2 345,0-4 1,0-1 0,4 0 0,0-1-7,3-3 1,0 0 0,2 0 0,0 0 115,-4 1 0,-1-2 1,0-4-1,-1-2-38,-5 1 1,-1-2 0,-1-2 0,1 0 63,-2 1 1,0-1 0,3-1 0,-1-2-63,-4-4 1,-1 0-1,-2 0 1,-3 0-188,-5-4 0,-3-2 0,-2 2 0,-1-2 84,0-5 0,-1-2 0,-1 0 0,-3-2 62,-6-3 1,-3-3-1,-3 3 1,-4-2 10,18-36 1,-14-5-22,-20 0 1,-15-4-72,-14 4 1,-26 0 101,-17 5 1,-27 7 109,28 33 0,-3 3 1,-5-1-1,-3 3-229,-6 1 1,-3 1 0,-3 1 0,-1 1-103,-4 4 1,-1 1 0,-4 1-1,-1 2-202,-1 3 0,-1 2 0,-9 0 1,-1 1 149,-2 2 1,0 1 0,-2 3 0,-1 0-325,3 1 0,1 1 0,-2 7 0,0 2 212,-1 2 1,0 1 0,2 3 0,3 2 293,6 1 0,2 2 0,-1-1 0,2 1 0,8 2 0,0-1 0,-2-1 0</inkml:trace>
  <inkml:trace contextRef="#ctx0" brushRef="#br0" timeOffset="3467">12713 1369 8232,'-15'0'-917,"0"0"506,1 0 520,6 0 0,8 2-52,9 3 1,17-2 177,8 7 1,15-7-16,9 2 1,9-2 125,10 2 0,19-4-616,-41 2 0,2-1 0,5-1 0,2 0 342,8-1 1,2 0 0,3-1 0,3 0-320,9-1 1,2-1 0,5 3 0,1-1 310,2-1 1,1-1-1,-32 1 1,1 0-1,-1-1 86,32 1 1,0 0-1,-33 0 1,0 0-1,0 1-30,32 0 0,1 2 1,-32-1-1,0 0 1,0 0-48,29 0 1,0 0 0,-1-1 0,-1 0 22,-7-1 1,-1-1 0,0 0 0,0 0-243,-2-2 1,0 0-1,-3-1 1,-1-1 213,-5 2 0,-1 0 0,-5-1 1,-2-1-185,-7 0 0,-1 0 0,-7 0 0,-2 1-226,41-4 0,-14 2 598,-20 3 1,-9 4-435,-20-4 1543,-6 3-3810,-9 2 2769,-7 0 1,-59-19-1,-13-6 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2T18:39:34.597"/>
    </inkml:context>
    <inkml:brush xml:id="br0">
      <inkml:brushProperty name="width" value="0.11429" units="cm"/>
      <inkml:brushProperty name="height" value="0.11429" units="cm"/>
    </inkml:brush>
  </inkml:definitions>
  <inkml:trace contextRef="#ctx0" brushRef="#br0">0 161 19237,'10'-5'-1057,"0"0"0,-6 0 1325,6 5 0,0 0-280,4 0 1,6 0 52,-1 0 0,7 0 40,-2 0 1,6 0-87,4 0 1,1 0 20,4 0 0,8 0 31,-3 0 0,3 0-8,-3 0 0,1-5-36,4 0 1,-9-5 125,4 6 1,-4-3-45,4 2 0,-2 4-31,-3-4 1,-2-2-18,-3 2 0,-3 1 27,3 4 0,-5-2-100,-5-3 0,-2 4 124,-8-4 1,1 3-577,-1 2 154,-6 0 1,-21-13 0,-11-3 0</inkml:trace>
  <inkml:trace contextRef="#ctx0" brushRef="#br0" timeOffset="1676">525 117 17996,'10'1'-671,"-1"4"1,-2-3 558,7 3 1,-2-4 351,7-1 0,4 5-229,1 0 0,4 0 88,1-5 1,6 0-82,4 0 0,-1 0 103,0 0 1,1 0-145,5 0 1,0 0 185,0 0 0,-6 0-26,1 0 0,0 0-110,5 0 1,-5 0 84,0 0 1,-2 0-40,2 0 1,3 0-34,-3 0 0,1 0-28,-1 0 1,3 0 14,-3 0 1,3 0-55,2 0 1,0 0 33,-1 0 1,-4 0-6,0 0 1,0 0-12,5 0 0,-5 0-7,0 0 0,-7 0 12,2 0 1,2 0-1,-2 0 1,4 0-8,-4 0 1,5 0 36,-5 0 0,12 0 3,-3 0 1,0 0-13,-5 0 0,1 0 4,5 0 1,5-5 79,-1 0 0,1-1 20,-5 1 0,-6 2 89,1-7 1,3 7-123,2-2 1,3-2 1,-8 2 1,-2-1 30,2 1 0,0 4-131,5-4 1,-7 3 53,-3 2 0,2-5-101,-2 0 1,4 0 24,-3 5 1,-1 0-71,-5 0 0,-5 0 36,0 0 1,1 0-21,4 0 1,-5 0-73,0 0 1,-1 0 104,1 0 1,7 0 3,-7 0 1,9 0-26,-4 0 1,0 0 39,5 0 0,3 0 38,2 0 1,-2 0 3,2 0 0,0 0-5,5 0 1,0 0 8,-1 0 1,0 0 16,-5 0 1,3 0-17,-7 0 0,5 0 5,-5 0 1,5 2-86,-5 3 1,0-3-12,-5 2 1,6 0-8,4 1 0,-1-4 1,0 4 1,1-3 59,5-2 1,5 0 4,-1 0 1,6 0 48,-6 0 0,3 0-46,-3 0 0,-3 0 134,4 0 0,-4 0-26,-1 0 1,-5 0 16,0 0 0,0 0-60,4 0 1,-4 0-40,0 0 0,0 0-62,5 0 1,3 0 59,-3 0 1,3 0-7,-9 0 1,5 0 1,0 0 1,-1 0-2,-3 0 1,2-2 121,-7-3 1,1 4 23,-1-4 0,2 3-74,3 2 0,-3 0 3,-7 0 1,0 0-51,0 0 0,5 0-10,0 0 0,0 0-153,-5 0 0,0 0 162,1 0 0,4 0-128,0 0 1,1 5-50,-1 0 1,3 0 72,7-5 1,0 0 102,0 0 0,1 0 15,4 0 0,-4 0 31,4 0 1,1 0-64,-2 0 0,1 0 36,-5 0 0,1 0-16,4 0 1,-4 0 62,4 0 1,-4 0-93,-1 0 0,4 0-47,1 0 1,4 0 29,-4 0 1,-1 0-12,-4 0 0,0 0 29,0 0 1,-1 0 1,1 0 1,-5-2 206,0-3 1,-5 2-177,5-7 1,-2 7 143,2-2 1,-2-1-110,-3 1 1,-1 0 21,5 5 1,1-5-35,5 0 0,0 0-16,-1 5 0,6 0-64,0 0 0,4 0-200,-4 0 0,-1 0 138,-4 0 0,-2-1 49,-3-4 0,6 3 120,-6-3 1,2 4-130,-7 1 1,-2 0 166,7 0 0,0-5-57,5 0 0,-5 0 18,-1 5 0,1 0-48,5 0 1,5 0-3,-1 0 0,1 0-220,-6 0 1,1 0 165,0 0 1,5 0-30,-1 0 1,6 2 15,-6 3 0,1-4-22,-5 4 0,4-3 16,1-2 0,-1 0 46,-4 0 1,0 5-26,-1-1 0,4 1 4,-3-5 1,3 5-59,-8 0 0,5 0 55,4-5 1,-2 0 29,2 0 0,-2 0 78,-3 0 0,-4 0-25,0 0 0,-2 0 44,2 0 1,-3 0 74,-7 0 0,0 0-94,0 0 0,5 0 49,0 0 1,0 0-114,-4 0 1,-1 0-36,0 0 0,5 0-11,0 0 0,5 0-26,-5 0 1,5 0-22,-5 0 1,11 0 34,-1 0 0,3 0 13,-4 0 0,-4 0 18,0 0 0,5 0 8,5 0 1,-6 2 91,-4 2 1,2-2-114,7 3 0,2-4 35,4-1 1,3 2-61,-4 3 1,4-2-46,1 7 1,5-5 5,0 4 0,1-5 14,-6 1 0,7 1 17,3-1 0,3 5 9,2-6 0,-2 6 49,-3-5 0,3 2-49,-3-3 1,4-2 112,1 3 0,-2 1-15,-3-1 1,3 5-2,-3-5 0,7 1-27,-2-1 1,1-3 5,-11 3 1,7-4-35,-2-1 0,5 0-181,5 0 1,-2 0 144,6 0 0,1 0 0,4 0 0,11 0-191,-1 0 1,-46 0 0,0 0 274,41 0 0,7 0-24,-2 0 1,-45 0 0,0 0-12,-1 0 0,0 0 0,4 0 0,0 0 71,-4 0 1,0 0 0,4 0-1,0 0-38,-2 0 1,1 0 0,4 0-1,1 0 7,-3 0 1,-1 0-1,1 0 1,-1 0-135,42 0 0,2 5 165,-7 0 0,3 0-184,-7-5 1,-9 0-28,-11 0 0,-1 0-94,1 0 0,-5 0 119,-10 0 1,-4-7-292,-10-2 0,-4-3-66,-5 3 455,-8-11 0,1 9 0,-4-14 0,4 1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2T18:39:41.465"/>
    </inkml:context>
    <inkml:brush xml:id="br0">
      <inkml:brushProperty name="width" value="0.08571" units="cm"/>
      <inkml:brushProperty name="height" value="0.08571" units="cm"/>
    </inkml:brush>
  </inkml:definitions>
  <inkml:trace contextRef="#ctx0" brushRef="#br0">0 511 8457,'80'-15'0,"1"1"0,6-1 0,1 6-708,-1-1 1,5 7 605,1-2 1,1 3-21,-2 2 1,4-2 158,-46 0 1,2 0 0,3-1-1,1-1-163,0 0 1,0-2-1,6 0 1,-1-1 211,-2 2 0,-1 1 1,2 0-1,0 0-72,-2-2 0,0 2 0,3 2 0,0 1-4,0-2 1,-1 1 0,1-1 0,-2-1-6,-3 2 1,0-1 0,1-1 0,1-1-14,-2 2 0,0 1 0,3-3 0,2 0 60,-1 3 0,1-1 0,0-2 0,-1-1 49,-1 1 0,-1 0 0,4 0 0,1-1-33,2 1 0,1 0 1,4-1-1,1-1-155,2 2 1,0 1 0,1-2 0,1 0 210,-5 1 0,1 0 1,1-1-1,1 0-54,2 1 1,1 0-1,2-1 1,1 0-71,1 2 0,1-1 0,-2-2 1,0 1 73,-3 1 0,-1 0 0,-1 1 0,-1 0-61,3-1 1,-1 0 0,0 3 0,1-1 10,-3-1 1,-1-1-1,2 2 1,0 1-7,-6-3 0,0 0 1,3 1-1,0 0-33,0-1 0,-1 0 1,1-1-1,-1 1 1,-2 2 0,0 1 1,0-1-1,-1 0-159,-6 0 1,-1 1 0,0 1-1,0 0 197,-4-1 0,0-1 0,-2 0 0,-1 0-236,44-2 1,-10-2-13,-9 3 0,-7 0-22,-8-5 1,-3 5 295,-16 0 1,-5 2-462,-15 2 934,-3 0-985,-13 0 1,-4 0 613,-14 0 1,-71-13 0,26 5 0,0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2T18:39:42.556"/>
    </inkml:context>
    <inkml:brush xml:id="br0">
      <inkml:brushProperty name="width" value="0.08571" units="cm"/>
      <inkml:brushProperty name="height" value="0.08571" units="cm"/>
    </inkml:brush>
  </inkml:definitions>
  <inkml:trace contextRef="#ctx0" brushRef="#br0">0 341 8457,'57'0'0,"3"-5"-376,13 0 0,6 0-376,4 5 1,4 0 34,6 0 1,5 0 745,-43 0 1,2 0 0,4 0 0,1 0-114,6 0 0,0 0 0,4 0 0,0 0 211,1 0 1,0 0 0,6 0 0,3-1-245,4-2 0,2 1 0,5 1 0,1 0 150,2-1 1,2-1 0,-31 1-1,1-1 1,0 0-244,-1 0 1,1 0 0,1-1-1,3 2 1,1-1 0,0 0 221,4 0 1,1 0 0,1 0-1,3 0 1,1 0 0,1 1-171,2-2 0,-1 1 0,2 0 0,-1-1 0,1 0 0,0 0 132,-1 3 1,0-1-1,0 1 1,2-3-1,0 0 1,2 0 24,3 1 0,1 0 1,0 0-1,4 0 1,-1 0-1,2 0-116,-1 0 1,1 0 0,0 0-1,-24 0 1,1 1 0,0 0-1,0-1 148,23-2 1,-1 0 0,1 0-1,-23 3 1,1-1 0,-1 1-1,1 0 37,3-1 1,0 1 0,0-1 0,1 1 0,1 0 0,0 0 0,0 0 0,-1 0-58,0 0 1,-1-1-1,0 1 1,0-1 0,1 1-1,0 0 1,-1 0 0,0 0 5,-3 1 1,0-1 0,-1 1 0,0 0-1,2 0 1,0 1 0,1-1 0,-1 0-5,2-1 1,0-1-1,1 0 1,-1 1-1,-1 1 1,0 0-1,0 0 1,0-1 2,-3 0 0,1-1 0,-1 1 0,1 0 0,-1 0 0,0 2 0,-1-1 0,1 0-73,20 0 0,-1-1 1,0 1-1,0-2 0,-1 1 1,1 0-42,-1 0 0,0 1 1,0-1-1,-3 0 0,0 0 1,-1 0 14,-4 0 0,0 0 1,-1 1-1,-2 0 1,-1 1-1,-1-1 0,-5 0 1,-2-1-1,0 0 1,-3 0 0,0 0-1,-1 0-41,0 0 1,0 1 0,-1-1 0,32-3 0,-3 0 141,-7 3 1,-2 0 0,-3-3-1,-2 0-18,-10 2 0,-2 1 0,-1-2 0,-1 0 0,-1 1 0,0-1 0,-3 0 0,0-1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C2F110-0123-9E43-9855-57D6DE4BE139}" type="datetimeFigureOut">
              <a:rPr lang="en-US" smtClean="0"/>
              <a:t>2/12/25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BD65EE-06D1-5743-96DF-0FA45FB3C73C}" type="slidenum">
              <a:rPr lang="en-US" smtClean="0"/>
              <a:t>‹#›</a:t>
            </a:fld>
            <a:endParaRPr lang="en-US"/>
          </a:p>
        </p:txBody>
      </p:sp>
    </p:spTree>
    <p:extLst>
      <p:ext uri="{BB962C8B-B14F-4D97-AF65-F5344CB8AC3E}">
        <p14:creationId xmlns:p14="http://schemas.microsoft.com/office/powerpoint/2010/main" val="2089520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900"/>
              </a:spcBef>
            </a:pPr>
            <a:r>
              <a:rPr lang="en-US" b="1" dirty="0">
                <a:solidFill>
                  <a:srgbClr val="0E0E0E"/>
                </a:solidFill>
                <a:effectLst/>
                <a:latin typeface=".SF NS"/>
              </a:rPr>
              <a:t>Why This Matters:</a:t>
            </a:r>
            <a:endParaRPr lang="en-US" dirty="0">
              <a:solidFill>
                <a:srgbClr val="0E0E0E"/>
              </a:solidFill>
              <a:effectLst/>
              <a:latin typeface=".SF NS"/>
            </a:endParaRPr>
          </a:p>
          <a:p>
            <a:pPr lvl="1">
              <a:spcBef>
                <a:spcPts val="900"/>
              </a:spcBef>
            </a:pPr>
            <a:r>
              <a:rPr lang="en-US" dirty="0">
                <a:solidFill>
                  <a:srgbClr val="0E0E0E"/>
                </a:solidFill>
                <a:effectLst/>
                <a:latin typeface=".SF NS"/>
              </a:rPr>
              <a:t>Striking the right balance is crucial for maximizing profits and minimizing losses.</a:t>
            </a:r>
          </a:p>
          <a:p>
            <a:pPr lvl="1">
              <a:spcBef>
                <a:spcPts val="900"/>
              </a:spcBef>
            </a:pPr>
            <a:r>
              <a:rPr lang="en-US" b="0" i="0" dirty="0">
                <a:effectLst/>
                <a:latin typeface="Inter"/>
              </a:rPr>
              <a:t>lending loans to ‘</a:t>
            </a:r>
            <a:r>
              <a:rPr lang="en-US" dirty="0"/>
              <a:t>risky</a:t>
            </a:r>
            <a:r>
              <a:rPr lang="en-US" b="0" i="0" dirty="0">
                <a:effectLst/>
                <a:latin typeface="Inter"/>
              </a:rPr>
              <a:t>’ applicants is the largest source of financial loss (called </a:t>
            </a:r>
            <a:r>
              <a:rPr lang="en-US" dirty="0"/>
              <a:t>credit loss</a:t>
            </a:r>
            <a:r>
              <a:rPr lang="en-US" b="0" i="0" dirty="0">
                <a:effectLst/>
                <a:latin typeface="Inter"/>
              </a:rPr>
              <a:t>). </a:t>
            </a:r>
            <a:r>
              <a:rPr lang="en-US" b="0" i="0" dirty="0">
                <a:effectLst/>
                <a:latin typeface="inherit"/>
              </a:rPr>
              <a:t>The credit loss is the amount of money lost by the lender when the borrower refuses to pay or runs away with the money owed. In this case, the customers labelled as 'charged-off' are the 'defaulters’.</a:t>
            </a:r>
          </a:p>
          <a:p>
            <a:pPr lvl="1">
              <a:spcBef>
                <a:spcPts val="900"/>
              </a:spcBef>
            </a:pPr>
            <a:r>
              <a:rPr lang="en-US" b="0" i="0" dirty="0">
                <a:effectLst/>
                <a:latin typeface="inherit"/>
              </a:rPr>
              <a:t>If one is able to identify these risky loan applicants, then such loans can be reduced thereby cutting down the amount of credit loss. Identification of such applicants using EDA and machine learning is the aim of this case study.</a:t>
            </a:r>
            <a:endParaRPr lang="en-US" dirty="0">
              <a:effectLst/>
              <a:latin typeface=".SF NS"/>
            </a:endParaRPr>
          </a:p>
          <a:p>
            <a:pPr algn="l" fontAlgn="base">
              <a:spcBef>
                <a:spcPts val="1200"/>
              </a:spcBef>
              <a:spcAft>
                <a:spcPts val="300"/>
              </a:spcAft>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12BD65EE-06D1-5743-96DF-0FA45FB3C73C}" type="slidenum">
              <a:rPr lang="en-US" smtClean="0"/>
              <a:t>3</a:t>
            </a:fld>
            <a:endParaRPr lang="en-US"/>
          </a:p>
        </p:txBody>
      </p:sp>
    </p:spTree>
    <p:extLst>
      <p:ext uri="{BB962C8B-B14F-4D97-AF65-F5344CB8AC3E}">
        <p14:creationId xmlns:p14="http://schemas.microsoft.com/office/powerpoint/2010/main" val="3978617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E0E0E"/>
                </a:solidFill>
                <a:effectLst/>
                <a:latin typeface=".SF NS"/>
              </a:rPr>
              <a:t>1</a:t>
            </a:r>
            <a:r>
              <a:rPr lang="en-US" baseline="30000" dirty="0">
                <a:solidFill>
                  <a:srgbClr val="0E0E0E"/>
                </a:solidFill>
                <a:effectLst/>
                <a:latin typeface=".SF NS"/>
              </a:rPr>
              <a:t>st</a:t>
            </a:r>
            <a:r>
              <a:rPr lang="en-US" dirty="0">
                <a:solidFill>
                  <a:srgbClr val="0E0E0E"/>
                </a:solidFill>
                <a:effectLst/>
                <a:latin typeface=".SF NS"/>
              </a:rPr>
              <a:t> one:</a:t>
            </a:r>
          </a:p>
          <a:p>
            <a:endParaRPr lang="en-US" dirty="0">
              <a:solidFill>
                <a:srgbClr val="0E0E0E"/>
              </a:solidFill>
              <a:effectLst/>
              <a:latin typeface=".SF NS"/>
            </a:endParaRPr>
          </a:p>
          <a:p>
            <a:r>
              <a:rPr lang="en-US" dirty="0">
                <a:solidFill>
                  <a:srgbClr val="0E0E0E"/>
                </a:solidFill>
                <a:effectLst/>
                <a:latin typeface=".SF NS"/>
              </a:rPr>
              <a:t>Loan Amount: $21,000</a:t>
            </a:r>
          </a:p>
          <a:p>
            <a:r>
              <a:rPr lang="en-US" dirty="0">
                <a:solidFill>
                  <a:srgbClr val="0E0E0E"/>
                </a:solidFill>
                <a:effectLst/>
                <a:latin typeface=".SF NS"/>
              </a:rPr>
              <a:t>Loan Term: 5 years</a:t>
            </a:r>
          </a:p>
          <a:p>
            <a:r>
              <a:rPr lang="en-US" dirty="0">
                <a:solidFill>
                  <a:srgbClr val="0E0E0E"/>
                </a:solidFill>
                <a:effectLst/>
                <a:latin typeface=".SF NS"/>
              </a:rPr>
              <a:t>Interest Rate: 12.29% (Moderate, not too high)</a:t>
            </a:r>
          </a:p>
          <a:p>
            <a:r>
              <a:rPr lang="en-US" dirty="0">
                <a:solidFill>
                  <a:srgbClr val="0E0E0E"/>
                </a:solidFill>
                <a:effectLst/>
                <a:latin typeface=".SF NS"/>
              </a:rPr>
              <a:t>Monthly Payment: $470.22</a:t>
            </a:r>
          </a:p>
          <a:p>
            <a:r>
              <a:rPr lang="en-US" dirty="0">
                <a:solidFill>
                  <a:srgbClr val="0E0E0E"/>
                </a:solidFill>
                <a:effectLst/>
                <a:latin typeface=".SF NS"/>
              </a:rPr>
              <a:t>Annual Income: $125,000 (High income, suggesting repayment ability)</a:t>
            </a:r>
          </a:p>
          <a:p>
            <a:r>
              <a:rPr lang="en-US" dirty="0">
                <a:solidFill>
                  <a:srgbClr val="0E0E0E"/>
                </a:solidFill>
                <a:effectLst/>
                <a:latin typeface=".SF NS"/>
              </a:rPr>
              <a:t>Debt-to-Income Ratio (DTI): 24.99% (Moderate, but approaching riskier levels)</a:t>
            </a:r>
          </a:p>
          <a:p>
            <a:r>
              <a:rPr lang="en-US" dirty="0">
                <a:solidFill>
                  <a:srgbClr val="0E0E0E"/>
                </a:solidFill>
                <a:effectLst/>
                <a:latin typeface=".SF NS"/>
              </a:rPr>
              <a:t>Credit History Start: 1992 (Long credit history, which is a good sign)</a:t>
            </a:r>
          </a:p>
          <a:p>
            <a:r>
              <a:rPr lang="en-US" dirty="0">
                <a:solidFill>
                  <a:srgbClr val="0E0E0E"/>
                </a:solidFill>
                <a:effectLst/>
                <a:latin typeface=".SF NS"/>
              </a:rPr>
              <a:t>Open Credit Lines: 21 (High, but could mean well-managed credit)</a:t>
            </a:r>
          </a:p>
          <a:p>
            <a:r>
              <a:rPr lang="en-US" dirty="0">
                <a:solidFill>
                  <a:srgbClr val="0E0E0E"/>
                </a:solidFill>
                <a:effectLst/>
                <a:latin typeface=".SF NS"/>
              </a:rPr>
              <a:t>Revolving Credit Balance: $30,697 (Moderate credit usage)</a:t>
            </a:r>
          </a:p>
          <a:p>
            <a:r>
              <a:rPr lang="en-US" dirty="0">
                <a:solidFill>
                  <a:srgbClr val="0E0E0E"/>
                </a:solidFill>
                <a:effectLst/>
                <a:latin typeface=".SF NS"/>
              </a:rPr>
              <a:t>Revolving Credit Utilization: 67.6% (Fairly high, could be a risk factor)</a:t>
            </a:r>
          </a:p>
          <a:p>
            <a:r>
              <a:rPr lang="en-US" dirty="0">
                <a:solidFill>
                  <a:srgbClr val="0E0E0E"/>
                </a:solidFill>
                <a:effectLst/>
                <a:latin typeface=".SF NS"/>
              </a:rPr>
              <a:t>Total Credit Accounts: 45 (Experienced borrower)</a:t>
            </a:r>
          </a:p>
          <a:p>
            <a:r>
              <a:rPr lang="en-US" dirty="0">
                <a:solidFill>
                  <a:srgbClr val="0E0E0E"/>
                </a:solidFill>
                <a:effectLst/>
                <a:latin typeface=".SF NS"/>
              </a:rPr>
              <a:t>Mortgage Accounts: 1 (Likely a homeowner, which usually correlates with lower default risk)</a:t>
            </a:r>
          </a:p>
          <a:p>
            <a:r>
              <a:rPr lang="en-US" dirty="0">
                <a:solidFill>
                  <a:srgbClr val="0E0E0E"/>
                </a:solidFill>
                <a:effectLst/>
                <a:latin typeface=".SF NS"/>
              </a:rPr>
              <a:t>Loan Purpose: Credit Card Consolidation (Might indicate existing high debt, but also suggests financial responsibility)</a:t>
            </a:r>
          </a:p>
          <a:p>
            <a:r>
              <a:rPr lang="en-US" dirty="0">
                <a:solidFill>
                  <a:srgbClr val="0E0E0E"/>
                </a:solidFill>
                <a:effectLst/>
                <a:latin typeface=".SF NS"/>
              </a:rPr>
              <a:t>Verification Status: Source Verified (More reliable income verification)</a:t>
            </a:r>
          </a:p>
          <a:p>
            <a:endParaRPr lang="en-US" dirty="0"/>
          </a:p>
          <a:p>
            <a:r>
              <a:rPr lang="en-US" dirty="0"/>
              <a:t>2nd one:</a:t>
            </a:r>
            <a:br>
              <a:rPr lang="en-US" dirty="0"/>
            </a:br>
            <a:r>
              <a:rPr lang="en-US" dirty="0">
                <a:solidFill>
                  <a:srgbClr val="0E0E0E"/>
                </a:solidFill>
                <a:effectLst/>
                <a:latin typeface=".SF NS"/>
              </a:rPr>
              <a:t>Loan Amount: $24,000</a:t>
            </a:r>
          </a:p>
          <a:p>
            <a:r>
              <a:rPr lang="en-US" dirty="0">
                <a:solidFill>
                  <a:srgbClr val="0E0E0E"/>
                </a:solidFill>
                <a:effectLst/>
                <a:latin typeface=".SF NS"/>
              </a:rPr>
              <a:t>Loan Term: 3 years</a:t>
            </a:r>
          </a:p>
          <a:p>
            <a:r>
              <a:rPr lang="en-US" dirty="0">
                <a:solidFill>
                  <a:srgbClr val="0E0E0E"/>
                </a:solidFill>
                <a:effectLst/>
                <a:latin typeface=".SF NS"/>
              </a:rPr>
              <a:t>Interest Rate: 13.05% (Moderate-to-high, increases repayment burden)</a:t>
            </a:r>
          </a:p>
          <a:p>
            <a:r>
              <a:rPr lang="en-US" dirty="0">
                <a:solidFill>
                  <a:srgbClr val="0E0E0E"/>
                </a:solidFill>
                <a:effectLst/>
                <a:latin typeface=".SF NS"/>
              </a:rPr>
              <a:t>Monthly Payment: $809.24</a:t>
            </a:r>
          </a:p>
          <a:p>
            <a:r>
              <a:rPr lang="en-US" dirty="0">
                <a:solidFill>
                  <a:srgbClr val="0E0E0E"/>
                </a:solidFill>
                <a:effectLst/>
                <a:latin typeface=".SF NS"/>
              </a:rPr>
              <a:t>Annual Income: $55,000 (Moderate, but loan payments are a significant portion)</a:t>
            </a:r>
          </a:p>
          <a:p>
            <a:r>
              <a:rPr lang="en-US" dirty="0">
                <a:solidFill>
                  <a:srgbClr val="0E0E0E"/>
                </a:solidFill>
                <a:effectLst/>
                <a:latin typeface=".SF NS"/>
              </a:rPr>
              <a:t>Debt-to-Income Ratio (DTI): 21.77% (Moderate, but close to riskier levels)</a:t>
            </a:r>
          </a:p>
          <a:p>
            <a:r>
              <a:rPr lang="en-US" dirty="0">
                <a:solidFill>
                  <a:srgbClr val="0E0E0E"/>
                </a:solidFill>
                <a:effectLst/>
                <a:latin typeface=".SF NS"/>
              </a:rPr>
              <a:t>Credit History Start: 1996 (Long credit history, a good sign)</a:t>
            </a:r>
          </a:p>
          <a:p>
            <a:r>
              <a:rPr lang="en-US" dirty="0">
                <a:solidFill>
                  <a:srgbClr val="0E0E0E"/>
                </a:solidFill>
                <a:effectLst/>
                <a:latin typeface=".SF NS"/>
              </a:rPr>
              <a:t>Open Credit Lines: 21 (Many accounts, could indicate good credit management or high reliance on credit)</a:t>
            </a:r>
          </a:p>
          <a:p>
            <a:r>
              <a:rPr lang="en-US" dirty="0">
                <a:solidFill>
                  <a:srgbClr val="0E0E0E"/>
                </a:solidFill>
                <a:effectLst/>
                <a:latin typeface=".SF NS"/>
              </a:rPr>
              <a:t>Revolving Credit Balance: $31,865 (Moderately high, suggests dependence on credit)</a:t>
            </a:r>
          </a:p>
          <a:p>
            <a:r>
              <a:rPr lang="en-US" dirty="0">
                <a:solidFill>
                  <a:srgbClr val="0E0E0E"/>
                </a:solidFill>
                <a:effectLst/>
                <a:latin typeface=".SF NS"/>
              </a:rPr>
              <a:t>Revolving Credit Utilization: 58.7% (Above average, but not extreme)</a:t>
            </a:r>
          </a:p>
          <a:p>
            <a:r>
              <a:rPr lang="en-US" dirty="0">
                <a:solidFill>
                  <a:srgbClr val="0E0E0E"/>
                </a:solidFill>
                <a:effectLst/>
                <a:latin typeface=".SF NS"/>
              </a:rPr>
              <a:t>Total Credit Accounts: 40 (Experienced borrower)</a:t>
            </a:r>
          </a:p>
          <a:p>
            <a:r>
              <a:rPr lang="en-US" dirty="0">
                <a:solidFill>
                  <a:srgbClr val="0E0E0E"/>
                </a:solidFill>
                <a:effectLst/>
                <a:latin typeface=".SF NS"/>
              </a:rPr>
              <a:t>Mortgage Accounts: 0 (No homeownership, potentially higher risk)</a:t>
            </a:r>
          </a:p>
          <a:p>
            <a:r>
              <a:rPr lang="en-US" dirty="0">
                <a:solidFill>
                  <a:srgbClr val="0E0E0E"/>
                </a:solidFill>
                <a:effectLst/>
                <a:latin typeface=".SF NS"/>
              </a:rPr>
              <a:t>Loan Purpose: Debt Consolidation (May indicate pre-existing financial struggles, but also a desire to manage debt)</a:t>
            </a:r>
          </a:p>
          <a:p>
            <a:r>
              <a:rPr lang="en-US" dirty="0">
                <a:solidFill>
                  <a:srgbClr val="0E0E0E"/>
                </a:solidFill>
                <a:effectLst/>
                <a:latin typeface=".SF NS"/>
              </a:rPr>
              <a:t>Verification Status: Source Verified (Income is confirmed, reducing lender risk)</a:t>
            </a:r>
          </a:p>
          <a:p>
            <a:endParaRPr lang="en-US" dirty="0"/>
          </a:p>
          <a:p>
            <a:endParaRPr lang="en-US" dirty="0"/>
          </a:p>
        </p:txBody>
      </p:sp>
      <p:sp>
        <p:nvSpPr>
          <p:cNvPr id="4" name="Slide Number Placeholder 3"/>
          <p:cNvSpPr>
            <a:spLocks noGrp="1"/>
          </p:cNvSpPr>
          <p:nvPr>
            <p:ph type="sldNum" sz="quarter" idx="5"/>
          </p:nvPr>
        </p:nvSpPr>
        <p:spPr/>
        <p:txBody>
          <a:bodyPr/>
          <a:lstStyle/>
          <a:p>
            <a:fld id="{12BD65EE-06D1-5743-96DF-0FA45FB3C73C}" type="slidenum">
              <a:rPr lang="en-US" smtClean="0"/>
              <a:t>4</a:t>
            </a:fld>
            <a:endParaRPr lang="en-US"/>
          </a:p>
        </p:txBody>
      </p:sp>
    </p:spTree>
    <p:extLst>
      <p:ext uri="{BB962C8B-B14F-4D97-AF65-F5344CB8AC3E}">
        <p14:creationId xmlns:p14="http://schemas.microsoft.com/office/powerpoint/2010/main" val="1917368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BD65EE-06D1-5743-96DF-0FA45FB3C73C}" type="slidenum">
              <a:rPr lang="en-US" smtClean="0"/>
              <a:t>6</a:t>
            </a:fld>
            <a:endParaRPr lang="en-US"/>
          </a:p>
        </p:txBody>
      </p:sp>
    </p:spTree>
    <p:extLst>
      <p:ext uri="{BB962C8B-B14F-4D97-AF65-F5344CB8AC3E}">
        <p14:creationId xmlns:p14="http://schemas.microsoft.com/office/powerpoint/2010/main" val="1853942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C4043"/>
                </a:solidFill>
                <a:effectLst/>
                <a:latin typeface="Inter"/>
              </a:rPr>
              <a:t>The aim is to identify patterns which indicate if a person is likely to default, which may be used for takin actions such as denying the loan, reducing the amount of loan, lending (to risky applicants) at a higher interest rate, etc.</a:t>
            </a:r>
            <a:endParaRPr lang="en-US" dirty="0">
              <a:solidFill>
                <a:srgbClr val="0E0E0E"/>
              </a:solidFill>
              <a:effectLst/>
              <a:latin typeface=".SF NS"/>
            </a:endParaRPr>
          </a:p>
          <a:p>
            <a:endParaRPr lang="en-US" dirty="0"/>
          </a:p>
        </p:txBody>
      </p:sp>
      <p:sp>
        <p:nvSpPr>
          <p:cNvPr id="4" name="Slide Number Placeholder 3"/>
          <p:cNvSpPr>
            <a:spLocks noGrp="1"/>
          </p:cNvSpPr>
          <p:nvPr>
            <p:ph type="sldNum" sz="quarter" idx="5"/>
          </p:nvPr>
        </p:nvSpPr>
        <p:spPr/>
        <p:txBody>
          <a:bodyPr/>
          <a:lstStyle/>
          <a:p>
            <a:fld id="{12BD65EE-06D1-5743-96DF-0FA45FB3C73C}" type="slidenum">
              <a:rPr lang="en-US" smtClean="0"/>
              <a:t>7</a:t>
            </a:fld>
            <a:endParaRPr lang="en-US"/>
          </a:p>
        </p:txBody>
      </p:sp>
    </p:spTree>
    <p:extLst>
      <p:ext uri="{BB962C8B-B14F-4D97-AF65-F5344CB8AC3E}">
        <p14:creationId xmlns:p14="http://schemas.microsoft.com/office/powerpoint/2010/main" val="19550553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example:</a:t>
            </a:r>
          </a:p>
          <a:p>
            <a:r>
              <a:rPr lang="en-US" dirty="0"/>
              <a:t>One get money back </a:t>
            </a:r>
          </a:p>
          <a:p>
            <a:r>
              <a:rPr lang="en-US" dirty="0"/>
              <a:t>One defaulter</a:t>
            </a:r>
          </a:p>
        </p:txBody>
      </p:sp>
      <p:sp>
        <p:nvSpPr>
          <p:cNvPr id="4" name="Slide Number Placeholder 3"/>
          <p:cNvSpPr>
            <a:spLocks noGrp="1"/>
          </p:cNvSpPr>
          <p:nvPr>
            <p:ph type="sldNum" sz="quarter" idx="5"/>
          </p:nvPr>
        </p:nvSpPr>
        <p:spPr/>
        <p:txBody>
          <a:bodyPr/>
          <a:lstStyle/>
          <a:p>
            <a:fld id="{12BD65EE-06D1-5743-96DF-0FA45FB3C73C}" type="slidenum">
              <a:rPr lang="en-US" smtClean="0"/>
              <a:t>12</a:t>
            </a:fld>
            <a:endParaRPr lang="en-US"/>
          </a:p>
        </p:txBody>
      </p:sp>
    </p:spTree>
    <p:extLst>
      <p:ext uri="{BB962C8B-B14F-4D97-AF65-F5344CB8AC3E}">
        <p14:creationId xmlns:p14="http://schemas.microsoft.com/office/powerpoint/2010/main" val="405366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967DB-B4E7-6D33-E437-02169A794D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03CCAAF-4C6A-3B86-D4A3-8BFA9C3112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89217F4-6481-D668-D3C2-E2E1B46F96DA}"/>
              </a:ext>
            </a:extLst>
          </p:cNvPr>
          <p:cNvSpPr>
            <a:spLocks noGrp="1"/>
          </p:cNvSpPr>
          <p:nvPr>
            <p:ph type="dt" sz="half" idx="10"/>
          </p:nvPr>
        </p:nvSpPr>
        <p:spPr/>
        <p:txBody>
          <a:bodyPr/>
          <a:lstStyle/>
          <a:p>
            <a:fld id="{5EB095EE-3068-BE49-AF50-00783BFDBBBD}" type="datetimeFigureOut">
              <a:rPr lang="en-US" smtClean="0"/>
              <a:t>2/12/25</a:t>
            </a:fld>
            <a:endParaRPr lang="en-US"/>
          </a:p>
        </p:txBody>
      </p:sp>
      <p:sp>
        <p:nvSpPr>
          <p:cNvPr id="5" name="Footer Placeholder 4">
            <a:extLst>
              <a:ext uri="{FF2B5EF4-FFF2-40B4-BE49-F238E27FC236}">
                <a16:creationId xmlns:a16="http://schemas.microsoft.com/office/drawing/2014/main" id="{AB1D8869-0333-894B-F81C-EF58C47910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87EC9B-856B-B3D2-A6EF-2B0A80930AF9}"/>
              </a:ext>
            </a:extLst>
          </p:cNvPr>
          <p:cNvSpPr>
            <a:spLocks noGrp="1"/>
          </p:cNvSpPr>
          <p:nvPr>
            <p:ph type="sldNum" sz="quarter" idx="12"/>
          </p:nvPr>
        </p:nvSpPr>
        <p:spPr/>
        <p:txBody>
          <a:bodyPr/>
          <a:lstStyle/>
          <a:p>
            <a:fld id="{9441F794-CF11-634D-8185-9C2DD3EF3D35}" type="slidenum">
              <a:rPr lang="en-US" smtClean="0"/>
              <a:t>‹#›</a:t>
            </a:fld>
            <a:endParaRPr lang="en-US"/>
          </a:p>
        </p:txBody>
      </p:sp>
    </p:spTree>
    <p:extLst>
      <p:ext uri="{BB962C8B-B14F-4D97-AF65-F5344CB8AC3E}">
        <p14:creationId xmlns:p14="http://schemas.microsoft.com/office/powerpoint/2010/main" val="2575255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21EC1-5656-7E7D-B058-6383726689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E8C0F16-6539-E391-368F-8A548EEE06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CC24F0-2D56-4382-B5A0-A342FCF5D9E6}"/>
              </a:ext>
            </a:extLst>
          </p:cNvPr>
          <p:cNvSpPr>
            <a:spLocks noGrp="1"/>
          </p:cNvSpPr>
          <p:nvPr>
            <p:ph type="dt" sz="half" idx="10"/>
          </p:nvPr>
        </p:nvSpPr>
        <p:spPr/>
        <p:txBody>
          <a:bodyPr/>
          <a:lstStyle/>
          <a:p>
            <a:fld id="{5EB095EE-3068-BE49-AF50-00783BFDBBBD}" type="datetimeFigureOut">
              <a:rPr lang="en-US" smtClean="0"/>
              <a:t>2/12/25</a:t>
            </a:fld>
            <a:endParaRPr lang="en-US"/>
          </a:p>
        </p:txBody>
      </p:sp>
      <p:sp>
        <p:nvSpPr>
          <p:cNvPr id="5" name="Footer Placeholder 4">
            <a:extLst>
              <a:ext uri="{FF2B5EF4-FFF2-40B4-BE49-F238E27FC236}">
                <a16:creationId xmlns:a16="http://schemas.microsoft.com/office/drawing/2014/main" id="{54FEFB29-BD3F-CAC0-C9EB-0F8F3C5112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FFA947-802C-1F31-BC49-2B290185FFA1}"/>
              </a:ext>
            </a:extLst>
          </p:cNvPr>
          <p:cNvSpPr>
            <a:spLocks noGrp="1"/>
          </p:cNvSpPr>
          <p:nvPr>
            <p:ph type="sldNum" sz="quarter" idx="12"/>
          </p:nvPr>
        </p:nvSpPr>
        <p:spPr/>
        <p:txBody>
          <a:bodyPr/>
          <a:lstStyle/>
          <a:p>
            <a:fld id="{9441F794-CF11-634D-8185-9C2DD3EF3D35}" type="slidenum">
              <a:rPr lang="en-US" smtClean="0"/>
              <a:t>‹#›</a:t>
            </a:fld>
            <a:endParaRPr lang="en-US"/>
          </a:p>
        </p:txBody>
      </p:sp>
    </p:spTree>
    <p:extLst>
      <p:ext uri="{BB962C8B-B14F-4D97-AF65-F5344CB8AC3E}">
        <p14:creationId xmlns:p14="http://schemas.microsoft.com/office/powerpoint/2010/main" val="470144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85C597-ADC3-7A01-8879-B27F5D1D3CA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B1CAD33-244C-84F9-A851-35AA2CA6F8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3B06FF-404B-7E6F-9148-C427837909BD}"/>
              </a:ext>
            </a:extLst>
          </p:cNvPr>
          <p:cNvSpPr>
            <a:spLocks noGrp="1"/>
          </p:cNvSpPr>
          <p:nvPr>
            <p:ph type="dt" sz="half" idx="10"/>
          </p:nvPr>
        </p:nvSpPr>
        <p:spPr/>
        <p:txBody>
          <a:bodyPr/>
          <a:lstStyle/>
          <a:p>
            <a:fld id="{5EB095EE-3068-BE49-AF50-00783BFDBBBD}" type="datetimeFigureOut">
              <a:rPr lang="en-US" smtClean="0"/>
              <a:t>2/12/25</a:t>
            </a:fld>
            <a:endParaRPr lang="en-US"/>
          </a:p>
        </p:txBody>
      </p:sp>
      <p:sp>
        <p:nvSpPr>
          <p:cNvPr id="5" name="Footer Placeholder 4">
            <a:extLst>
              <a:ext uri="{FF2B5EF4-FFF2-40B4-BE49-F238E27FC236}">
                <a16:creationId xmlns:a16="http://schemas.microsoft.com/office/drawing/2014/main" id="{FCA6171E-3AA8-2ECF-5771-E05668EFEE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17A5EA-35B8-FEA9-9F8F-0A33D3272A04}"/>
              </a:ext>
            </a:extLst>
          </p:cNvPr>
          <p:cNvSpPr>
            <a:spLocks noGrp="1"/>
          </p:cNvSpPr>
          <p:nvPr>
            <p:ph type="sldNum" sz="quarter" idx="12"/>
          </p:nvPr>
        </p:nvSpPr>
        <p:spPr/>
        <p:txBody>
          <a:bodyPr/>
          <a:lstStyle/>
          <a:p>
            <a:fld id="{9441F794-CF11-634D-8185-9C2DD3EF3D35}" type="slidenum">
              <a:rPr lang="en-US" smtClean="0"/>
              <a:t>‹#›</a:t>
            </a:fld>
            <a:endParaRPr lang="en-US"/>
          </a:p>
        </p:txBody>
      </p:sp>
    </p:spTree>
    <p:extLst>
      <p:ext uri="{BB962C8B-B14F-4D97-AF65-F5344CB8AC3E}">
        <p14:creationId xmlns:p14="http://schemas.microsoft.com/office/powerpoint/2010/main" val="195865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49731-C8BF-D2AA-3369-4D642CC44A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75CA27-2BC2-EB26-F39B-E7B30318B5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8D0B29-DEB9-586B-D05C-C6D9FF981981}"/>
              </a:ext>
            </a:extLst>
          </p:cNvPr>
          <p:cNvSpPr>
            <a:spLocks noGrp="1"/>
          </p:cNvSpPr>
          <p:nvPr>
            <p:ph type="dt" sz="half" idx="10"/>
          </p:nvPr>
        </p:nvSpPr>
        <p:spPr/>
        <p:txBody>
          <a:bodyPr/>
          <a:lstStyle/>
          <a:p>
            <a:fld id="{5EB095EE-3068-BE49-AF50-00783BFDBBBD}" type="datetimeFigureOut">
              <a:rPr lang="en-US" smtClean="0"/>
              <a:t>2/12/25</a:t>
            </a:fld>
            <a:endParaRPr lang="en-US"/>
          </a:p>
        </p:txBody>
      </p:sp>
      <p:sp>
        <p:nvSpPr>
          <p:cNvPr id="5" name="Footer Placeholder 4">
            <a:extLst>
              <a:ext uri="{FF2B5EF4-FFF2-40B4-BE49-F238E27FC236}">
                <a16:creationId xmlns:a16="http://schemas.microsoft.com/office/drawing/2014/main" id="{56F56DBE-0C17-DB0B-734B-393D457A42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6AAA9A-D9BB-4561-76CB-2A1475EC3AA3}"/>
              </a:ext>
            </a:extLst>
          </p:cNvPr>
          <p:cNvSpPr>
            <a:spLocks noGrp="1"/>
          </p:cNvSpPr>
          <p:nvPr>
            <p:ph type="sldNum" sz="quarter" idx="12"/>
          </p:nvPr>
        </p:nvSpPr>
        <p:spPr/>
        <p:txBody>
          <a:bodyPr/>
          <a:lstStyle/>
          <a:p>
            <a:fld id="{9441F794-CF11-634D-8185-9C2DD3EF3D35}" type="slidenum">
              <a:rPr lang="en-US" smtClean="0"/>
              <a:t>‹#›</a:t>
            </a:fld>
            <a:endParaRPr lang="en-US"/>
          </a:p>
        </p:txBody>
      </p:sp>
    </p:spTree>
    <p:extLst>
      <p:ext uri="{BB962C8B-B14F-4D97-AF65-F5344CB8AC3E}">
        <p14:creationId xmlns:p14="http://schemas.microsoft.com/office/powerpoint/2010/main" val="3820727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454F9-D586-2120-7EA0-7E24470A91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45978BD-BCD0-0F66-7C75-7A9F7C07213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16793C-F353-DE1D-CE9B-A740549A06DD}"/>
              </a:ext>
            </a:extLst>
          </p:cNvPr>
          <p:cNvSpPr>
            <a:spLocks noGrp="1"/>
          </p:cNvSpPr>
          <p:nvPr>
            <p:ph type="dt" sz="half" idx="10"/>
          </p:nvPr>
        </p:nvSpPr>
        <p:spPr/>
        <p:txBody>
          <a:bodyPr/>
          <a:lstStyle/>
          <a:p>
            <a:fld id="{5EB095EE-3068-BE49-AF50-00783BFDBBBD}" type="datetimeFigureOut">
              <a:rPr lang="en-US" smtClean="0"/>
              <a:t>2/12/25</a:t>
            </a:fld>
            <a:endParaRPr lang="en-US"/>
          </a:p>
        </p:txBody>
      </p:sp>
      <p:sp>
        <p:nvSpPr>
          <p:cNvPr id="5" name="Footer Placeholder 4">
            <a:extLst>
              <a:ext uri="{FF2B5EF4-FFF2-40B4-BE49-F238E27FC236}">
                <a16:creationId xmlns:a16="http://schemas.microsoft.com/office/drawing/2014/main" id="{AE1AFD5E-305F-57F8-B987-CDF6FB0C4E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D34198-7936-9B46-E59C-935C2EDD4D83}"/>
              </a:ext>
            </a:extLst>
          </p:cNvPr>
          <p:cNvSpPr>
            <a:spLocks noGrp="1"/>
          </p:cNvSpPr>
          <p:nvPr>
            <p:ph type="sldNum" sz="quarter" idx="12"/>
          </p:nvPr>
        </p:nvSpPr>
        <p:spPr/>
        <p:txBody>
          <a:bodyPr/>
          <a:lstStyle/>
          <a:p>
            <a:fld id="{9441F794-CF11-634D-8185-9C2DD3EF3D35}" type="slidenum">
              <a:rPr lang="en-US" smtClean="0"/>
              <a:t>‹#›</a:t>
            </a:fld>
            <a:endParaRPr lang="en-US"/>
          </a:p>
        </p:txBody>
      </p:sp>
    </p:spTree>
    <p:extLst>
      <p:ext uri="{BB962C8B-B14F-4D97-AF65-F5344CB8AC3E}">
        <p14:creationId xmlns:p14="http://schemas.microsoft.com/office/powerpoint/2010/main" val="2949915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DCDE2-7A0A-DA29-C4D8-8C2A29B9E7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700E0F-D966-D0AA-C8A3-2831404CBE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1C2096-9AB1-F1AE-EB38-25FE306783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256B4A-C4A2-207F-4241-11D90C82C4F7}"/>
              </a:ext>
            </a:extLst>
          </p:cNvPr>
          <p:cNvSpPr>
            <a:spLocks noGrp="1"/>
          </p:cNvSpPr>
          <p:nvPr>
            <p:ph type="dt" sz="half" idx="10"/>
          </p:nvPr>
        </p:nvSpPr>
        <p:spPr/>
        <p:txBody>
          <a:bodyPr/>
          <a:lstStyle/>
          <a:p>
            <a:fld id="{5EB095EE-3068-BE49-AF50-00783BFDBBBD}" type="datetimeFigureOut">
              <a:rPr lang="en-US" smtClean="0"/>
              <a:t>2/12/25</a:t>
            </a:fld>
            <a:endParaRPr lang="en-US"/>
          </a:p>
        </p:txBody>
      </p:sp>
      <p:sp>
        <p:nvSpPr>
          <p:cNvPr id="6" name="Footer Placeholder 5">
            <a:extLst>
              <a:ext uri="{FF2B5EF4-FFF2-40B4-BE49-F238E27FC236}">
                <a16:creationId xmlns:a16="http://schemas.microsoft.com/office/drawing/2014/main" id="{885D4965-F27B-DC61-49E8-FB716391C7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FC7E50-7CC0-2B0C-2AE9-D8A61264D74A}"/>
              </a:ext>
            </a:extLst>
          </p:cNvPr>
          <p:cNvSpPr>
            <a:spLocks noGrp="1"/>
          </p:cNvSpPr>
          <p:nvPr>
            <p:ph type="sldNum" sz="quarter" idx="12"/>
          </p:nvPr>
        </p:nvSpPr>
        <p:spPr/>
        <p:txBody>
          <a:bodyPr/>
          <a:lstStyle/>
          <a:p>
            <a:fld id="{9441F794-CF11-634D-8185-9C2DD3EF3D35}" type="slidenum">
              <a:rPr lang="en-US" smtClean="0"/>
              <a:t>‹#›</a:t>
            </a:fld>
            <a:endParaRPr lang="en-US"/>
          </a:p>
        </p:txBody>
      </p:sp>
    </p:spTree>
    <p:extLst>
      <p:ext uri="{BB962C8B-B14F-4D97-AF65-F5344CB8AC3E}">
        <p14:creationId xmlns:p14="http://schemas.microsoft.com/office/powerpoint/2010/main" val="3367537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F46EC-D8A8-7EE6-AD0D-E2B671B0DCC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B6E6F88-40FB-B994-A688-D4B28E1FE1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14E2E7-3DD5-CB3F-6441-9A6799E595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C69051-CE95-D467-3B32-AFEBAE0FD7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73C02A-B5F0-AA41-918A-27D37EDBC3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043EF17-B647-3936-7DAE-ED803C1DEF01}"/>
              </a:ext>
            </a:extLst>
          </p:cNvPr>
          <p:cNvSpPr>
            <a:spLocks noGrp="1"/>
          </p:cNvSpPr>
          <p:nvPr>
            <p:ph type="dt" sz="half" idx="10"/>
          </p:nvPr>
        </p:nvSpPr>
        <p:spPr/>
        <p:txBody>
          <a:bodyPr/>
          <a:lstStyle/>
          <a:p>
            <a:fld id="{5EB095EE-3068-BE49-AF50-00783BFDBBBD}" type="datetimeFigureOut">
              <a:rPr lang="en-US" smtClean="0"/>
              <a:t>2/12/25</a:t>
            </a:fld>
            <a:endParaRPr lang="en-US"/>
          </a:p>
        </p:txBody>
      </p:sp>
      <p:sp>
        <p:nvSpPr>
          <p:cNvPr id="8" name="Footer Placeholder 7">
            <a:extLst>
              <a:ext uri="{FF2B5EF4-FFF2-40B4-BE49-F238E27FC236}">
                <a16:creationId xmlns:a16="http://schemas.microsoft.com/office/drawing/2014/main" id="{D8DDBFEC-90C5-E392-9B69-2000E701FE6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BFD6F4-22DE-58C8-173A-0B82C1C4BF97}"/>
              </a:ext>
            </a:extLst>
          </p:cNvPr>
          <p:cNvSpPr>
            <a:spLocks noGrp="1"/>
          </p:cNvSpPr>
          <p:nvPr>
            <p:ph type="sldNum" sz="quarter" idx="12"/>
          </p:nvPr>
        </p:nvSpPr>
        <p:spPr/>
        <p:txBody>
          <a:bodyPr/>
          <a:lstStyle/>
          <a:p>
            <a:fld id="{9441F794-CF11-634D-8185-9C2DD3EF3D35}" type="slidenum">
              <a:rPr lang="en-US" smtClean="0"/>
              <a:t>‹#›</a:t>
            </a:fld>
            <a:endParaRPr lang="en-US"/>
          </a:p>
        </p:txBody>
      </p:sp>
    </p:spTree>
    <p:extLst>
      <p:ext uri="{BB962C8B-B14F-4D97-AF65-F5344CB8AC3E}">
        <p14:creationId xmlns:p14="http://schemas.microsoft.com/office/powerpoint/2010/main" val="1061123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074DB-C801-5F4E-CD0A-86BD77F25D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776FBE3-52D0-0241-1F97-A5158940E066}"/>
              </a:ext>
            </a:extLst>
          </p:cNvPr>
          <p:cNvSpPr>
            <a:spLocks noGrp="1"/>
          </p:cNvSpPr>
          <p:nvPr>
            <p:ph type="dt" sz="half" idx="10"/>
          </p:nvPr>
        </p:nvSpPr>
        <p:spPr/>
        <p:txBody>
          <a:bodyPr/>
          <a:lstStyle/>
          <a:p>
            <a:fld id="{5EB095EE-3068-BE49-AF50-00783BFDBBBD}" type="datetimeFigureOut">
              <a:rPr lang="en-US" smtClean="0"/>
              <a:t>2/12/25</a:t>
            </a:fld>
            <a:endParaRPr lang="en-US"/>
          </a:p>
        </p:txBody>
      </p:sp>
      <p:sp>
        <p:nvSpPr>
          <p:cNvPr id="4" name="Footer Placeholder 3">
            <a:extLst>
              <a:ext uri="{FF2B5EF4-FFF2-40B4-BE49-F238E27FC236}">
                <a16:creationId xmlns:a16="http://schemas.microsoft.com/office/drawing/2014/main" id="{3E9A9A17-7ADC-2976-6DF4-C0F11D4127B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1F6D73-E2F5-01D3-748A-0E3506277090}"/>
              </a:ext>
            </a:extLst>
          </p:cNvPr>
          <p:cNvSpPr>
            <a:spLocks noGrp="1"/>
          </p:cNvSpPr>
          <p:nvPr>
            <p:ph type="sldNum" sz="quarter" idx="12"/>
          </p:nvPr>
        </p:nvSpPr>
        <p:spPr/>
        <p:txBody>
          <a:bodyPr/>
          <a:lstStyle/>
          <a:p>
            <a:fld id="{9441F794-CF11-634D-8185-9C2DD3EF3D35}" type="slidenum">
              <a:rPr lang="en-US" smtClean="0"/>
              <a:t>‹#›</a:t>
            </a:fld>
            <a:endParaRPr lang="en-US"/>
          </a:p>
        </p:txBody>
      </p:sp>
    </p:spTree>
    <p:extLst>
      <p:ext uri="{BB962C8B-B14F-4D97-AF65-F5344CB8AC3E}">
        <p14:creationId xmlns:p14="http://schemas.microsoft.com/office/powerpoint/2010/main" val="431279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61C4B9-A317-C281-9A3D-7E7E7F6992D0}"/>
              </a:ext>
            </a:extLst>
          </p:cNvPr>
          <p:cNvSpPr>
            <a:spLocks noGrp="1"/>
          </p:cNvSpPr>
          <p:nvPr>
            <p:ph type="dt" sz="half" idx="10"/>
          </p:nvPr>
        </p:nvSpPr>
        <p:spPr/>
        <p:txBody>
          <a:bodyPr/>
          <a:lstStyle/>
          <a:p>
            <a:fld id="{5EB095EE-3068-BE49-AF50-00783BFDBBBD}" type="datetimeFigureOut">
              <a:rPr lang="en-US" smtClean="0"/>
              <a:t>2/12/25</a:t>
            </a:fld>
            <a:endParaRPr lang="en-US"/>
          </a:p>
        </p:txBody>
      </p:sp>
      <p:sp>
        <p:nvSpPr>
          <p:cNvPr id="3" name="Footer Placeholder 2">
            <a:extLst>
              <a:ext uri="{FF2B5EF4-FFF2-40B4-BE49-F238E27FC236}">
                <a16:creationId xmlns:a16="http://schemas.microsoft.com/office/drawing/2014/main" id="{0CAB5BCB-4407-2DC0-785B-9EB2D90519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949B146-53FC-A680-3860-73245B5E266A}"/>
              </a:ext>
            </a:extLst>
          </p:cNvPr>
          <p:cNvSpPr>
            <a:spLocks noGrp="1"/>
          </p:cNvSpPr>
          <p:nvPr>
            <p:ph type="sldNum" sz="quarter" idx="12"/>
          </p:nvPr>
        </p:nvSpPr>
        <p:spPr/>
        <p:txBody>
          <a:bodyPr/>
          <a:lstStyle/>
          <a:p>
            <a:fld id="{9441F794-CF11-634D-8185-9C2DD3EF3D35}" type="slidenum">
              <a:rPr lang="en-US" smtClean="0"/>
              <a:t>‹#›</a:t>
            </a:fld>
            <a:endParaRPr lang="en-US"/>
          </a:p>
        </p:txBody>
      </p:sp>
    </p:spTree>
    <p:extLst>
      <p:ext uri="{BB962C8B-B14F-4D97-AF65-F5344CB8AC3E}">
        <p14:creationId xmlns:p14="http://schemas.microsoft.com/office/powerpoint/2010/main" val="1600013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C6C04-50F4-52ED-5201-8C09DEB812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3B168E1-5D80-3809-2E27-F5B81CF9A3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8193C8E-3C81-B3D1-DB2A-2348C68A05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069698-C1EF-266D-303C-DBC270DE6191}"/>
              </a:ext>
            </a:extLst>
          </p:cNvPr>
          <p:cNvSpPr>
            <a:spLocks noGrp="1"/>
          </p:cNvSpPr>
          <p:nvPr>
            <p:ph type="dt" sz="half" idx="10"/>
          </p:nvPr>
        </p:nvSpPr>
        <p:spPr/>
        <p:txBody>
          <a:bodyPr/>
          <a:lstStyle/>
          <a:p>
            <a:fld id="{5EB095EE-3068-BE49-AF50-00783BFDBBBD}" type="datetimeFigureOut">
              <a:rPr lang="en-US" smtClean="0"/>
              <a:t>2/12/25</a:t>
            </a:fld>
            <a:endParaRPr lang="en-US"/>
          </a:p>
        </p:txBody>
      </p:sp>
      <p:sp>
        <p:nvSpPr>
          <p:cNvPr id="6" name="Footer Placeholder 5">
            <a:extLst>
              <a:ext uri="{FF2B5EF4-FFF2-40B4-BE49-F238E27FC236}">
                <a16:creationId xmlns:a16="http://schemas.microsoft.com/office/drawing/2014/main" id="{2C10069E-22B1-9036-F52F-7979D7F4F1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70B038-1C48-49B8-B5F7-2F9D750DFA3D}"/>
              </a:ext>
            </a:extLst>
          </p:cNvPr>
          <p:cNvSpPr>
            <a:spLocks noGrp="1"/>
          </p:cNvSpPr>
          <p:nvPr>
            <p:ph type="sldNum" sz="quarter" idx="12"/>
          </p:nvPr>
        </p:nvSpPr>
        <p:spPr/>
        <p:txBody>
          <a:bodyPr/>
          <a:lstStyle/>
          <a:p>
            <a:fld id="{9441F794-CF11-634D-8185-9C2DD3EF3D35}" type="slidenum">
              <a:rPr lang="en-US" smtClean="0"/>
              <a:t>‹#›</a:t>
            </a:fld>
            <a:endParaRPr lang="en-US"/>
          </a:p>
        </p:txBody>
      </p:sp>
    </p:spTree>
    <p:extLst>
      <p:ext uri="{BB962C8B-B14F-4D97-AF65-F5344CB8AC3E}">
        <p14:creationId xmlns:p14="http://schemas.microsoft.com/office/powerpoint/2010/main" val="4136603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6AF42-8348-65ED-8920-7B1F10EFF0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FEF78DB-CE77-51E3-299E-392F1787F0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3AD8E6E-2C4C-7A16-494E-2ED7528832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4F0551-B70D-45BD-FF2E-9AB99B41AB6D}"/>
              </a:ext>
            </a:extLst>
          </p:cNvPr>
          <p:cNvSpPr>
            <a:spLocks noGrp="1"/>
          </p:cNvSpPr>
          <p:nvPr>
            <p:ph type="dt" sz="half" idx="10"/>
          </p:nvPr>
        </p:nvSpPr>
        <p:spPr/>
        <p:txBody>
          <a:bodyPr/>
          <a:lstStyle/>
          <a:p>
            <a:fld id="{5EB095EE-3068-BE49-AF50-00783BFDBBBD}" type="datetimeFigureOut">
              <a:rPr lang="en-US" smtClean="0"/>
              <a:t>2/12/25</a:t>
            </a:fld>
            <a:endParaRPr lang="en-US"/>
          </a:p>
        </p:txBody>
      </p:sp>
      <p:sp>
        <p:nvSpPr>
          <p:cNvPr id="6" name="Footer Placeholder 5">
            <a:extLst>
              <a:ext uri="{FF2B5EF4-FFF2-40B4-BE49-F238E27FC236}">
                <a16:creationId xmlns:a16="http://schemas.microsoft.com/office/drawing/2014/main" id="{D9FEAC84-C365-1D82-B05A-06D27A419C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7FA7CF-34D4-EBC9-932A-5B24D390C743}"/>
              </a:ext>
            </a:extLst>
          </p:cNvPr>
          <p:cNvSpPr>
            <a:spLocks noGrp="1"/>
          </p:cNvSpPr>
          <p:nvPr>
            <p:ph type="sldNum" sz="quarter" idx="12"/>
          </p:nvPr>
        </p:nvSpPr>
        <p:spPr/>
        <p:txBody>
          <a:bodyPr/>
          <a:lstStyle/>
          <a:p>
            <a:fld id="{9441F794-CF11-634D-8185-9C2DD3EF3D35}" type="slidenum">
              <a:rPr lang="en-US" smtClean="0"/>
              <a:t>‹#›</a:t>
            </a:fld>
            <a:endParaRPr lang="en-US"/>
          </a:p>
        </p:txBody>
      </p:sp>
    </p:spTree>
    <p:extLst>
      <p:ext uri="{BB962C8B-B14F-4D97-AF65-F5344CB8AC3E}">
        <p14:creationId xmlns:p14="http://schemas.microsoft.com/office/powerpoint/2010/main" val="849177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18B968-FABA-AC38-3216-85924BD101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840C6C-E912-A62D-7467-96C03AD0D8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189A64-21F7-DBE9-6DA0-EC17E917A9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EB095EE-3068-BE49-AF50-00783BFDBBBD}" type="datetimeFigureOut">
              <a:rPr lang="en-US" smtClean="0"/>
              <a:t>2/12/25</a:t>
            </a:fld>
            <a:endParaRPr lang="en-US"/>
          </a:p>
        </p:txBody>
      </p:sp>
      <p:sp>
        <p:nvSpPr>
          <p:cNvPr id="5" name="Footer Placeholder 4">
            <a:extLst>
              <a:ext uri="{FF2B5EF4-FFF2-40B4-BE49-F238E27FC236}">
                <a16:creationId xmlns:a16="http://schemas.microsoft.com/office/drawing/2014/main" id="{5BB8FD11-D729-D648-E3CB-FA0AF4231B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9908FED-4BE5-C73E-930F-395EB0BE38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441F794-CF11-634D-8185-9C2DD3EF3D35}" type="slidenum">
              <a:rPr lang="en-US" smtClean="0"/>
              <a:t>‹#›</a:t>
            </a:fld>
            <a:endParaRPr lang="en-US"/>
          </a:p>
        </p:txBody>
      </p:sp>
    </p:spTree>
    <p:extLst>
      <p:ext uri="{BB962C8B-B14F-4D97-AF65-F5344CB8AC3E}">
        <p14:creationId xmlns:p14="http://schemas.microsoft.com/office/powerpoint/2010/main" val="29394436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customXml" Target="../ink/ink2.xm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customXml" Target="../ink/ink4.xml"/></Relationships>
</file>

<file path=ppt/slides/_rels/slide3.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customXml" Target="../ink/ink6.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customXml" Target="../ink/ink7.xml"/><Relationship Id="rId1" Type="http://schemas.openxmlformats.org/officeDocument/2006/relationships/slideLayout" Target="../slideLayouts/slideLayout2.xml"/><Relationship Id="rId6" Type="http://schemas.openxmlformats.org/officeDocument/2006/relationships/customXml" Target="../ink/ink9.xml"/><Relationship Id="rId5" Type="http://schemas.openxmlformats.org/officeDocument/2006/relationships/image" Target="../media/image11.png"/><Relationship Id="rId4" Type="http://schemas.openxmlformats.org/officeDocument/2006/relationships/customXml" Target="../ink/ink8.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kaggle.com/code/faressayah/lending-club-loan-defaulters-prediction/notebook"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9EE3C-DAD6-D106-4862-20ABBE74BB0E}"/>
              </a:ext>
            </a:extLst>
          </p:cNvPr>
          <p:cNvSpPr>
            <a:spLocks noGrp="1"/>
          </p:cNvSpPr>
          <p:nvPr>
            <p:ph type="ctrTitle"/>
          </p:nvPr>
        </p:nvSpPr>
        <p:spPr/>
        <p:txBody>
          <a:bodyPr/>
          <a:lstStyle/>
          <a:p>
            <a:r>
              <a:rPr lang="en-US" dirty="0" err="1"/>
              <a:t>LendingClub</a:t>
            </a:r>
            <a:endParaRPr lang="en-US" dirty="0"/>
          </a:p>
        </p:txBody>
      </p:sp>
      <p:sp>
        <p:nvSpPr>
          <p:cNvPr id="3" name="Subtitle 2">
            <a:extLst>
              <a:ext uri="{FF2B5EF4-FFF2-40B4-BE49-F238E27FC236}">
                <a16:creationId xmlns:a16="http://schemas.microsoft.com/office/drawing/2014/main" id="{8F19D584-F8C0-DDE5-08E6-78CB46554506}"/>
              </a:ext>
            </a:extLst>
          </p:cNvPr>
          <p:cNvSpPr>
            <a:spLocks noGrp="1"/>
          </p:cNvSpPr>
          <p:nvPr>
            <p:ph type="subTitle" idx="1"/>
          </p:nvPr>
        </p:nvSpPr>
        <p:spPr/>
        <p:txBody>
          <a:bodyPr/>
          <a:lstStyle/>
          <a:p>
            <a:r>
              <a:rPr lang="en-US" dirty="0"/>
              <a:t>02/04/2025</a:t>
            </a:r>
          </a:p>
        </p:txBody>
      </p:sp>
    </p:spTree>
    <p:extLst>
      <p:ext uri="{BB962C8B-B14F-4D97-AF65-F5344CB8AC3E}">
        <p14:creationId xmlns:p14="http://schemas.microsoft.com/office/powerpoint/2010/main" val="38147017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52C2D-4AB6-0571-973E-CC4C7AECDFED}"/>
              </a:ext>
            </a:extLst>
          </p:cNvPr>
          <p:cNvSpPr>
            <a:spLocks noGrp="1"/>
          </p:cNvSpPr>
          <p:nvPr>
            <p:ph type="title"/>
          </p:nvPr>
        </p:nvSpPr>
        <p:spPr/>
        <p:txBody>
          <a:bodyPr/>
          <a:lstStyle/>
          <a:p>
            <a:pPr>
              <a:spcBef>
                <a:spcPts val="900"/>
              </a:spcBef>
            </a:pPr>
            <a:r>
              <a:rPr lang="en-US" b="1" dirty="0">
                <a:solidFill>
                  <a:srgbClr val="0E0E0E"/>
                </a:solidFill>
                <a:latin typeface=".SF NS"/>
              </a:rPr>
              <a:t>2. Feature selection &amp; engineering.</a:t>
            </a:r>
          </a:p>
        </p:txBody>
      </p:sp>
      <p:sp>
        <p:nvSpPr>
          <p:cNvPr id="3" name="Content Placeholder 2">
            <a:extLst>
              <a:ext uri="{FF2B5EF4-FFF2-40B4-BE49-F238E27FC236}">
                <a16:creationId xmlns:a16="http://schemas.microsoft.com/office/drawing/2014/main" id="{2399B5EE-E9D4-C837-3E36-89569ED60DA2}"/>
              </a:ext>
            </a:extLst>
          </p:cNvPr>
          <p:cNvSpPr>
            <a:spLocks noGrp="1"/>
          </p:cNvSpPr>
          <p:nvPr>
            <p:ph idx="1"/>
          </p:nvPr>
        </p:nvSpPr>
        <p:spPr/>
        <p:txBody>
          <a:bodyPr>
            <a:normAutofit fontScale="92500" lnSpcReduction="10000"/>
          </a:bodyPr>
          <a:lstStyle/>
          <a:p>
            <a:pPr marL="514350" indent="-514350">
              <a:buFont typeface="+mj-lt"/>
              <a:buAutoNum type="arabicPeriod"/>
            </a:pPr>
            <a:r>
              <a:rPr lang="en-US" dirty="0"/>
              <a:t>Split train and test data</a:t>
            </a:r>
          </a:p>
          <a:p>
            <a:pPr marL="514350" indent="-514350">
              <a:buFont typeface="+mj-lt"/>
              <a:buAutoNum type="arabicPeriod"/>
            </a:pPr>
            <a:r>
              <a:rPr lang="en-US" dirty="0"/>
              <a:t>Remove outliers in the training dataset</a:t>
            </a:r>
          </a:p>
          <a:p>
            <a:pPr marL="514350" indent="-514350">
              <a:buFont typeface="+mj-lt"/>
              <a:buAutoNum type="arabicPeriod"/>
            </a:pPr>
            <a:r>
              <a:rPr lang="en-US" dirty="0"/>
              <a:t>Separate feature and label</a:t>
            </a:r>
          </a:p>
          <a:p>
            <a:pPr marL="514350" indent="-514350">
              <a:buFont typeface="+mj-lt"/>
              <a:buAutoNum type="arabicPeriod"/>
            </a:pPr>
            <a:r>
              <a:rPr lang="en-US" dirty="0">
                <a:solidFill>
                  <a:srgbClr val="0E0E0E"/>
                </a:solidFill>
                <a:latin typeface=".SF NS"/>
              </a:rPr>
              <a:t>S</a:t>
            </a:r>
            <a:r>
              <a:rPr lang="en-US" dirty="0">
                <a:solidFill>
                  <a:srgbClr val="0E0E0E"/>
                </a:solidFill>
                <a:effectLst/>
                <a:latin typeface=".SF NS"/>
              </a:rPr>
              <a:t>cale the feature data and ensuring that all arrays are in the correct format and data type (float32)</a:t>
            </a:r>
          </a:p>
          <a:p>
            <a:pPr lvl="1"/>
            <a:r>
              <a:rPr lang="en-US" b="1" dirty="0">
                <a:solidFill>
                  <a:srgbClr val="0E0E0E"/>
                </a:solidFill>
                <a:effectLst/>
                <a:latin typeface=".SF NS"/>
              </a:rPr>
              <a:t>Fit:</a:t>
            </a:r>
            <a:r>
              <a:rPr lang="en-US" dirty="0">
                <a:solidFill>
                  <a:srgbClr val="0E0E0E"/>
                </a:solidFill>
                <a:effectLst/>
                <a:latin typeface=".SF NS"/>
              </a:rPr>
              <a:t> The </a:t>
            </a:r>
            <a:r>
              <a:rPr lang="en-US" dirty="0">
                <a:solidFill>
                  <a:srgbClr val="0E0E0E"/>
                </a:solidFill>
                <a:effectLst/>
                <a:latin typeface=".AppleSystemUIFontMonospaced"/>
              </a:rPr>
              <a:t>fit</a:t>
            </a:r>
            <a:r>
              <a:rPr lang="en-US" dirty="0">
                <a:solidFill>
                  <a:srgbClr val="0E0E0E"/>
                </a:solidFill>
                <a:effectLst/>
                <a:latin typeface=".SF NS"/>
              </a:rPr>
              <a:t> part calculates the minimum and maximum values for each feature in the training set.</a:t>
            </a:r>
          </a:p>
          <a:p>
            <a:pPr lvl="1">
              <a:spcBef>
                <a:spcPts val="900"/>
              </a:spcBef>
            </a:pPr>
            <a:r>
              <a:rPr lang="en-US" b="1" dirty="0">
                <a:solidFill>
                  <a:srgbClr val="0E0E0E"/>
                </a:solidFill>
                <a:effectLst/>
                <a:latin typeface=".SF NS"/>
              </a:rPr>
              <a:t>Transform:</a:t>
            </a:r>
            <a:r>
              <a:rPr lang="en-US" dirty="0">
                <a:solidFill>
                  <a:srgbClr val="0E0E0E"/>
                </a:solidFill>
                <a:effectLst/>
                <a:latin typeface=".SF NS"/>
              </a:rPr>
              <a:t> It then uses these values to scale the training data so that each feature value falls within the range [0, 1].</a:t>
            </a:r>
          </a:p>
          <a:p>
            <a:pPr lvl="1">
              <a:spcBef>
                <a:spcPts val="900"/>
              </a:spcBef>
            </a:pPr>
            <a:r>
              <a:rPr lang="en-US" dirty="0">
                <a:solidFill>
                  <a:srgbClr val="0E0E0E"/>
                </a:solidFill>
                <a:effectLst/>
                <a:latin typeface=".SF NS"/>
              </a:rPr>
              <a:t>Applies the same scaling transformation to the test set using the min and max values computed from the training set. This ensures consistency between training and testing data.</a:t>
            </a:r>
          </a:p>
          <a:p>
            <a:pPr lvl="1">
              <a:spcBef>
                <a:spcPts val="900"/>
              </a:spcBef>
            </a:pPr>
            <a:endParaRPr lang="en-US" dirty="0">
              <a:solidFill>
                <a:srgbClr val="0E0E0E"/>
              </a:solidFill>
              <a:effectLst/>
              <a:latin typeface=".SF NS"/>
            </a:endParaRPr>
          </a:p>
          <a:p>
            <a:pPr lvl="1">
              <a:spcBef>
                <a:spcPts val="900"/>
              </a:spcBef>
            </a:pPr>
            <a:endParaRPr lang="en-US" dirty="0">
              <a:solidFill>
                <a:srgbClr val="0E0E0E"/>
              </a:solidFill>
              <a:effectLst/>
              <a:latin typeface=".SF NS"/>
            </a:endParaRPr>
          </a:p>
          <a:p>
            <a:pPr marL="971550" lvl="1" indent="-514350">
              <a:buFont typeface="+mj-lt"/>
              <a:buAutoNum type="arabicPeriod"/>
            </a:pPr>
            <a:endParaRPr lang="en-US" dirty="0">
              <a:solidFill>
                <a:srgbClr val="0E0E0E"/>
              </a:solidFill>
              <a:effectLst/>
              <a:latin typeface=".SF NS"/>
            </a:endParaRPr>
          </a:p>
          <a:p>
            <a:pPr marL="514350" indent="-514350">
              <a:buFont typeface="+mj-lt"/>
              <a:buAutoNum type="arabicPeriod"/>
            </a:pPr>
            <a:endParaRPr lang="en-US" dirty="0"/>
          </a:p>
          <a:p>
            <a:endParaRPr lang="en-US" dirty="0"/>
          </a:p>
        </p:txBody>
      </p:sp>
    </p:spTree>
    <p:extLst>
      <p:ext uri="{BB962C8B-B14F-4D97-AF65-F5344CB8AC3E}">
        <p14:creationId xmlns:p14="http://schemas.microsoft.com/office/powerpoint/2010/main" val="694688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F2099-9140-44D5-D925-2C5F0D726EFA}"/>
              </a:ext>
            </a:extLst>
          </p:cNvPr>
          <p:cNvSpPr>
            <a:spLocks noGrp="1"/>
          </p:cNvSpPr>
          <p:nvPr>
            <p:ph type="title"/>
          </p:nvPr>
        </p:nvSpPr>
        <p:spPr/>
        <p:txBody>
          <a:bodyPr/>
          <a:lstStyle/>
          <a:p>
            <a:r>
              <a:rPr lang="en-US" b="1" dirty="0">
                <a:solidFill>
                  <a:srgbClr val="0E0E0E"/>
                </a:solidFill>
                <a:latin typeface=".SF NS"/>
              </a:rPr>
              <a:t>3. Model training &amp; validation.</a:t>
            </a:r>
          </a:p>
        </p:txBody>
      </p:sp>
      <p:sp>
        <p:nvSpPr>
          <p:cNvPr id="3" name="Content Placeholder 2">
            <a:extLst>
              <a:ext uri="{FF2B5EF4-FFF2-40B4-BE49-F238E27FC236}">
                <a16:creationId xmlns:a16="http://schemas.microsoft.com/office/drawing/2014/main" id="{3CFFF08D-D22D-AFFC-AAD1-528AE43005BA}"/>
              </a:ext>
            </a:extLst>
          </p:cNvPr>
          <p:cNvSpPr>
            <a:spLocks noGrp="1"/>
          </p:cNvSpPr>
          <p:nvPr>
            <p:ph idx="1"/>
          </p:nvPr>
        </p:nvSpPr>
        <p:spPr/>
        <p:txBody>
          <a:bodyPr/>
          <a:lstStyle/>
          <a:p>
            <a:r>
              <a:rPr lang="en-US" sz="2600" dirty="0"/>
              <a:t>Build a simple neural network model and Compile the model</a:t>
            </a:r>
          </a:p>
          <a:p>
            <a:r>
              <a:rPr lang="en-US" sz="2600" dirty="0"/>
              <a:t>Train the model using training data</a:t>
            </a:r>
          </a:p>
          <a:p>
            <a:r>
              <a:rPr lang="en-US" sz="2600" dirty="0" err="1"/>
              <a:t>model.fit</a:t>
            </a:r>
            <a:r>
              <a:rPr lang="en-US" sz="2600" dirty="0"/>
              <a:t>(</a:t>
            </a:r>
            <a:r>
              <a:rPr lang="en-US" sz="2600" dirty="0" err="1"/>
              <a:t>X_train</a:t>
            </a:r>
            <a:r>
              <a:rPr lang="en-US" sz="2600" dirty="0"/>
              <a:t>, </a:t>
            </a:r>
            <a:r>
              <a:rPr lang="en-US" sz="2600" dirty="0" err="1"/>
              <a:t>y_train</a:t>
            </a:r>
            <a:r>
              <a:rPr lang="en-US" sz="2600" dirty="0"/>
              <a:t>, epochs=5, </a:t>
            </a:r>
            <a:r>
              <a:rPr lang="en-US" sz="2600" dirty="0" err="1"/>
              <a:t>batch_size</a:t>
            </a:r>
            <a:r>
              <a:rPr lang="en-US" sz="2600" dirty="0"/>
              <a:t>=128, </a:t>
            </a:r>
            <a:r>
              <a:rPr lang="en-US" sz="2600" dirty="0" err="1"/>
              <a:t>validation_split</a:t>
            </a:r>
            <a:r>
              <a:rPr lang="en-US" sz="2600" dirty="0"/>
              <a:t>=0.2)</a:t>
            </a:r>
          </a:p>
          <a:p>
            <a:r>
              <a:rPr lang="en-US" sz="2600" dirty="0"/>
              <a:t>Evaluate Model using test data and check different matrix.</a:t>
            </a:r>
          </a:p>
          <a:p>
            <a:pPr>
              <a:spcBef>
                <a:spcPts val="900"/>
              </a:spcBef>
            </a:pPr>
            <a:r>
              <a:rPr lang="en-US" b="1" dirty="0">
                <a:solidFill>
                  <a:srgbClr val="0E0E0E"/>
                </a:solidFill>
                <a:effectLst/>
                <a:latin typeface=".SF NS"/>
              </a:rPr>
              <a:t>Evaluation Metrics:</a:t>
            </a:r>
            <a:endParaRPr lang="en-US" dirty="0">
              <a:solidFill>
                <a:srgbClr val="0E0E0E"/>
              </a:solidFill>
              <a:effectLst/>
              <a:latin typeface=".SF NS"/>
            </a:endParaRPr>
          </a:p>
          <a:p>
            <a:pPr lvl="1">
              <a:spcBef>
                <a:spcPts val="900"/>
              </a:spcBef>
            </a:pPr>
            <a:r>
              <a:rPr lang="en-US" dirty="0">
                <a:solidFill>
                  <a:srgbClr val="0E0E0E"/>
                </a:solidFill>
                <a:effectLst/>
                <a:latin typeface=".SF NS"/>
              </a:rPr>
              <a:t>Accuracy, Precision, Recall, F1-score, AUC-ROC (focus on balancing false positives and false negatives).</a:t>
            </a:r>
          </a:p>
          <a:p>
            <a:endParaRPr lang="en-US" sz="2600" dirty="0"/>
          </a:p>
          <a:p>
            <a:endParaRPr lang="en-US" b="0" dirty="0">
              <a:solidFill>
                <a:srgbClr val="000000"/>
              </a:solidFill>
              <a:effectLst/>
              <a:latin typeface="Courier New" panose="02070309020205020404" pitchFamily="49" charset="0"/>
            </a:endParaRPr>
          </a:p>
          <a:p>
            <a:endParaRPr lang="en-US" dirty="0"/>
          </a:p>
        </p:txBody>
      </p:sp>
      <p:pic>
        <p:nvPicPr>
          <p:cNvPr id="4" name="Picture 3">
            <a:extLst>
              <a:ext uri="{FF2B5EF4-FFF2-40B4-BE49-F238E27FC236}">
                <a16:creationId xmlns:a16="http://schemas.microsoft.com/office/drawing/2014/main" id="{57FFCEE9-4087-28B2-BD4D-AF35D8F13CAC}"/>
              </a:ext>
            </a:extLst>
          </p:cNvPr>
          <p:cNvPicPr>
            <a:picLocks noChangeAspect="1"/>
          </p:cNvPicPr>
          <p:nvPr/>
        </p:nvPicPr>
        <p:blipFill>
          <a:blip r:embed="rId2"/>
          <a:stretch>
            <a:fillRect/>
          </a:stretch>
        </p:blipFill>
        <p:spPr>
          <a:xfrm>
            <a:off x="1377536" y="5392535"/>
            <a:ext cx="5661124" cy="1376400"/>
          </a:xfrm>
          <a:prstGeom prst="rect">
            <a:avLst/>
          </a:prstGeom>
        </p:spPr>
      </p:pic>
    </p:spTree>
    <p:extLst>
      <p:ext uri="{BB962C8B-B14F-4D97-AF65-F5344CB8AC3E}">
        <p14:creationId xmlns:p14="http://schemas.microsoft.com/office/powerpoint/2010/main" val="3158624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7BA5A-E568-8A20-497D-651CDDD72334}"/>
              </a:ext>
            </a:extLst>
          </p:cNvPr>
          <p:cNvSpPr>
            <a:spLocks noGrp="1"/>
          </p:cNvSpPr>
          <p:nvPr>
            <p:ph type="title"/>
          </p:nvPr>
        </p:nvSpPr>
        <p:spPr/>
        <p:txBody>
          <a:bodyPr/>
          <a:lstStyle/>
          <a:p>
            <a:r>
              <a:rPr lang="en-US" b="1" dirty="0">
                <a:solidFill>
                  <a:srgbClr val="0E0E0E"/>
                </a:solidFill>
                <a:effectLst/>
                <a:latin typeface=".SF NS"/>
              </a:rPr>
              <a:t>ML Approaches &amp; Techniques</a:t>
            </a:r>
            <a:endParaRPr lang="en-US" dirty="0"/>
          </a:p>
        </p:txBody>
      </p:sp>
      <p:sp>
        <p:nvSpPr>
          <p:cNvPr id="3" name="Content Placeholder 2">
            <a:extLst>
              <a:ext uri="{FF2B5EF4-FFF2-40B4-BE49-F238E27FC236}">
                <a16:creationId xmlns:a16="http://schemas.microsoft.com/office/drawing/2014/main" id="{CD1E4A03-6669-A4CC-2A98-82CA2E157809}"/>
              </a:ext>
            </a:extLst>
          </p:cNvPr>
          <p:cNvSpPr>
            <a:spLocks noGrp="1"/>
          </p:cNvSpPr>
          <p:nvPr>
            <p:ph idx="1"/>
          </p:nvPr>
        </p:nvSpPr>
        <p:spPr/>
        <p:txBody>
          <a:bodyPr/>
          <a:lstStyle/>
          <a:p>
            <a:pPr>
              <a:spcBef>
                <a:spcPts val="900"/>
              </a:spcBef>
            </a:pPr>
            <a:r>
              <a:rPr lang="en-US" b="1" dirty="0">
                <a:solidFill>
                  <a:srgbClr val="0E0E0E"/>
                </a:solidFill>
                <a:effectLst/>
                <a:latin typeface=".SF NS"/>
              </a:rPr>
              <a:t>Potential Models:</a:t>
            </a:r>
            <a:endParaRPr lang="en-US" dirty="0">
              <a:solidFill>
                <a:srgbClr val="0E0E0E"/>
              </a:solidFill>
              <a:effectLst/>
              <a:latin typeface=".SF NS"/>
            </a:endParaRPr>
          </a:p>
          <a:p>
            <a:pPr lvl="1">
              <a:spcBef>
                <a:spcPts val="900"/>
              </a:spcBef>
            </a:pPr>
            <a:r>
              <a:rPr lang="en-US" dirty="0">
                <a:solidFill>
                  <a:srgbClr val="0E0E0E"/>
                </a:solidFill>
                <a:effectLst/>
                <a:latin typeface=".SF NS"/>
              </a:rPr>
              <a:t>Logistic Regression, Decision Trees, Random Forest, </a:t>
            </a:r>
            <a:r>
              <a:rPr lang="en-US" dirty="0" err="1">
                <a:solidFill>
                  <a:srgbClr val="0E0E0E"/>
                </a:solidFill>
                <a:effectLst/>
                <a:latin typeface=".SF NS"/>
              </a:rPr>
              <a:t>XGBoost</a:t>
            </a:r>
            <a:r>
              <a:rPr lang="en-US" dirty="0">
                <a:solidFill>
                  <a:srgbClr val="0E0E0E"/>
                </a:solidFill>
                <a:effectLst/>
                <a:latin typeface=".SF NS"/>
              </a:rPr>
              <a:t>.</a:t>
            </a:r>
          </a:p>
          <a:p>
            <a:pPr>
              <a:spcBef>
                <a:spcPts val="900"/>
              </a:spcBef>
            </a:pPr>
            <a:r>
              <a:rPr lang="en-US" b="1" dirty="0">
                <a:solidFill>
                  <a:srgbClr val="0E0E0E"/>
                </a:solidFill>
                <a:effectLst/>
                <a:latin typeface=".SF NS"/>
              </a:rPr>
              <a:t>Handling Class Imbalance:</a:t>
            </a:r>
            <a:endParaRPr lang="en-US" dirty="0">
              <a:solidFill>
                <a:srgbClr val="0E0E0E"/>
              </a:solidFill>
              <a:effectLst/>
              <a:latin typeface=".SF NS"/>
            </a:endParaRPr>
          </a:p>
          <a:p>
            <a:pPr lvl="1">
              <a:spcBef>
                <a:spcPts val="900"/>
              </a:spcBef>
            </a:pPr>
            <a:r>
              <a:rPr lang="en-US" dirty="0">
                <a:solidFill>
                  <a:srgbClr val="0E0E0E"/>
                </a:solidFill>
                <a:effectLst/>
                <a:latin typeface=".SF NS"/>
              </a:rPr>
              <a:t>Techniques like SMOTE, adjusting class weights, or threshold tuning.</a:t>
            </a:r>
          </a:p>
          <a:p>
            <a:pPr>
              <a:spcBef>
                <a:spcPts val="900"/>
              </a:spcBef>
            </a:pPr>
            <a:r>
              <a:rPr lang="en-US" b="1" dirty="0">
                <a:solidFill>
                  <a:srgbClr val="0E0E0E"/>
                </a:solidFill>
                <a:effectLst/>
                <a:latin typeface=".SF NS"/>
              </a:rPr>
              <a:t>Evaluation Metrics:</a:t>
            </a:r>
            <a:endParaRPr lang="en-US" dirty="0">
              <a:solidFill>
                <a:srgbClr val="0E0E0E"/>
              </a:solidFill>
              <a:effectLst/>
              <a:latin typeface=".SF NS"/>
            </a:endParaRPr>
          </a:p>
          <a:p>
            <a:pPr lvl="1">
              <a:spcBef>
                <a:spcPts val="900"/>
              </a:spcBef>
            </a:pPr>
            <a:r>
              <a:rPr lang="en-US" dirty="0">
                <a:solidFill>
                  <a:srgbClr val="0E0E0E"/>
                </a:solidFill>
                <a:effectLst/>
                <a:latin typeface=".SF NS"/>
              </a:rPr>
              <a:t>Accuracy, Precision, Recall, F1-score, AUC-ROC (focus on balancing false positives and false negatives).</a:t>
            </a:r>
          </a:p>
          <a:p>
            <a:endParaRPr lang="en-US" dirty="0"/>
          </a:p>
        </p:txBody>
      </p:sp>
    </p:spTree>
    <p:extLst>
      <p:ext uri="{BB962C8B-B14F-4D97-AF65-F5344CB8AC3E}">
        <p14:creationId xmlns:p14="http://schemas.microsoft.com/office/powerpoint/2010/main" val="2507074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41C76-C5AD-DF35-6D62-FF86C9116848}"/>
              </a:ext>
            </a:extLst>
          </p:cNvPr>
          <p:cNvSpPr>
            <a:spLocks noGrp="1"/>
          </p:cNvSpPr>
          <p:nvPr>
            <p:ph type="title"/>
          </p:nvPr>
        </p:nvSpPr>
        <p:spPr/>
        <p:txBody>
          <a:bodyPr/>
          <a:lstStyle/>
          <a:p>
            <a:r>
              <a:rPr lang="en-US" b="1" dirty="0">
                <a:solidFill>
                  <a:srgbClr val="0E0E0E"/>
                </a:solidFill>
                <a:effectLst/>
                <a:latin typeface=".SF NS"/>
              </a:rPr>
              <a:t> Introduction to </a:t>
            </a:r>
            <a:r>
              <a:rPr lang="en-US" b="1" dirty="0" err="1">
                <a:solidFill>
                  <a:srgbClr val="0E0E0E"/>
                </a:solidFill>
                <a:effectLst/>
                <a:latin typeface=".SF NS"/>
              </a:rPr>
              <a:t>LendingClub</a:t>
            </a:r>
            <a:endParaRPr lang="en-US" dirty="0"/>
          </a:p>
        </p:txBody>
      </p:sp>
      <p:sp>
        <p:nvSpPr>
          <p:cNvPr id="3" name="Content Placeholder 2">
            <a:extLst>
              <a:ext uri="{FF2B5EF4-FFF2-40B4-BE49-F238E27FC236}">
                <a16:creationId xmlns:a16="http://schemas.microsoft.com/office/drawing/2014/main" id="{F6E04057-E2C1-E4AA-8E58-86BA401572D7}"/>
              </a:ext>
            </a:extLst>
          </p:cNvPr>
          <p:cNvSpPr>
            <a:spLocks noGrp="1"/>
          </p:cNvSpPr>
          <p:nvPr>
            <p:ph idx="1"/>
          </p:nvPr>
        </p:nvSpPr>
        <p:spPr/>
        <p:txBody>
          <a:bodyPr/>
          <a:lstStyle/>
          <a:p>
            <a:pPr>
              <a:spcBef>
                <a:spcPts val="900"/>
              </a:spcBef>
            </a:pPr>
            <a:r>
              <a:rPr lang="en-US" b="1" dirty="0">
                <a:solidFill>
                  <a:srgbClr val="0E0E0E"/>
                </a:solidFill>
                <a:effectLst/>
                <a:latin typeface=".SF NS"/>
              </a:rPr>
              <a:t>About </a:t>
            </a:r>
            <a:r>
              <a:rPr lang="en-US" b="1" dirty="0" err="1">
                <a:solidFill>
                  <a:srgbClr val="0E0E0E"/>
                </a:solidFill>
                <a:effectLst/>
                <a:latin typeface=".SF NS"/>
              </a:rPr>
              <a:t>LendingClub</a:t>
            </a:r>
            <a:r>
              <a:rPr lang="en-US" b="1" dirty="0">
                <a:solidFill>
                  <a:srgbClr val="0E0E0E"/>
                </a:solidFill>
                <a:effectLst/>
                <a:latin typeface=".SF NS"/>
              </a:rPr>
              <a:t>:</a:t>
            </a:r>
            <a:endParaRPr lang="en-US" dirty="0">
              <a:solidFill>
                <a:srgbClr val="0E0E0E"/>
              </a:solidFill>
              <a:effectLst/>
              <a:latin typeface=".SF NS"/>
            </a:endParaRPr>
          </a:p>
          <a:p>
            <a:pPr lvl="1">
              <a:spcBef>
                <a:spcPts val="900"/>
              </a:spcBef>
            </a:pPr>
            <a:r>
              <a:rPr lang="en-US" dirty="0">
                <a:solidFill>
                  <a:srgbClr val="0E0E0E"/>
                </a:solidFill>
                <a:effectLst/>
                <a:latin typeface=".SF NS"/>
              </a:rPr>
              <a:t>Founded in San Francisco, CA.</a:t>
            </a:r>
          </a:p>
          <a:p>
            <a:pPr lvl="1">
              <a:spcBef>
                <a:spcPts val="900"/>
              </a:spcBef>
            </a:pPr>
            <a:r>
              <a:rPr lang="en-US" dirty="0">
                <a:solidFill>
                  <a:srgbClr val="0E0E0E"/>
                </a:solidFill>
                <a:effectLst/>
                <a:latin typeface=".SF NS"/>
              </a:rPr>
              <a:t>First </a:t>
            </a:r>
            <a:r>
              <a:rPr lang="en-US" dirty="0">
                <a:solidFill>
                  <a:srgbClr val="0E0E0E"/>
                </a:solidFill>
                <a:latin typeface=".SF NS"/>
              </a:rPr>
              <a:t>peer-to-peer lending platform to register with the Securities and Exchange Commission (SEC).</a:t>
            </a:r>
          </a:p>
          <a:p>
            <a:pPr lvl="1">
              <a:spcBef>
                <a:spcPts val="900"/>
              </a:spcBef>
            </a:pPr>
            <a:r>
              <a:rPr lang="en-US" dirty="0">
                <a:solidFill>
                  <a:srgbClr val="0E0E0E"/>
                </a:solidFill>
                <a:latin typeface=".SF NS"/>
              </a:rPr>
              <a:t>Introduced loan trading on a s</a:t>
            </a:r>
            <a:r>
              <a:rPr lang="en-US" dirty="0">
                <a:solidFill>
                  <a:srgbClr val="0E0E0E"/>
                </a:solidFill>
                <a:effectLst/>
                <a:latin typeface=".SF NS"/>
              </a:rPr>
              <a:t>econdary market.</a:t>
            </a:r>
          </a:p>
          <a:p>
            <a:pPr lvl="1">
              <a:spcBef>
                <a:spcPts val="900"/>
              </a:spcBef>
            </a:pPr>
            <a:r>
              <a:rPr lang="en-US" dirty="0">
                <a:solidFill>
                  <a:srgbClr val="0E0E0E"/>
                </a:solidFill>
                <a:effectLst/>
                <a:latin typeface=".SF NS"/>
              </a:rPr>
              <a:t>Currently the world’s largest peer-to-peer lending platform.</a:t>
            </a:r>
          </a:p>
          <a:p>
            <a:pPr>
              <a:spcBef>
                <a:spcPts val="900"/>
              </a:spcBef>
            </a:pPr>
            <a:r>
              <a:rPr lang="en-US" b="1" dirty="0">
                <a:solidFill>
                  <a:srgbClr val="0E0E0E"/>
                </a:solidFill>
                <a:effectLst/>
                <a:latin typeface=".SF NS"/>
              </a:rPr>
              <a:t>Business Focus:</a:t>
            </a:r>
            <a:endParaRPr lang="en-US" dirty="0">
              <a:solidFill>
                <a:srgbClr val="0E0E0E"/>
              </a:solidFill>
              <a:effectLst/>
              <a:latin typeface=".SF NS"/>
            </a:endParaRPr>
          </a:p>
          <a:p>
            <a:pPr lvl="1">
              <a:spcBef>
                <a:spcPts val="900"/>
              </a:spcBef>
            </a:pPr>
            <a:r>
              <a:rPr lang="en-US" dirty="0">
                <a:solidFill>
                  <a:srgbClr val="0E0E0E"/>
                </a:solidFill>
                <a:effectLst/>
                <a:latin typeface=".SF NS"/>
              </a:rPr>
              <a:t>Offers diverse loan options, primarily catering to urban clients.</a:t>
            </a:r>
          </a:p>
          <a:p>
            <a:endParaRPr lang="en-US" dirty="0"/>
          </a:p>
        </p:txBody>
      </p:sp>
      <p:pic>
        <p:nvPicPr>
          <p:cNvPr id="4" name="Picture 2" descr="Lending Club Loan Data - Most Accurate">
            <a:extLst>
              <a:ext uri="{FF2B5EF4-FFF2-40B4-BE49-F238E27FC236}">
                <a16:creationId xmlns:a16="http://schemas.microsoft.com/office/drawing/2014/main" id="{2512E439-658D-2AD2-2DA1-D92455A74E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70156" y="0"/>
            <a:ext cx="3221844" cy="162514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1620E7C6-D8B7-135D-EA60-0AE82F9FC676}"/>
                  </a:ext>
                </a:extLst>
              </p14:cNvPr>
              <p14:cNvContentPartPr/>
              <p14:nvPr/>
            </p14:nvContentPartPr>
            <p14:xfrm>
              <a:off x="8436563" y="3145326"/>
              <a:ext cx="1288440" cy="42480"/>
            </p14:xfrm>
          </p:contentPart>
        </mc:Choice>
        <mc:Fallback>
          <p:pic>
            <p:nvPicPr>
              <p:cNvPr id="5" name="Ink 4">
                <a:extLst>
                  <a:ext uri="{FF2B5EF4-FFF2-40B4-BE49-F238E27FC236}">
                    <a16:creationId xmlns:a16="http://schemas.microsoft.com/office/drawing/2014/main" id="{1620E7C6-D8B7-135D-EA60-0AE82F9FC676}"/>
                  </a:ext>
                </a:extLst>
              </p:cNvPr>
              <p:cNvPicPr/>
              <p:nvPr/>
            </p:nvPicPr>
            <p:blipFill>
              <a:blip r:embed="rId4"/>
              <a:stretch>
                <a:fillRect/>
              </a:stretch>
            </p:blipFill>
            <p:spPr>
              <a:xfrm>
                <a:off x="8421083" y="3130206"/>
                <a:ext cx="1319040" cy="727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7" name="Ink 6">
                <a:extLst>
                  <a:ext uri="{FF2B5EF4-FFF2-40B4-BE49-F238E27FC236}">
                    <a16:creationId xmlns:a16="http://schemas.microsoft.com/office/drawing/2014/main" id="{D9233216-7753-0086-46C5-028E501EDE90}"/>
                  </a:ext>
                </a:extLst>
              </p14:cNvPr>
              <p14:cNvContentPartPr/>
              <p14:nvPr/>
            </p14:nvContentPartPr>
            <p14:xfrm>
              <a:off x="1603763" y="3434766"/>
              <a:ext cx="2711160" cy="52200"/>
            </p14:xfrm>
          </p:contentPart>
        </mc:Choice>
        <mc:Fallback>
          <p:pic>
            <p:nvPicPr>
              <p:cNvPr id="7" name="Ink 6">
                <a:extLst>
                  <a:ext uri="{FF2B5EF4-FFF2-40B4-BE49-F238E27FC236}">
                    <a16:creationId xmlns:a16="http://schemas.microsoft.com/office/drawing/2014/main" id="{D9233216-7753-0086-46C5-028E501EDE90}"/>
                  </a:ext>
                </a:extLst>
              </p:cNvPr>
              <p:cNvPicPr/>
              <p:nvPr/>
            </p:nvPicPr>
            <p:blipFill>
              <a:blip r:embed="rId6"/>
              <a:stretch>
                <a:fillRect/>
              </a:stretch>
            </p:blipFill>
            <p:spPr>
              <a:xfrm>
                <a:off x="1588283" y="3419286"/>
                <a:ext cx="2741760" cy="828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8" name="Ink 7">
                <a:extLst>
                  <a:ext uri="{FF2B5EF4-FFF2-40B4-BE49-F238E27FC236}">
                    <a16:creationId xmlns:a16="http://schemas.microsoft.com/office/drawing/2014/main" id="{3F1FCD10-FF64-D4EB-4D51-9977FCAA9E0B}"/>
                  </a:ext>
                </a:extLst>
              </p14:cNvPr>
              <p14:cNvContentPartPr/>
              <p14:nvPr/>
            </p14:nvContentPartPr>
            <p14:xfrm>
              <a:off x="2999483" y="3922206"/>
              <a:ext cx="4691880" cy="68760"/>
            </p14:xfrm>
          </p:contentPart>
        </mc:Choice>
        <mc:Fallback>
          <p:pic>
            <p:nvPicPr>
              <p:cNvPr id="8" name="Ink 7">
                <a:extLst>
                  <a:ext uri="{FF2B5EF4-FFF2-40B4-BE49-F238E27FC236}">
                    <a16:creationId xmlns:a16="http://schemas.microsoft.com/office/drawing/2014/main" id="{3F1FCD10-FF64-D4EB-4D51-9977FCAA9E0B}"/>
                  </a:ext>
                </a:extLst>
              </p:cNvPr>
              <p:cNvPicPr/>
              <p:nvPr/>
            </p:nvPicPr>
            <p:blipFill>
              <a:blip r:embed="rId8"/>
              <a:stretch>
                <a:fillRect/>
              </a:stretch>
            </p:blipFill>
            <p:spPr>
              <a:xfrm>
                <a:off x="2984363" y="3906726"/>
                <a:ext cx="4722480" cy="9936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9" name="Ink 8">
                <a:extLst>
                  <a:ext uri="{FF2B5EF4-FFF2-40B4-BE49-F238E27FC236}">
                    <a16:creationId xmlns:a16="http://schemas.microsoft.com/office/drawing/2014/main" id="{0C8AD914-4404-B4A8-83B6-7E152B9F5865}"/>
                  </a:ext>
                </a:extLst>
              </p14:cNvPr>
              <p14:cNvContentPartPr/>
              <p14:nvPr/>
            </p14:nvContentPartPr>
            <p14:xfrm>
              <a:off x="4374323" y="4389126"/>
              <a:ext cx="4471560" cy="63360"/>
            </p14:xfrm>
          </p:contentPart>
        </mc:Choice>
        <mc:Fallback>
          <p:pic>
            <p:nvPicPr>
              <p:cNvPr id="9" name="Ink 8">
                <a:extLst>
                  <a:ext uri="{FF2B5EF4-FFF2-40B4-BE49-F238E27FC236}">
                    <a16:creationId xmlns:a16="http://schemas.microsoft.com/office/drawing/2014/main" id="{0C8AD914-4404-B4A8-83B6-7E152B9F5865}"/>
                  </a:ext>
                </a:extLst>
              </p:cNvPr>
              <p:cNvPicPr/>
              <p:nvPr/>
            </p:nvPicPr>
            <p:blipFill>
              <a:blip r:embed="rId10"/>
              <a:stretch>
                <a:fillRect/>
              </a:stretch>
            </p:blipFill>
            <p:spPr>
              <a:xfrm>
                <a:off x="4359203" y="4374006"/>
                <a:ext cx="4502160" cy="93960"/>
              </a:xfrm>
              <a:prstGeom prst="rect">
                <a:avLst/>
              </a:prstGeom>
            </p:spPr>
          </p:pic>
        </mc:Fallback>
      </mc:AlternateContent>
    </p:spTree>
    <p:extLst>
      <p:ext uri="{BB962C8B-B14F-4D97-AF65-F5344CB8AC3E}">
        <p14:creationId xmlns:p14="http://schemas.microsoft.com/office/powerpoint/2010/main" val="1290694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F544D-ADD1-006A-BA74-BEED59DC4857}"/>
              </a:ext>
            </a:extLst>
          </p:cNvPr>
          <p:cNvSpPr>
            <a:spLocks noGrp="1"/>
          </p:cNvSpPr>
          <p:nvPr>
            <p:ph type="title"/>
          </p:nvPr>
        </p:nvSpPr>
        <p:spPr/>
        <p:txBody>
          <a:bodyPr/>
          <a:lstStyle/>
          <a:p>
            <a:r>
              <a:rPr lang="en-US" b="1" dirty="0">
                <a:solidFill>
                  <a:srgbClr val="0E0E0E"/>
                </a:solidFill>
                <a:effectLst/>
                <a:latin typeface=".SF NS"/>
              </a:rPr>
              <a:t>The Business Problem</a:t>
            </a:r>
            <a:endParaRPr lang="en-US" dirty="0"/>
          </a:p>
        </p:txBody>
      </p:sp>
      <p:sp>
        <p:nvSpPr>
          <p:cNvPr id="3" name="Content Placeholder 2">
            <a:extLst>
              <a:ext uri="{FF2B5EF4-FFF2-40B4-BE49-F238E27FC236}">
                <a16:creationId xmlns:a16="http://schemas.microsoft.com/office/drawing/2014/main" id="{B38BDFEC-7607-50E8-38FB-AAEDD131E288}"/>
              </a:ext>
            </a:extLst>
          </p:cNvPr>
          <p:cNvSpPr>
            <a:spLocks noGrp="1"/>
          </p:cNvSpPr>
          <p:nvPr>
            <p:ph idx="1"/>
          </p:nvPr>
        </p:nvSpPr>
        <p:spPr/>
        <p:txBody>
          <a:bodyPr>
            <a:normAutofit fontScale="92500"/>
          </a:bodyPr>
          <a:lstStyle/>
          <a:p>
            <a:pPr>
              <a:spcBef>
                <a:spcPts val="900"/>
              </a:spcBef>
            </a:pPr>
            <a:r>
              <a:rPr lang="en-US" b="1" dirty="0">
                <a:solidFill>
                  <a:srgbClr val="0E0E0E"/>
                </a:solidFill>
                <a:effectLst/>
                <a:latin typeface=".SF NS"/>
              </a:rPr>
              <a:t>Risk Factors in Loan Decisions:</a:t>
            </a:r>
            <a:endParaRPr lang="en-US" dirty="0">
              <a:solidFill>
                <a:srgbClr val="0E0E0E"/>
              </a:solidFill>
              <a:effectLst/>
              <a:latin typeface=".SF NS"/>
            </a:endParaRPr>
          </a:p>
          <a:p>
            <a:pPr lvl="1">
              <a:spcBef>
                <a:spcPts val="900"/>
              </a:spcBef>
            </a:pPr>
            <a:r>
              <a:rPr lang="en-US" i="1" dirty="0">
                <a:solidFill>
                  <a:srgbClr val="0E0E0E"/>
                </a:solidFill>
                <a:effectLst/>
                <a:latin typeface=".SF NS"/>
              </a:rPr>
              <a:t>Missed Opportunities</a:t>
            </a:r>
            <a:r>
              <a:rPr lang="en-US" dirty="0">
                <a:solidFill>
                  <a:srgbClr val="0E0E0E"/>
                </a:solidFill>
                <a:effectLst/>
                <a:latin typeface=".SF NS"/>
              </a:rPr>
              <a:t>: Denying loans to reliable borrowers.</a:t>
            </a:r>
          </a:p>
          <a:p>
            <a:pPr lvl="1">
              <a:spcBef>
                <a:spcPts val="900"/>
              </a:spcBef>
            </a:pPr>
            <a:r>
              <a:rPr lang="en-US" i="1" dirty="0">
                <a:solidFill>
                  <a:srgbClr val="0E0E0E"/>
                </a:solidFill>
                <a:effectLst/>
                <a:latin typeface=".SF NS"/>
              </a:rPr>
              <a:t>Financial Losses</a:t>
            </a:r>
            <a:r>
              <a:rPr lang="en-US" dirty="0">
                <a:solidFill>
                  <a:srgbClr val="0E0E0E"/>
                </a:solidFill>
                <a:effectLst/>
                <a:latin typeface=".SF NS"/>
              </a:rPr>
              <a:t>: Approving loans for applicants who default.</a:t>
            </a:r>
          </a:p>
          <a:p>
            <a:pPr>
              <a:spcBef>
                <a:spcPts val="900"/>
              </a:spcBef>
            </a:pPr>
            <a:endParaRPr lang="en-US" dirty="0">
              <a:solidFill>
                <a:srgbClr val="0E0E0E"/>
              </a:solidFill>
              <a:effectLst/>
              <a:latin typeface=".SF NS"/>
            </a:endParaRPr>
          </a:p>
          <a:p>
            <a:pPr>
              <a:spcBef>
                <a:spcPts val="900"/>
              </a:spcBef>
            </a:pPr>
            <a:r>
              <a:rPr lang="en-US" b="1" dirty="0">
                <a:solidFill>
                  <a:srgbClr val="0E0E0E"/>
                </a:solidFill>
                <a:effectLst/>
                <a:latin typeface=".SF NS"/>
              </a:rPr>
              <a:t>Why This Matters:</a:t>
            </a:r>
            <a:endParaRPr lang="en-US" dirty="0">
              <a:solidFill>
                <a:srgbClr val="0E0E0E"/>
              </a:solidFill>
              <a:effectLst/>
              <a:latin typeface=".SF NS"/>
            </a:endParaRPr>
          </a:p>
          <a:p>
            <a:pPr lvl="1">
              <a:spcBef>
                <a:spcPts val="900"/>
              </a:spcBef>
            </a:pPr>
            <a:r>
              <a:rPr lang="en-US" dirty="0">
                <a:solidFill>
                  <a:srgbClr val="0E0E0E"/>
                </a:solidFill>
                <a:effectLst/>
                <a:latin typeface=".SF NS"/>
              </a:rPr>
              <a:t>Striking the right balance is crucial for maximizing profits and minimizing losses.</a:t>
            </a:r>
          </a:p>
          <a:p>
            <a:pPr lvl="1">
              <a:spcBef>
                <a:spcPts val="900"/>
              </a:spcBef>
            </a:pPr>
            <a:r>
              <a:rPr lang="en-US" b="0" i="0" dirty="0">
                <a:effectLst/>
                <a:latin typeface="Inter"/>
              </a:rPr>
              <a:t>lending loans to ‘</a:t>
            </a:r>
            <a:r>
              <a:rPr lang="en-US" dirty="0"/>
              <a:t>risky</a:t>
            </a:r>
            <a:r>
              <a:rPr lang="en-US" b="0" i="0" dirty="0">
                <a:effectLst/>
                <a:latin typeface="Inter"/>
              </a:rPr>
              <a:t>’ applicants is the largest source of financial loss (called </a:t>
            </a:r>
            <a:r>
              <a:rPr lang="en-US" dirty="0"/>
              <a:t>credit loss</a:t>
            </a:r>
            <a:r>
              <a:rPr lang="en-US" b="0" i="0" dirty="0">
                <a:effectLst/>
                <a:latin typeface="Inter"/>
              </a:rPr>
              <a:t>). </a:t>
            </a:r>
            <a:r>
              <a:rPr lang="en-US" b="0" i="0" dirty="0">
                <a:effectLst/>
                <a:latin typeface="inherit"/>
              </a:rPr>
              <a:t>In this case, the customers labelled as 'charged-off' are the 'defaulters’.</a:t>
            </a:r>
          </a:p>
          <a:p>
            <a:pPr lvl="1">
              <a:spcBef>
                <a:spcPts val="900"/>
              </a:spcBef>
            </a:pPr>
            <a:r>
              <a:rPr lang="en-US" b="0" i="0" dirty="0">
                <a:effectLst/>
                <a:latin typeface="inherit"/>
              </a:rPr>
              <a:t>If one is able to identify these risky loan applicants, then such loans can be reduced thereby cutting down the amount of credit loss.</a:t>
            </a:r>
            <a:endParaRPr lang="en-US" dirty="0"/>
          </a:p>
        </p:txBody>
      </p:sp>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AD94C63A-463E-68B9-7272-A26644B0C744}"/>
                  </a:ext>
                </a:extLst>
              </p14:cNvPr>
              <p14:cNvContentPartPr/>
              <p14:nvPr/>
            </p14:nvContentPartPr>
            <p14:xfrm>
              <a:off x="3566483" y="4824726"/>
              <a:ext cx="1291320" cy="26640"/>
            </p14:xfrm>
          </p:contentPart>
        </mc:Choice>
        <mc:Fallback>
          <p:pic>
            <p:nvPicPr>
              <p:cNvPr id="6" name="Ink 5">
                <a:extLst>
                  <a:ext uri="{FF2B5EF4-FFF2-40B4-BE49-F238E27FC236}">
                    <a16:creationId xmlns:a16="http://schemas.microsoft.com/office/drawing/2014/main" id="{AD94C63A-463E-68B9-7272-A26644B0C744}"/>
                  </a:ext>
                </a:extLst>
              </p:cNvPr>
              <p:cNvPicPr/>
              <p:nvPr/>
            </p:nvPicPr>
            <p:blipFill>
              <a:blip r:embed="rId4"/>
              <a:stretch>
                <a:fillRect/>
              </a:stretch>
            </p:blipFill>
            <p:spPr>
              <a:xfrm>
                <a:off x="3551003" y="4809606"/>
                <a:ext cx="1321920" cy="572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2" name="Ink 11">
                <a:extLst>
                  <a:ext uri="{FF2B5EF4-FFF2-40B4-BE49-F238E27FC236}">
                    <a16:creationId xmlns:a16="http://schemas.microsoft.com/office/drawing/2014/main" id="{8A0A4F4B-3DC3-C3D6-F6DB-9CE15404182D}"/>
                  </a:ext>
                </a:extLst>
              </p14:cNvPr>
              <p14:cNvContentPartPr/>
              <p14:nvPr/>
            </p14:nvContentPartPr>
            <p14:xfrm>
              <a:off x="4300883" y="4673166"/>
              <a:ext cx="6166800" cy="535320"/>
            </p14:xfrm>
          </p:contentPart>
        </mc:Choice>
        <mc:Fallback>
          <p:pic>
            <p:nvPicPr>
              <p:cNvPr id="12" name="Ink 11">
                <a:extLst>
                  <a:ext uri="{FF2B5EF4-FFF2-40B4-BE49-F238E27FC236}">
                    <a16:creationId xmlns:a16="http://schemas.microsoft.com/office/drawing/2014/main" id="{8A0A4F4B-3DC3-C3D6-F6DB-9CE15404182D}"/>
                  </a:ext>
                </a:extLst>
              </p:cNvPr>
              <p:cNvPicPr/>
              <p:nvPr/>
            </p:nvPicPr>
            <p:blipFill>
              <a:blip r:embed="rId6"/>
              <a:stretch>
                <a:fillRect/>
              </a:stretch>
            </p:blipFill>
            <p:spPr>
              <a:xfrm>
                <a:off x="4285763" y="4658046"/>
                <a:ext cx="6197040" cy="565920"/>
              </a:xfrm>
              <a:prstGeom prst="rect">
                <a:avLst/>
              </a:prstGeom>
            </p:spPr>
          </p:pic>
        </mc:Fallback>
      </mc:AlternateContent>
    </p:spTree>
    <p:extLst>
      <p:ext uri="{BB962C8B-B14F-4D97-AF65-F5344CB8AC3E}">
        <p14:creationId xmlns:p14="http://schemas.microsoft.com/office/powerpoint/2010/main" val="986587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Arrow Callout 4">
            <a:extLst>
              <a:ext uri="{FF2B5EF4-FFF2-40B4-BE49-F238E27FC236}">
                <a16:creationId xmlns:a16="http://schemas.microsoft.com/office/drawing/2014/main" id="{48E583B0-BC93-9267-AE24-07F4842D699F}"/>
              </a:ext>
            </a:extLst>
          </p:cNvPr>
          <p:cNvSpPr/>
          <p:nvPr/>
        </p:nvSpPr>
        <p:spPr>
          <a:xfrm>
            <a:off x="2310" y="-1"/>
            <a:ext cx="5218770" cy="3614631"/>
          </a:xfrm>
          <a:prstGeom prst="rightArrowCallout">
            <a:avLst>
              <a:gd name="adj1" fmla="val 8436"/>
              <a:gd name="adj2" fmla="val 12117"/>
              <a:gd name="adj3" fmla="val 32055"/>
              <a:gd name="adj4" fmla="val 64977"/>
            </a:avLst>
          </a:prstGeom>
        </p:spPr>
        <p:style>
          <a:lnRef idx="1">
            <a:schemeClr val="accent6"/>
          </a:lnRef>
          <a:fillRef idx="2">
            <a:schemeClr val="accent6"/>
          </a:fillRef>
          <a:effectRef idx="1">
            <a:schemeClr val="accent6"/>
          </a:effectRef>
          <a:fontRef idx="minor">
            <a:schemeClr val="dk1"/>
          </a:fontRef>
        </p:style>
        <p:txBody>
          <a:bodyPr rtlCol="0" anchor="ctr"/>
          <a:lstStyle/>
          <a:p>
            <a:pPr marL="285750" indent="-285750">
              <a:buFont typeface="Arial" panose="020B0604020202020204" pitchFamily="34" charset="0"/>
              <a:buChar char="•"/>
            </a:pPr>
            <a:r>
              <a:rPr lang="en-US" sz="1400" b="1" dirty="0">
                <a:ln w="0"/>
                <a:solidFill>
                  <a:schemeClr val="tx1"/>
                </a:solidFill>
                <a:effectLst>
                  <a:outerShdw blurRad="38100" dist="19050" dir="2700000" algn="tl" rotWithShape="0">
                    <a:schemeClr val="dk1">
                      <a:alpha val="40000"/>
                    </a:schemeClr>
                  </a:outerShdw>
                </a:effectLst>
              </a:rPr>
              <a:t>Name: </a:t>
            </a:r>
            <a:r>
              <a:rPr lang="en-US" sz="1400" dirty="0">
                <a:ln w="0"/>
                <a:solidFill>
                  <a:schemeClr val="tx1"/>
                </a:solidFill>
                <a:effectLst>
                  <a:outerShdw blurRad="38100" dist="19050" dir="2700000" algn="tl" rotWithShape="0">
                    <a:schemeClr val="dk1">
                      <a:alpha val="40000"/>
                    </a:schemeClr>
                  </a:outerShdw>
                </a:effectLst>
              </a:rPr>
              <a:t>Jack Thompson</a:t>
            </a:r>
            <a:endParaRPr lang="en-US" sz="1400" b="1" dirty="0">
              <a:ln w="0"/>
              <a:solidFill>
                <a:schemeClr val="tx1"/>
              </a:solidFill>
              <a:effectLst>
                <a:outerShdw blurRad="38100" dist="19050" dir="2700000" algn="tl" rotWithShape="0">
                  <a:schemeClr val="dk1">
                    <a:alpha val="40000"/>
                  </a:schemeClr>
                </a:outerShdw>
              </a:effectLst>
            </a:endParaRPr>
          </a:p>
          <a:p>
            <a:pPr marL="285750" indent="-285750">
              <a:buFont typeface="Arial" panose="020B0604020202020204" pitchFamily="34" charset="0"/>
              <a:buChar char="•"/>
            </a:pPr>
            <a:r>
              <a:rPr lang="en-US" sz="1400" b="1" dirty="0">
                <a:ln w="0"/>
                <a:solidFill>
                  <a:schemeClr val="tx1"/>
                </a:solidFill>
                <a:effectLst>
                  <a:outerShdw blurRad="38100" dist="19050" dir="2700000" algn="tl" rotWithShape="0">
                    <a:schemeClr val="dk1">
                      <a:alpha val="40000"/>
                    </a:schemeClr>
                  </a:outerShdw>
                </a:effectLst>
              </a:rPr>
              <a:t>Loan Amount: </a:t>
            </a:r>
            <a:r>
              <a:rPr lang="en-US" sz="1400" dirty="0">
                <a:ln w="0"/>
                <a:solidFill>
                  <a:schemeClr val="tx1"/>
                </a:solidFill>
                <a:effectLst>
                  <a:outerShdw blurRad="38100" dist="19050" dir="2700000" algn="tl" rotWithShape="0">
                    <a:schemeClr val="dk1">
                      <a:alpha val="40000"/>
                    </a:schemeClr>
                  </a:outerShdw>
                </a:effectLst>
              </a:rPr>
              <a:t>$21,000</a:t>
            </a:r>
          </a:p>
          <a:p>
            <a:pPr marL="285750" indent="-285750">
              <a:buFont typeface="Arial" panose="020B0604020202020204" pitchFamily="34" charset="0"/>
              <a:buChar char="•"/>
            </a:pPr>
            <a:r>
              <a:rPr lang="en-US" sz="1400" b="1" dirty="0">
                <a:ln w="0"/>
                <a:solidFill>
                  <a:schemeClr val="tx1"/>
                </a:solidFill>
                <a:effectLst>
                  <a:outerShdw blurRad="38100" dist="19050" dir="2700000" algn="tl" rotWithShape="0">
                    <a:schemeClr val="dk1">
                      <a:alpha val="40000"/>
                    </a:schemeClr>
                  </a:outerShdw>
                </a:effectLst>
              </a:rPr>
              <a:t>Loan Term: </a:t>
            </a:r>
            <a:r>
              <a:rPr lang="en-US" sz="1400" dirty="0">
                <a:ln w="0"/>
                <a:solidFill>
                  <a:schemeClr val="tx1"/>
                </a:solidFill>
                <a:effectLst>
                  <a:outerShdw blurRad="38100" dist="19050" dir="2700000" algn="tl" rotWithShape="0">
                    <a:schemeClr val="dk1">
                      <a:alpha val="40000"/>
                    </a:schemeClr>
                  </a:outerShdw>
                </a:effectLst>
              </a:rPr>
              <a:t>5 years</a:t>
            </a:r>
          </a:p>
          <a:p>
            <a:pPr marL="285750" indent="-285750">
              <a:buFont typeface="Arial" panose="020B0604020202020204" pitchFamily="34" charset="0"/>
              <a:buChar char="•"/>
            </a:pPr>
            <a:r>
              <a:rPr lang="en-US" sz="1400" b="1" dirty="0">
                <a:ln w="0"/>
                <a:solidFill>
                  <a:schemeClr val="tx1"/>
                </a:solidFill>
                <a:effectLst>
                  <a:outerShdw blurRad="38100" dist="19050" dir="2700000" algn="tl" rotWithShape="0">
                    <a:schemeClr val="dk1">
                      <a:alpha val="40000"/>
                    </a:schemeClr>
                  </a:outerShdw>
                </a:effectLst>
              </a:rPr>
              <a:t>Interest Rate: </a:t>
            </a:r>
            <a:r>
              <a:rPr lang="en-US" sz="1400" dirty="0">
                <a:ln w="0"/>
                <a:solidFill>
                  <a:schemeClr val="tx1"/>
                </a:solidFill>
                <a:effectLst>
                  <a:outerShdw blurRad="38100" dist="19050" dir="2700000" algn="tl" rotWithShape="0">
                    <a:schemeClr val="dk1">
                      <a:alpha val="40000"/>
                    </a:schemeClr>
                  </a:outerShdw>
                </a:effectLst>
              </a:rPr>
              <a:t>12.29%</a:t>
            </a:r>
          </a:p>
          <a:p>
            <a:pPr marL="285750" indent="-285750">
              <a:buFont typeface="Arial" panose="020B0604020202020204" pitchFamily="34" charset="0"/>
              <a:buChar char="•"/>
            </a:pPr>
            <a:r>
              <a:rPr lang="en-US" sz="1400" b="1" dirty="0">
                <a:ln w="0"/>
                <a:solidFill>
                  <a:schemeClr val="tx1"/>
                </a:solidFill>
                <a:effectLst>
                  <a:outerShdw blurRad="38100" dist="19050" dir="2700000" algn="tl" rotWithShape="0">
                    <a:schemeClr val="dk1">
                      <a:alpha val="40000"/>
                    </a:schemeClr>
                  </a:outerShdw>
                </a:effectLst>
              </a:rPr>
              <a:t>Monthly Payment: </a:t>
            </a:r>
            <a:r>
              <a:rPr lang="en-US" sz="1400" dirty="0">
                <a:ln w="0"/>
                <a:solidFill>
                  <a:schemeClr val="tx1"/>
                </a:solidFill>
                <a:effectLst>
                  <a:outerShdw blurRad="38100" dist="19050" dir="2700000" algn="tl" rotWithShape="0">
                    <a:schemeClr val="dk1">
                      <a:alpha val="40000"/>
                    </a:schemeClr>
                  </a:outerShdw>
                </a:effectLst>
              </a:rPr>
              <a:t>$470.22</a:t>
            </a:r>
          </a:p>
          <a:p>
            <a:pPr marL="285750" indent="-285750">
              <a:buFont typeface="Arial" panose="020B0604020202020204" pitchFamily="34" charset="0"/>
              <a:buChar char="•"/>
            </a:pPr>
            <a:r>
              <a:rPr lang="en-US" sz="1400" b="1" dirty="0">
                <a:ln w="0"/>
                <a:solidFill>
                  <a:schemeClr val="tx1"/>
                </a:solidFill>
                <a:effectLst>
                  <a:outerShdw blurRad="38100" dist="19050" dir="2700000" algn="tl" rotWithShape="0">
                    <a:schemeClr val="dk1">
                      <a:alpha val="40000"/>
                    </a:schemeClr>
                  </a:outerShdw>
                </a:effectLst>
              </a:rPr>
              <a:t>Annual Income: </a:t>
            </a:r>
            <a:r>
              <a:rPr lang="en-US" sz="1400" dirty="0">
                <a:ln w="0"/>
                <a:solidFill>
                  <a:schemeClr val="tx1"/>
                </a:solidFill>
                <a:effectLst>
                  <a:outerShdw blurRad="38100" dist="19050" dir="2700000" algn="tl" rotWithShape="0">
                    <a:schemeClr val="dk1">
                      <a:alpha val="40000"/>
                    </a:schemeClr>
                  </a:outerShdw>
                </a:effectLst>
              </a:rPr>
              <a:t>$125,000 </a:t>
            </a:r>
          </a:p>
          <a:p>
            <a:pPr marL="285750" indent="-285750">
              <a:buFont typeface="Arial" panose="020B0604020202020204" pitchFamily="34" charset="0"/>
              <a:buChar char="•"/>
            </a:pPr>
            <a:r>
              <a:rPr lang="en-US" sz="1400" b="1" dirty="0">
                <a:ln w="0"/>
                <a:solidFill>
                  <a:schemeClr val="tx1"/>
                </a:solidFill>
                <a:effectLst>
                  <a:outerShdw blurRad="38100" dist="19050" dir="2700000" algn="tl" rotWithShape="0">
                    <a:schemeClr val="dk1">
                      <a:alpha val="40000"/>
                    </a:schemeClr>
                  </a:outerShdw>
                </a:effectLst>
              </a:rPr>
              <a:t>Debt-to-Income Ratio (DTI): </a:t>
            </a:r>
            <a:r>
              <a:rPr lang="en-US" sz="1400" dirty="0">
                <a:ln w="0"/>
                <a:solidFill>
                  <a:schemeClr val="tx1"/>
                </a:solidFill>
                <a:effectLst>
                  <a:outerShdw blurRad="38100" dist="19050" dir="2700000" algn="tl" rotWithShape="0">
                    <a:schemeClr val="dk1">
                      <a:alpha val="40000"/>
                    </a:schemeClr>
                  </a:outerShdw>
                </a:effectLst>
              </a:rPr>
              <a:t>24.99% </a:t>
            </a:r>
          </a:p>
          <a:p>
            <a:pPr marL="285750" indent="-285750">
              <a:buFont typeface="Arial" panose="020B0604020202020204" pitchFamily="34" charset="0"/>
              <a:buChar char="•"/>
            </a:pPr>
            <a:r>
              <a:rPr lang="en-US" sz="1400" b="1" dirty="0">
                <a:ln w="0"/>
                <a:solidFill>
                  <a:schemeClr val="tx1"/>
                </a:solidFill>
                <a:effectLst>
                  <a:outerShdw blurRad="38100" dist="19050" dir="2700000" algn="tl" rotWithShape="0">
                    <a:schemeClr val="dk1">
                      <a:alpha val="40000"/>
                    </a:schemeClr>
                  </a:outerShdw>
                </a:effectLst>
              </a:rPr>
              <a:t>Credit History Start: </a:t>
            </a:r>
            <a:r>
              <a:rPr lang="en-US" sz="1400" dirty="0">
                <a:ln w="0"/>
                <a:solidFill>
                  <a:schemeClr val="tx1"/>
                </a:solidFill>
                <a:effectLst>
                  <a:outerShdw blurRad="38100" dist="19050" dir="2700000" algn="tl" rotWithShape="0">
                    <a:schemeClr val="dk1">
                      <a:alpha val="40000"/>
                    </a:schemeClr>
                  </a:outerShdw>
                </a:effectLst>
              </a:rPr>
              <a:t>1992 </a:t>
            </a:r>
          </a:p>
          <a:p>
            <a:pPr marL="285750" indent="-285750">
              <a:buFont typeface="Arial" panose="020B0604020202020204" pitchFamily="34" charset="0"/>
              <a:buChar char="•"/>
            </a:pPr>
            <a:r>
              <a:rPr lang="en-US" sz="1400" b="1" dirty="0">
                <a:ln w="0"/>
                <a:solidFill>
                  <a:schemeClr val="tx1"/>
                </a:solidFill>
                <a:effectLst>
                  <a:outerShdw blurRad="38100" dist="19050" dir="2700000" algn="tl" rotWithShape="0">
                    <a:schemeClr val="dk1">
                      <a:alpha val="40000"/>
                    </a:schemeClr>
                  </a:outerShdw>
                </a:effectLst>
              </a:rPr>
              <a:t>Open Credit Lines: </a:t>
            </a:r>
            <a:r>
              <a:rPr lang="en-US" sz="1400" dirty="0">
                <a:ln w="0"/>
                <a:solidFill>
                  <a:schemeClr val="tx1"/>
                </a:solidFill>
                <a:effectLst>
                  <a:outerShdw blurRad="38100" dist="19050" dir="2700000" algn="tl" rotWithShape="0">
                    <a:schemeClr val="dk1">
                      <a:alpha val="40000"/>
                    </a:schemeClr>
                  </a:outerShdw>
                </a:effectLst>
              </a:rPr>
              <a:t>21</a:t>
            </a:r>
          </a:p>
          <a:p>
            <a:pPr marL="285750" indent="-285750">
              <a:buFont typeface="Arial" panose="020B0604020202020204" pitchFamily="34" charset="0"/>
              <a:buChar char="•"/>
            </a:pPr>
            <a:r>
              <a:rPr lang="en-US" sz="1400" b="1" dirty="0">
                <a:ln w="0"/>
                <a:solidFill>
                  <a:schemeClr val="tx1"/>
                </a:solidFill>
                <a:effectLst>
                  <a:outerShdw blurRad="38100" dist="19050" dir="2700000" algn="tl" rotWithShape="0">
                    <a:schemeClr val="dk1">
                      <a:alpha val="40000"/>
                    </a:schemeClr>
                  </a:outerShdw>
                </a:effectLst>
              </a:rPr>
              <a:t>Revolving Credit Balance: </a:t>
            </a:r>
            <a:r>
              <a:rPr lang="en-US" sz="1400" dirty="0">
                <a:ln w="0"/>
                <a:solidFill>
                  <a:schemeClr val="tx1"/>
                </a:solidFill>
                <a:effectLst>
                  <a:outerShdw blurRad="38100" dist="19050" dir="2700000" algn="tl" rotWithShape="0">
                    <a:schemeClr val="dk1">
                      <a:alpha val="40000"/>
                    </a:schemeClr>
                  </a:outerShdw>
                </a:effectLst>
              </a:rPr>
              <a:t>$30,697 </a:t>
            </a:r>
          </a:p>
          <a:p>
            <a:pPr marL="285750" indent="-285750">
              <a:buFont typeface="Arial" panose="020B0604020202020204" pitchFamily="34" charset="0"/>
              <a:buChar char="•"/>
            </a:pPr>
            <a:r>
              <a:rPr lang="en-US" sz="1400" b="1" dirty="0">
                <a:ln w="0"/>
                <a:solidFill>
                  <a:schemeClr val="tx1"/>
                </a:solidFill>
                <a:effectLst>
                  <a:outerShdw blurRad="38100" dist="19050" dir="2700000" algn="tl" rotWithShape="0">
                    <a:schemeClr val="dk1">
                      <a:alpha val="40000"/>
                    </a:schemeClr>
                  </a:outerShdw>
                </a:effectLst>
              </a:rPr>
              <a:t>Revolving Credit Utilization: </a:t>
            </a:r>
            <a:r>
              <a:rPr lang="en-US" sz="1400" dirty="0">
                <a:ln w="0"/>
                <a:solidFill>
                  <a:schemeClr val="tx1"/>
                </a:solidFill>
                <a:effectLst>
                  <a:outerShdw blurRad="38100" dist="19050" dir="2700000" algn="tl" rotWithShape="0">
                    <a:schemeClr val="dk1">
                      <a:alpha val="40000"/>
                    </a:schemeClr>
                  </a:outerShdw>
                </a:effectLst>
              </a:rPr>
              <a:t>67.6%</a:t>
            </a:r>
          </a:p>
          <a:p>
            <a:pPr marL="285750" indent="-285750">
              <a:buFont typeface="Arial" panose="020B0604020202020204" pitchFamily="34" charset="0"/>
              <a:buChar char="•"/>
            </a:pPr>
            <a:r>
              <a:rPr lang="en-US" sz="1400" b="1" dirty="0">
                <a:ln w="0"/>
                <a:solidFill>
                  <a:schemeClr val="tx1"/>
                </a:solidFill>
                <a:effectLst>
                  <a:outerShdw blurRad="38100" dist="19050" dir="2700000" algn="tl" rotWithShape="0">
                    <a:schemeClr val="dk1">
                      <a:alpha val="40000"/>
                    </a:schemeClr>
                  </a:outerShdw>
                </a:effectLst>
              </a:rPr>
              <a:t>Total Credit Accounts: </a:t>
            </a:r>
            <a:r>
              <a:rPr lang="en-US" sz="1400" dirty="0">
                <a:ln w="0"/>
                <a:solidFill>
                  <a:schemeClr val="tx1"/>
                </a:solidFill>
                <a:effectLst>
                  <a:outerShdw blurRad="38100" dist="19050" dir="2700000" algn="tl" rotWithShape="0">
                    <a:schemeClr val="dk1">
                      <a:alpha val="40000"/>
                    </a:schemeClr>
                  </a:outerShdw>
                </a:effectLst>
              </a:rPr>
              <a:t>45 </a:t>
            </a:r>
          </a:p>
          <a:p>
            <a:pPr marL="285750" indent="-285750">
              <a:buFont typeface="Arial" panose="020B0604020202020204" pitchFamily="34" charset="0"/>
              <a:buChar char="•"/>
            </a:pPr>
            <a:r>
              <a:rPr lang="en-US" sz="1400" b="1" dirty="0">
                <a:ln w="0"/>
                <a:solidFill>
                  <a:schemeClr val="tx1"/>
                </a:solidFill>
                <a:effectLst>
                  <a:outerShdw blurRad="38100" dist="19050" dir="2700000" algn="tl" rotWithShape="0">
                    <a:schemeClr val="dk1">
                      <a:alpha val="40000"/>
                    </a:schemeClr>
                  </a:outerShdw>
                </a:effectLst>
              </a:rPr>
              <a:t>Mortgage Accounts: </a:t>
            </a:r>
            <a:r>
              <a:rPr lang="en-US" sz="1400" dirty="0">
                <a:ln w="0"/>
                <a:solidFill>
                  <a:schemeClr val="tx1"/>
                </a:solidFill>
                <a:effectLst>
                  <a:outerShdw blurRad="38100" dist="19050" dir="2700000" algn="tl" rotWithShape="0">
                    <a:schemeClr val="dk1">
                      <a:alpha val="40000"/>
                    </a:schemeClr>
                  </a:outerShdw>
                </a:effectLst>
              </a:rPr>
              <a:t>1 </a:t>
            </a:r>
          </a:p>
          <a:p>
            <a:pPr marL="285750" indent="-285750">
              <a:buFont typeface="Arial" panose="020B0604020202020204" pitchFamily="34" charset="0"/>
              <a:buChar char="•"/>
            </a:pPr>
            <a:r>
              <a:rPr lang="en-US" sz="1400" b="1" dirty="0">
                <a:ln w="0"/>
                <a:solidFill>
                  <a:schemeClr val="tx1"/>
                </a:solidFill>
                <a:effectLst>
                  <a:outerShdw blurRad="38100" dist="19050" dir="2700000" algn="tl" rotWithShape="0">
                    <a:schemeClr val="dk1">
                      <a:alpha val="40000"/>
                    </a:schemeClr>
                  </a:outerShdw>
                </a:effectLst>
              </a:rPr>
              <a:t>Loan Purpose: </a:t>
            </a:r>
            <a:r>
              <a:rPr lang="en-US" sz="1400" dirty="0">
                <a:ln w="0"/>
                <a:solidFill>
                  <a:schemeClr val="tx1"/>
                </a:solidFill>
                <a:effectLst>
                  <a:outerShdw blurRad="38100" dist="19050" dir="2700000" algn="tl" rotWithShape="0">
                    <a:schemeClr val="dk1">
                      <a:alpha val="40000"/>
                    </a:schemeClr>
                  </a:outerShdw>
                </a:effectLst>
              </a:rPr>
              <a:t>Credit Card</a:t>
            </a:r>
          </a:p>
          <a:p>
            <a:pPr marL="285750" indent="-285750">
              <a:buFont typeface="Arial" panose="020B0604020202020204" pitchFamily="34" charset="0"/>
              <a:buChar char="•"/>
            </a:pPr>
            <a:r>
              <a:rPr lang="en-US" sz="1400" b="1" dirty="0">
                <a:ln w="0"/>
                <a:solidFill>
                  <a:schemeClr val="tx1"/>
                </a:solidFill>
                <a:effectLst>
                  <a:outerShdw blurRad="38100" dist="19050" dir="2700000" algn="tl" rotWithShape="0">
                    <a:schemeClr val="dk1">
                      <a:alpha val="40000"/>
                    </a:schemeClr>
                  </a:outerShdw>
                </a:effectLst>
              </a:rPr>
              <a:t>Consolidation Verification Status: </a:t>
            </a:r>
            <a:r>
              <a:rPr lang="en-US" sz="1400" dirty="0">
                <a:ln w="0"/>
                <a:solidFill>
                  <a:schemeClr val="tx1"/>
                </a:solidFill>
                <a:effectLst>
                  <a:outerShdw blurRad="38100" dist="19050" dir="2700000" algn="tl" rotWithShape="0">
                    <a:schemeClr val="dk1">
                      <a:alpha val="40000"/>
                    </a:schemeClr>
                  </a:outerShdw>
                </a:effectLst>
              </a:rPr>
              <a:t>Source Verified</a:t>
            </a:r>
          </a:p>
        </p:txBody>
      </p:sp>
      <p:pic>
        <p:nvPicPr>
          <p:cNvPr id="6" name="Picture 5">
            <a:extLst>
              <a:ext uri="{FF2B5EF4-FFF2-40B4-BE49-F238E27FC236}">
                <a16:creationId xmlns:a16="http://schemas.microsoft.com/office/drawing/2014/main" id="{5F428FA9-A33E-A86F-7355-A899698C0D6A}"/>
              </a:ext>
            </a:extLst>
          </p:cNvPr>
          <p:cNvPicPr>
            <a:picLocks noChangeAspect="1"/>
          </p:cNvPicPr>
          <p:nvPr/>
        </p:nvPicPr>
        <p:blipFill>
          <a:blip r:embed="rId3"/>
          <a:stretch>
            <a:fillRect/>
          </a:stretch>
        </p:blipFill>
        <p:spPr>
          <a:xfrm>
            <a:off x="5369518" y="257829"/>
            <a:ext cx="2850667" cy="2850667"/>
          </a:xfrm>
          <a:prstGeom prst="rect">
            <a:avLst/>
          </a:prstGeom>
        </p:spPr>
      </p:pic>
      <p:grpSp>
        <p:nvGrpSpPr>
          <p:cNvPr id="7" name="Group 6">
            <a:extLst>
              <a:ext uri="{FF2B5EF4-FFF2-40B4-BE49-F238E27FC236}">
                <a16:creationId xmlns:a16="http://schemas.microsoft.com/office/drawing/2014/main" id="{068DF5D1-8E2E-042D-ACE0-D4B83CD4E6C4}"/>
              </a:ext>
            </a:extLst>
          </p:cNvPr>
          <p:cNvGrpSpPr/>
          <p:nvPr/>
        </p:nvGrpSpPr>
        <p:grpSpPr>
          <a:xfrm>
            <a:off x="9408157" y="1335358"/>
            <a:ext cx="1977975" cy="1064941"/>
            <a:chOff x="9408157" y="1335358"/>
            <a:chExt cx="1977975" cy="1064941"/>
          </a:xfrm>
        </p:grpSpPr>
        <p:sp>
          <p:nvSpPr>
            <p:cNvPr id="8" name="Rounded Rectangle 7">
              <a:extLst>
                <a:ext uri="{FF2B5EF4-FFF2-40B4-BE49-F238E27FC236}">
                  <a16:creationId xmlns:a16="http://schemas.microsoft.com/office/drawing/2014/main" id="{EBC7E23E-A239-E656-FF87-0D1182D802F6}"/>
                </a:ext>
              </a:extLst>
            </p:cNvPr>
            <p:cNvSpPr/>
            <p:nvPr/>
          </p:nvSpPr>
          <p:spPr>
            <a:xfrm>
              <a:off x="9408157" y="1335358"/>
              <a:ext cx="1977975" cy="1064941"/>
            </a:xfrm>
            <a:prstGeom prst="roundRect">
              <a:avLst>
                <a:gd name="adj" fmla="val 31327"/>
              </a:avLst>
            </a:prstGeom>
            <a:noFill/>
            <a:ln w="762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DFC9C8B-7087-E648-75BE-196F5C69BDAB}"/>
                </a:ext>
              </a:extLst>
            </p:cNvPr>
            <p:cNvSpPr txBox="1"/>
            <p:nvPr/>
          </p:nvSpPr>
          <p:spPr>
            <a:xfrm>
              <a:off x="9556595" y="1683163"/>
              <a:ext cx="1720856" cy="369332"/>
            </a:xfrm>
            <a:prstGeom prst="rect">
              <a:avLst/>
            </a:prstGeom>
            <a:noFill/>
          </p:spPr>
          <p:txBody>
            <a:bodyPr wrap="none" rtlCol="0">
              <a:spAutoFit/>
            </a:bodyPr>
            <a:lstStyle/>
            <a:p>
              <a:r>
                <a:rPr lang="en-US" b="1" i="1" dirty="0">
                  <a:solidFill>
                    <a:srgbClr val="C00000"/>
                  </a:solidFill>
                  <a:effectLst/>
                  <a:latin typeface=".SF NS"/>
                </a:rPr>
                <a:t>Loan Defaulted!</a:t>
              </a:r>
            </a:p>
          </p:txBody>
        </p:sp>
      </p:grpSp>
      <p:sp>
        <p:nvSpPr>
          <p:cNvPr id="10" name="Right Arrow Callout 9">
            <a:extLst>
              <a:ext uri="{FF2B5EF4-FFF2-40B4-BE49-F238E27FC236}">
                <a16:creationId xmlns:a16="http://schemas.microsoft.com/office/drawing/2014/main" id="{F2F3A843-A95A-4A69-473A-CB7026E1FA71}"/>
              </a:ext>
            </a:extLst>
          </p:cNvPr>
          <p:cNvSpPr/>
          <p:nvPr/>
        </p:nvSpPr>
        <p:spPr>
          <a:xfrm>
            <a:off x="0" y="3614630"/>
            <a:ext cx="5218770" cy="3240055"/>
          </a:xfrm>
          <a:prstGeom prst="rightArrowCallout">
            <a:avLst>
              <a:gd name="adj1" fmla="val 8436"/>
              <a:gd name="adj2" fmla="val 12117"/>
              <a:gd name="adj3" fmla="val 32055"/>
              <a:gd name="adj4" fmla="val 64977"/>
            </a:avLst>
          </a:prstGeom>
        </p:spPr>
        <p:style>
          <a:lnRef idx="1">
            <a:schemeClr val="accent4"/>
          </a:lnRef>
          <a:fillRef idx="2">
            <a:schemeClr val="accent4"/>
          </a:fillRef>
          <a:effectRef idx="1">
            <a:schemeClr val="accent4"/>
          </a:effectRef>
          <a:fontRef idx="minor">
            <a:schemeClr val="dk1"/>
          </a:fontRef>
        </p:style>
        <p:txBody>
          <a:bodyPr lIns="91440" tIns="45720" rIns="91440" bIns="45720" rtlCol="0" anchor="ctr"/>
          <a:lstStyle/>
          <a:p>
            <a:pPr marL="285750" indent="-285750">
              <a:buFont typeface="Arial"/>
              <a:buChar char="•"/>
            </a:pPr>
            <a:r>
              <a:rPr lang="en-US" sz="1400" b="1">
                <a:ln w="0"/>
                <a:solidFill>
                  <a:schemeClr val="tx1"/>
                </a:solidFill>
                <a:effectLst>
                  <a:outerShdw blurRad="38100" dist="19050" dir="2700000" algn="tl" rotWithShape="0">
                    <a:prstClr val="black">
                      <a:alpha val="40000"/>
                    </a:prstClr>
                  </a:outerShdw>
                </a:effectLst>
              </a:rPr>
              <a:t>Name</a:t>
            </a:r>
            <a:r>
              <a:rPr lang="en-US" sz="1400">
                <a:ln w="0"/>
                <a:solidFill>
                  <a:schemeClr val="tx1"/>
                </a:solidFill>
                <a:effectLst>
                  <a:outerShdw blurRad="38100" dist="19050" dir="2700000" algn="tl" rotWithShape="0">
                    <a:prstClr val="black">
                      <a:alpha val="40000"/>
                    </a:prstClr>
                  </a:outerShdw>
                </a:effectLst>
              </a:rPr>
              <a:t>: Mark Davis</a:t>
            </a:r>
            <a:endParaRPr lang="en-US"/>
          </a:p>
          <a:p>
            <a:pPr marL="285750" indent="-285750">
              <a:buFont typeface="Arial"/>
              <a:buChar char="•"/>
            </a:pPr>
            <a:r>
              <a:rPr lang="en-US" sz="1400" b="1">
                <a:ln w="0"/>
                <a:solidFill>
                  <a:schemeClr val="tx1"/>
                </a:solidFill>
                <a:effectLst>
                  <a:outerShdw blurRad="38100" dist="19050" dir="2700000" algn="tl" rotWithShape="0">
                    <a:prstClr val="black">
                      <a:alpha val="40000"/>
                    </a:prstClr>
                  </a:outerShdw>
                </a:effectLst>
              </a:rPr>
              <a:t>Loan Amount: </a:t>
            </a:r>
            <a:r>
              <a:rPr lang="en-US" sz="1400">
                <a:ln w="0"/>
                <a:solidFill>
                  <a:schemeClr val="tx1"/>
                </a:solidFill>
                <a:effectLst>
                  <a:outerShdw blurRad="38100" dist="19050" dir="2700000" algn="tl" rotWithShape="0">
                    <a:prstClr val="black">
                      <a:alpha val="40000"/>
                    </a:prstClr>
                  </a:outerShdw>
                </a:effectLst>
              </a:rPr>
              <a:t>$16075.00</a:t>
            </a:r>
            <a:endParaRPr lang="en-US"/>
          </a:p>
          <a:p>
            <a:pPr marL="285750" indent="-285750">
              <a:buFont typeface="Arial"/>
              <a:buChar char="•"/>
            </a:pPr>
            <a:r>
              <a:rPr lang="en-US" sz="1400" b="1">
                <a:ln w="0"/>
                <a:solidFill>
                  <a:schemeClr val="tx1"/>
                </a:solidFill>
                <a:effectLst>
                  <a:outerShdw blurRad="38100" dist="19050" dir="2700000" algn="tl" rotWithShape="0">
                    <a:prstClr val="black">
                      <a:alpha val="40000"/>
                    </a:prstClr>
                  </a:outerShdw>
                </a:effectLst>
              </a:rPr>
              <a:t>Loan Term: </a:t>
            </a:r>
            <a:r>
              <a:rPr lang="en-US" sz="1400">
                <a:ln w="0"/>
                <a:solidFill>
                  <a:schemeClr val="tx1"/>
                </a:solidFill>
                <a:effectLst>
                  <a:outerShdw blurRad="38100" dist="19050" dir="2700000" algn="tl" rotWithShape="0">
                    <a:prstClr val="black">
                      <a:alpha val="40000"/>
                    </a:prstClr>
                  </a:outerShdw>
                </a:effectLst>
              </a:rPr>
              <a:t>5 years</a:t>
            </a:r>
            <a:endParaRPr lang="en-US"/>
          </a:p>
          <a:p>
            <a:pPr marL="285750" indent="-285750">
              <a:buFont typeface="Arial"/>
              <a:buChar char="•"/>
            </a:pPr>
            <a:r>
              <a:rPr lang="en-US" sz="1400" b="1">
                <a:ln w="0"/>
                <a:solidFill>
                  <a:schemeClr val="tx1"/>
                </a:solidFill>
                <a:effectLst>
                  <a:outerShdw blurRad="38100" dist="19050" dir="2700000" algn="tl" rotWithShape="0">
                    <a:prstClr val="black">
                      <a:alpha val="40000"/>
                    </a:prstClr>
                  </a:outerShdw>
                </a:effectLst>
              </a:rPr>
              <a:t>Interest Rate: </a:t>
            </a:r>
            <a:r>
              <a:rPr lang="en-US" sz="1400">
                <a:ln w="0"/>
                <a:solidFill>
                  <a:schemeClr val="tx1"/>
                </a:solidFill>
                <a:effectLst>
                  <a:outerShdw blurRad="38100" dist="19050" dir="2700000" algn="tl" rotWithShape="0">
                    <a:prstClr val="black">
                      <a:alpha val="40000"/>
                    </a:prstClr>
                  </a:outerShdw>
                </a:effectLst>
              </a:rPr>
              <a:t>21.48%</a:t>
            </a:r>
            <a:endParaRPr lang="en-US"/>
          </a:p>
          <a:p>
            <a:pPr marL="285750" indent="-285750">
              <a:buFont typeface="Arial"/>
              <a:buChar char="•"/>
            </a:pPr>
            <a:r>
              <a:rPr lang="en-US" sz="1400" b="1">
                <a:ln w="0"/>
                <a:solidFill>
                  <a:schemeClr val="tx1"/>
                </a:solidFill>
                <a:effectLst>
                  <a:outerShdw blurRad="38100" dist="19050" dir="2700000" algn="tl" rotWithShape="0">
                    <a:prstClr val="black">
                      <a:alpha val="40000"/>
                    </a:prstClr>
                  </a:outerShdw>
                </a:effectLst>
              </a:rPr>
              <a:t>Monthly Payment: </a:t>
            </a:r>
            <a:r>
              <a:rPr lang="en-US" sz="1400">
                <a:ln w="0"/>
                <a:solidFill>
                  <a:schemeClr val="tx1"/>
                </a:solidFill>
                <a:effectLst>
                  <a:outerShdw blurRad="38100" dist="19050" dir="2700000" algn="tl" rotWithShape="0">
                    <a:prstClr val="black">
                      <a:alpha val="40000"/>
                    </a:prstClr>
                  </a:outerShdw>
                </a:effectLst>
              </a:rPr>
              <a:t>$439.24</a:t>
            </a:r>
            <a:endParaRPr lang="en-US"/>
          </a:p>
          <a:p>
            <a:pPr marL="285750" indent="-285750">
              <a:buFont typeface="Arial"/>
              <a:buChar char="•"/>
            </a:pPr>
            <a:r>
              <a:rPr lang="en-US" sz="1400" b="1">
                <a:ln w="0"/>
                <a:solidFill>
                  <a:schemeClr val="tx1"/>
                </a:solidFill>
                <a:effectLst>
                  <a:outerShdw blurRad="38100" dist="19050" dir="2700000" algn="tl" rotWithShape="0">
                    <a:prstClr val="black">
                      <a:alpha val="40000"/>
                    </a:prstClr>
                  </a:outerShdw>
                </a:effectLst>
              </a:rPr>
              <a:t>Annual Income: </a:t>
            </a:r>
            <a:r>
              <a:rPr lang="en-US" sz="1400">
                <a:ln w="0"/>
                <a:solidFill>
                  <a:schemeClr val="tx1"/>
                </a:solidFill>
                <a:effectLst>
                  <a:outerShdw blurRad="38100" dist="19050" dir="2700000" algn="tl" rotWithShape="0">
                    <a:prstClr val="black">
                      <a:alpha val="40000"/>
                    </a:prstClr>
                  </a:outerShdw>
                </a:effectLst>
              </a:rPr>
              <a:t>$36,111</a:t>
            </a:r>
            <a:endParaRPr lang="en-US"/>
          </a:p>
          <a:p>
            <a:pPr marL="285750" indent="-285750">
              <a:buFont typeface="Arial"/>
              <a:buChar char="•"/>
            </a:pPr>
            <a:r>
              <a:rPr lang="en-US" sz="1400" b="1">
                <a:ln w="0"/>
                <a:solidFill>
                  <a:schemeClr val="tx1"/>
                </a:solidFill>
                <a:effectLst>
                  <a:outerShdw blurRad="38100" dist="19050" dir="2700000" algn="tl" rotWithShape="0">
                    <a:prstClr val="black">
                      <a:alpha val="40000"/>
                    </a:prstClr>
                  </a:outerShdw>
                </a:effectLst>
              </a:rPr>
              <a:t>Debt-to-Income Ratio: </a:t>
            </a:r>
            <a:r>
              <a:rPr lang="en-US" sz="1400">
                <a:ln w="0"/>
                <a:solidFill>
                  <a:schemeClr val="tx1"/>
                </a:solidFill>
                <a:effectLst>
                  <a:outerShdw blurRad="38100" dist="19050" dir="2700000" algn="tl" rotWithShape="0">
                    <a:prstClr val="black">
                      <a:alpha val="40000"/>
                    </a:prstClr>
                  </a:outerShdw>
                </a:effectLst>
              </a:rPr>
              <a:t>38.25%</a:t>
            </a:r>
            <a:endParaRPr lang="en-US"/>
          </a:p>
          <a:p>
            <a:pPr marL="285750" indent="-285750">
              <a:buFont typeface="Arial"/>
              <a:buChar char="•"/>
            </a:pPr>
            <a:r>
              <a:rPr lang="en-US" sz="1400" b="1">
                <a:ln w="0"/>
                <a:solidFill>
                  <a:schemeClr val="tx1"/>
                </a:solidFill>
                <a:effectLst>
                  <a:outerShdw blurRad="38100" dist="19050" dir="2700000" algn="tl" rotWithShape="0">
                    <a:prstClr val="black">
                      <a:alpha val="40000"/>
                    </a:prstClr>
                  </a:outerShdw>
                </a:effectLst>
              </a:rPr>
              <a:t>Credit History Start: Since </a:t>
            </a:r>
            <a:r>
              <a:rPr lang="en-US" sz="1400">
                <a:ln w="0"/>
                <a:solidFill>
                  <a:schemeClr val="tx1"/>
                </a:solidFill>
                <a:effectLst>
                  <a:outerShdw blurRad="38100" dist="19050" dir="2700000" algn="tl" rotWithShape="0">
                    <a:prstClr val="black">
                      <a:alpha val="40000"/>
                    </a:prstClr>
                  </a:outerShdw>
                </a:effectLst>
              </a:rPr>
              <a:t>1992</a:t>
            </a:r>
            <a:endParaRPr lang="en-US"/>
          </a:p>
          <a:p>
            <a:pPr marL="285750" indent="-285750">
              <a:buFont typeface="Arial"/>
              <a:buChar char="•"/>
            </a:pPr>
            <a:r>
              <a:rPr lang="en-US" sz="1400" b="1">
                <a:ln w="0"/>
                <a:solidFill>
                  <a:schemeClr val="tx1"/>
                </a:solidFill>
                <a:effectLst>
                  <a:outerShdw blurRad="38100" dist="19050" dir="2700000" algn="tl" rotWithShape="0">
                    <a:prstClr val="black">
                      <a:alpha val="40000"/>
                    </a:prstClr>
                  </a:outerShdw>
                </a:effectLst>
              </a:rPr>
              <a:t>Open Credit Lines: </a:t>
            </a:r>
            <a:r>
              <a:rPr lang="en-US" sz="1400">
                <a:ln w="0"/>
                <a:solidFill>
                  <a:schemeClr val="tx1"/>
                </a:solidFill>
                <a:effectLst>
                  <a:outerShdw blurRad="38100" dist="19050" dir="2700000" algn="tl" rotWithShape="0">
                    <a:prstClr val="black">
                      <a:alpha val="40000"/>
                    </a:prstClr>
                  </a:outerShdw>
                </a:effectLst>
              </a:rPr>
              <a:t>15</a:t>
            </a:r>
            <a:endParaRPr lang="en-US"/>
          </a:p>
          <a:p>
            <a:pPr marL="285750" indent="-285750">
              <a:buFont typeface="Arial"/>
              <a:buChar char="•"/>
            </a:pPr>
            <a:r>
              <a:rPr lang="en-US" sz="1400" b="1">
                <a:ln w="0"/>
                <a:solidFill>
                  <a:schemeClr val="tx1"/>
                </a:solidFill>
                <a:effectLst>
                  <a:outerShdw blurRad="38100" dist="19050" dir="2700000" algn="tl" rotWithShape="0">
                    <a:prstClr val="black">
                      <a:alpha val="40000"/>
                    </a:prstClr>
                  </a:outerShdw>
                </a:effectLst>
              </a:rPr>
              <a:t>Revolving Credit Balance: </a:t>
            </a:r>
            <a:r>
              <a:rPr lang="en-US" sz="1400">
                <a:ln w="0"/>
                <a:solidFill>
                  <a:schemeClr val="tx1"/>
                </a:solidFill>
                <a:effectLst>
                  <a:outerShdw blurRad="38100" dist="19050" dir="2700000" algn="tl" rotWithShape="0">
                    <a:prstClr val="black">
                      <a:alpha val="40000"/>
                    </a:prstClr>
                  </a:outerShdw>
                </a:effectLst>
              </a:rPr>
              <a:t>$27,117 </a:t>
            </a:r>
            <a:endParaRPr lang="en-US"/>
          </a:p>
          <a:p>
            <a:pPr marL="285750" indent="-285750">
              <a:buFont typeface="Arial"/>
              <a:buChar char="•"/>
            </a:pPr>
            <a:r>
              <a:rPr lang="en-US" sz="1400" b="1">
                <a:ln w="0"/>
                <a:solidFill>
                  <a:schemeClr val="tx1"/>
                </a:solidFill>
                <a:effectLst>
                  <a:outerShdw blurRad="38100" dist="19050" dir="2700000" algn="tl" rotWithShape="0">
                    <a:prstClr val="black">
                      <a:alpha val="40000"/>
                    </a:prstClr>
                  </a:outerShdw>
                </a:effectLst>
              </a:rPr>
              <a:t>Revolving Credit Utilization: </a:t>
            </a:r>
            <a:r>
              <a:rPr lang="en-US" sz="1400">
                <a:ln w="0"/>
                <a:solidFill>
                  <a:schemeClr val="tx1"/>
                </a:solidFill>
                <a:effectLst>
                  <a:outerShdw blurRad="38100" dist="19050" dir="2700000" algn="tl" rotWithShape="0">
                    <a:prstClr val="black">
                      <a:alpha val="40000"/>
                    </a:prstClr>
                  </a:outerShdw>
                </a:effectLst>
              </a:rPr>
              <a:t>82.40%</a:t>
            </a:r>
            <a:endParaRPr lang="en-US"/>
          </a:p>
          <a:p>
            <a:pPr marL="285750" indent="-285750">
              <a:buFont typeface="Arial"/>
              <a:buChar char="•"/>
            </a:pPr>
            <a:r>
              <a:rPr lang="en-US" sz="1400" b="1">
                <a:ln w="0"/>
                <a:solidFill>
                  <a:schemeClr val="tx1"/>
                </a:solidFill>
                <a:effectLst>
                  <a:outerShdw blurRad="38100" dist="19050" dir="2700000" algn="tl" rotWithShape="0">
                    <a:prstClr val="black">
                      <a:alpha val="40000"/>
                    </a:prstClr>
                  </a:outerShdw>
                </a:effectLst>
              </a:rPr>
              <a:t>Total Credit Accounts: </a:t>
            </a:r>
            <a:r>
              <a:rPr lang="en-US" sz="1400">
                <a:ln w="0"/>
                <a:solidFill>
                  <a:schemeClr val="tx1"/>
                </a:solidFill>
                <a:effectLst>
                  <a:outerShdw blurRad="38100" dist="19050" dir="2700000" algn="tl" rotWithShape="0">
                    <a:prstClr val="black">
                      <a:alpha val="40000"/>
                    </a:prstClr>
                  </a:outerShdw>
                </a:effectLst>
              </a:rPr>
              <a:t>26</a:t>
            </a:r>
            <a:endParaRPr lang="en-US"/>
          </a:p>
          <a:p>
            <a:pPr marL="285750" indent="-285750">
              <a:buFont typeface="Arial"/>
              <a:buChar char="•"/>
            </a:pPr>
            <a:r>
              <a:rPr lang="en-US" sz="1400" b="1">
                <a:ln w="0"/>
                <a:solidFill>
                  <a:schemeClr val="tx1"/>
                </a:solidFill>
                <a:effectLst>
                  <a:outerShdw blurRad="38100" dist="19050" dir="2700000" algn="tl" rotWithShape="0">
                    <a:prstClr val="black">
                      <a:alpha val="40000"/>
                    </a:prstClr>
                  </a:outerShdw>
                </a:effectLst>
              </a:rPr>
              <a:t>Mortgage Accounts: </a:t>
            </a:r>
            <a:r>
              <a:rPr lang="en-US" sz="1400">
                <a:ln w="0"/>
                <a:solidFill>
                  <a:schemeClr val="tx1"/>
                </a:solidFill>
                <a:effectLst>
                  <a:outerShdw blurRad="38100" dist="19050" dir="2700000" algn="tl" rotWithShape="0">
                    <a:prstClr val="black">
                      <a:alpha val="40000"/>
                    </a:prstClr>
                  </a:outerShdw>
                </a:effectLst>
              </a:rPr>
              <a:t>1</a:t>
            </a:r>
            <a:endParaRPr lang="en-US"/>
          </a:p>
          <a:p>
            <a:pPr marL="285750" indent="-285750">
              <a:buFont typeface="Arial"/>
              <a:buChar char="•"/>
            </a:pPr>
            <a:r>
              <a:rPr lang="en-US" sz="1400" b="1">
                <a:ln w="0"/>
                <a:solidFill>
                  <a:schemeClr val="tx1"/>
                </a:solidFill>
                <a:effectLst>
                  <a:outerShdw blurRad="38100" dist="19050" dir="2700000" algn="tl" rotWithShape="0">
                    <a:prstClr val="black">
                      <a:alpha val="40000"/>
                    </a:prstClr>
                  </a:outerShdw>
                </a:effectLst>
              </a:rPr>
              <a:t>Loan Purpose: </a:t>
            </a:r>
            <a:r>
              <a:rPr lang="en-US" sz="1400">
                <a:ln w="0"/>
                <a:solidFill>
                  <a:schemeClr val="tx1"/>
                </a:solidFill>
                <a:effectLst>
                  <a:outerShdw blurRad="38100" dist="19050" dir="2700000" algn="tl" rotWithShape="0">
                    <a:prstClr val="black">
                      <a:alpha val="40000"/>
                    </a:prstClr>
                  </a:outerShdw>
                </a:effectLst>
              </a:rPr>
              <a:t>Debt consolidation</a:t>
            </a:r>
            <a:endParaRPr lang="en-US"/>
          </a:p>
          <a:p>
            <a:pPr marL="285750" indent="-285750">
              <a:buFont typeface="Arial"/>
              <a:buChar char="•"/>
            </a:pPr>
            <a:r>
              <a:rPr lang="en-US" sz="1400" b="1" dirty="0">
                <a:ln w="0"/>
                <a:solidFill>
                  <a:schemeClr val="tx1"/>
                </a:solidFill>
                <a:effectLst>
                  <a:outerShdw blurRad="38100" dist="19050" dir="2700000" algn="tl" rotWithShape="0">
                    <a:prstClr val="black">
                      <a:alpha val="40000"/>
                    </a:prstClr>
                  </a:outerShdw>
                </a:effectLst>
              </a:rPr>
              <a:t>Verification: </a:t>
            </a:r>
            <a:r>
              <a:rPr lang="en-US" sz="1400">
                <a:ln w="0"/>
                <a:solidFill>
                  <a:schemeClr val="tx1"/>
                </a:solidFill>
                <a:effectLst>
                  <a:outerShdw blurRad="38100" dist="19050" dir="2700000" algn="tl" rotWithShape="0">
                    <a:prstClr val="black">
                      <a:alpha val="40000"/>
                    </a:prstClr>
                  </a:outerShdw>
                </a:effectLst>
              </a:rPr>
              <a:t>source verified</a:t>
            </a:r>
            <a:endParaRPr lang="en-US">
              <a:solidFill>
                <a:schemeClr val="tx1"/>
              </a:solidFill>
            </a:endParaRPr>
          </a:p>
        </p:txBody>
      </p:sp>
      <p:grpSp>
        <p:nvGrpSpPr>
          <p:cNvPr id="11" name="Group 10">
            <a:extLst>
              <a:ext uri="{FF2B5EF4-FFF2-40B4-BE49-F238E27FC236}">
                <a16:creationId xmlns:a16="http://schemas.microsoft.com/office/drawing/2014/main" id="{76306510-0194-6FB7-EF6E-9B86AD57F231}"/>
              </a:ext>
            </a:extLst>
          </p:cNvPr>
          <p:cNvGrpSpPr/>
          <p:nvPr/>
        </p:nvGrpSpPr>
        <p:grpSpPr>
          <a:xfrm>
            <a:off x="9408157" y="4169717"/>
            <a:ext cx="1977975" cy="1064941"/>
            <a:chOff x="9556595" y="4197505"/>
            <a:chExt cx="1977975" cy="1064941"/>
          </a:xfrm>
        </p:grpSpPr>
        <p:sp>
          <p:nvSpPr>
            <p:cNvPr id="12" name="Rounded Rectangle 11">
              <a:extLst>
                <a:ext uri="{FF2B5EF4-FFF2-40B4-BE49-F238E27FC236}">
                  <a16:creationId xmlns:a16="http://schemas.microsoft.com/office/drawing/2014/main" id="{F5657056-8B4F-2A54-9DFC-00CE80ED5865}"/>
                </a:ext>
              </a:extLst>
            </p:cNvPr>
            <p:cNvSpPr/>
            <p:nvPr/>
          </p:nvSpPr>
          <p:spPr>
            <a:xfrm>
              <a:off x="9556595" y="4197505"/>
              <a:ext cx="1977975" cy="1064941"/>
            </a:xfrm>
            <a:prstGeom prst="roundRect">
              <a:avLst>
                <a:gd name="adj" fmla="val 31327"/>
              </a:avLst>
            </a:prstGeom>
            <a:noFill/>
            <a:ln w="762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1935107F-DD93-6E2F-D4C9-5F837886BB02}"/>
                </a:ext>
              </a:extLst>
            </p:cNvPr>
            <p:cNvSpPr txBox="1"/>
            <p:nvPr/>
          </p:nvSpPr>
          <p:spPr>
            <a:xfrm>
              <a:off x="9765563" y="4406809"/>
              <a:ext cx="1529842" cy="646331"/>
            </a:xfrm>
            <a:prstGeom prst="rect">
              <a:avLst/>
            </a:prstGeom>
            <a:noFill/>
          </p:spPr>
          <p:txBody>
            <a:bodyPr wrap="none" rtlCol="0">
              <a:spAutoFit/>
            </a:bodyPr>
            <a:lstStyle/>
            <a:p>
              <a:pPr algn="ctr"/>
              <a:r>
                <a:rPr lang="en-US" b="1" i="1" dirty="0">
                  <a:solidFill>
                    <a:schemeClr val="accent3"/>
                  </a:solidFill>
                  <a:effectLst/>
                  <a:latin typeface=".SF NS"/>
                </a:rPr>
                <a:t>Loan Paid Off </a:t>
              </a:r>
            </a:p>
            <a:p>
              <a:pPr algn="ctr"/>
              <a:r>
                <a:rPr lang="en-US" b="1" i="1" dirty="0">
                  <a:solidFill>
                    <a:schemeClr val="accent3"/>
                  </a:solidFill>
                  <a:effectLst/>
                  <a:latin typeface=".SF NS"/>
                </a:rPr>
                <a:t>in Full!</a:t>
              </a:r>
              <a:endParaRPr lang="en-US" b="1" dirty="0">
                <a:solidFill>
                  <a:schemeClr val="accent3"/>
                </a:solidFill>
                <a:effectLst/>
                <a:latin typeface=".SF NS"/>
              </a:endParaRPr>
            </a:p>
          </p:txBody>
        </p:sp>
      </p:grpSp>
      <p:pic>
        <p:nvPicPr>
          <p:cNvPr id="14" name="Picture 13">
            <a:extLst>
              <a:ext uri="{FF2B5EF4-FFF2-40B4-BE49-F238E27FC236}">
                <a16:creationId xmlns:a16="http://schemas.microsoft.com/office/drawing/2014/main" id="{3CDC37BB-458C-596A-D25F-2E5AE87AF29F}"/>
              </a:ext>
            </a:extLst>
          </p:cNvPr>
          <p:cNvPicPr>
            <a:picLocks noChangeAspect="1"/>
          </p:cNvPicPr>
          <p:nvPr/>
        </p:nvPicPr>
        <p:blipFill>
          <a:blip r:embed="rId4"/>
          <a:stretch>
            <a:fillRect/>
          </a:stretch>
        </p:blipFill>
        <p:spPr>
          <a:xfrm>
            <a:off x="5295299" y="3614631"/>
            <a:ext cx="2850667" cy="2850667"/>
          </a:xfrm>
          <a:prstGeom prst="rect">
            <a:avLst/>
          </a:prstGeom>
        </p:spPr>
      </p:pic>
    </p:spTree>
    <p:extLst>
      <p:ext uri="{BB962C8B-B14F-4D97-AF65-F5344CB8AC3E}">
        <p14:creationId xmlns:p14="http://schemas.microsoft.com/office/powerpoint/2010/main" val="3267761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A7D18-8724-DC83-A551-DBF2318E8F36}"/>
              </a:ext>
            </a:extLst>
          </p:cNvPr>
          <p:cNvSpPr>
            <a:spLocks noGrp="1"/>
          </p:cNvSpPr>
          <p:nvPr>
            <p:ph type="title"/>
          </p:nvPr>
        </p:nvSpPr>
        <p:spPr/>
        <p:txBody>
          <a:bodyPr/>
          <a:lstStyle/>
          <a:p>
            <a:r>
              <a:rPr lang="en-US" b="1" dirty="0">
                <a:solidFill>
                  <a:srgbClr val="0E0E0E"/>
                </a:solidFill>
                <a:latin typeface=".SF NS"/>
              </a:rPr>
              <a:t>Aim of the Case Study</a:t>
            </a:r>
          </a:p>
        </p:txBody>
      </p:sp>
      <p:sp>
        <p:nvSpPr>
          <p:cNvPr id="3" name="Content Placeholder 2">
            <a:extLst>
              <a:ext uri="{FF2B5EF4-FFF2-40B4-BE49-F238E27FC236}">
                <a16:creationId xmlns:a16="http://schemas.microsoft.com/office/drawing/2014/main" id="{183D4DA2-9485-2706-F072-B12767B7A87C}"/>
              </a:ext>
            </a:extLst>
          </p:cNvPr>
          <p:cNvSpPr>
            <a:spLocks noGrp="1"/>
          </p:cNvSpPr>
          <p:nvPr>
            <p:ph idx="1"/>
          </p:nvPr>
        </p:nvSpPr>
        <p:spPr/>
        <p:txBody>
          <a:bodyPr/>
          <a:lstStyle/>
          <a:p>
            <a:pPr algn="l">
              <a:buFont typeface="Arial" panose="020B0604020202020204" pitchFamily="34" charset="0"/>
              <a:buChar char="•"/>
            </a:pPr>
            <a:r>
              <a:rPr lang="en-US" b="1" i="0" dirty="0">
                <a:effectLst/>
                <a:latin typeface="Inter"/>
              </a:rPr>
              <a:t>Identify Risky Loan Applicants</a:t>
            </a:r>
            <a:r>
              <a:rPr lang="en-US" b="0" i="0" dirty="0">
                <a:effectLst/>
                <a:latin typeface="Inter"/>
              </a:rPr>
              <a:t>: Use </a:t>
            </a:r>
            <a:r>
              <a:rPr lang="en-US" b="1" i="0" dirty="0">
                <a:effectLst/>
                <a:latin typeface="Inter"/>
              </a:rPr>
              <a:t>Exploratory Data Analysis (EDA)</a:t>
            </a:r>
            <a:r>
              <a:rPr lang="en-US" b="0" i="0" dirty="0">
                <a:effectLst/>
                <a:latin typeface="Inter"/>
              </a:rPr>
              <a:t> and </a:t>
            </a:r>
            <a:r>
              <a:rPr lang="en-US" b="1" i="0" dirty="0">
                <a:effectLst/>
                <a:latin typeface="Inter"/>
              </a:rPr>
              <a:t>AI </a:t>
            </a:r>
            <a:r>
              <a:rPr lang="en-US" b="0" i="0" dirty="0">
                <a:effectLst/>
                <a:latin typeface="Inter"/>
              </a:rPr>
              <a:t>to predict potential defaulters.</a:t>
            </a:r>
          </a:p>
          <a:p>
            <a:pPr lvl="1">
              <a:spcBef>
                <a:spcPts val="300"/>
              </a:spcBef>
            </a:pPr>
            <a:r>
              <a:rPr lang="en-US" b="1" i="0" dirty="0">
                <a:effectLst/>
                <a:latin typeface="Inter"/>
              </a:rPr>
              <a:t>Reduce Credit Loss</a:t>
            </a:r>
            <a:r>
              <a:rPr lang="en-US" b="0" i="0" dirty="0">
                <a:effectLst/>
                <a:latin typeface="Inter"/>
              </a:rPr>
              <a:t>: Minimize financial losses by avoiding high-risk loans.</a:t>
            </a:r>
          </a:p>
          <a:p>
            <a:pPr lvl="1">
              <a:spcBef>
                <a:spcPts val="300"/>
              </a:spcBef>
            </a:pPr>
            <a:r>
              <a:rPr lang="en-US" b="1" i="0" dirty="0">
                <a:effectLst/>
                <a:latin typeface="Inter"/>
              </a:rPr>
              <a:t>Optimize Lending Decisions</a:t>
            </a:r>
            <a:r>
              <a:rPr lang="en-US" b="0" i="0" dirty="0">
                <a:effectLst/>
                <a:latin typeface="Inter"/>
              </a:rPr>
              <a:t>: Strike the right balance between risk and opportunity to maximize profitability.</a:t>
            </a:r>
          </a:p>
          <a:p>
            <a:endParaRPr lang="en-US" dirty="0"/>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6556D46B-CF42-4072-EA31-8A76E09385DE}"/>
                  </a:ext>
                </a:extLst>
              </p14:cNvPr>
              <p14:cNvContentPartPr/>
              <p14:nvPr/>
            </p14:nvContentPartPr>
            <p14:xfrm>
              <a:off x="4348403" y="2967126"/>
              <a:ext cx="6050880" cy="79200"/>
            </p14:xfrm>
          </p:contentPart>
        </mc:Choice>
        <mc:Fallback>
          <p:pic>
            <p:nvPicPr>
              <p:cNvPr id="6" name="Ink 5">
                <a:extLst>
                  <a:ext uri="{FF2B5EF4-FFF2-40B4-BE49-F238E27FC236}">
                    <a16:creationId xmlns:a16="http://schemas.microsoft.com/office/drawing/2014/main" id="{6556D46B-CF42-4072-EA31-8A76E09385DE}"/>
                  </a:ext>
                </a:extLst>
              </p:cNvPr>
              <p:cNvPicPr/>
              <p:nvPr/>
            </p:nvPicPr>
            <p:blipFill>
              <a:blip r:embed="rId3"/>
              <a:stretch>
                <a:fillRect/>
              </a:stretch>
            </p:blipFill>
            <p:spPr>
              <a:xfrm>
                <a:off x="4327884" y="2946606"/>
                <a:ext cx="6091558" cy="1198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7" name="Ink 6">
                <a:extLst>
                  <a:ext uri="{FF2B5EF4-FFF2-40B4-BE49-F238E27FC236}">
                    <a16:creationId xmlns:a16="http://schemas.microsoft.com/office/drawing/2014/main" id="{E79E8026-E1C8-400B-A570-03308FD92BD0}"/>
                  </a:ext>
                </a:extLst>
              </p14:cNvPr>
              <p14:cNvContentPartPr/>
              <p14:nvPr/>
            </p14:nvContentPartPr>
            <p14:xfrm>
              <a:off x="7575803" y="3245046"/>
              <a:ext cx="2612520" cy="183960"/>
            </p14:xfrm>
          </p:contentPart>
        </mc:Choice>
        <mc:Fallback>
          <p:pic>
            <p:nvPicPr>
              <p:cNvPr id="7" name="Ink 6">
                <a:extLst>
                  <a:ext uri="{FF2B5EF4-FFF2-40B4-BE49-F238E27FC236}">
                    <a16:creationId xmlns:a16="http://schemas.microsoft.com/office/drawing/2014/main" id="{E79E8026-E1C8-400B-A570-03308FD92BD0}"/>
                  </a:ext>
                </a:extLst>
              </p:cNvPr>
              <p:cNvPicPr/>
              <p:nvPr/>
            </p:nvPicPr>
            <p:blipFill>
              <a:blip r:embed="rId5"/>
              <a:stretch>
                <a:fillRect/>
              </a:stretch>
            </p:blipFill>
            <p:spPr>
              <a:xfrm>
                <a:off x="7560323" y="3229926"/>
                <a:ext cx="2643120" cy="2145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8" name="Ink 7">
                <a:extLst>
                  <a:ext uri="{FF2B5EF4-FFF2-40B4-BE49-F238E27FC236}">
                    <a16:creationId xmlns:a16="http://schemas.microsoft.com/office/drawing/2014/main" id="{5A73A692-0D37-3306-9EC2-53E7841AB1AB}"/>
                  </a:ext>
                </a:extLst>
              </p14:cNvPr>
              <p14:cNvContentPartPr/>
              <p14:nvPr/>
            </p14:nvContentPartPr>
            <p14:xfrm>
              <a:off x="1824083" y="3731406"/>
              <a:ext cx="4488480" cy="122760"/>
            </p14:xfrm>
          </p:contentPart>
        </mc:Choice>
        <mc:Fallback>
          <p:pic>
            <p:nvPicPr>
              <p:cNvPr id="8" name="Ink 7">
                <a:extLst>
                  <a:ext uri="{FF2B5EF4-FFF2-40B4-BE49-F238E27FC236}">
                    <a16:creationId xmlns:a16="http://schemas.microsoft.com/office/drawing/2014/main" id="{5A73A692-0D37-3306-9EC2-53E7841AB1AB}"/>
                  </a:ext>
                </a:extLst>
              </p:cNvPr>
              <p:cNvPicPr/>
              <p:nvPr/>
            </p:nvPicPr>
            <p:blipFill>
              <a:blip r:embed="rId7"/>
              <a:stretch>
                <a:fillRect/>
              </a:stretch>
            </p:blipFill>
            <p:spPr>
              <a:xfrm>
                <a:off x="1808603" y="3716286"/>
                <a:ext cx="4519080" cy="153360"/>
              </a:xfrm>
              <a:prstGeom prst="rect">
                <a:avLst/>
              </a:prstGeom>
            </p:spPr>
          </p:pic>
        </mc:Fallback>
      </mc:AlternateContent>
    </p:spTree>
    <p:extLst>
      <p:ext uri="{BB962C8B-B14F-4D97-AF65-F5344CB8AC3E}">
        <p14:creationId xmlns:p14="http://schemas.microsoft.com/office/powerpoint/2010/main" val="363325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1885D-C211-836C-9FF7-E1375F04A49D}"/>
              </a:ext>
            </a:extLst>
          </p:cNvPr>
          <p:cNvSpPr>
            <a:spLocks noGrp="1"/>
          </p:cNvSpPr>
          <p:nvPr>
            <p:ph type="title"/>
          </p:nvPr>
        </p:nvSpPr>
        <p:spPr/>
        <p:txBody>
          <a:bodyPr/>
          <a:lstStyle/>
          <a:p>
            <a:r>
              <a:rPr lang="en-US" b="1" dirty="0">
                <a:solidFill>
                  <a:srgbClr val="0E0E0E"/>
                </a:solidFill>
                <a:effectLst/>
                <a:latin typeface=".SF NS"/>
              </a:rPr>
              <a:t>The Dataset Overview</a:t>
            </a:r>
            <a:endParaRPr lang="en-US" dirty="0"/>
          </a:p>
        </p:txBody>
      </p:sp>
      <p:sp>
        <p:nvSpPr>
          <p:cNvPr id="3" name="Content Placeholder 2">
            <a:extLst>
              <a:ext uri="{FF2B5EF4-FFF2-40B4-BE49-F238E27FC236}">
                <a16:creationId xmlns:a16="http://schemas.microsoft.com/office/drawing/2014/main" id="{14358EE3-6BD3-3216-1074-64A6049921AF}"/>
              </a:ext>
            </a:extLst>
          </p:cNvPr>
          <p:cNvSpPr>
            <a:spLocks noGrp="1"/>
          </p:cNvSpPr>
          <p:nvPr>
            <p:ph idx="1"/>
          </p:nvPr>
        </p:nvSpPr>
        <p:spPr>
          <a:xfrm>
            <a:off x="838200" y="1825625"/>
            <a:ext cx="4493821" cy="4351338"/>
          </a:xfrm>
        </p:spPr>
        <p:txBody>
          <a:bodyPr>
            <a:normAutofit fontScale="92500" lnSpcReduction="10000"/>
          </a:bodyPr>
          <a:lstStyle/>
          <a:p>
            <a:pPr>
              <a:spcBef>
                <a:spcPts val="900"/>
              </a:spcBef>
            </a:pPr>
            <a:r>
              <a:rPr lang="en-US" b="1" dirty="0">
                <a:solidFill>
                  <a:srgbClr val="0E0E0E"/>
                </a:solidFill>
                <a:effectLst/>
                <a:latin typeface=".SF NS"/>
              </a:rPr>
              <a:t>Data Description:</a:t>
            </a:r>
            <a:endParaRPr lang="en-US" dirty="0">
              <a:solidFill>
                <a:srgbClr val="0E0E0E"/>
              </a:solidFill>
              <a:effectLst/>
              <a:latin typeface=".SF NS"/>
            </a:endParaRPr>
          </a:p>
          <a:p>
            <a:pPr lvl="1">
              <a:spcBef>
                <a:spcPts val="900"/>
              </a:spcBef>
            </a:pPr>
            <a:r>
              <a:rPr lang="en-US" dirty="0">
                <a:solidFill>
                  <a:srgbClr val="0E0E0E"/>
                </a:solidFill>
                <a:effectLst/>
                <a:latin typeface=".SF NS"/>
              </a:rPr>
              <a:t>Historical data on loan applicants.</a:t>
            </a:r>
          </a:p>
          <a:p>
            <a:pPr lvl="1">
              <a:spcBef>
                <a:spcPts val="900"/>
              </a:spcBef>
            </a:pPr>
            <a:r>
              <a:rPr lang="en-US" dirty="0">
                <a:solidFill>
                  <a:srgbClr val="0E0E0E"/>
                </a:solidFill>
                <a:effectLst/>
                <a:latin typeface=".SF NS"/>
              </a:rPr>
              <a:t>Includes information on applicants who defaulted and those who didn’t.</a:t>
            </a:r>
          </a:p>
          <a:p>
            <a:pPr>
              <a:spcBef>
                <a:spcPts val="900"/>
              </a:spcBef>
            </a:pPr>
            <a:r>
              <a:rPr lang="en-US" b="1" dirty="0">
                <a:solidFill>
                  <a:srgbClr val="0E0E0E"/>
                </a:solidFill>
                <a:effectLst/>
                <a:latin typeface=".SF NS"/>
              </a:rPr>
              <a:t>Key Variables:</a:t>
            </a:r>
            <a:endParaRPr lang="en-US" dirty="0">
              <a:solidFill>
                <a:srgbClr val="0E0E0E"/>
              </a:solidFill>
              <a:effectLst/>
              <a:latin typeface=".SF NS"/>
            </a:endParaRPr>
          </a:p>
          <a:p>
            <a:pPr lvl="1">
              <a:spcBef>
                <a:spcPts val="900"/>
              </a:spcBef>
            </a:pPr>
            <a:r>
              <a:rPr lang="en-US" dirty="0">
                <a:solidFill>
                  <a:srgbClr val="0E0E0E"/>
                </a:solidFill>
                <a:effectLst/>
                <a:latin typeface=".SF NS"/>
              </a:rPr>
              <a:t>Applicant demographics.</a:t>
            </a:r>
          </a:p>
          <a:p>
            <a:pPr lvl="1">
              <a:spcBef>
                <a:spcPts val="900"/>
              </a:spcBef>
            </a:pPr>
            <a:r>
              <a:rPr lang="en-US" dirty="0">
                <a:solidFill>
                  <a:srgbClr val="0E0E0E"/>
                </a:solidFill>
                <a:effectLst/>
                <a:latin typeface=".SF NS"/>
              </a:rPr>
              <a:t>Loan amount, purpose, and terms.</a:t>
            </a:r>
          </a:p>
          <a:p>
            <a:pPr lvl="1">
              <a:spcBef>
                <a:spcPts val="900"/>
              </a:spcBef>
            </a:pPr>
            <a:r>
              <a:rPr lang="en-US" dirty="0">
                <a:solidFill>
                  <a:srgbClr val="0E0E0E"/>
                </a:solidFill>
                <a:effectLst/>
                <a:latin typeface=".SF NS"/>
              </a:rPr>
              <a:t>Payment history and financial behavior.</a:t>
            </a:r>
          </a:p>
          <a:p>
            <a:endParaRPr lang="en-US" dirty="0"/>
          </a:p>
        </p:txBody>
      </p:sp>
      <p:pic>
        <p:nvPicPr>
          <p:cNvPr id="4" name="Picture 3">
            <a:extLst>
              <a:ext uri="{FF2B5EF4-FFF2-40B4-BE49-F238E27FC236}">
                <a16:creationId xmlns:a16="http://schemas.microsoft.com/office/drawing/2014/main" id="{2DBA48EF-D3AF-7B04-13E6-49B7DDE6E393}"/>
              </a:ext>
            </a:extLst>
          </p:cNvPr>
          <p:cNvPicPr>
            <a:picLocks noChangeAspect="1"/>
          </p:cNvPicPr>
          <p:nvPr/>
        </p:nvPicPr>
        <p:blipFill>
          <a:blip r:embed="rId3"/>
          <a:stretch>
            <a:fillRect/>
          </a:stretch>
        </p:blipFill>
        <p:spPr>
          <a:xfrm>
            <a:off x="5644686" y="1341912"/>
            <a:ext cx="6547314" cy="5516088"/>
          </a:xfrm>
          <a:prstGeom prst="rect">
            <a:avLst/>
          </a:prstGeom>
        </p:spPr>
      </p:pic>
    </p:spTree>
    <p:extLst>
      <p:ext uri="{BB962C8B-B14F-4D97-AF65-F5344CB8AC3E}">
        <p14:creationId xmlns:p14="http://schemas.microsoft.com/office/powerpoint/2010/main" val="1705739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EA5AB-29FE-EED1-FDA6-C33686874249}"/>
              </a:ext>
            </a:extLst>
          </p:cNvPr>
          <p:cNvSpPr>
            <a:spLocks noGrp="1"/>
          </p:cNvSpPr>
          <p:nvPr>
            <p:ph type="title"/>
          </p:nvPr>
        </p:nvSpPr>
        <p:spPr/>
        <p:txBody>
          <a:bodyPr/>
          <a:lstStyle/>
          <a:p>
            <a:r>
              <a:rPr lang="en-US" b="1" dirty="0">
                <a:solidFill>
                  <a:srgbClr val="0E0E0E"/>
                </a:solidFill>
                <a:effectLst/>
                <a:latin typeface=".SF NS"/>
              </a:rPr>
              <a:t>The AI Task</a:t>
            </a:r>
            <a:endParaRPr lang="en-US" dirty="0"/>
          </a:p>
        </p:txBody>
      </p:sp>
      <p:sp>
        <p:nvSpPr>
          <p:cNvPr id="3" name="Content Placeholder 2">
            <a:extLst>
              <a:ext uri="{FF2B5EF4-FFF2-40B4-BE49-F238E27FC236}">
                <a16:creationId xmlns:a16="http://schemas.microsoft.com/office/drawing/2014/main" id="{1610A820-13E6-E38F-9976-D2048C4EBD4F}"/>
              </a:ext>
            </a:extLst>
          </p:cNvPr>
          <p:cNvSpPr>
            <a:spLocks noGrp="1"/>
          </p:cNvSpPr>
          <p:nvPr>
            <p:ph idx="1"/>
          </p:nvPr>
        </p:nvSpPr>
        <p:spPr>
          <a:xfrm>
            <a:off x="838200" y="1825625"/>
            <a:ext cx="6370122" cy="4351338"/>
          </a:xfrm>
        </p:spPr>
        <p:txBody>
          <a:bodyPr>
            <a:normAutofit/>
          </a:bodyPr>
          <a:lstStyle/>
          <a:p>
            <a:pPr>
              <a:spcBef>
                <a:spcPts val="900"/>
              </a:spcBef>
            </a:pPr>
            <a:r>
              <a:rPr lang="en-US" b="1" dirty="0">
                <a:solidFill>
                  <a:srgbClr val="0E0E0E"/>
                </a:solidFill>
                <a:effectLst/>
                <a:latin typeface=".SF NS"/>
              </a:rPr>
              <a:t>Objective:</a:t>
            </a:r>
            <a:endParaRPr lang="en-US" dirty="0">
              <a:solidFill>
                <a:srgbClr val="0E0E0E"/>
              </a:solidFill>
              <a:effectLst/>
              <a:latin typeface=".SF NS"/>
            </a:endParaRPr>
          </a:p>
          <a:p>
            <a:pPr lvl="1">
              <a:spcBef>
                <a:spcPts val="900"/>
              </a:spcBef>
            </a:pPr>
            <a:r>
              <a:rPr lang="en-US" dirty="0">
                <a:solidFill>
                  <a:srgbClr val="0E0E0E"/>
                </a:solidFill>
                <a:effectLst/>
                <a:latin typeface=".SF NS"/>
              </a:rPr>
              <a:t>Predict whether an applicant will default on their loan.</a:t>
            </a:r>
          </a:p>
          <a:p>
            <a:pPr>
              <a:spcBef>
                <a:spcPts val="900"/>
              </a:spcBef>
            </a:pPr>
            <a:r>
              <a:rPr lang="en-US" b="1" dirty="0">
                <a:solidFill>
                  <a:srgbClr val="0E0E0E"/>
                </a:solidFill>
                <a:effectLst/>
                <a:latin typeface=".SF NS"/>
              </a:rPr>
              <a:t>How This Helps </a:t>
            </a:r>
            <a:r>
              <a:rPr lang="en-US" b="1" dirty="0" err="1">
                <a:solidFill>
                  <a:srgbClr val="0E0E0E"/>
                </a:solidFill>
                <a:effectLst/>
                <a:latin typeface=".SF NS"/>
              </a:rPr>
              <a:t>LendingClub</a:t>
            </a:r>
            <a:r>
              <a:rPr lang="en-US" b="1" dirty="0">
                <a:solidFill>
                  <a:srgbClr val="0E0E0E"/>
                </a:solidFill>
                <a:effectLst/>
                <a:latin typeface=".SF NS"/>
              </a:rPr>
              <a:t>:</a:t>
            </a:r>
            <a:endParaRPr lang="en-US" dirty="0">
              <a:solidFill>
                <a:srgbClr val="0E0E0E"/>
              </a:solidFill>
              <a:effectLst/>
              <a:latin typeface=".SF NS"/>
            </a:endParaRPr>
          </a:p>
          <a:p>
            <a:pPr lvl="1">
              <a:spcBef>
                <a:spcPts val="900"/>
              </a:spcBef>
            </a:pPr>
            <a:r>
              <a:rPr lang="en-US" b="1" dirty="0">
                <a:solidFill>
                  <a:srgbClr val="0E0E0E"/>
                </a:solidFill>
                <a:effectLst/>
                <a:latin typeface=".SF NS"/>
              </a:rPr>
              <a:t>Deny Loans</a:t>
            </a:r>
            <a:r>
              <a:rPr lang="en-US" dirty="0">
                <a:solidFill>
                  <a:srgbClr val="0E0E0E"/>
                </a:solidFill>
                <a:effectLst/>
                <a:latin typeface=".SF NS"/>
              </a:rPr>
              <a:t> to high-risk applicants.</a:t>
            </a:r>
          </a:p>
          <a:p>
            <a:pPr lvl="1">
              <a:spcBef>
                <a:spcPts val="900"/>
              </a:spcBef>
            </a:pPr>
            <a:r>
              <a:rPr lang="en-US" b="1" dirty="0">
                <a:solidFill>
                  <a:srgbClr val="0E0E0E"/>
                </a:solidFill>
                <a:effectLst/>
                <a:latin typeface=".SF NS"/>
              </a:rPr>
              <a:t>Adjust Loan Amounts</a:t>
            </a:r>
            <a:r>
              <a:rPr lang="en-US" dirty="0">
                <a:solidFill>
                  <a:srgbClr val="0E0E0E"/>
                </a:solidFill>
                <a:effectLst/>
                <a:latin typeface=".SF NS"/>
              </a:rPr>
              <a:t> for moderate-risk borrowers.</a:t>
            </a:r>
          </a:p>
          <a:p>
            <a:pPr lvl="1">
              <a:spcBef>
                <a:spcPts val="900"/>
              </a:spcBef>
            </a:pPr>
            <a:r>
              <a:rPr lang="en-US" b="1" dirty="0">
                <a:solidFill>
                  <a:srgbClr val="0E0E0E"/>
                </a:solidFill>
                <a:effectLst/>
                <a:latin typeface=".SF NS"/>
              </a:rPr>
              <a:t>Set Higher Interest Rates</a:t>
            </a:r>
            <a:r>
              <a:rPr lang="en-US" dirty="0">
                <a:solidFill>
                  <a:srgbClr val="0E0E0E"/>
                </a:solidFill>
                <a:effectLst/>
                <a:latin typeface=".SF NS"/>
              </a:rPr>
              <a:t> for risky but potentially profitable applicants.</a:t>
            </a:r>
          </a:p>
          <a:p>
            <a:endParaRPr lang="en-US" dirty="0"/>
          </a:p>
        </p:txBody>
      </p:sp>
    </p:spTree>
    <p:extLst>
      <p:ext uri="{BB962C8B-B14F-4D97-AF65-F5344CB8AC3E}">
        <p14:creationId xmlns:p14="http://schemas.microsoft.com/office/powerpoint/2010/main" val="3607412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FAA30-6813-3793-3E78-9EA247B40AF8}"/>
              </a:ext>
            </a:extLst>
          </p:cNvPr>
          <p:cNvSpPr>
            <a:spLocks noGrp="1"/>
          </p:cNvSpPr>
          <p:nvPr>
            <p:ph type="title"/>
          </p:nvPr>
        </p:nvSpPr>
        <p:spPr/>
        <p:txBody>
          <a:bodyPr/>
          <a:lstStyle/>
          <a:p>
            <a:r>
              <a:rPr lang="en-US" b="1" dirty="0">
                <a:solidFill>
                  <a:srgbClr val="0E0E0E"/>
                </a:solidFill>
                <a:effectLst/>
                <a:latin typeface=".SF NS"/>
              </a:rPr>
              <a:t>Example Notebook &amp; Resources</a:t>
            </a:r>
            <a:endParaRPr lang="en-US" dirty="0"/>
          </a:p>
        </p:txBody>
      </p:sp>
      <p:sp>
        <p:nvSpPr>
          <p:cNvPr id="3" name="Content Placeholder 2">
            <a:extLst>
              <a:ext uri="{FF2B5EF4-FFF2-40B4-BE49-F238E27FC236}">
                <a16:creationId xmlns:a16="http://schemas.microsoft.com/office/drawing/2014/main" id="{9BA0AFAA-6580-F8CB-73CD-9F74973C6820}"/>
              </a:ext>
            </a:extLst>
          </p:cNvPr>
          <p:cNvSpPr>
            <a:spLocks noGrp="1"/>
          </p:cNvSpPr>
          <p:nvPr>
            <p:ph idx="1"/>
          </p:nvPr>
        </p:nvSpPr>
        <p:spPr/>
        <p:txBody>
          <a:bodyPr/>
          <a:lstStyle/>
          <a:p>
            <a:pPr>
              <a:spcBef>
                <a:spcPts val="900"/>
              </a:spcBef>
            </a:pPr>
            <a:r>
              <a:rPr lang="en-US" b="1" dirty="0">
                <a:solidFill>
                  <a:srgbClr val="0E0E0E"/>
                </a:solidFill>
                <a:effectLst/>
                <a:latin typeface=".SF NS"/>
              </a:rPr>
              <a:t>Starter Code:</a:t>
            </a:r>
            <a:endParaRPr lang="en-US" dirty="0">
              <a:solidFill>
                <a:srgbClr val="0E0E0E"/>
              </a:solidFill>
              <a:effectLst/>
              <a:latin typeface=".SF NS"/>
            </a:endParaRPr>
          </a:p>
          <a:p>
            <a:pPr>
              <a:spcBef>
                <a:spcPts val="900"/>
              </a:spcBef>
            </a:pPr>
            <a:r>
              <a:rPr lang="en-US" dirty="0">
                <a:solidFill>
                  <a:srgbClr val="0E0E0E"/>
                </a:solidFill>
                <a:effectLst/>
                <a:latin typeface=".SF NS"/>
              </a:rPr>
              <a:t>Kaggle Notebook: </a:t>
            </a:r>
            <a:r>
              <a:rPr lang="en-US" dirty="0">
                <a:solidFill>
                  <a:srgbClr val="0E0E0E"/>
                </a:solidFill>
                <a:effectLst/>
                <a:latin typeface=".SF NS"/>
                <a:hlinkClick r:id="rId2"/>
              </a:rPr>
              <a:t>LendingClub Loan Defaulters Prediction</a:t>
            </a:r>
            <a:endParaRPr lang="en-US" dirty="0">
              <a:solidFill>
                <a:srgbClr val="0E0E0E"/>
              </a:solidFill>
              <a:effectLst/>
              <a:latin typeface=".SF NS"/>
            </a:endParaRPr>
          </a:p>
          <a:p>
            <a:pPr>
              <a:spcBef>
                <a:spcPts val="900"/>
              </a:spcBef>
            </a:pPr>
            <a:r>
              <a:rPr lang="en-US" b="1" dirty="0">
                <a:solidFill>
                  <a:srgbClr val="0E0E0E"/>
                </a:solidFill>
                <a:effectLst/>
                <a:latin typeface=".SF NS"/>
              </a:rPr>
              <a:t>Steps:</a:t>
            </a:r>
            <a:endParaRPr lang="en-US" dirty="0">
              <a:solidFill>
                <a:srgbClr val="0E0E0E"/>
              </a:solidFill>
              <a:effectLst/>
              <a:latin typeface=".SF NS"/>
            </a:endParaRPr>
          </a:p>
          <a:p>
            <a:pPr>
              <a:spcBef>
                <a:spcPts val="900"/>
              </a:spcBef>
            </a:pPr>
            <a:r>
              <a:rPr lang="en-US" dirty="0">
                <a:solidFill>
                  <a:srgbClr val="0E0E0E"/>
                </a:solidFill>
                <a:effectLst/>
                <a:latin typeface="Times New Roman" panose="02020603050405020304" pitchFamily="18" charset="0"/>
              </a:rPr>
              <a:t>1. Data preprocessing &amp; cleaning.</a:t>
            </a:r>
          </a:p>
          <a:p>
            <a:pPr>
              <a:spcBef>
                <a:spcPts val="900"/>
              </a:spcBef>
            </a:pPr>
            <a:r>
              <a:rPr lang="en-US" dirty="0">
                <a:solidFill>
                  <a:srgbClr val="0E0E0E"/>
                </a:solidFill>
                <a:effectLst/>
                <a:latin typeface="Times New Roman" panose="02020603050405020304" pitchFamily="18" charset="0"/>
              </a:rPr>
              <a:t>2. Feature selection &amp; engineering.</a:t>
            </a:r>
          </a:p>
          <a:p>
            <a:pPr>
              <a:spcBef>
                <a:spcPts val="900"/>
              </a:spcBef>
            </a:pPr>
            <a:r>
              <a:rPr lang="en-US" dirty="0">
                <a:solidFill>
                  <a:srgbClr val="0E0E0E"/>
                </a:solidFill>
                <a:effectLst/>
                <a:latin typeface="Times New Roman" panose="02020603050405020304" pitchFamily="18" charset="0"/>
              </a:rPr>
              <a:t>3. Model training &amp; validation.</a:t>
            </a:r>
          </a:p>
          <a:p>
            <a:pPr>
              <a:spcBef>
                <a:spcPts val="900"/>
              </a:spcBef>
            </a:pPr>
            <a:r>
              <a:rPr lang="en-US" dirty="0">
                <a:solidFill>
                  <a:srgbClr val="0E0E0E"/>
                </a:solidFill>
                <a:effectLst/>
                <a:latin typeface="Times New Roman" panose="02020603050405020304" pitchFamily="18" charset="0"/>
              </a:rPr>
              <a:t>4. Model evaluation &amp; improvement.</a:t>
            </a:r>
          </a:p>
          <a:p>
            <a:endParaRPr lang="en-US" dirty="0"/>
          </a:p>
        </p:txBody>
      </p:sp>
    </p:spTree>
    <p:extLst>
      <p:ext uri="{BB962C8B-B14F-4D97-AF65-F5344CB8AC3E}">
        <p14:creationId xmlns:p14="http://schemas.microsoft.com/office/powerpoint/2010/main" val="2882338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AFD39-001A-F06B-F3BC-6D9BB4894CE7}"/>
              </a:ext>
            </a:extLst>
          </p:cNvPr>
          <p:cNvSpPr>
            <a:spLocks noGrp="1"/>
          </p:cNvSpPr>
          <p:nvPr>
            <p:ph type="title"/>
          </p:nvPr>
        </p:nvSpPr>
        <p:spPr/>
        <p:txBody>
          <a:bodyPr/>
          <a:lstStyle/>
          <a:p>
            <a:r>
              <a:rPr lang="en-US" b="1" dirty="0">
                <a:solidFill>
                  <a:srgbClr val="0E0E0E"/>
                </a:solidFill>
                <a:latin typeface=".SF NS"/>
              </a:rPr>
              <a:t>1. Data preprocessing &amp; cleaning.</a:t>
            </a:r>
          </a:p>
        </p:txBody>
      </p:sp>
      <p:pic>
        <p:nvPicPr>
          <p:cNvPr id="4" name="Content Placeholder 3" descr="A graph of a blue rectangular column&#10;&#10;Description automatically generated with medium confidence">
            <a:extLst>
              <a:ext uri="{FF2B5EF4-FFF2-40B4-BE49-F238E27FC236}">
                <a16:creationId xmlns:a16="http://schemas.microsoft.com/office/drawing/2014/main" id="{0D55FA52-D678-9EA0-E1DD-1ED41AFA4CEF}"/>
              </a:ext>
            </a:extLst>
          </p:cNvPr>
          <p:cNvPicPr>
            <a:picLocks noGrp="1" noChangeAspect="1"/>
          </p:cNvPicPr>
          <p:nvPr>
            <p:ph idx="1"/>
          </p:nvPr>
        </p:nvPicPr>
        <p:blipFill>
          <a:blip r:embed="rId2"/>
          <a:stretch>
            <a:fillRect/>
          </a:stretch>
        </p:blipFill>
        <p:spPr>
          <a:xfrm>
            <a:off x="6934200" y="1931581"/>
            <a:ext cx="4800600" cy="3606800"/>
          </a:xfrm>
          <a:prstGeom prst="rect">
            <a:avLst/>
          </a:prstGeom>
        </p:spPr>
      </p:pic>
      <p:sp>
        <p:nvSpPr>
          <p:cNvPr id="6" name="TextBox 5">
            <a:extLst>
              <a:ext uri="{FF2B5EF4-FFF2-40B4-BE49-F238E27FC236}">
                <a16:creationId xmlns:a16="http://schemas.microsoft.com/office/drawing/2014/main" id="{3C5D5544-2327-152F-C085-2F8D8134E40F}"/>
              </a:ext>
            </a:extLst>
          </p:cNvPr>
          <p:cNvSpPr txBox="1"/>
          <p:nvPr/>
        </p:nvSpPr>
        <p:spPr>
          <a:xfrm>
            <a:off x="838200" y="1690688"/>
            <a:ext cx="6096000" cy="646331"/>
          </a:xfrm>
          <a:prstGeom prst="rect">
            <a:avLst/>
          </a:prstGeom>
          <a:noFill/>
        </p:spPr>
        <p:txBody>
          <a:bodyPr wrap="square">
            <a:spAutoFit/>
          </a:bodyPr>
          <a:lstStyle/>
          <a:p>
            <a:pPr algn="l"/>
            <a:r>
              <a:rPr lang="en-US" b="0" i="0" dirty="0">
                <a:solidFill>
                  <a:srgbClr val="1F1F1F"/>
                </a:solidFill>
                <a:effectLst/>
                <a:latin typeface="Roboto" panose="020F0502020204030204" pitchFamily="34" charset="0"/>
              </a:rPr>
              <a:t>Load Data:</a:t>
            </a:r>
            <a:endParaRPr lang="en-US" dirty="0">
              <a:solidFill>
                <a:srgbClr val="1F1F1F"/>
              </a:solidFill>
              <a:latin typeface="Roboto" panose="020F0502020204030204" pitchFamily="34" charset="0"/>
            </a:endParaRPr>
          </a:p>
          <a:p>
            <a:pPr algn="l"/>
            <a:endParaRPr lang="en-US" b="0" i="0" dirty="0">
              <a:solidFill>
                <a:srgbClr val="1F1F1F"/>
              </a:solidFill>
              <a:effectLst/>
              <a:latin typeface="Roboto" panose="020F0502020204030204" pitchFamily="34" charset="0"/>
            </a:endParaRPr>
          </a:p>
        </p:txBody>
      </p:sp>
      <p:pic>
        <p:nvPicPr>
          <p:cNvPr id="7" name="Picture 6">
            <a:extLst>
              <a:ext uri="{FF2B5EF4-FFF2-40B4-BE49-F238E27FC236}">
                <a16:creationId xmlns:a16="http://schemas.microsoft.com/office/drawing/2014/main" id="{1A6E8C51-E993-9B9E-6213-7E947F7896E0}"/>
              </a:ext>
            </a:extLst>
          </p:cNvPr>
          <p:cNvPicPr>
            <a:picLocks noChangeAspect="1"/>
          </p:cNvPicPr>
          <p:nvPr/>
        </p:nvPicPr>
        <p:blipFill>
          <a:blip r:embed="rId3"/>
          <a:stretch>
            <a:fillRect/>
          </a:stretch>
        </p:blipFill>
        <p:spPr>
          <a:xfrm>
            <a:off x="916860" y="2171815"/>
            <a:ext cx="4576948" cy="2308305"/>
          </a:xfrm>
          <a:prstGeom prst="rect">
            <a:avLst/>
          </a:prstGeom>
        </p:spPr>
      </p:pic>
      <p:pic>
        <p:nvPicPr>
          <p:cNvPr id="8" name="Picture 7">
            <a:extLst>
              <a:ext uri="{FF2B5EF4-FFF2-40B4-BE49-F238E27FC236}">
                <a16:creationId xmlns:a16="http://schemas.microsoft.com/office/drawing/2014/main" id="{96DD9C0A-8FAF-B3F2-6125-E860D8AF6A31}"/>
              </a:ext>
            </a:extLst>
          </p:cNvPr>
          <p:cNvPicPr>
            <a:picLocks noChangeAspect="1"/>
          </p:cNvPicPr>
          <p:nvPr/>
        </p:nvPicPr>
        <p:blipFill>
          <a:blip r:embed="rId4"/>
          <a:stretch>
            <a:fillRect/>
          </a:stretch>
        </p:blipFill>
        <p:spPr>
          <a:xfrm>
            <a:off x="919829" y="4583887"/>
            <a:ext cx="2406985" cy="1908988"/>
          </a:xfrm>
          <a:prstGeom prst="rect">
            <a:avLst/>
          </a:prstGeom>
        </p:spPr>
      </p:pic>
    </p:spTree>
    <p:extLst>
      <p:ext uri="{BB962C8B-B14F-4D97-AF65-F5344CB8AC3E}">
        <p14:creationId xmlns:p14="http://schemas.microsoft.com/office/powerpoint/2010/main" val="4407616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1901</TotalTime>
  <Words>1311</Words>
  <Application>Microsoft Office PowerPoint</Application>
  <PresentationFormat>Widescreen</PresentationFormat>
  <Paragraphs>151</Paragraphs>
  <Slides>12</Slides>
  <Notes>5</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LendingClub</vt:lpstr>
      <vt:lpstr> Introduction to LendingClub</vt:lpstr>
      <vt:lpstr>The Business Problem</vt:lpstr>
      <vt:lpstr>PowerPoint Presentation</vt:lpstr>
      <vt:lpstr>Aim of the Case Study</vt:lpstr>
      <vt:lpstr>The Dataset Overview</vt:lpstr>
      <vt:lpstr>The AI Task</vt:lpstr>
      <vt:lpstr>Example Notebook &amp; Resources</vt:lpstr>
      <vt:lpstr>1. Data preprocessing &amp; cleaning.</vt:lpstr>
      <vt:lpstr>2. Feature selection &amp; engineering.</vt:lpstr>
      <vt:lpstr>3. Model training &amp; validation.</vt:lpstr>
      <vt:lpstr>ML Approaches &amp; Techniques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LendingClub</dc:title>
  <dc:creator>Gao, Yuan</dc:creator>
  <cp:lastModifiedBy>Piyush Agrawal</cp:lastModifiedBy>
  <cp:revision>30</cp:revision>
  <dcterms:created xsi:type="dcterms:W3CDTF">2025-02-02T22:19:00Z</dcterms:created>
  <dcterms:modified xsi:type="dcterms:W3CDTF">2025-02-12T18:39:44Z</dcterms:modified>
</cp:coreProperties>
</file>