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1257" r:id="rId3"/>
    <p:sldId id="1258" r:id="rId4"/>
    <p:sldId id="266" r:id="rId5"/>
    <p:sldId id="267" r:id="rId6"/>
    <p:sldId id="268" r:id="rId7"/>
    <p:sldId id="494" r:id="rId8"/>
    <p:sldId id="513" r:id="rId9"/>
    <p:sldId id="269" r:id="rId10"/>
    <p:sldId id="270" r:id="rId11"/>
    <p:sldId id="272" r:id="rId12"/>
    <p:sldId id="274" r:id="rId13"/>
    <p:sldId id="273" r:id="rId14"/>
    <p:sldId id="286" r:id="rId15"/>
    <p:sldId id="1259" r:id="rId16"/>
    <p:sldId id="1260" r:id="rId17"/>
    <p:sldId id="9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14D5E9-FC38-4C4A-B4A1-D4163FFBC4F8}">
          <p14:sldIdLst>
            <p14:sldId id="256"/>
            <p14:sldId id="1257"/>
            <p14:sldId id="1258"/>
            <p14:sldId id="266"/>
            <p14:sldId id="267"/>
            <p14:sldId id="268"/>
            <p14:sldId id="494"/>
            <p14:sldId id="513"/>
            <p14:sldId id="269"/>
            <p14:sldId id="270"/>
          </p14:sldIdLst>
        </p14:section>
        <p14:section name="Representation Learning" id="{C5E72696-DE91-1646-934F-25D5E845AE71}">
          <p14:sldIdLst>
            <p14:sldId id="272"/>
            <p14:sldId id="274"/>
            <p14:sldId id="273"/>
            <p14:sldId id="286"/>
            <p14:sldId id="1259"/>
            <p14:sldId id="1260"/>
            <p14:sldId id="9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67A1F-C894-7044-BC12-CC02C8956AD6}" v="17" dt="2025-01-23T03:20:03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2"/>
    <p:restoredTop sz="94700"/>
  </p:normalViewPr>
  <p:slideViewPr>
    <p:cSldViewPr snapToGrid="0">
      <p:cViewPr varScale="1">
        <p:scale>
          <a:sx n="51" d="100"/>
          <a:sy n="51" d="100"/>
        </p:scale>
        <p:origin x="22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don Gao" userId="f35b5dbc-a565-444c-a393-77373414943f" providerId="ADAL" clId="{50867A1F-C894-7044-BC12-CC02C8956AD6}"/>
    <pc:docChg chg="undo custSel addSld delSld modSld modSection">
      <pc:chgData name="Gordon Gao" userId="f35b5dbc-a565-444c-a393-77373414943f" providerId="ADAL" clId="{50867A1F-C894-7044-BC12-CC02C8956AD6}" dt="2025-01-23T03:20:03.031" v="83" actId="1076"/>
      <pc:docMkLst>
        <pc:docMk/>
      </pc:docMkLst>
      <pc:sldChg chg="del">
        <pc:chgData name="Gordon Gao" userId="f35b5dbc-a565-444c-a393-77373414943f" providerId="ADAL" clId="{50867A1F-C894-7044-BC12-CC02C8956AD6}" dt="2025-01-23T02:42:33.769" v="45" actId="2696"/>
        <pc:sldMkLst>
          <pc:docMk/>
          <pc:sldMk cId="1911287414" sldId="1070"/>
        </pc:sldMkLst>
      </pc:sldChg>
      <pc:sldChg chg="addSp modSp new mod">
        <pc:chgData name="Gordon Gao" userId="f35b5dbc-a565-444c-a393-77373414943f" providerId="ADAL" clId="{50867A1F-C894-7044-BC12-CC02C8956AD6}" dt="2025-01-23T03:19:51.663" v="80" actId="1076"/>
        <pc:sldMkLst>
          <pc:docMk/>
          <pc:sldMk cId="1051527432" sldId="1259"/>
        </pc:sldMkLst>
        <pc:spChg chg="mod">
          <ac:chgData name="Gordon Gao" userId="f35b5dbc-a565-444c-a393-77373414943f" providerId="ADAL" clId="{50867A1F-C894-7044-BC12-CC02C8956AD6}" dt="2025-01-23T03:16:49.371" v="68" actId="5793"/>
          <ac:spMkLst>
            <pc:docMk/>
            <pc:sldMk cId="1051527432" sldId="1259"/>
            <ac:spMk id="2" creationId="{6F24E43E-6F54-29FE-C7B8-C14DF564E962}"/>
          </ac:spMkLst>
        </pc:spChg>
        <pc:picChg chg="add mod">
          <ac:chgData name="Gordon Gao" userId="f35b5dbc-a565-444c-a393-77373414943f" providerId="ADAL" clId="{50867A1F-C894-7044-BC12-CC02C8956AD6}" dt="2025-01-23T03:19:51.663" v="80" actId="1076"/>
          <ac:picMkLst>
            <pc:docMk/>
            <pc:sldMk cId="1051527432" sldId="1259"/>
            <ac:picMk id="1026" creationId="{DCFEDE0F-4481-A018-CA47-88A3FB052CC6}"/>
          </ac:picMkLst>
        </pc:picChg>
      </pc:sldChg>
      <pc:sldChg chg="addSp modSp new add del mod modNotesTx">
        <pc:chgData name="Gordon Gao" userId="f35b5dbc-a565-444c-a393-77373414943f" providerId="ADAL" clId="{50867A1F-C894-7044-BC12-CC02C8956AD6}" dt="2025-01-23T03:16:35.112" v="53" actId="2696"/>
        <pc:sldMkLst>
          <pc:docMk/>
          <pc:sldMk cId="1163168518" sldId="1259"/>
        </pc:sldMkLst>
        <pc:spChg chg="add mod">
          <ac:chgData name="Gordon Gao" userId="f35b5dbc-a565-444c-a393-77373414943f" providerId="ADAL" clId="{50867A1F-C894-7044-BC12-CC02C8956AD6}" dt="2025-01-23T03:15:05.799" v="52"/>
          <ac:spMkLst>
            <pc:docMk/>
            <pc:sldMk cId="1163168518" sldId="1259"/>
            <ac:spMk id="5" creationId="{3A619986-B531-816E-1560-F4CBD90D5823}"/>
          </ac:spMkLst>
        </pc:spChg>
        <pc:picChg chg="add mod">
          <ac:chgData name="Gordon Gao" userId="f35b5dbc-a565-444c-a393-77373414943f" providerId="ADAL" clId="{50867A1F-C894-7044-BC12-CC02C8956AD6}" dt="2025-01-23T02:46:40.577" v="48" actId="1076"/>
          <ac:picMkLst>
            <pc:docMk/>
            <pc:sldMk cId="1163168518" sldId="1259"/>
            <ac:picMk id="4" creationId="{C814855E-9CDE-A804-C34C-694BD56D665C}"/>
          </ac:picMkLst>
        </pc:picChg>
      </pc:sldChg>
      <pc:sldChg chg="addSp modSp new">
        <pc:chgData name="Gordon Gao" userId="f35b5dbc-a565-444c-a393-77373414943f" providerId="ADAL" clId="{50867A1F-C894-7044-BC12-CC02C8956AD6}" dt="2025-01-23T03:20:03.031" v="83" actId="1076"/>
        <pc:sldMkLst>
          <pc:docMk/>
          <pc:sldMk cId="2125097409" sldId="1260"/>
        </pc:sldMkLst>
        <pc:picChg chg="add mod">
          <ac:chgData name="Gordon Gao" userId="f35b5dbc-a565-444c-a393-77373414943f" providerId="ADAL" clId="{50867A1F-C894-7044-BC12-CC02C8956AD6}" dt="2025-01-23T03:20:03.031" v="83" actId="1076"/>
          <ac:picMkLst>
            <pc:docMk/>
            <pc:sldMk cId="2125097409" sldId="1260"/>
            <ac:picMk id="2050" creationId="{956C7BD4-9D52-1AFE-4BEF-2432E330FA28}"/>
          </ac:picMkLst>
        </pc:picChg>
      </pc:sldChg>
    </pc:docChg>
  </pc:docChgLst>
  <pc:docChgLst>
    <pc:chgData name="Junjie Luo" userId="1b28a884-746d-4223-af2b-45ce177989eb" providerId="ADAL" clId="{18DFC7A2-3B10-2A4E-B9CC-0669A60D96D3}"/>
    <pc:docChg chg="addSld delSld addSection modSection">
      <pc:chgData name="Junjie Luo" userId="1b28a884-746d-4223-af2b-45ce177989eb" providerId="ADAL" clId="{18DFC7A2-3B10-2A4E-B9CC-0669A60D96D3}" dt="2025-01-18T21:13:30.117" v="3" actId="17846"/>
      <pc:docMkLst>
        <pc:docMk/>
      </pc:docMkLst>
      <pc:sldChg chg="new del">
        <pc:chgData name="Junjie Luo" userId="1b28a884-746d-4223-af2b-45ce177989eb" providerId="ADAL" clId="{18DFC7A2-3B10-2A4E-B9CC-0669A60D96D3}" dt="2025-01-18T21:13:18.379" v="1" actId="2696"/>
        <pc:sldMkLst>
          <pc:docMk/>
          <pc:sldMk cId="3597318975" sldId="1260"/>
        </pc:sldMkLst>
      </pc:sldChg>
    </pc:docChg>
  </pc:docChgLst>
  <pc:docChgLst>
    <pc:chgData name="Guodong Gao" userId="f35b5dbc-a565-444c-a393-77373414943f" providerId="ADAL" clId="{CAE59498-A6AB-5B4D-B952-FBAEA9E3530D}"/>
    <pc:docChg chg="custSel addSld delSld modSld">
      <pc:chgData name="Guodong Gao" userId="f35b5dbc-a565-444c-a393-77373414943f" providerId="ADAL" clId="{CAE59498-A6AB-5B4D-B952-FBAEA9E3530D}" dt="2023-03-27T23:24:15.247" v="15" actId="14100"/>
      <pc:docMkLst>
        <pc:docMk/>
      </pc:docMkLst>
      <pc:sldChg chg="addSp delSp modSp mod delAnim modAnim">
        <pc:chgData name="Guodong Gao" userId="f35b5dbc-a565-444c-a393-77373414943f" providerId="ADAL" clId="{CAE59498-A6AB-5B4D-B952-FBAEA9E3530D}" dt="2023-03-27T23:24:15.247" v="15" actId="14100"/>
        <pc:sldMkLst>
          <pc:docMk/>
          <pc:sldMk cId="976114580" sldId="1258"/>
        </pc:sldMkLst>
      </pc:sldChg>
      <pc:sldChg chg="addSp delSp modSp new mod modAnim">
        <pc:chgData name="Guodong Gao" userId="f35b5dbc-a565-444c-a393-77373414943f" providerId="ADAL" clId="{CAE59498-A6AB-5B4D-B952-FBAEA9E3530D}" dt="2023-03-27T03:37:04.283" v="10" actId="1076"/>
        <pc:sldMkLst>
          <pc:docMk/>
          <pc:sldMk cId="4033126534" sldId="1259"/>
        </pc:sldMkLst>
      </pc:sldChg>
      <pc:sldMasterChg chg="delSldLayout">
        <pc:chgData name="Guodong Gao" userId="f35b5dbc-a565-444c-a393-77373414943f" providerId="ADAL" clId="{CAE59498-A6AB-5B4D-B952-FBAEA9E3530D}" dt="2023-03-27T03:26:42.624" v="0" actId="2696"/>
        <pc:sldMasterMkLst>
          <pc:docMk/>
          <pc:sldMasterMk cId="2893534978" sldId="2147483648"/>
        </pc:sldMasterMkLst>
        <pc:sldLayoutChg chg="del">
          <pc:chgData name="Guodong Gao" userId="f35b5dbc-a565-444c-a393-77373414943f" providerId="ADAL" clId="{CAE59498-A6AB-5B4D-B952-FBAEA9E3530D}" dt="2023-03-27T03:26:42.624" v="0" actId="2696"/>
          <pc:sldLayoutMkLst>
            <pc:docMk/>
            <pc:sldMasterMk cId="2893534978" sldId="2147483648"/>
            <pc:sldLayoutMk cId="2913670644" sldId="2147483661"/>
          </pc:sldLayoutMkLst>
        </pc:sldLayoutChg>
      </pc:sldMasterChg>
    </pc:docChg>
  </pc:docChgLst>
  <pc:docChgLst>
    <pc:chgData name="Gordon Gao" userId="f35b5dbc-a565-444c-a393-77373414943f" providerId="ADAL" clId="{1DB8A18C-A5E5-B147-A366-78BF68070AA7}"/>
    <pc:docChg chg="delSld">
      <pc:chgData name="Gordon Gao" userId="f35b5dbc-a565-444c-a393-77373414943f" providerId="ADAL" clId="{1DB8A18C-A5E5-B147-A366-78BF68070AA7}" dt="2024-03-29T04:01:57.611" v="0" actId="2696"/>
      <pc:docMkLst>
        <pc:docMk/>
      </pc:docMkLst>
      <pc:sldChg chg="del">
        <pc:chgData name="Gordon Gao" userId="f35b5dbc-a565-444c-a393-77373414943f" providerId="ADAL" clId="{1DB8A18C-A5E5-B147-A366-78BF68070AA7}" dt="2024-03-29T04:01:57.611" v="0" actId="2696"/>
        <pc:sldMkLst>
          <pc:docMk/>
          <pc:sldMk cId="4033126534" sldId="1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2BF47-6948-E24E-B613-1018839F44B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0B703-8FC3-A049-B9F3-19628A6B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7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5C672-CDD1-4CCA-9F03-D828C5B8D2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6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E38F3-D4DA-4546-825A-832F2EE4B0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5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3CBB-3D7C-B04E-9498-119E3533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6BFDB-1FD1-5A4E-A7CE-62527E270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842E3-0A28-DF48-8A17-B5F5EC99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E074A-D6AA-C844-804A-77378290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8E51-3EE7-E245-961E-ACF136F1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FCF8-BBBB-8249-8EC1-5FBCEE82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A2727-AE66-444C-B48B-EEFA6283C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E348-3581-6344-BFE4-F715E7E6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689DB-391E-B245-A506-A69E2E01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EF75-7FBD-234A-B0B2-312D018F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3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FF900-1F41-5B4B-B9A9-1AFE58EF9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98689-4EE3-0947-998C-83AEA7D85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E6B33-33CD-F541-8967-1180C1DD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CED36-9548-4948-B877-B81665E5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476B-2B47-9A48-AC0F-74CED6FE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&amp; Graphics 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54026" y="6421438"/>
            <a:ext cx="11737975" cy="0"/>
          </a:xfrm>
          <a:prstGeom prst="line">
            <a:avLst/>
          </a:prstGeom>
          <a:ln>
            <a:solidFill>
              <a:srgbClr val="B2C1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3"/>
          <p:cNvSpPr txBox="1">
            <a:spLocks noChangeArrowheads="1"/>
          </p:cNvSpPr>
          <p:nvPr userDrawn="1"/>
        </p:nvSpPr>
        <p:spPr bwMode="auto">
          <a:xfrm>
            <a:off x="11353802" y="6429012"/>
            <a:ext cx="382588" cy="3607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48216" tIns="24108" rIns="48216" bIns="241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 Bold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94D65D6-CD88-49C3-86DF-299315145E23}" type="slidenum">
              <a:rPr lang="en-US" sz="900" smtClean="0">
                <a:solidFill>
                  <a:schemeClr val="bg1"/>
                </a:solidFill>
                <a:latin typeface="+mn-lt"/>
              </a:rPr>
              <a:pP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itle Placeholder 9"/>
          <p:cNvSpPr>
            <a:spLocks noGrp="1"/>
          </p:cNvSpPr>
          <p:nvPr>
            <p:ph type="title"/>
          </p:nvPr>
        </p:nvSpPr>
        <p:spPr bwMode="auto">
          <a:xfrm>
            <a:off x="410769" y="162223"/>
            <a:ext cx="9759145" cy="89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4288" tIns="32144" rIns="64288" bIns="3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259063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14A0-5FB4-6D4F-8B6A-54821379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05F8-7DEB-684D-8548-A799446F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FC6DB-EB6F-E140-B5BC-69AC2A87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6A90-7425-8B41-A696-851EF6CE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44056-C0EB-9846-B1CC-355F5565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2421-C6F8-5843-9A09-EEA3525B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2A52F-C625-7843-965F-7EE6C7E56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09AD6-DC2D-014E-9F77-8882E812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A2868-84F9-AD4E-B859-776BD852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602C4-0DDE-7047-BA14-C46C37DC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F4CD-A09A-6849-83FE-B8F461CB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678E0-7CCC-B445-ACD8-D07729D08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C6344-9BB6-5D4D-857D-CC983707A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319DA-827B-6842-A008-65A8CB51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08158-9CCE-194A-BB4F-D22E0D14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042EE-FE36-F744-AFBC-92BFBFE1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B9B1-D0BF-5647-83CE-63C073DF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ADFAB-3B05-9240-BC93-DFA465E26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B631C-CF5D-DE42-AE0E-DE7B9946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FA623-9555-D14D-8D1F-DBAA283AE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06B64-5D96-EE44-B4D6-C30B41023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8AAC0-2BD1-7044-AEAE-A211B984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0E829-2582-C84A-B9B4-48058FE1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B0FEF-7B16-164F-815B-C08F2BA8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7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8529-8810-FD49-B179-FC12BB9B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DBF9E-4DB3-EE45-934F-E7D752B4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DBFB5-4F33-B048-ABA0-007D79C2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D8F2F-21BF-FD4F-9467-D20BAFB1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6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E00B2-8AF6-E24A-94E7-F63FE0F0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FD9A7-BE80-3645-B603-855AF50B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67210-A35C-6449-95BA-1B7D9C14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5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1C23-FCA7-1343-B152-EB6DEFAE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7723-B040-9447-A879-3B9A928A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03FBD-E78C-5E4C-9B5A-ADFB6678B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3CE77-4EAB-6043-B786-881B4746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9882B-B71C-6548-86AC-0783BFE1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0FE47-9999-B34E-B2A6-3AB081BB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1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0202-F159-EF48-82E1-F7AC1563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AD22F-37AD-5240-B359-B4CAA0C5B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76219-E464-5C4E-A0AE-7A865567E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7BFD1-7F4F-D445-BB84-50855659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1C5D4-EA46-F74E-A2C0-DB9B737E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2EB33-A9DD-1B4B-A7AC-A773AB18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257AD-473E-464E-880E-6358F013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93A9C-E75F-654B-9101-408D4356E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05B6-372C-AB45-8D0F-4E02189A4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98B0E-66E9-3744-97DD-5689EE39972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57830-D622-1940-88BB-B869DF1AA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C8A51-B98D-8646-A8A9-CA8E9CDF8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3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fvu6Mr1SVc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oughtco.com/ambiguity-language-169238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92F7-D43C-FC47-9BCD-3A56C7CC5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3A14F-CF62-B14D-A6F9-4DCFBC1B0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/>
              <a:t>Overview of AI</a:t>
            </a:r>
          </a:p>
        </p:txBody>
      </p:sp>
    </p:spTree>
    <p:extLst>
      <p:ext uri="{BB962C8B-B14F-4D97-AF65-F5344CB8AC3E}">
        <p14:creationId xmlns:p14="http://schemas.microsoft.com/office/powerpoint/2010/main" val="444533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How to make machines intelligent?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AI</a:t>
            </a:r>
          </a:p>
          <a:p>
            <a:pPr lvl="1"/>
            <a:r>
              <a:rPr lang="en-US"/>
              <a:t>Mechanical </a:t>
            </a:r>
          </a:p>
          <a:p>
            <a:pPr lvl="1"/>
            <a:r>
              <a:rPr lang="en-US"/>
              <a:t>Knowledge base: Logic and ontology, with formal rules</a:t>
            </a:r>
          </a:p>
          <a:p>
            <a:pPr lvl="1"/>
            <a:r>
              <a:rPr lang="en-US" b="1"/>
              <a:t>Statistical learning/Machine learning</a:t>
            </a:r>
          </a:p>
          <a:p>
            <a:pPr lvl="2"/>
            <a:r>
              <a:rPr lang="en-US"/>
              <a:t>Logistic regression </a:t>
            </a:r>
          </a:p>
          <a:p>
            <a:pPr lvl="2"/>
            <a:r>
              <a:rPr lang="en-US" sz="1800"/>
              <a:t>Ex: Predict(Readmission) = f(patient age, gender, diagnosis, medication)</a:t>
            </a:r>
          </a:p>
          <a:p>
            <a:pPr lvl="2"/>
            <a:r>
              <a:rPr lang="en-US" sz="1800"/>
              <a:t>But some features are hard to quantify:</a:t>
            </a:r>
          </a:p>
          <a:p>
            <a:pPr marL="914400" lvl="2" indent="0">
              <a:buNone/>
            </a:pPr>
            <a:r>
              <a:rPr lang="en-US" sz="1800"/>
              <a:t>	-such as images of the bone fracture</a:t>
            </a:r>
          </a:p>
          <a:p>
            <a:pPr lvl="2"/>
            <a:r>
              <a:rPr lang="en-US" b="1"/>
              <a:t>Representation learning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F21ADC-E5CE-E743-9DC7-D9DE2094B0B8}"/>
              </a:ext>
            </a:extLst>
          </p:cNvPr>
          <p:cNvCxnSpPr>
            <a:cxnSpLocks/>
          </p:cNvCxnSpPr>
          <p:nvPr/>
        </p:nvCxnSpPr>
        <p:spPr>
          <a:xfrm flipH="1">
            <a:off x="8308179" y="3168569"/>
            <a:ext cx="1157467" cy="52086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8CE12C-AFF3-4A49-AE6E-BA9E21687780}"/>
              </a:ext>
            </a:extLst>
          </p:cNvPr>
          <p:cNvSpPr txBox="1"/>
          <p:nvPr/>
        </p:nvSpPr>
        <p:spPr>
          <a:xfrm>
            <a:off x="9465646" y="2445294"/>
            <a:ext cx="2189734" cy="769441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36157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Why is Representation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Compare:</a:t>
            </a:r>
          </a:p>
          <a:p>
            <a:pPr lvl="2"/>
            <a:r>
              <a:rPr lang="en-US" sz="2400"/>
              <a:t>XCIX –XVI =?</a:t>
            </a:r>
          </a:p>
          <a:p>
            <a:pPr lvl="2"/>
            <a:r>
              <a:rPr lang="en-US" sz="2400"/>
              <a:t>99 – 16 = ?</a:t>
            </a:r>
          </a:p>
          <a:p>
            <a:pPr lvl="2"/>
            <a:r>
              <a:rPr lang="en-US" sz="2400"/>
              <a:t>01100011 - 00010000</a:t>
            </a:r>
          </a:p>
          <a:p>
            <a:r>
              <a:rPr lang="en-US"/>
              <a:t>How to separate the dots by a single straight line?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41" y="4001295"/>
            <a:ext cx="2360195" cy="275813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886263" y="3904194"/>
            <a:ext cx="3438024" cy="2952334"/>
            <a:chOff x="3965608" y="3905666"/>
            <a:chExt cx="3438024" cy="29523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1507" y="3905666"/>
              <a:ext cx="2562125" cy="2952334"/>
            </a:xfrm>
            <a:prstGeom prst="rect">
              <a:avLst/>
            </a:prstGeom>
          </p:spPr>
        </p:pic>
        <p:sp>
          <p:nvSpPr>
            <p:cNvPr id="7" name="Right Arrow 6"/>
            <p:cNvSpPr/>
            <p:nvPr/>
          </p:nvSpPr>
          <p:spPr>
            <a:xfrm>
              <a:off x="3965608" y="5236143"/>
              <a:ext cx="606392" cy="35613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51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Representation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to compute natural language:  Word2Vec</a:t>
            </a:r>
          </a:p>
          <a:p>
            <a:endParaRPr lang="en-US"/>
          </a:p>
          <a:p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100" name="Picture 4" descr="http://blogs.mathworks.com/images/loren/2017/ve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81" y="2623202"/>
            <a:ext cx="50482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78234" y="5861702"/>
            <a:ext cx="607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King – Man = Queen – Woman</a:t>
            </a:r>
          </a:p>
        </p:txBody>
      </p:sp>
    </p:spTree>
    <p:extLst>
      <p:ext uri="{BB962C8B-B14F-4D97-AF65-F5344CB8AC3E}">
        <p14:creationId xmlns:p14="http://schemas.microsoft.com/office/powerpoint/2010/main" val="41591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How to make machines intelligent?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AI</a:t>
            </a:r>
          </a:p>
          <a:p>
            <a:pPr lvl="1"/>
            <a:r>
              <a:rPr lang="en-US" b="1"/>
              <a:t>Statistical learning/Machine learning</a:t>
            </a:r>
          </a:p>
          <a:p>
            <a:pPr lvl="2"/>
            <a:r>
              <a:rPr lang="en-US" b="1"/>
              <a:t>Representation learning</a:t>
            </a:r>
          </a:p>
          <a:p>
            <a:pPr lvl="3"/>
            <a:r>
              <a:rPr lang="en-US" b="1"/>
              <a:t>Deep Neural Network (DNN)</a:t>
            </a:r>
          </a:p>
          <a:p>
            <a:pPr lvl="4"/>
            <a:r>
              <a:rPr lang="en-US" b="1"/>
              <a:t>CNN, RNN, GANS</a:t>
            </a:r>
          </a:p>
        </p:txBody>
      </p:sp>
    </p:spTree>
    <p:extLst>
      <p:ext uri="{BB962C8B-B14F-4D97-AF65-F5344CB8AC3E}">
        <p14:creationId xmlns:p14="http://schemas.microsoft.com/office/powerpoint/2010/main" val="428385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5731"/>
            <a:ext cx="9144000" cy="5905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32631" y="2458189"/>
            <a:ext cx="2833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Shaded boxes indicate learning from data (rather than hand-designed)</a:t>
            </a:r>
          </a:p>
        </p:txBody>
      </p:sp>
    </p:spTree>
    <p:extLst>
      <p:ext uri="{BB962C8B-B14F-4D97-AF65-F5344CB8AC3E}">
        <p14:creationId xmlns:p14="http://schemas.microsoft.com/office/powerpoint/2010/main" val="335124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E43E-6F54-29FE-C7B8-C14DF564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7FB37-03A9-5325-B322-D00A4A01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FEDE0F-4481-A018-CA47-88A3FB052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895" y="1397000"/>
            <a:ext cx="4668210" cy="47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27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EE9F-8664-5BE9-C3A9-F6EF46D0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C3EB-FE8F-65D4-AFAD-77C556AC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6C7BD4-9D52-1AFE-4BEF-2432E330F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87" y="1472756"/>
            <a:ext cx="4594225" cy="47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97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FE080A35-3DF5-4355-9543-9F4950F4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93" y="736939"/>
            <a:ext cx="9759145" cy="899666"/>
          </a:xfrm>
        </p:spPr>
        <p:txBody>
          <a:bodyPr/>
          <a:lstStyle/>
          <a:p>
            <a:r>
              <a:rPr lang="en-US"/>
              <a:t>Milestones in AI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49811-4942-48A2-9625-CF821D0785F5}"/>
              </a:ext>
            </a:extLst>
          </p:cNvPr>
          <p:cNvSpPr/>
          <p:nvPr/>
        </p:nvSpPr>
        <p:spPr>
          <a:xfrm>
            <a:off x="2530242" y="2074998"/>
            <a:ext cx="1722588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500" b="1">
                <a:latin typeface="DokChampa" panose="020B0604020202020204" pitchFamily="34" charset="-34"/>
                <a:cs typeface="DokChampa" panose="020B0604020202020204" pitchFamily="34" charset="-34"/>
              </a:rPr>
              <a:t>1997</a:t>
            </a:r>
          </a:p>
          <a:p>
            <a:pPr algn="ctr" defTabSz="685800">
              <a:defRPr/>
            </a:pPr>
            <a:r>
              <a:rPr lang="en-US" sz="1500" b="1">
                <a:latin typeface="DokChampa" panose="020B0604020202020204" pitchFamily="34" charset="-34"/>
                <a:cs typeface="DokChampa" panose="020B0604020202020204" pitchFamily="34" charset="-34"/>
              </a:rPr>
              <a:t>Rule-based system/Symbolic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9BC5E3-ABAE-455B-B15E-ACA4B4A3DE06}"/>
              </a:ext>
            </a:extLst>
          </p:cNvPr>
          <p:cNvSpPr/>
          <p:nvPr/>
        </p:nvSpPr>
        <p:spPr>
          <a:xfrm>
            <a:off x="5179800" y="2086152"/>
            <a:ext cx="2055177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500" b="1">
                <a:latin typeface="DokChampa" panose="020B0604020202020204" pitchFamily="34" charset="-34"/>
                <a:cs typeface="DokChampa" panose="020B0604020202020204" pitchFamily="34" charset="-34"/>
              </a:rPr>
              <a:t>2011</a:t>
            </a:r>
          </a:p>
          <a:p>
            <a:pPr algn="ctr" defTabSz="685800">
              <a:defRPr/>
            </a:pPr>
            <a:r>
              <a:rPr lang="en-US" sz="1500" b="1">
                <a:latin typeface="DokChampa" panose="020B0604020202020204" pitchFamily="34" charset="-34"/>
                <a:cs typeface="DokChampa" panose="020B0604020202020204" pitchFamily="34" charset="-34"/>
              </a:rPr>
              <a:t>Machine Learning/ Statistical Learning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BEC568-543E-4F05-8EDD-DBA0B269A62D}"/>
              </a:ext>
            </a:extLst>
          </p:cNvPr>
          <p:cNvSpPr/>
          <p:nvPr/>
        </p:nvSpPr>
        <p:spPr>
          <a:xfrm>
            <a:off x="7570642" y="2088563"/>
            <a:ext cx="2055188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500" b="1">
                <a:latin typeface="DokChampa" panose="020B0604020202020204" pitchFamily="34" charset="-34"/>
                <a:cs typeface="DokChampa" panose="020B0604020202020204" pitchFamily="34" charset="-34"/>
              </a:rPr>
              <a:t>2016</a:t>
            </a:r>
          </a:p>
          <a:p>
            <a:pPr algn="ctr" defTabSz="685800">
              <a:defRPr/>
            </a:pPr>
            <a:r>
              <a:rPr lang="en-US" sz="1500" b="1">
                <a:latin typeface="DokChampa" panose="020B0604020202020204" pitchFamily="34" charset="-34"/>
                <a:cs typeface="DokChampa" panose="020B0604020202020204" pitchFamily="34" charset="-34"/>
              </a:rPr>
              <a:t>Deep Learning/</a:t>
            </a:r>
          </a:p>
          <a:p>
            <a:pPr algn="ctr" defTabSz="685800">
              <a:defRPr/>
            </a:pPr>
            <a:r>
              <a:rPr lang="en-US" sz="1500" b="1">
                <a:latin typeface="DokChampa" panose="020B0604020202020204" pitchFamily="34" charset="-34"/>
                <a:cs typeface="DokChampa" panose="020B0604020202020204" pitchFamily="34" charset="-34"/>
              </a:rPr>
              <a:t>Neural Network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C7C2CD-55D3-4965-ADD2-AD902D9E73B2}"/>
              </a:ext>
            </a:extLst>
          </p:cNvPr>
          <p:cNvCxnSpPr>
            <a:cxnSpLocks/>
          </p:cNvCxnSpPr>
          <p:nvPr/>
        </p:nvCxnSpPr>
        <p:spPr bwMode="auto">
          <a:xfrm>
            <a:off x="2278612" y="3058102"/>
            <a:ext cx="750297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29">
            <a:extLst>
              <a:ext uri="{FF2B5EF4-FFF2-40B4-BE49-F238E27FC236}">
                <a16:creationId xmlns:a16="http://schemas.microsoft.com/office/drawing/2014/main" id="{6DB0E3C4-E9BA-460D-B992-930135E63D8B}"/>
              </a:ext>
            </a:extLst>
          </p:cNvPr>
          <p:cNvSpPr txBox="1"/>
          <p:nvPr/>
        </p:nvSpPr>
        <p:spPr bwMode="auto">
          <a:xfrm>
            <a:off x="2863847" y="3283253"/>
            <a:ext cx="1257485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38100" tIns="38100" rIns="38100" bIns="38100" rtlCol="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SzPct val="58000"/>
            </a:pPr>
            <a:r>
              <a:rPr lang="en-US" sz="900" b="1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charset="0"/>
              </a:rPr>
              <a:t>          1997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2D1802-0F3D-4379-A212-38250C30CB2C}"/>
              </a:ext>
            </a:extLst>
          </p:cNvPr>
          <p:cNvCxnSpPr>
            <a:cxnSpLocks/>
          </p:cNvCxnSpPr>
          <p:nvPr/>
        </p:nvCxnSpPr>
        <p:spPr bwMode="auto">
          <a:xfrm flipV="1">
            <a:off x="3337352" y="3062354"/>
            <a:ext cx="0" cy="20376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rnd" cmpd="sng" algn="ctr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F505EC-1531-467C-BF1C-E68F7F12E4FE}"/>
              </a:ext>
            </a:extLst>
          </p:cNvPr>
          <p:cNvCxnSpPr>
            <a:cxnSpLocks/>
          </p:cNvCxnSpPr>
          <p:nvPr/>
        </p:nvCxnSpPr>
        <p:spPr bwMode="auto">
          <a:xfrm flipV="1">
            <a:off x="6120660" y="3062354"/>
            <a:ext cx="0" cy="20376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rnd" cmpd="sng" algn="ctr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23" name="TextBox 34">
            <a:extLst>
              <a:ext uri="{FF2B5EF4-FFF2-40B4-BE49-F238E27FC236}">
                <a16:creationId xmlns:a16="http://schemas.microsoft.com/office/drawing/2014/main" id="{31FD5F7C-C10C-45D6-B93F-BAF1DBF67992}"/>
              </a:ext>
            </a:extLst>
          </p:cNvPr>
          <p:cNvSpPr txBox="1"/>
          <p:nvPr/>
        </p:nvSpPr>
        <p:spPr bwMode="auto">
          <a:xfrm>
            <a:off x="5960612" y="3291534"/>
            <a:ext cx="405779" cy="353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38100" tIns="38100" rIns="38100" bIns="38100" rtlCol="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SzPct val="58000"/>
            </a:pPr>
            <a:r>
              <a:rPr lang="en-US" sz="900" b="1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charset="0"/>
              </a:rPr>
              <a:t>2011</a:t>
            </a:r>
          </a:p>
          <a:p>
            <a:pPr eaLnBrk="0" hangingPunct="0">
              <a:buSzPct val="58000"/>
            </a:pPr>
            <a:endParaRPr lang="en-US" sz="900" b="1" ker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Calibri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B9C1BD-50A1-4BA6-B079-6E470D4E74F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64536" y="3052611"/>
            <a:ext cx="0" cy="20376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rnd" cmpd="sng" algn="ctr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5F64582-535E-4B24-8BB3-33D829581C13}"/>
              </a:ext>
            </a:extLst>
          </p:cNvPr>
          <p:cNvSpPr/>
          <p:nvPr/>
        </p:nvSpPr>
        <p:spPr>
          <a:xfrm>
            <a:off x="2561614" y="3437540"/>
            <a:ext cx="1722588" cy="2539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050" b="1">
                <a:solidFill>
                  <a:schemeClr val="accent2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IBM Deep Blue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88ADDE-D440-4541-BF43-020005482DDF}"/>
              </a:ext>
            </a:extLst>
          </p:cNvPr>
          <p:cNvSpPr/>
          <p:nvPr/>
        </p:nvSpPr>
        <p:spPr>
          <a:xfrm>
            <a:off x="5273678" y="3437540"/>
            <a:ext cx="1722588" cy="2539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050" b="1">
                <a:solidFill>
                  <a:schemeClr val="accent2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IBM Watson </a:t>
            </a:r>
          </a:p>
        </p:txBody>
      </p:sp>
      <p:sp>
        <p:nvSpPr>
          <p:cNvPr id="32" name="TextBox 29">
            <a:extLst>
              <a:ext uri="{FF2B5EF4-FFF2-40B4-BE49-F238E27FC236}">
                <a16:creationId xmlns:a16="http://schemas.microsoft.com/office/drawing/2014/main" id="{1BC28846-C223-4C79-AE98-7C71F3F3C391}"/>
              </a:ext>
            </a:extLst>
          </p:cNvPr>
          <p:cNvSpPr txBox="1"/>
          <p:nvPr/>
        </p:nvSpPr>
        <p:spPr bwMode="auto">
          <a:xfrm>
            <a:off x="8307776" y="3289676"/>
            <a:ext cx="1257485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38100" tIns="38100" rIns="38100" bIns="38100" rtlCol="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SzPct val="58000"/>
            </a:pPr>
            <a:r>
              <a:rPr lang="en-US" sz="900" b="1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charset="0"/>
              </a:rPr>
              <a:t>          2016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F7ABAC-5553-4A20-9D3A-673E31C0FCE9}"/>
              </a:ext>
            </a:extLst>
          </p:cNvPr>
          <p:cNvSpPr/>
          <p:nvPr/>
        </p:nvSpPr>
        <p:spPr>
          <a:xfrm>
            <a:off x="7903242" y="3430482"/>
            <a:ext cx="1722588" cy="2539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050" b="1">
                <a:solidFill>
                  <a:schemeClr val="accent2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Google AlphaGo </a:t>
            </a:r>
          </a:p>
        </p:txBody>
      </p:sp>
      <p:pic>
        <p:nvPicPr>
          <p:cNvPr id="34" name="Content Placeholder 3">
            <a:extLst>
              <a:ext uri="{FF2B5EF4-FFF2-40B4-BE49-F238E27FC236}">
                <a16:creationId xmlns:a16="http://schemas.microsoft.com/office/drawing/2014/main" id="{C2FF88C6-1E35-4B5D-BD27-D611A75841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1874" y="3722912"/>
            <a:ext cx="1830956" cy="1371600"/>
          </a:xfrm>
          <a:prstGeom prst="rect">
            <a:avLst/>
          </a:prstGeom>
        </p:spPr>
      </p:pic>
      <p:pic>
        <p:nvPicPr>
          <p:cNvPr id="35" name="Picture 2" descr="Image result for ibm jeopardy">
            <a:extLst>
              <a:ext uri="{FF2B5EF4-FFF2-40B4-BE49-F238E27FC236}">
                <a16:creationId xmlns:a16="http://schemas.microsoft.com/office/drawing/2014/main" id="{92F0A8D4-AA74-4189-9E75-F1D799EC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784" y="3722912"/>
            <a:ext cx="232037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AlphaGo and Leed Sedol">
            <a:extLst>
              <a:ext uri="{FF2B5EF4-FFF2-40B4-BE49-F238E27FC236}">
                <a16:creationId xmlns:a16="http://schemas.microsoft.com/office/drawing/2014/main" id="{5D32B991-D348-4310-9F98-C6A4D3F49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36" y="3736692"/>
            <a:ext cx="2057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9238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8C44-47FC-F641-A01F-1A9B5AF0B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Surprise! Surprise!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5DBFD-85A5-8E49-B836-E0BD79690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C889-2738-F14B-A597-74E6EC7E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nline Media 4" descr="Davos 2017 - An Insight, An Idea with Sergey Brin">
            <a:hlinkClick r:id="" action="ppaction://media"/>
            <a:extLst>
              <a:ext uri="{FF2B5EF4-FFF2-40B4-BE49-F238E27FC236}">
                <a16:creationId xmlns:a16="http://schemas.microsoft.com/office/drawing/2014/main" id="{BCE4D060-610D-EBAF-40C0-E44F229A9D2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1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Machines that can think</a:t>
            </a:r>
          </a:p>
          <a:p>
            <a:endParaRPr lang="en-US"/>
          </a:p>
          <a:p>
            <a:r>
              <a:rPr lang="en-US"/>
              <a:t>How to test the level of intelligence?</a:t>
            </a:r>
          </a:p>
          <a:p>
            <a:pPr lvl="1"/>
            <a:r>
              <a:rPr lang="en-US"/>
              <a:t>Turing Test (1950)</a:t>
            </a:r>
          </a:p>
        </p:txBody>
      </p:sp>
      <p:pic>
        <p:nvPicPr>
          <p:cNvPr id="1028" name="Picture 4" descr="https://skmukhiya.files.wordpress.com/2013/06/1fd65-img4.png?w=640&amp;h=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216" y="4111625"/>
            <a:ext cx="6096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u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334" y="1101135"/>
            <a:ext cx="2142026" cy="214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4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How to make machines intelligent?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AI</a:t>
            </a:r>
          </a:p>
          <a:p>
            <a:pPr lvl="1"/>
            <a:r>
              <a:rPr lang="en-US" b="1"/>
              <a:t>Mechanical</a:t>
            </a:r>
            <a:r>
              <a:rPr lang="en-US"/>
              <a:t> </a:t>
            </a:r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46" y="1484012"/>
            <a:ext cx="4860500" cy="505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0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How to make machines intelligent?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AI</a:t>
            </a:r>
          </a:p>
          <a:p>
            <a:pPr lvl="1"/>
            <a:r>
              <a:rPr lang="en-US"/>
              <a:t>Mechanical </a:t>
            </a:r>
          </a:p>
          <a:p>
            <a:pPr lvl="1"/>
            <a:r>
              <a:rPr lang="en-US" b="1"/>
              <a:t>Knowledge base: </a:t>
            </a:r>
            <a:r>
              <a:rPr lang="en-US"/>
              <a:t>Logic and ontology, with formal rules</a:t>
            </a:r>
          </a:p>
          <a:p>
            <a:pPr lvl="2"/>
            <a:r>
              <a:rPr lang="en-US"/>
              <a:t>Think of this approach as the “pure and clean” way. </a:t>
            </a:r>
          </a:p>
          <a:p>
            <a:pPr lvl="3"/>
            <a:r>
              <a:rPr lang="en-US"/>
              <a:t>Like playing chess.</a:t>
            </a:r>
          </a:p>
          <a:p>
            <a:pPr lvl="2"/>
            <a:r>
              <a:rPr lang="en-US"/>
              <a:t>Problems: </a:t>
            </a:r>
          </a:p>
          <a:p>
            <a:pPr lvl="3"/>
            <a:r>
              <a:rPr lang="en-US"/>
              <a:t>the rules exploded! </a:t>
            </a:r>
          </a:p>
          <a:p>
            <a:pPr lvl="3"/>
            <a:r>
              <a:rPr lang="en-US"/>
              <a:t>For every rule, there is an exception!</a:t>
            </a:r>
          </a:p>
          <a:p>
            <a:pPr lvl="3"/>
            <a:r>
              <a:rPr lang="en-US"/>
              <a:t>Conflicting and hard to maintain.</a:t>
            </a:r>
          </a:p>
        </p:txBody>
      </p:sp>
    </p:spTree>
    <p:extLst>
      <p:ext uri="{BB962C8B-B14F-4D97-AF65-F5344CB8AC3E}">
        <p14:creationId xmlns:p14="http://schemas.microsoft.com/office/powerpoint/2010/main" val="378306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FEB585-76F1-4C78-A0B8-6139C4F6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662" y="702831"/>
            <a:ext cx="7886700" cy="994172"/>
          </a:xfrm>
        </p:spPr>
        <p:txBody>
          <a:bodyPr>
            <a:normAutofit/>
          </a:bodyPr>
          <a:lstStyle/>
          <a:p>
            <a:r>
              <a:rPr lang="en-US"/>
              <a:t>Ambiguity</a:t>
            </a:r>
          </a:p>
        </p:txBody>
      </p:sp>
      <p:pic>
        <p:nvPicPr>
          <p:cNvPr id="1026" name="Picture 2" descr="mage result for ambiguity of languag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45" y="1488002"/>
            <a:ext cx="5741044" cy="402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51231" y="5509493"/>
            <a:ext cx="28800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/>
              <a:t>Blog: </a:t>
            </a:r>
            <a:r>
              <a:rPr lang="en-US" sz="1200">
                <a:hlinkClick r:id="rId4"/>
              </a:rPr>
              <a:t>Definition and Examples of Ambiguity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138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/>
              <a:t>Detecting Fraudulent Doctor Review</a:t>
            </a:r>
            <a:endParaRPr lang="en-US" sz="1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997" y="1690689"/>
            <a:ext cx="4877132" cy="28957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/>
              <a:t>“</a:t>
            </a:r>
            <a:r>
              <a:rPr lang="en-US" err="1"/>
              <a:t>Dr</a:t>
            </a:r>
            <a:r>
              <a:rPr lang="en-US"/>
              <a:t> Kant and his team is very skillful and hard working, very well recommended to everyone, best dental experience I had at this clinic.”</a:t>
            </a:r>
          </a:p>
          <a:p>
            <a:pPr>
              <a:lnSpc>
                <a:spcPct val="150000"/>
              </a:lnSpc>
            </a:pPr>
            <a:endParaRPr lang="en-US" sz="1013"/>
          </a:p>
        </p:txBody>
      </p:sp>
      <p:sp>
        <p:nvSpPr>
          <p:cNvPr id="4" name="Rectangle 3"/>
          <p:cNvSpPr/>
          <p:nvPr/>
        </p:nvSpPr>
        <p:spPr>
          <a:xfrm>
            <a:off x="6052925" y="1613375"/>
            <a:ext cx="4433737" cy="3031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/>
              <a:t>“Dr. explained everything in detail, medication given was really good, we are very happy to consult this doctor, we highly recommend this doctor.”</a:t>
            </a:r>
          </a:p>
        </p:txBody>
      </p:sp>
      <p:pic>
        <p:nvPicPr>
          <p:cNvPr id="1026" name="Picture 2" descr="http://www.hoax-slayer.com/images/fake-islamic-rights-facebook-page-inciting-hatred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019" y="2579362"/>
            <a:ext cx="1840744" cy="123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humb9.shutterstock.com/display_pic_with_logo/1072949/277481912/stock-vector-stamp-genuine-in-red-over-white-background-27748191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8" b="17524"/>
          <a:stretch/>
        </p:blipFill>
        <p:spPr bwMode="auto">
          <a:xfrm>
            <a:off x="7260221" y="2579362"/>
            <a:ext cx="2333672" cy="129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06B3-BFC2-4263-AEC3-6F62FC712C36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5290160" y="5819095"/>
            <a:ext cx="5087868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38100" tIns="38100" rIns="38100" bIns="38100" rtlCol="0">
            <a:prstTxWarp prst="textNoShape">
              <a:avLst/>
            </a:prstTxWarp>
            <a:spAutoFit/>
          </a:bodyPr>
          <a:lstStyle/>
          <a:p>
            <a:pPr eaLnBrk="0" hangingPunct="0">
              <a:buSzPct val="58000"/>
            </a:pPr>
            <a:r>
              <a:rPr lang="en-US" sz="2000" kern="0">
                <a:sym typeface="Calibri" charset="0"/>
              </a:rPr>
              <a:t>Source: Shukla, Wang, Gao and Agarwal 2018</a:t>
            </a:r>
          </a:p>
        </p:txBody>
      </p:sp>
    </p:spTree>
    <p:extLst>
      <p:ext uri="{BB962C8B-B14F-4D97-AF65-F5344CB8AC3E}">
        <p14:creationId xmlns:p14="http://schemas.microsoft.com/office/powerpoint/2010/main" val="21574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How to make machines intelligent?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AI</a:t>
            </a:r>
          </a:p>
          <a:p>
            <a:pPr lvl="1"/>
            <a:r>
              <a:rPr lang="en-US"/>
              <a:t>Mechanical </a:t>
            </a:r>
          </a:p>
          <a:p>
            <a:pPr lvl="1"/>
            <a:r>
              <a:rPr lang="en-US"/>
              <a:t>Knowledge base: Logic and ontology, with formal rules</a:t>
            </a:r>
          </a:p>
          <a:p>
            <a:pPr lvl="1"/>
            <a:r>
              <a:rPr lang="en-US" b="1"/>
              <a:t>Statistical learning/Machine learning</a:t>
            </a:r>
          </a:p>
          <a:p>
            <a:pPr lvl="2"/>
            <a:r>
              <a:rPr lang="en-US"/>
              <a:t>Logistic regression </a:t>
            </a:r>
          </a:p>
          <a:p>
            <a:pPr lvl="2"/>
            <a:r>
              <a:rPr lang="en-US" sz="1800"/>
              <a:t>Ex: Predict(Readmission) = f(patient age, gender, diagnosis, medication)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723A4-C846-E845-A58C-F8EEFA3C819A}"/>
              </a:ext>
            </a:extLst>
          </p:cNvPr>
          <p:cNvCxnSpPr>
            <a:cxnSpLocks/>
          </p:cNvCxnSpPr>
          <p:nvPr/>
        </p:nvCxnSpPr>
        <p:spPr>
          <a:xfrm flipH="1">
            <a:off x="8308179" y="3168569"/>
            <a:ext cx="1157467" cy="52086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972A58-8420-FE41-AE7F-05F9D4EA6C90}"/>
              </a:ext>
            </a:extLst>
          </p:cNvPr>
          <p:cNvSpPr txBox="1"/>
          <p:nvPr/>
        </p:nvSpPr>
        <p:spPr>
          <a:xfrm>
            <a:off x="9465646" y="2445294"/>
            <a:ext cx="2189734" cy="769441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80703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Macintosh PowerPoint</Application>
  <PresentationFormat>Widescreen</PresentationFormat>
  <Paragraphs>80</Paragraphs>
  <Slides>17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DokChampa</vt:lpstr>
      <vt:lpstr>Office Theme</vt:lpstr>
      <vt:lpstr>PowerPoint Presentation</vt:lpstr>
      <vt:lpstr>Surprise! Surprise!</vt:lpstr>
      <vt:lpstr>PowerPoint Presentation</vt:lpstr>
      <vt:lpstr>What is AI?</vt:lpstr>
      <vt:lpstr>How to make machines intelligent?</vt:lpstr>
      <vt:lpstr>How to make machines intelligent?</vt:lpstr>
      <vt:lpstr>Ambiguity</vt:lpstr>
      <vt:lpstr>Detecting Fraudulent Doctor Review</vt:lpstr>
      <vt:lpstr>How to make machines intelligent?</vt:lpstr>
      <vt:lpstr>How to make machines intelligent?</vt:lpstr>
      <vt:lpstr>Why is Representation important?</vt:lpstr>
      <vt:lpstr>Why is Representation important?</vt:lpstr>
      <vt:lpstr>How to make machines intelligent?</vt:lpstr>
      <vt:lpstr>PowerPoint Presentation</vt:lpstr>
      <vt:lpstr>Features…</vt:lpstr>
      <vt:lpstr>PowerPoint Presentation</vt:lpstr>
      <vt:lpstr>Milestones in AI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Guodong Gao</dc:creator>
  <cp:lastModifiedBy>Gordon Gao</cp:lastModifiedBy>
  <cp:revision>1</cp:revision>
  <dcterms:created xsi:type="dcterms:W3CDTF">2020-10-05T12:51:37Z</dcterms:created>
  <dcterms:modified xsi:type="dcterms:W3CDTF">2025-01-23T03:20:04Z</dcterms:modified>
</cp:coreProperties>
</file>