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Telegraf Bold" charset="1" panose="00000800000000000000"/>
      <p:regular r:id="rId21"/>
    </p:embeddedFont>
    <p:embeddedFont>
      <p:font typeface="DM Sans Bold" charset="1" panose="00000000000000000000"/>
      <p:regular r:id="rId22"/>
    </p:embeddedFont>
    <p:embeddedFont>
      <p:font typeface="Telegraf" charset="1" panose="00000500000000000000"/>
      <p:regular r:id="rId23"/>
    </p:embeddedFont>
    <p:embeddedFont>
      <p:font typeface="DM Sans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81824" y="-6047289"/>
            <a:ext cx="19133703" cy="17115967"/>
          </a:xfrm>
          <a:custGeom>
            <a:avLst/>
            <a:gdLst/>
            <a:ahLst/>
            <a:cxnLst/>
            <a:rect r="r" b="b" t="t" l="l"/>
            <a:pathLst>
              <a:path h="17115967" w="19133703">
                <a:moveTo>
                  <a:pt x="0" y="0"/>
                </a:moveTo>
                <a:lnTo>
                  <a:pt x="19133703" y="0"/>
                </a:lnTo>
                <a:lnTo>
                  <a:pt x="19133703" y="17115967"/>
                </a:lnTo>
                <a:lnTo>
                  <a:pt x="0" y="17115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422623" y="5594118"/>
            <a:ext cx="2507456" cy="5474559"/>
            <a:chOff x="0" y="0"/>
            <a:chExt cx="660400" cy="14418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1441859"/>
            </a:xfrm>
            <a:custGeom>
              <a:avLst/>
              <a:gdLst/>
              <a:ahLst/>
              <a:cxnLst/>
              <a:rect r="r" b="b" t="t" l="l"/>
              <a:pathLst>
                <a:path h="144185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85027" y="8598168"/>
            <a:ext cx="3755333" cy="660132"/>
            <a:chOff x="0" y="0"/>
            <a:chExt cx="989059" cy="1738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89059" cy="173862"/>
            </a:xfrm>
            <a:custGeom>
              <a:avLst/>
              <a:gdLst/>
              <a:ahLst/>
              <a:cxnLst/>
              <a:rect r="r" b="b" t="t" l="l"/>
              <a:pathLst>
                <a:path h="173862" w="989059">
                  <a:moveTo>
                    <a:pt x="86931" y="0"/>
                  </a:moveTo>
                  <a:lnTo>
                    <a:pt x="902128" y="0"/>
                  </a:lnTo>
                  <a:cubicBezTo>
                    <a:pt x="925183" y="0"/>
                    <a:pt x="947295" y="9159"/>
                    <a:pt x="963597" y="25461"/>
                  </a:cubicBezTo>
                  <a:cubicBezTo>
                    <a:pt x="979900" y="41764"/>
                    <a:pt x="989059" y="63875"/>
                    <a:pt x="989059" y="86931"/>
                  </a:cubicBezTo>
                  <a:lnTo>
                    <a:pt x="989059" y="86931"/>
                  </a:lnTo>
                  <a:cubicBezTo>
                    <a:pt x="989059" y="109986"/>
                    <a:pt x="979900" y="132098"/>
                    <a:pt x="963597" y="148400"/>
                  </a:cubicBezTo>
                  <a:cubicBezTo>
                    <a:pt x="947295" y="164703"/>
                    <a:pt x="925183" y="173862"/>
                    <a:pt x="902128" y="173862"/>
                  </a:cubicBezTo>
                  <a:lnTo>
                    <a:pt x="86931" y="173862"/>
                  </a:lnTo>
                  <a:cubicBezTo>
                    <a:pt x="63875" y="173862"/>
                    <a:pt x="41764" y="164703"/>
                    <a:pt x="25461" y="148400"/>
                  </a:cubicBezTo>
                  <a:cubicBezTo>
                    <a:pt x="9159" y="132098"/>
                    <a:pt x="0" y="109986"/>
                    <a:pt x="0" y="86931"/>
                  </a:cubicBezTo>
                  <a:lnTo>
                    <a:pt x="0" y="86931"/>
                  </a:lnTo>
                  <a:cubicBezTo>
                    <a:pt x="0" y="63875"/>
                    <a:pt x="9159" y="41764"/>
                    <a:pt x="25461" y="25461"/>
                  </a:cubicBezTo>
                  <a:cubicBezTo>
                    <a:pt x="41764" y="9159"/>
                    <a:pt x="63875" y="0"/>
                    <a:pt x="86931" y="0"/>
                  </a:cubicBezTo>
                  <a:close/>
                </a:path>
              </a:pathLst>
            </a:custGeom>
            <a:solidFill>
              <a:srgbClr val="1520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85725"/>
              <a:ext cx="989059" cy="259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AIEB 2025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0080643" y="1222854"/>
            <a:ext cx="6603906" cy="8311553"/>
          </a:xfrm>
          <a:custGeom>
            <a:avLst/>
            <a:gdLst/>
            <a:ahLst/>
            <a:cxnLst/>
            <a:rect r="r" b="b" t="t" l="l"/>
            <a:pathLst>
              <a:path h="8311553" w="6603906">
                <a:moveTo>
                  <a:pt x="6603906" y="0"/>
                </a:moveTo>
                <a:lnTo>
                  <a:pt x="0" y="0"/>
                </a:lnTo>
                <a:lnTo>
                  <a:pt x="0" y="8311552"/>
                </a:lnTo>
                <a:lnTo>
                  <a:pt x="6603906" y="8311552"/>
                </a:lnTo>
                <a:lnTo>
                  <a:pt x="66039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011808">
            <a:off x="8421127" y="7887977"/>
            <a:ext cx="1679471" cy="1459613"/>
          </a:xfrm>
          <a:custGeom>
            <a:avLst/>
            <a:gdLst/>
            <a:ahLst/>
            <a:cxnLst/>
            <a:rect r="r" b="b" t="t" l="l"/>
            <a:pathLst>
              <a:path h="1459613" w="1679471">
                <a:moveTo>
                  <a:pt x="0" y="0"/>
                </a:moveTo>
                <a:lnTo>
                  <a:pt x="1679471" y="0"/>
                </a:lnTo>
                <a:lnTo>
                  <a:pt x="1679471" y="1459613"/>
                </a:lnTo>
                <a:lnTo>
                  <a:pt x="0" y="14596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946733" y="840220"/>
            <a:ext cx="1475633" cy="1497896"/>
          </a:xfrm>
          <a:custGeom>
            <a:avLst/>
            <a:gdLst/>
            <a:ahLst/>
            <a:cxnLst/>
            <a:rect r="r" b="b" t="t" l="l"/>
            <a:pathLst>
              <a:path h="1497896" w="1475633">
                <a:moveTo>
                  <a:pt x="0" y="0"/>
                </a:moveTo>
                <a:lnTo>
                  <a:pt x="1475633" y="0"/>
                </a:lnTo>
                <a:lnTo>
                  <a:pt x="1475633" y="1497896"/>
                </a:lnTo>
                <a:lnTo>
                  <a:pt x="0" y="14978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85027" y="3087769"/>
            <a:ext cx="9136666" cy="1712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3"/>
              </a:lnSpc>
            </a:pPr>
            <a:r>
              <a:rPr lang="en-US" sz="5700" b="true">
                <a:solidFill>
                  <a:srgbClr val="152039"/>
                </a:solidFill>
                <a:latin typeface="DM Sans Bold"/>
                <a:ea typeface="DM Sans Bold"/>
                <a:cs typeface="DM Sans Bold"/>
                <a:sym typeface="DM Sans Bold"/>
              </a:rPr>
              <a:t>RAG: Retrival Augmented Generation </a:t>
            </a:r>
            <a:r>
              <a:rPr lang="en-US" sz="5700" b="true">
                <a:solidFill>
                  <a:srgbClr val="152039"/>
                </a:solidFill>
                <a:latin typeface="DM Sans Bold"/>
                <a:ea typeface="DM Sans Bold"/>
                <a:cs typeface="DM Sans Bold"/>
                <a:sym typeface="DM Sans Bold"/>
              </a:rPr>
              <a:t>with GPT-4o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85027" y="4949370"/>
            <a:ext cx="6401028" cy="40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152039"/>
                </a:solidFill>
                <a:latin typeface="Telegraf"/>
                <a:ea typeface="Telegraf"/>
                <a:cs typeface="Telegraf"/>
                <a:sym typeface="Telegraf"/>
              </a:rPr>
              <a:t>Piyush Agrawal, Jingyao, Wie wie , Hao Li, Jayda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3890" y="5454427"/>
            <a:ext cx="4384462" cy="4832573"/>
          </a:xfrm>
          <a:custGeom>
            <a:avLst/>
            <a:gdLst/>
            <a:ahLst/>
            <a:cxnLst/>
            <a:rect r="r" b="b" t="t" l="l"/>
            <a:pathLst>
              <a:path h="4832573" w="4384462">
                <a:moveTo>
                  <a:pt x="0" y="0"/>
                </a:moveTo>
                <a:lnTo>
                  <a:pt x="4384462" y="0"/>
                </a:lnTo>
                <a:lnTo>
                  <a:pt x="4384462" y="4832573"/>
                </a:lnTo>
                <a:lnTo>
                  <a:pt x="0" y="48325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1945" y="658750"/>
            <a:ext cx="11336875" cy="1406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3"/>
              </a:lnSpc>
            </a:pPr>
            <a:r>
              <a:rPr lang="en-US" sz="4700" b="true">
                <a:solidFill>
                  <a:srgbClr val="152039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Challenges &amp; </a:t>
            </a:r>
          </a:p>
          <a:p>
            <a:pPr algn="l">
              <a:lnSpc>
                <a:spcPts val="5593"/>
              </a:lnSpc>
            </a:pPr>
            <a:r>
              <a:rPr lang="en-US" sz="4700" b="true">
                <a:solidFill>
                  <a:srgbClr val="152039"/>
                </a:solidFill>
                <a:latin typeface="DM Sans Bold"/>
                <a:ea typeface="DM Sans Bold"/>
                <a:cs typeface="DM Sans Bold"/>
                <a:sym typeface="DM Sans Bold"/>
              </a:rPr>
              <a:t>Technical Implmentations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626498" y="-4529870"/>
            <a:ext cx="19346740" cy="19346740"/>
          </a:xfrm>
          <a:custGeom>
            <a:avLst/>
            <a:gdLst/>
            <a:ahLst/>
            <a:cxnLst/>
            <a:rect r="r" b="b" t="t" l="l"/>
            <a:pathLst>
              <a:path h="19346740" w="19346740">
                <a:moveTo>
                  <a:pt x="0" y="0"/>
                </a:moveTo>
                <a:lnTo>
                  <a:pt x="19346740" y="0"/>
                </a:lnTo>
                <a:lnTo>
                  <a:pt x="19346740" y="19346740"/>
                </a:lnTo>
                <a:lnTo>
                  <a:pt x="0" y="1934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416541" y="2852086"/>
            <a:ext cx="10549525" cy="5845187"/>
            <a:chOff x="0" y="0"/>
            <a:chExt cx="2247380" cy="12452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47380" cy="1245208"/>
            </a:xfrm>
            <a:custGeom>
              <a:avLst/>
              <a:gdLst/>
              <a:ahLst/>
              <a:cxnLst/>
              <a:rect r="r" b="b" t="t" l="l"/>
              <a:pathLst>
                <a:path h="1245208" w="2247380">
                  <a:moveTo>
                    <a:pt x="37427" y="0"/>
                  </a:moveTo>
                  <a:lnTo>
                    <a:pt x="2209953" y="0"/>
                  </a:lnTo>
                  <a:cubicBezTo>
                    <a:pt x="2219880" y="0"/>
                    <a:pt x="2229399" y="3943"/>
                    <a:pt x="2236418" y="10962"/>
                  </a:cubicBezTo>
                  <a:cubicBezTo>
                    <a:pt x="2243437" y="17981"/>
                    <a:pt x="2247380" y="27501"/>
                    <a:pt x="2247380" y="37427"/>
                  </a:cubicBezTo>
                  <a:lnTo>
                    <a:pt x="2247380" y="1207781"/>
                  </a:lnTo>
                  <a:cubicBezTo>
                    <a:pt x="2247380" y="1228452"/>
                    <a:pt x="2230624" y="1245208"/>
                    <a:pt x="2209953" y="1245208"/>
                  </a:cubicBezTo>
                  <a:lnTo>
                    <a:pt x="37427" y="1245208"/>
                  </a:lnTo>
                  <a:cubicBezTo>
                    <a:pt x="16757" y="1245208"/>
                    <a:pt x="0" y="1228452"/>
                    <a:pt x="0" y="1207781"/>
                  </a:cubicBezTo>
                  <a:lnTo>
                    <a:pt x="0" y="37427"/>
                  </a:lnTo>
                  <a:cubicBezTo>
                    <a:pt x="0" y="16757"/>
                    <a:pt x="16757" y="0"/>
                    <a:pt x="37427" y="0"/>
                  </a:cubicBezTo>
                  <a:close/>
                </a:path>
              </a:pathLst>
            </a:custGeom>
            <a:solidFill>
              <a:srgbClr val="1520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2247380" cy="13309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867681" y="2547605"/>
            <a:ext cx="1482702" cy="957017"/>
          </a:xfrm>
          <a:custGeom>
            <a:avLst/>
            <a:gdLst/>
            <a:ahLst/>
            <a:cxnLst/>
            <a:rect r="r" b="b" t="t" l="l"/>
            <a:pathLst>
              <a:path h="957017" w="1482702">
                <a:moveTo>
                  <a:pt x="0" y="0"/>
                </a:moveTo>
                <a:lnTo>
                  <a:pt x="1482702" y="0"/>
                </a:lnTo>
                <a:lnTo>
                  <a:pt x="1482702" y="957017"/>
                </a:lnTo>
                <a:lnTo>
                  <a:pt x="0" y="9570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50383" y="3409372"/>
            <a:ext cx="9044773" cy="263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1"/>
              </a:lnSpc>
            </a:pPr>
            <a:r>
              <a:rPr lang="en-US" sz="2972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Challenge #1:  PDF Data extraction </a:t>
            </a:r>
          </a:p>
          <a:p>
            <a:pPr algn="l" marL="641791" indent="-320896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Complex financial table extraction</a:t>
            </a:r>
          </a:p>
          <a:p>
            <a:pPr algn="l" marL="641791" indent="-320896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SEC filing formatting inconsistencies</a:t>
            </a:r>
          </a:p>
          <a:p>
            <a:pPr algn="l" marL="641791" indent="-320896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Multi-column layout detection</a:t>
            </a:r>
          </a:p>
          <a:p>
            <a:pPr algn="l">
              <a:lnSpc>
                <a:spcPts val="4161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-1663566" y="5594118"/>
            <a:ext cx="2507456" cy="5474559"/>
            <a:chOff x="0" y="0"/>
            <a:chExt cx="660400" cy="144185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60400" cy="1441859"/>
            </a:xfrm>
            <a:custGeom>
              <a:avLst/>
              <a:gdLst/>
              <a:ahLst/>
              <a:cxnLst/>
              <a:rect r="r" b="b" t="t" l="l"/>
              <a:pathLst>
                <a:path h="144185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5203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3890" y="5454427"/>
            <a:ext cx="4384462" cy="4832573"/>
          </a:xfrm>
          <a:custGeom>
            <a:avLst/>
            <a:gdLst/>
            <a:ahLst/>
            <a:cxnLst/>
            <a:rect r="r" b="b" t="t" l="l"/>
            <a:pathLst>
              <a:path h="4832573" w="4384462">
                <a:moveTo>
                  <a:pt x="0" y="0"/>
                </a:moveTo>
                <a:lnTo>
                  <a:pt x="4384462" y="0"/>
                </a:lnTo>
                <a:lnTo>
                  <a:pt x="4384462" y="4832573"/>
                </a:lnTo>
                <a:lnTo>
                  <a:pt x="0" y="48325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1945" y="658750"/>
            <a:ext cx="11336875" cy="1406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3"/>
              </a:lnSpc>
            </a:pPr>
            <a:r>
              <a:rPr lang="en-US" sz="4700" b="true">
                <a:solidFill>
                  <a:srgbClr val="152039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Challenges &amp; </a:t>
            </a:r>
          </a:p>
          <a:p>
            <a:pPr algn="l">
              <a:lnSpc>
                <a:spcPts val="5593"/>
              </a:lnSpc>
            </a:pPr>
            <a:r>
              <a:rPr lang="en-US" sz="4700" b="true">
                <a:solidFill>
                  <a:srgbClr val="152039"/>
                </a:solidFill>
                <a:latin typeface="DM Sans Bold"/>
                <a:ea typeface="DM Sans Bold"/>
                <a:cs typeface="DM Sans Bold"/>
                <a:sym typeface="DM Sans Bold"/>
              </a:rPr>
              <a:t>Technical Implmentations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626498" y="-4529870"/>
            <a:ext cx="19346740" cy="19346740"/>
          </a:xfrm>
          <a:custGeom>
            <a:avLst/>
            <a:gdLst/>
            <a:ahLst/>
            <a:cxnLst/>
            <a:rect r="r" b="b" t="t" l="l"/>
            <a:pathLst>
              <a:path h="19346740" w="19346740">
                <a:moveTo>
                  <a:pt x="0" y="0"/>
                </a:moveTo>
                <a:lnTo>
                  <a:pt x="19346740" y="0"/>
                </a:lnTo>
                <a:lnTo>
                  <a:pt x="19346740" y="19346740"/>
                </a:lnTo>
                <a:lnTo>
                  <a:pt x="0" y="1934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416541" y="2852086"/>
            <a:ext cx="10549525" cy="5845187"/>
            <a:chOff x="0" y="0"/>
            <a:chExt cx="2247380" cy="12452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47380" cy="1245208"/>
            </a:xfrm>
            <a:custGeom>
              <a:avLst/>
              <a:gdLst/>
              <a:ahLst/>
              <a:cxnLst/>
              <a:rect r="r" b="b" t="t" l="l"/>
              <a:pathLst>
                <a:path h="1245208" w="2247380">
                  <a:moveTo>
                    <a:pt x="37427" y="0"/>
                  </a:moveTo>
                  <a:lnTo>
                    <a:pt x="2209953" y="0"/>
                  </a:lnTo>
                  <a:cubicBezTo>
                    <a:pt x="2219880" y="0"/>
                    <a:pt x="2229399" y="3943"/>
                    <a:pt x="2236418" y="10962"/>
                  </a:cubicBezTo>
                  <a:cubicBezTo>
                    <a:pt x="2243437" y="17981"/>
                    <a:pt x="2247380" y="27501"/>
                    <a:pt x="2247380" y="37427"/>
                  </a:cubicBezTo>
                  <a:lnTo>
                    <a:pt x="2247380" y="1207781"/>
                  </a:lnTo>
                  <a:cubicBezTo>
                    <a:pt x="2247380" y="1228452"/>
                    <a:pt x="2230624" y="1245208"/>
                    <a:pt x="2209953" y="1245208"/>
                  </a:cubicBezTo>
                  <a:lnTo>
                    <a:pt x="37427" y="1245208"/>
                  </a:lnTo>
                  <a:cubicBezTo>
                    <a:pt x="16757" y="1245208"/>
                    <a:pt x="0" y="1228452"/>
                    <a:pt x="0" y="1207781"/>
                  </a:cubicBezTo>
                  <a:lnTo>
                    <a:pt x="0" y="37427"/>
                  </a:lnTo>
                  <a:cubicBezTo>
                    <a:pt x="0" y="16757"/>
                    <a:pt x="16757" y="0"/>
                    <a:pt x="37427" y="0"/>
                  </a:cubicBezTo>
                  <a:close/>
                </a:path>
              </a:pathLst>
            </a:custGeom>
            <a:solidFill>
              <a:srgbClr val="1520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2247380" cy="13309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867681" y="2547605"/>
            <a:ext cx="1482702" cy="957017"/>
          </a:xfrm>
          <a:custGeom>
            <a:avLst/>
            <a:gdLst/>
            <a:ahLst/>
            <a:cxnLst/>
            <a:rect r="r" b="b" t="t" l="l"/>
            <a:pathLst>
              <a:path h="957017" w="1482702">
                <a:moveTo>
                  <a:pt x="0" y="0"/>
                </a:moveTo>
                <a:lnTo>
                  <a:pt x="1482702" y="0"/>
                </a:lnTo>
                <a:lnTo>
                  <a:pt x="1482702" y="957017"/>
                </a:lnTo>
                <a:lnTo>
                  <a:pt x="0" y="9570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50383" y="3409372"/>
            <a:ext cx="9044773" cy="3162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1"/>
              </a:lnSpc>
            </a:pPr>
            <a:r>
              <a:rPr lang="en-US" sz="2972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Challenge #2:  Chunking Strategy </a:t>
            </a:r>
          </a:p>
          <a:p>
            <a:pPr algn="l" marL="641791" indent="-320896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Risks of data may be scattered </a:t>
            </a:r>
          </a:p>
          <a:p>
            <a:pPr algn="l" marL="641791" indent="-320896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Ensures precise retrieval from a paragraph</a:t>
            </a:r>
          </a:p>
          <a:p>
            <a:pPr algn="l" marL="641791" indent="-320896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Retains section-wise context and allows logical retrieval.</a:t>
            </a:r>
          </a:p>
          <a:p>
            <a:pPr algn="l">
              <a:lnSpc>
                <a:spcPts val="4161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-1663566" y="5594118"/>
            <a:ext cx="2507456" cy="5474559"/>
            <a:chOff x="0" y="0"/>
            <a:chExt cx="660400" cy="144185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60400" cy="1441859"/>
            </a:xfrm>
            <a:custGeom>
              <a:avLst/>
              <a:gdLst/>
              <a:ahLst/>
              <a:cxnLst/>
              <a:rect r="r" b="b" t="t" l="l"/>
              <a:pathLst>
                <a:path h="144185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5203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3890" y="5454427"/>
            <a:ext cx="4384462" cy="4832573"/>
          </a:xfrm>
          <a:custGeom>
            <a:avLst/>
            <a:gdLst/>
            <a:ahLst/>
            <a:cxnLst/>
            <a:rect r="r" b="b" t="t" l="l"/>
            <a:pathLst>
              <a:path h="4832573" w="4384462">
                <a:moveTo>
                  <a:pt x="0" y="0"/>
                </a:moveTo>
                <a:lnTo>
                  <a:pt x="4384462" y="0"/>
                </a:lnTo>
                <a:lnTo>
                  <a:pt x="4384462" y="4832573"/>
                </a:lnTo>
                <a:lnTo>
                  <a:pt x="0" y="48325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1945" y="658750"/>
            <a:ext cx="11336875" cy="1406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3"/>
              </a:lnSpc>
            </a:pPr>
            <a:r>
              <a:rPr lang="en-US" sz="4700" b="true">
                <a:solidFill>
                  <a:srgbClr val="152039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Challenges &amp; </a:t>
            </a:r>
          </a:p>
          <a:p>
            <a:pPr algn="l">
              <a:lnSpc>
                <a:spcPts val="5593"/>
              </a:lnSpc>
            </a:pPr>
            <a:r>
              <a:rPr lang="en-US" sz="4700" b="true">
                <a:solidFill>
                  <a:srgbClr val="152039"/>
                </a:solidFill>
                <a:latin typeface="DM Sans Bold"/>
                <a:ea typeface="DM Sans Bold"/>
                <a:cs typeface="DM Sans Bold"/>
                <a:sym typeface="DM Sans Bold"/>
              </a:rPr>
              <a:t>Technical Implmentations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626498" y="-4529870"/>
            <a:ext cx="19346740" cy="19346740"/>
          </a:xfrm>
          <a:custGeom>
            <a:avLst/>
            <a:gdLst/>
            <a:ahLst/>
            <a:cxnLst/>
            <a:rect r="r" b="b" t="t" l="l"/>
            <a:pathLst>
              <a:path h="19346740" w="19346740">
                <a:moveTo>
                  <a:pt x="0" y="0"/>
                </a:moveTo>
                <a:lnTo>
                  <a:pt x="19346740" y="0"/>
                </a:lnTo>
                <a:lnTo>
                  <a:pt x="19346740" y="19346740"/>
                </a:lnTo>
                <a:lnTo>
                  <a:pt x="0" y="1934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416541" y="2852086"/>
            <a:ext cx="10549525" cy="5845187"/>
            <a:chOff x="0" y="0"/>
            <a:chExt cx="2247380" cy="12452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47380" cy="1245208"/>
            </a:xfrm>
            <a:custGeom>
              <a:avLst/>
              <a:gdLst/>
              <a:ahLst/>
              <a:cxnLst/>
              <a:rect r="r" b="b" t="t" l="l"/>
              <a:pathLst>
                <a:path h="1245208" w="2247380">
                  <a:moveTo>
                    <a:pt x="37427" y="0"/>
                  </a:moveTo>
                  <a:lnTo>
                    <a:pt x="2209953" y="0"/>
                  </a:lnTo>
                  <a:cubicBezTo>
                    <a:pt x="2219880" y="0"/>
                    <a:pt x="2229399" y="3943"/>
                    <a:pt x="2236418" y="10962"/>
                  </a:cubicBezTo>
                  <a:cubicBezTo>
                    <a:pt x="2243437" y="17981"/>
                    <a:pt x="2247380" y="27501"/>
                    <a:pt x="2247380" y="37427"/>
                  </a:cubicBezTo>
                  <a:lnTo>
                    <a:pt x="2247380" y="1207781"/>
                  </a:lnTo>
                  <a:cubicBezTo>
                    <a:pt x="2247380" y="1228452"/>
                    <a:pt x="2230624" y="1245208"/>
                    <a:pt x="2209953" y="1245208"/>
                  </a:cubicBezTo>
                  <a:lnTo>
                    <a:pt x="37427" y="1245208"/>
                  </a:lnTo>
                  <a:cubicBezTo>
                    <a:pt x="16757" y="1245208"/>
                    <a:pt x="0" y="1228452"/>
                    <a:pt x="0" y="1207781"/>
                  </a:cubicBezTo>
                  <a:lnTo>
                    <a:pt x="0" y="37427"/>
                  </a:lnTo>
                  <a:cubicBezTo>
                    <a:pt x="0" y="16757"/>
                    <a:pt x="16757" y="0"/>
                    <a:pt x="37427" y="0"/>
                  </a:cubicBezTo>
                  <a:close/>
                </a:path>
              </a:pathLst>
            </a:custGeom>
            <a:solidFill>
              <a:srgbClr val="1520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2247380" cy="13309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867681" y="2547605"/>
            <a:ext cx="1482702" cy="957017"/>
          </a:xfrm>
          <a:custGeom>
            <a:avLst/>
            <a:gdLst/>
            <a:ahLst/>
            <a:cxnLst/>
            <a:rect r="r" b="b" t="t" l="l"/>
            <a:pathLst>
              <a:path h="957017" w="1482702">
                <a:moveTo>
                  <a:pt x="0" y="0"/>
                </a:moveTo>
                <a:lnTo>
                  <a:pt x="1482702" y="0"/>
                </a:lnTo>
                <a:lnTo>
                  <a:pt x="1482702" y="957017"/>
                </a:lnTo>
                <a:lnTo>
                  <a:pt x="0" y="9570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50383" y="3409372"/>
            <a:ext cx="9044773" cy="263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1"/>
              </a:lnSpc>
            </a:pPr>
            <a:r>
              <a:rPr lang="en-US" sz="2972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Challenge #3:  Retriever Optimization </a:t>
            </a:r>
          </a:p>
          <a:p>
            <a:pPr algn="l" marL="641791" indent="-320896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Balancing similarity vs diversity</a:t>
            </a:r>
          </a:p>
          <a:p>
            <a:pPr algn="l" marL="641791" indent="-320896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Prevent hallucination in case data is present</a:t>
            </a:r>
          </a:p>
          <a:p>
            <a:pPr algn="l" marL="641791" indent="-320896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Don’t contain too much redundancy</a:t>
            </a:r>
          </a:p>
          <a:p>
            <a:pPr algn="l">
              <a:lnSpc>
                <a:spcPts val="4161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-1663566" y="5594118"/>
            <a:ext cx="2507456" cy="5474559"/>
            <a:chOff x="0" y="0"/>
            <a:chExt cx="660400" cy="144185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60400" cy="1441859"/>
            </a:xfrm>
            <a:custGeom>
              <a:avLst/>
              <a:gdLst/>
              <a:ahLst/>
              <a:cxnLst/>
              <a:rect r="r" b="b" t="t" l="l"/>
              <a:pathLst>
                <a:path h="144185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5203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33655" y="1148454"/>
            <a:ext cx="10926748" cy="1066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9"/>
              </a:lnSpc>
            </a:pPr>
            <a:r>
              <a:rPr lang="en-US" sz="6999" b="true">
                <a:solidFill>
                  <a:srgbClr val="152039"/>
                </a:solidFill>
                <a:latin typeface="DM Sans Bold"/>
                <a:ea typeface="DM Sans Bold"/>
                <a:cs typeface="DM Sans Bold"/>
                <a:sym typeface="DM Sans Bold"/>
              </a:rPr>
              <a:t>Future Enhancements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44131" y="3242534"/>
            <a:ext cx="14610120" cy="530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b="true" sz="3500">
                <a:solidFill>
                  <a:srgbClr val="152039"/>
                </a:solidFill>
                <a:latin typeface="DM Sans Bold"/>
                <a:ea typeface="DM Sans Bold"/>
                <a:cs typeface="DM Sans Bold"/>
                <a:sym typeface="DM Sans Bold"/>
              </a:rPr>
              <a:t>Improved Document Chunking:</a:t>
            </a:r>
          </a:p>
          <a:p>
            <a:pPr algn="l" marL="1511301" indent="-503767" lvl="2">
              <a:lnSpc>
                <a:spcPts val="5250"/>
              </a:lnSpc>
              <a:buFont typeface="Arial"/>
              <a:buChar char="⚬"/>
            </a:pPr>
            <a:r>
              <a:rPr lang="en-US" sz="3500">
                <a:solidFill>
                  <a:srgbClr val="152039"/>
                </a:solidFill>
                <a:latin typeface="DM Sans"/>
                <a:ea typeface="DM Sans"/>
                <a:cs typeface="DM Sans"/>
                <a:sym typeface="DM Sans"/>
              </a:rPr>
              <a:t>Table structure preservation</a:t>
            </a:r>
          </a:p>
          <a:p>
            <a:pPr algn="l" marL="1511301" indent="-503767" lvl="2">
              <a:lnSpc>
                <a:spcPts val="5250"/>
              </a:lnSpc>
              <a:buFont typeface="Arial"/>
              <a:buChar char="⚬"/>
            </a:pPr>
            <a:r>
              <a:rPr lang="en-US" sz="3500">
                <a:solidFill>
                  <a:srgbClr val="152039"/>
                </a:solidFill>
                <a:latin typeface="DM Sans"/>
                <a:ea typeface="DM Sans"/>
                <a:cs typeface="DM Sans"/>
                <a:sym typeface="DM Sans"/>
              </a:rPr>
              <a:t>Financial data extraction and normalization</a:t>
            </a:r>
          </a:p>
          <a:p>
            <a:pPr algn="l" marL="1511301" indent="-503767" lvl="2">
              <a:lnSpc>
                <a:spcPts val="5250"/>
              </a:lnSpc>
              <a:buFont typeface="Arial"/>
              <a:buChar char="⚬"/>
            </a:pPr>
            <a:r>
              <a:rPr lang="en-US" sz="3500">
                <a:solidFill>
                  <a:srgbClr val="152039"/>
                </a:solidFill>
                <a:latin typeface="DM Sans"/>
                <a:ea typeface="DM Sans"/>
                <a:cs typeface="DM Sans"/>
                <a:sym typeface="DM Sans"/>
              </a:rPr>
              <a:t>Additional metadata for better context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b="true" sz="3500">
                <a:solidFill>
                  <a:srgbClr val="152039"/>
                </a:solidFill>
                <a:latin typeface="DM Sans Bold"/>
                <a:ea typeface="DM Sans Bold"/>
                <a:cs typeface="DM Sans Bold"/>
                <a:sym typeface="DM Sans Bold"/>
              </a:rPr>
              <a:t>Advanced retrieval mechanisms:</a:t>
            </a:r>
          </a:p>
          <a:p>
            <a:pPr algn="l" marL="1511301" indent="-503767" lvl="2">
              <a:lnSpc>
                <a:spcPts val="5250"/>
              </a:lnSpc>
              <a:buFont typeface="Arial"/>
              <a:buChar char="⚬"/>
            </a:pPr>
            <a:r>
              <a:rPr lang="en-US" sz="3500">
                <a:solidFill>
                  <a:srgbClr val="152039"/>
                </a:solidFill>
                <a:latin typeface="DM Sans"/>
                <a:ea typeface="DM Sans"/>
                <a:cs typeface="DM Sans"/>
                <a:sym typeface="DM Sans"/>
              </a:rPr>
              <a:t>Hybrid keyword + semantic search</a:t>
            </a:r>
          </a:p>
          <a:p>
            <a:pPr algn="l" marL="1511301" indent="-503767" lvl="2">
              <a:lnSpc>
                <a:spcPts val="5250"/>
              </a:lnSpc>
              <a:buFont typeface="Arial"/>
              <a:buChar char="⚬"/>
            </a:pPr>
            <a:r>
              <a:rPr lang="en-US" sz="3500">
                <a:solidFill>
                  <a:srgbClr val="152039"/>
                </a:solidFill>
                <a:latin typeface="DM Sans"/>
                <a:ea typeface="DM Sans"/>
                <a:cs typeface="DM Sans"/>
                <a:sym typeface="DM Sans"/>
              </a:rPr>
              <a:t>Re-ranking implementation</a:t>
            </a:r>
          </a:p>
          <a:p>
            <a:pPr algn="l" marL="1511301" indent="-503767" lvl="2">
              <a:lnSpc>
                <a:spcPts val="5250"/>
              </a:lnSpc>
              <a:buFont typeface="Arial"/>
              <a:buChar char="⚬"/>
            </a:pPr>
            <a:r>
              <a:rPr lang="en-US" sz="3500">
                <a:solidFill>
                  <a:srgbClr val="152039"/>
                </a:solidFill>
                <a:latin typeface="DM Sans"/>
                <a:ea typeface="DM Sans"/>
                <a:cs typeface="DM Sans"/>
                <a:sym typeface="DM Sans"/>
              </a:rPr>
              <a:t>Query decomposition for complex financial questions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663566" y="5594118"/>
            <a:ext cx="2507456" cy="5474559"/>
            <a:chOff x="0" y="0"/>
            <a:chExt cx="660400" cy="14418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60400" cy="1441859"/>
            </a:xfrm>
            <a:custGeom>
              <a:avLst/>
              <a:gdLst/>
              <a:ahLst/>
              <a:cxnLst/>
              <a:rect r="r" b="b" t="t" l="l"/>
              <a:pathLst>
                <a:path h="144185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48E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10800000">
            <a:off x="17454493" y="-668657"/>
            <a:ext cx="2507456" cy="5474559"/>
            <a:chOff x="0" y="0"/>
            <a:chExt cx="660400" cy="144185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1441859"/>
            </a:xfrm>
            <a:custGeom>
              <a:avLst/>
              <a:gdLst/>
              <a:ahLst/>
              <a:cxnLst/>
              <a:rect r="r" b="b" t="t" l="l"/>
              <a:pathLst>
                <a:path h="144185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48E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33655" y="1148454"/>
            <a:ext cx="10926748" cy="1066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9"/>
              </a:lnSpc>
            </a:pPr>
            <a:r>
              <a:rPr lang="en-US" sz="6999" b="true">
                <a:solidFill>
                  <a:srgbClr val="152039"/>
                </a:solidFill>
                <a:latin typeface="DM Sans Bold"/>
                <a:ea typeface="DM Sans Bold"/>
                <a:cs typeface="DM Sans Bold"/>
                <a:sym typeface="DM Sans Bold"/>
              </a:rPr>
              <a:t>Future Enhancements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38940" y="3267382"/>
            <a:ext cx="14610120" cy="530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b="true" sz="3500">
                <a:solidFill>
                  <a:srgbClr val="152039"/>
                </a:solidFill>
                <a:latin typeface="DM Sans Bold"/>
                <a:ea typeface="DM Sans Bold"/>
                <a:cs typeface="DM Sans Bold"/>
                <a:sym typeface="DM Sans Bold"/>
              </a:rPr>
              <a:t>UI/UX Improvements:</a:t>
            </a:r>
          </a:p>
          <a:p>
            <a:pPr algn="l" marL="1511301" indent="-503767" lvl="2">
              <a:lnSpc>
                <a:spcPts val="5250"/>
              </a:lnSpc>
              <a:buFont typeface="Arial"/>
              <a:buChar char="⚬"/>
            </a:pPr>
            <a:r>
              <a:rPr lang="en-US" sz="3500">
                <a:solidFill>
                  <a:srgbClr val="152039"/>
                </a:solidFill>
                <a:latin typeface="DM Sans"/>
                <a:ea typeface="DM Sans"/>
                <a:cs typeface="DM Sans"/>
                <a:sym typeface="DM Sans"/>
              </a:rPr>
              <a:t>Enhanced citation with direct document references</a:t>
            </a:r>
          </a:p>
          <a:p>
            <a:pPr algn="l" marL="1511301" indent="-503767" lvl="2">
              <a:lnSpc>
                <a:spcPts val="5250"/>
              </a:lnSpc>
              <a:buFont typeface="Arial"/>
              <a:buChar char="⚬"/>
            </a:pPr>
            <a:r>
              <a:rPr lang="en-US" sz="3500">
                <a:solidFill>
                  <a:srgbClr val="152039"/>
                </a:solidFill>
                <a:latin typeface="DM Sans"/>
                <a:ea typeface="DM Sans"/>
                <a:cs typeface="DM Sans"/>
                <a:sym typeface="DM Sans"/>
              </a:rPr>
              <a:t>Financial data visualization capabilities</a:t>
            </a:r>
          </a:p>
          <a:p>
            <a:pPr algn="l" marL="1511301" indent="-503767" lvl="2">
              <a:lnSpc>
                <a:spcPts val="5250"/>
              </a:lnSpc>
              <a:buFont typeface="Arial"/>
              <a:buChar char="⚬"/>
            </a:pPr>
            <a:r>
              <a:rPr lang="en-US" sz="3500">
                <a:solidFill>
                  <a:srgbClr val="152039"/>
                </a:solidFill>
                <a:latin typeface="DM Sans"/>
                <a:ea typeface="DM Sans"/>
                <a:cs typeface="DM Sans"/>
                <a:sym typeface="DM Sans"/>
              </a:rPr>
              <a:t>Customization for different SEC filing types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b="true" sz="3500">
                <a:solidFill>
                  <a:srgbClr val="152039"/>
                </a:solidFill>
                <a:latin typeface="DM Sans Bold"/>
                <a:ea typeface="DM Sans Bold"/>
                <a:cs typeface="DM Sans Bold"/>
                <a:sym typeface="DM Sans Bold"/>
              </a:rPr>
              <a:t>Performance optimizations:</a:t>
            </a:r>
          </a:p>
          <a:p>
            <a:pPr algn="l" marL="1511301" indent="-503767" lvl="2">
              <a:lnSpc>
                <a:spcPts val="5250"/>
              </a:lnSpc>
              <a:buFont typeface="Arial"/>
              <a:buChar char="⚬"/>
            </a:pPr>
            <a:r>
              <a:rPr lang="en-US" sz="3500">
                <a:solidFill>
                  <a:srgbClr val="152039"/>
                </a:solidFill>
                <a:latin typeface="DM Sans"/>
                <a:ea typeface="DM Sans"/>
                <a:cs typeface="DM Sans"/>
                <a:sym typeface="DM Sans"/>
              </a:rPr>
              <a:t>Caching frequent queries</a:t>
            </a:r>
          </a:p>
          <a:p>
            <a:pPr algn="l" marL="1511301" indent="-503767" lvl="2">
              <a:lnSpc>
                <a:spcPts val="5250"/>
              </a:lnSpc>
              <a:buFont typeface="Arial"/>
              <a:buChar char="⚬"/>
            </a:pPr>
            <a:r>
              <a:rPr lang="en-US" sz="3500">
                <a:solidFill>
                  <a:srgbClr val="152039"/>
                </a:solidFill>
                <a:latin typeface="DM Sans"/>
                <a:ea typeface="DM Sans"/>
                <a:cs typeface="DM Sans"/>
                <a:sym typeface="DM Sans"/>
              </a:rPr>
              <a:t>Precomputed embeddings for common SEC filings</a:t>
            </a:r>
          </a:p>
          <a:p>
            <a:pPr algn="l" marL="1511301" indent="-503767" lvl="2">
              <a:lnSpc>
                <a:spcPts val="5250"/>
              </a:lnSpc>
              <a:buFont typeface="Arial"/>
              <a:buChar char="⚬"/>
            </a:pPr>
            <a:r>
              <a:rPr lang="en-US" sz="3500">
                <a:solidFill>
                  <a:srgbClr val="152039"/>
                </a:solidFill>
                <a:latin typeface="DM Sans"/>
                <a:ea typeface="DM Sans"/>
                <a:cs typeface="DM Sans"/>
                <a:sym typeface="DM Sans"/>
              </a:rPr>
              <a:t>Asynchronous processing for faster response times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663566" y="5594118"/>
            <a:ext cx="2507456" cy="5474559"/>
            <a:chOff x="0" y="0"/>
            <a:chExt cx="660400" cy="14418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60400" cy="1441859"/>
            </a:xfrm>
            <a:custGeom>
              <a:avLst/>
              <a:gdLst/>
              <a:ahLst/>
              <a:cxnLst/>
              <a:rect r="r" b="b" t="t" l="l"/>
              <a:pathLst>
                <a:path h="144185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48E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10800000">
            <a:off x="17454493" y="-668657"/>
            <a:ext cx="2507456" cy="5474559"/>
            <a:chOff x="0" y="0"/>
            <a:chExt cx="660400" cy="144185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1441859"/>
            </a:xfrm>
            <a:custGeom>
              <a:avLst/>
              <a:gdLst/>
              <a:ahLst/>
              <a:cxnLst/>
              <a:rect r="r" b="b" t="t" l="l"/>
              <a:pathLst>
                <a:path h="144185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48E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23484" y="-891664"/>
            <a:ext cx="13241031" cy="11844704"/>
          </a:xfrm>
          <a:custGeom>
            <a:avLst/>
            <a:gdLst/>
            <a:ahLst/>
            <a:cxnLst/>
            <a:rect r="r" b="b" t="t" l="l"/>
            <a:pathLst>
              <a:path h="11844704" w="13241031">
                <a:moveTo>
                  <a:pt x="0" y="0"/>
                </a:moveTo>
                <a:lnTo>
                  <a:pt x="13241032" y="0"/>
                </a:lnTo>
                <a:lnTo>
                  <a:pt x="13241032" y="11844704"/>
                </a:lnTo>
                <a:lnTo>
                  <a:pt x="0" y="11844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01962" y="4456620"/>
            <a:ext cx="8484077" cy="1383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48"/>
              </a:lnSpc>
            </a:pPr>
            <a:r>
              <a:rPr lang="en-US" sz="9200" b="true">
                <a:solidFill>
                  <a:srgbClr val="152039"/>
                </a:solidFill>
                <a:latin typeface="DM Sans Bold"/>
                <a:ea typeface="DM Sans Bold"/>
                <a:cs typeface="DM Sans Bold"/>
                <a:sym typeface="DM Sans Bold"/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388663">
            <a:off x="13270423" y="503723"/>
            <a:ext cx="8017624" cy="10207623"/>
          </a:xfrm>
          <a:custGeom>
            <a:avLst/>
            <a:gdLst/>
            <a:ahLst/>
            <a:cxnLst/>
            <a:rect r="r" b="b" t="t" l="l"/>
            <a:pathLst>
              <a:path h="10207623" w="8017624">
                <a:moveTo>
                  <a:pt x="0" y="0"/>
                </a:moveTo>
                <a:lnTo>
                  <a:pt x="8017624" y="0"/>
                </a:lnTo>
                <a:lnTo>
                  <a:pt x="8017624" y="10207623"/>
                </a:lnTo>
                <a:lnTo>
                  <a:pt x="0" y="10207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663566" y="5594118"/>
            <a:ext cx="2507456" cy="5474559"/>
            <a:chOff x="0" y="0"/>
            <a:chExt cx="660400" cy="14418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1441859"/>
            </a:xfrm>
            <a:custGeom>
              <a:avLst/>
              <a:gdLst/>
              <a:ahLst/>
              <a:cxnLst/>
              <a:rect r="r" b="b" t="t" l="l"/>
              <a:pathLst>
                <a:path h="144185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48E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553308" y="2984482"/>
            <a:ext cx="6041024" cy="5953154"/>
          </a:xfrm>
          <a:custGeom>
            <a:avLst/>
            <a:gdLst/>
            <a:ahLst/>
            <a:cxnLst/>
            <a:rect r="r" b="b" t="t" l="l"/>
            <a:pathLst>
              <a:path h="5953154" w="6041024">
                <a:moveTo>
                  <a:pt x="0" y="0"/>
                </a:moveTo>
                <a:lnTo>
                  <a:pt x="6041024" y="0"/>
                </a:lnTo>
                <a:lnTo>
                  <a:pt x="6041024" y="5953154"/>
                </a:lnTo>
                <a:lnTo>
                  <a:pt x="0" y="59531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31898" y="440662"/>
            <a:ext cx="3101057" cy="2418945"/>
          </a:xfrm>
          <a:custGeom>
            <a:avLst/>
            <a:gdLst/>
            <a:ahLst/>
            <a:cxnLst/>
            <a:rect r="r" b="b" t="t" l="l"/>
            <a:pathLst>
              <a:path h="2418945" w="3101057">
                <a:moveTo>
                  <a:pt x="0" y="0"/>
                </a:moveTo>
                <a:lnTo>
                  <a:pt x="3101057" y="0"/>
                </a:lnTo>
                <a:lnTo>
                  <a:pt x="3101057" y="2418945"/>
                </a:lnTo>
                <a:lnTo>
                  <a:pt x="0" y="24189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73045" y="1793442"/>
            <a:ext cx="4908082" cy="72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4800" b="true">
                <a:solidFill>
                  <a:srgbClr val="152039"/>
                </a:solidFill>
                <a:latin typeface="DM Sans Bold"/>
                <a:ea typeface="DM Sans Bold"/>
                <a:cs typeface="DM Sans Bold"/>
                <a:sym typeface="DM Sans Bold"/>
              </a:rPr>
              <a:t>Key Capabilities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64819" y="3912711"/>
            <a:ext cx="8961298" cy="283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152039"/>
                </a:solidFill>
                <a:latin typeface="Telegraf"/>
                <a:ea typeface="Telegraf"/>
                <a:cs typeface="Telegraf"/>
                <a:sym typeface="Telegraf"/>
              </a:rPr>
              <a:t>Upload and process multiple PDF documents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152039"/>
                </a:solidFill>
                <a:latin typeface="Telegraf"/>
                <a:ea typeface="Telegraf"/>
                <a:cs typeface="Telegraf"/>
                <a:sym typeface="Telegraf"/>
              </a:rPr>
              <a:t>Natural language Q&amp;A interface with GPT-4o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152039"/>
                </a:solidFill>
                <a:latin typeface="Telegraf"/>
                <a:ea typeface="Telegraf"/>
                <a:cs typeface="Telegraf"/>
                <a:sym typeface="Telegraf"/>
              </a:rPr>
              <a:t>Retrieval-augmented generation for accurate answers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152039"/>
                </a:solidFill>
                <a:latin typeface="Telegraf"/>
                <a:ea typeface="Telegraf"/>
                <a:cs typeface="Telegraf"/>
                <a:sym typeface="Telegraf"/>
              </a:rPr>
              <a:t>Financial analyst persona for specialized responses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068198" y="7695076"/>
            <a:ext cx="2151903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Get Started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5594118"/>
            <a:ext cx="2507456" cy="5474559"/>
            <a:chOff x="0" y="0"/>
            <a:chExt cx="660400" cy="14418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441859"/>
            </a:xfrm>
            <a:custGeom>
              <a:avLst/>
              <a:gdLst/>
              <a:ahLst/>
              <a:cxnLst/>
              <a:rect r="r" b="b" t="t" l="l"/>
              <a:pathLst>
                <a:path h="144185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48E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47281" y="4748549"/>
            <a:ext cx="4158873" cy="5538451"/>
          </a:xfrm>
          <a:custGeom>
            <a:avLst/>
            <a:gdLst/>
            <a:ahLst/>
            <a:cxnLst/>
            <a:rect r="r" b="b" t="t" l="l"/>
            <a:pathLst>
              <a:path h="5538451" w="4158873">
                <a:moveTo>
                  <a:pt x="0" y="0"/>
                </a:moveTo>
                <a:lnTo>
                  <a:pt x="4158873" y="0"/>
                </a:lnTo>
                <a:lnTo>
                  <a:pt x="4158873" y="5538451"/>
                </a:lnTo>
                <a:lnTo>
                  <a:pt x="0" y="5538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117382" y="-2979724"/>
            <a:ext cx="8234763" cy="8234763"/>
          </a:xfrm>
          <a:custGeom>
            <a:avLst/>
            <a:gdLst/>
            <a:ahLst/>
            <a:cxnLst/>
            <a:rect r="r" b="b" t="t" l="l"/>
            <a:pathLst>
              <a:path h="8234763" w="8234763">
                <a:moveTo>
                  <a:pt x="0" y="0"/>
                </a:moveTo>
                <a:lnTo>
                  <a:pt x="8234764" y="0"/>
                </a:lnTo>
                <a:lnTo>
                  <a:pt x="8234764" y="8234763"/>
                </a:lnTo>
                <a:lnTo>
                  <a:pt x="0" y="82347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324649" y="181375"/>
            <a:ext cx="4077393" cy="4114800"/>
          </a:xfrm>
          <a:custGeom>
            <a:avLst/>
            <a:gdLst/>
            <a:ahLst/>
            <a:cxnLst/>
            <a:rect r="r" b="b" t="t" l="l"/>
            <a:pathLst>
              <a:path h="4114800" w="4077393">
                <a:moveTo>
                  <a:pt x="0" y="0"/>
                </a:moveTo>
                <a:lnTo>
                  <a:pt x="4077392" y="0"/>
                </a:lnTo>
                <a:lnTo>
                  <a:pt x="40773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82961" y="2051738"/>
            <a:ext cx="9476107" cy="6716191"/>
          </a:xfrm>
          <a:custGeom>
            <a:avLst/>
            <a:gdLst/>
            <a:ahLst/>
            <a:cxnLst/>
            <a:rect r="r" b="b" t="t" l="l"/>
            <a:pathLst>
              <a:path h="6716191" w="9476107">
                <a:moveTo>
                  <a:pt x="0" y="0"/>
                </a:moveTo>
                <a:lnTo>
                  <a:pt x="9476108" y="0"/>
                </a:lnTo>
                <a:lnTo>
                  <a:pt x="9476108" y="6716191"/>
                </a:lnTo>
                <a:lnTo>
                  <a:pt x="0" y="67161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506154" y="1028700"/>
            <a:ext cx="8481546" cy="72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4800" b="true">
                <a:solidFill>
                  <a:srgbClr val="152039"/>
                </a:solidFill>
                <a:latin typeface="DM Sans Bold"/>
                <a:ea typeface="DM Sans Bold"/>
                <a:cs typeface="DM Sans Bold"/>
                <a:sym typeface="DM Sans Bold"/>
              </a:rPr>
              <a:t>Architecture Overview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5594118"/>
            <a:ext cx="2507456" cy="5474559"/>
            <a:chOff x="0" y="0"/>
            <a:chExt cx="660400" cy="14418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441859"/>
            </a:xfrm>
            <a:custGeom>
              <a:avLst/>
              <a:gdLst/>
              <a:ahLst/>
              <a:cxnLst/>
              <a:rect r="r" b="b" t="t" l="l"/>
              <a:pathLst>
                <a:path h="144185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48E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47281" y="4748549"/>
            <a:ext cx="4158873" cy="5538451"/>
          </a:xfrm>
          <a:custGeom>
            <a:avLst/>
            <a:gdLst/>
            <a:ahLst/>
            <a:cxnLst/>
            <a:rect r="r" b="b" t="t" l="l"/>
            <a:pathLst>
              <a:path h="5538451" w="4158873">
                <a:moveTo>
                  <a:pt x="0" y="0"/>
                </a:moveTo>
                <a:lnTo>
                  <a:pt x="4158873" y="0"/>
                </a:lnTo>
                <a:lnTo>
                  <a:pt x="4158873" y="5538451"/>
                </a:lnTo>
                <a:lnTo>
                  <a:pt x="0" y="5538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117382" y="-2979724"/>
            <a:ext cx="8234763" cy="8234763"/>
          </a:xfrm>
          <a:custGeom>
            <a:avLst/>
            <a:gdLst/>
            <a:ahLst/>
            <a:cxnLst/>
            <a:rect r="r" b="b" t="t" l="l"/>
            <a:pathLst>
              <a:path h="8234763" w="8234763">
                <a:moveTo>
                  <a:pt x="0" y="0"/>
                </a:moveTo>
                <a:lnTo>
                  <a:pt x="8234764" y="0"/>
                </a:lnTo>
                <a:lnTo>
                  <a:pt x="8234764" y="8234763"/>
                </a:lnTo>
                <a:lnTo>
                  <a:pt x="0" y="82347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324649" y="181375"/>
            <a:ext cx="4077393" cy="4114800"/>
          </a:xfrm>
          <a:custGeom>
            <a:avLst/>
            <a:gdLst/>
            <a:ahLst/>
            <a:cxnLst/>
            <a:rect r="r" b="b" t="t" l="l"/>
            <a:pathLst>
              <a:path h="4114800" w="4077393">
                <a:moveTo>
                  <a:pt x="0" y="0"/>
                </a:moveTo>
                <a:lnTo>
                  <a:pt x="4077392" y="0"/>
                </a:lnTo>
                <a:lnTo>
                  <a:pt x="40773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912521" y="2125780"/>
            <a:ext cx="8860273" cy="7132520"/>
          </a:xfrm>
          <a:custGeom>
            <a:avLst/>
            <a:gdLst/>
            <a:ahLst/>
            <a:cxnLst/>
            <a:rect r="r" b="b" t="t" l="l"/>
            <a:pathLst>
              <a:path h="7132520" w="8860273">
                <a:moveTo>
                  <a:pt x="0" y="0"/>
                </a:moveTo>
                <a:lnTo>
                  <a:pt x="8860273" y="0"/>
                </a:lnTo>
                <a:lnTo>
                  <a:pt x="8860273" y="7132520"/>
                </a:lnTo>
                <a:lnTo>
                  <a:pt x="0" y="713252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506154" y="1028700"/>
            <a:ext cx="8481546" cy="72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4800" b="true">
                <a:solidFill>
                  <a:srgbClr val="152039"/>
                </a:solidFill>
                <a:latin typeface="DM Sans Bold"/>
                <a:ea typeface="DM Sans Bold"/>
                <a:cs typeface="DM Sans Bold"/>
                <a:sym typeface="DM Sans Bold"/>
              </a:rPr>
              <a:t>Technology Stack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74606" y="-1125061"/>
            <a:ext cx="12039003" cy="12039003"/>
          </a:xfrm>
          <a:custGeom>
            <a:avLst/>
            <a:gdLst/>
            <a:ahLst/>
            <a:cxnLst/>
            <a:rect r="r" b="b" t="t" l="l"/>
            <a:pathLst>
              <a:path h="12039003" w="12039003">
                <a:moveTo>
                  <a:pt x="0" y="0"/>
                </a:moveTo>
                <a:lnTo>
                  <a:pt x="12039002" y="0"/>
                </a:lnTo>
                <a:lnTo>
                  <a:pt x="12039002" y="12039003"/>
                </a:lnTo>
                <a:lnTo>
                  <a:pt x="0" y="12039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8506">
            <a:off x="-846596" y="931773"/>
            <a:ext cx="2501962" cy="2741193"/>
          </a:xfrm>
          <a:custGeom>
            <a:avLst/>
            <a:gdLst/>
            <a:ahLst/>
            <a:cxnLst/>
            <a:rect r="r" b="b" t="t" l="l"/>
            <a:pathLst>
              <a:path h="2741193" w="2501962">
                <a:moveTo>
                  <a:pt x="0" y="0"/>
                </a:moveTo>
                <a:lnTo>
                  <a:pt x="2501962" y="0"/>
                </a:lnTo>
                <a:lnTo>
                  <a:pt x="2501962" y="2741193"/>
                </a:lnTo>
                <a:lnTo>
                  <a:pt x="0" y="2741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45580" y="3326282"/>
            <a:ext cx="12686045" cy="6343023"/>
          </a:xfrm>
          <a:custGeom>
            <a:avLst/>
            <a:gdLst/>
            <a:ahLst/>
            <a:cxnLst/>
            <a:rect r="r" b="b" t="t" l="l"/>
            <a:pathLst>
              <a:path h="6343023" w="12686045">
                <a:moveTo>
                  <a:pt x="0" y="0"/>
                </a:moveTo>
                <a:lnTo>
                  <a:pt x="12686046" y="0"/>
                </a:lnTo>
                <a:lnTo>
                  <a:pt x="12686046" y="6343022"/>
                </a:lnTo>
                <a:lnTo>
                  <a:pt x="0" y="63430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98111" y="1909011"/>
            <a:ext cx="14092080" cy="72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4800" b="true">
                <a:solidFill>
                  <a:srgbClr val="152039"/>
                </a:solidFill>
                <a:latin typeface="DM Sans Bold"/>
                <a:ea typeface="DM Sans Bold"/>
                <a:cs typeface="DM Sans Bold"/>
                <a:sym typeface="DM Sans Bold"/>
              </a:rPr>
              <a:t>Testing under Different Settings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21330" y="2766846"/>
            <a:ext cx="9877470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true">
                <a:solidFill>
                  <a:srgbClr val="152039"/>
                </a:solidFill>
                <a:latin typeface="Telegraf Bold"/>
                <a:ea typeface="Telegraf Bold"/>
                <a:cs typeface="Telegraf Bold"/>
                <a:sym typeface="Telegraf Bold"/>
              </a:rPr>
              <a:t>Document Processing &amp; Chunking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74606" y="-1125061"/>
            <a:ext cx="12039003" cy="12039003"/>
          </a:xfrm>
          <a:custGeom>
            <a:avLst/>
            <a:gdLst/>
            <a:ahLst/>
            <a:cxnLst/>
            <a:rect r="r" b="b" t="t" l="l"/>
            <a:pathLst>
              <a:path h="12039003" w="12039003">
                <a:moveTo>
                  <a:pt x="0" y="0"/>
                </a:moveTo>
                <a:lnTo>
                  <a:pt x="12039002" y="0"/>
                </a:lnTo>
                <a:lnTo>
                  <a:pt x="12039002" y="12039003"/>
                </a:lnTo>
                <a:lnTo>
                  <a:pt x="0" y="12039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8506">
            <a:off x="-846596" y="931773"/>
            <a:ext cx="2501962" cy="2741193"/>
          </a:xfrm>
          <a:custGeom>
            <a:avLst/>
            <a:gdLst/>
            <a:ahLst/>
            <a:cxnLst/>
            <a:rect r="r" b="b" t="t" l="l"/>
            <a:pathLst>
              <a:path h="2741193" w="2501962">
                <a:moveTo>
                  <a:pt x="0" y="0"/>
                </a:moveTo>
                <a:lnTo>
                  <a:pt x="2501962" y="0"/>
                </a:lnTo>
                <a:lnTo>
                  <a:pt x="2501962" y="2741193"/>
                </a:lnTo>
                <a:lnTo>
                  <a:pt x="0" y="2741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72371" y="3545357"/>
            <a:ext cx="12363425" cy="4589921"/>
          </a:xfrm>
          <a:custGeom>
            <a:avLst/>
            <a:gdLst/>
            <a:ahLst/>
            <a:cxnLst/>
            <a:rect r="r" b="b" t="t" l="l"/>
            <a:pathLst>
              <a:path h="4589921" w="12363425">
                <a:moveTo>
                  <a:pt x="0" y="0"/>
                </a:moveTo>
                <a:lnTo>
                  <a:pt x="12363424" y="0"/>
                </a:lnTo>
                <a:lnTo>
                  <a:pt x="12363424" y="4589921"/>
                </a:lnTo>
                <a:lnTo>
                  <a:pt x="0" y="45899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98111" y="1909011"/>
            <a:ext cx="14092080" cy="72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4800" b="true">
                <a:solidFill>
                  <a:srgbClr val="152039"/>
                </a:solidFill>
                <a:latin typeface="DM Sans Bold"/>
                <a:ea typeface="DM Sans Bold"/>
                <a:cs typeface="DM Sans Bold"/>
                <a:sym typeface="DM Sans Bold"/>
              </a:rPr>
              <a:t>Testing under Different Settings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21330" y="2766846"/>
            <a:ext cx="7620009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true">
                <a:solidFill>
                  <a:srgbClr val="152039"/>
                </a:solidFill>
                <a:latin typeface="Telegraf Bold"/>
                <a:ea typeface="Telegraf Bold"/>
                <a:cs typeface="Telegraf Bold"/>
                <a:sym typeface="Telegraf Bold"/>
              </a:rPr>
              <a:t>Vector Store &amp; Retrieval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74606" y="-1125061"/>
            <a:ext cx="12039003" cy="12039003"/>
          </a:xfrm>
          <a:custGeom>
            <a:avLst/>
            <a:gdLst/>
            <a:ahLst/>
            <a:cxnLst/>
            <a:rect r="r" b="b" t="t" l="l"/>
            <a:pathLst>
              <a:path h="12039003" w="12039003">
                <a:moveTo>
                  <a:pt x="0" y="0"/>
                </a:moveTo>
                <a:lnTo>
                  <a:pt x="12039002" y="0"/>
                </a:lnTo>
                <a:lnTo>
                  <a:pt x="12039002" y="12039003"/>
                </a:lnTo>
                <a:lnTo>
                  <a:pt x="0" y="12039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8506">
            <a:off x="-846596" y="931773"/>
            <a:ext cx="2501962" cy="2741193"/>
          </a:xfrm>
          <a:custGeom>
            <a:avLst/>
            <a:gdLst/>
            <a:ahLst/>
            <a:cxnLst/>
            <a:rect r="r" b="b" t="t" l="l"/>
            <a:pathLst>
              <a:path h="2741193" w="2501962">
                <a:moveTo>
                  <a:pt x="0" y="0"/>
                </a:moveTo>
                <a:lnTo>
                  <a:pt x="2501962" y="0"/>
                </a:lnTo>
                <a:lnTo>
                  <a:pt x="2501962" y="2741193"/>
                </a:lnTo>
                <a:lnTo>
                  <a:pt x="0" y="2741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98111" y="3863129"/>
            <a:ext cx="11758417" cy="3483431"/>
          </a:xfrm>
          <a:custGeom>
            <a:avLst/>
            <a:gdLst/>
            <a:ahLst/>
            <a:cxnLst/>
            <a:rect r="r" b="b" t="t" l="l"/>
            <a:pathLst>
              <a:path h="3483431" w="11758417">
                <a:moveTo>
                  <a:pt x="0" y="0"/>
                </a:moveTo>
                <a:lnTo>
                  <a:pt x="11758417" y="0"/>
                </a:lnTo>
                <a:lnTo>
                  <a:pt x="11758417" y="3483432"/>
                </a:lnTo>
                <a:lnTo>
                  <a:pt x="0" y="34834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98111" y="1909011"/>
            <a:ext cx="14092080" cy="72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4800" b="true">
                <a:solidFill>
                  <a:srgbClr val="152039"/>
                </a:solidFill>
                <a:latin typeface="DM Sans Bold"/>
                <a:ea typeface="DM Sans Bold"/>
                <a:cs typeface="DM Sans Bold"/>
                <a:sym typeface="DM Sans Bold"/>
              </a:rPr>
              <a:t>Testing under Different Settings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21330" y="2766846"/>
            <a:ext cx="7022820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true">
                <a:solidFill>
                  <a:srgbClr val="152039"/>
                </a:solidFill>
                <a:latin typeface="Telegraf Bold"/>
                <a:ea typeface="Telegraf Bold"/>
                <a:cs typeface="Telegraf Bold"/>
                <a:sym typeface="Telegraf Bold"/>
              </a:rPr>
              <a:t>Language Model &amp; Embeddings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388663">
            <a:off x="15505732" y="1897596"/>
            <a:ext cx="6287042" cy="8004336"/>
          </a:xfrm>
          <a:custGeom>
            <a:avLst/>
            <a:gdLst/>
            <a:ahLst/>
            <a:cxnLst/>
            <a:rect r="r" b="b" t="t" l="l"/>
            <a:pathLst>
              <a:path h="8004336" w="6287042">
                <a:moveTo>
                  <a:pt x="0" y="0"/>
                </a:moveTo>
                <a:lnTo>
                  <a:pt x="6287042" y="0"/>
                </a:lnTo>
                <a:lnTo>
                  <a:pt x="6287042" y="8004336"/>
                </a:lnTo>
                <a:lnTo>
                  <a:pt x="0" y="80043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663566" y="5594118"/>
            <a:ext cx="2507456" cy="5474559"/>
            <a:chOff x="0" y="0"/>
            <a:chExt cx="660400" cy="14418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1441859"/>
            </a:xfrm>
            <a:custGeom>
              <a:avLst/>
              <a:gdLst/>
              <a:ahLst/>
              <a:cxnLst/>
              <a:rect r="r" b="b" t="t" l="l"/>
              <a:pathLst>
                <a:path h="144185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48E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349061" y="6327609"/>
            <a:ext cx="4066731" cy="4007579"/>
          </a:xfrm>
          <a:custGeom>
            <a:avLst/>
            <a:gdLst/>
            <a:ahLst/>
            <a:cxnLst/>
            <a:rect r="r" b="b" t="t" l="l"/>
            <a:pathLst>
              <a:path h="4007579" w="4066731">
                <a:moveTo>
                  <a:pt x="0" y="0"/>
                </a:moveTo>
                <a:lnTo>
                  <a:pt x="4066731" y="0"/>
                </a:lnTo>
                <a:lnTo>
                  <a:pt x="4066731" y="4007578"/>
                </a:lnTo>
                <a:lnTo>
                  <a:pt x="0" y="4007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09838" y="8649733"/>
            <a:ext cx="3101057" cy="2418945"/>
          </a:xfrm>
          <a:custGeom>
            <a:avLst/>
            <a:gdLst/>
            <a:ahLst/>
            <a:cxnLst/>
            <a:rect r="r" b="b" t="t" l="l"/>
            <a:pathLst>
              <a:path h="2418945" w="3101057">
                <a:moveTo>
                  <a:pt x="0" y="0"/>
                </a:moveTo>
                <a:lnTo>
                  <a:pt x="3101057" y="0"/>
                </a:lnTo>
                <a:lnTo>
                  <a:pt x="3101057" y="2418945"/>
                </a:lnTo>
                <a:lnTo>
                  <a:pt x="0" y="24189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73045" y="1793442"/>
            <a:ext cx="8471950" cy="1453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4800" b="true">
                <a:solidFill>
                  <a:srgbClr val="152039"/>
                </a:solidFill>
                <a:latin typeface="DM Sans Bold"/>
                <a:ea typeface="DM Sans Bold"/>
                <a:cs typeface="DM Sans Bold"/>
                <a:sym typeface="DM Sans Bold"/>
              </a:rPr>
              <a:t>Boundary Exploration and Hallucination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73045" y="4002405"/>
            <a:ext cx="8949235" cy="382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152039"/>
                </a:solidFill>
                <a:latin typeface="Telegraf"/>
                <a:ea typeface="Telegraf"/>
                <a:cs typeface="Telegraf"/>
                <a:sym typeface="Telegraf"/>
              </a:rPr>
              <a:t>Testing Hallucination with Non-Existent Facts</a:t>
            </a:r>
          </a:p>
          <a:p>
            <a:pPr algn="l" marL="1165857" indent="-388619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152039"/>
                </a:solidFill>
                <a:latin typeface="Telegraf"/>
                <a:ea typeface="Telegraf"/>
                <a:cs typeface="Telegraf"/>
                <a:sym typeface="Telegraf"/>
              </a:rPr>
              <a:t>What was Amazon’s reported Bitcoin investment in Q3 2024?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152039"/>
                </a:solidFill>
                <a:latin typeface="Telegraf"/>
                <a:ea typeface="Telegraf"/>
                <a:cs typeface="Telegraf"/>
                <a:sym typeface="Telegraf"/>
              </a:rPr>
              <a:t>Testing Ambiguous Queries</a:t>
            </a:r>
          </a:p>
          <a:p>
            <a:pPr algn="l" marL="1165857" indent="-388619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152039"/>
                </a:solidFill>
                <a:latin typeface="Telegraf"/>
                <a:ea typeface="Telegraf"/>
                <a:cs typeface="Telegraf"/>
                <a:sym typeface="Telegraf"/>
              </a:rPr>
              <a:t>How much did Microsoft spend on technology?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152039"/>
                </a:solidFill>
                <a:latin typeface="Telegraf"/>
                <a:ea typeface="Telegraf"/>
                <a:cs typeface="Telegraf"/>
                <a:sym typeface="Telegraf"/>
              </a:rPr>
              <a:t>Testing Edge Cases in Numerical or Financial Data</a:t>
            </a:r>
          </a:p>
          <a:p>
            <a:pPr algn="l" marL="1165857" indent="-388619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152039"/>
                </a:solidFill>
                <a:latin typeface="Telegraf"/>
                <a:ea typeface="Telegraf"/>
                <a:cs typeface="Telegraf"/>
                <a:sym typeface="Telegraf"/>
              </a:rPr>
              <a:t>Did Amazon report $1 trillion in net sales for Q3 2024?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68198" y="7695076"/>
            <a:ext cx="2151903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Get Started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73045" y="3295544"/>
            <a:ext cx="9488632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true">
                <a:solidFill>
                  <a:srgbClr val="152039"/>
                </a:solidFill>
                <a:latin typeface="Telegraf Bold"/>
                <a:ea typeface="Telegraf Bold"/>
                <a:cs typeface="Telegraf Bold"/>
                <a:sym typeface="Telegraf Bold"/>
              </a:rPr>
              <a:t>Testing for hallucination and Boundaries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388663">
            <a:off x="15505732" y="1897596"/>
            <a:ext cx="6287042" cy="8004336"/>
          </a:xfrm>
          <a:custGeom>
            <a:avLst/>
            <a:gdLst/>
            <a:ahLst/>
            <a:cxnLst/>
            <a:rect r="r" b="b" t="t" l="l"/>
            <a:pathLst>
              <a:path h="8004336" w="6287042">
                <a:moveTo>
                  <a:pt x="0" y="0"/>
                </a:moveTo>
                <a:lnTo>
                  <a:pt x="6287042" y="0"/>
                </a:lnTo>
                <a:lnTo>
                  <a:pt x="6287042" y="8004336"/>
                </a:lnTo>
                <a:lnTo>
                  <a:pt x="0" y="80043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663566" y="5594118"/>
            <a:ext cx="2507456" cy="5474559"/>
            <a:chOff x="0" y="0"/>
            <a:chExt cx="660400" cy="14418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1441859"/>
            </a:xfrm>
            <a:custGeom>
              <a:avLst/>
              <a:gdLst/>
              <a:ahLst/>
              <a:cxnLst/>
              <a:rect r="r" b="b" t="t" l="l"/>
              <a:pathLst>
                <a:path h="144185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48E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349061" y="6327609"/>
            <a:ext cx="4066731" cy="4007579"/>
          </a:xfrm>
          <a:custGeom>
            <a:avLst/>
            <a:gdLst/>
            <a:ahLst/>
            <a:cxnLst/>
            <a:rect r="r" b="b" t="t" l="l"/>
            <a:pathLst>
              <a:path h="4007579" w="4066731">
                <a:moveTo>
                  <a:pt x="0" y="0"/>
                </a:moveTo>
                <a:lnTo>
                  <a:pt x="4066731" y="0"/>
                </a:lnTo>
                <a:lnTo>
                  <a:pt x="4066731" y="4007578"/>
                </a:lnTo>
                <a:lnTo>
                  <a:pt x="0" y="4007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09838" y="8649733"/>
            <a:ext cx="3101057" cy="2418945"/>
          </a:xfrm>
          <a:custGeom>
            <a:avLst/>
            <a:gdLst/>
            <a:ahLst/>
            <a:cxnLst/>
            <a:rect r="r" b="b" t="t" l="l"/>
            <a:pathLst>
              <a:path h="2418945" w="3101057">
                <a:moveTo>
                  <a:pt x="0" y="0"/>
                </a:moveTo>
                <a:lnTo>
                  <a:pt x="3101057" y="0"/>
                </a:lnTo>
                <a:lnTo>
                  <a:pt x="3101057" y="2418945"/>
                </a:lnTo>
                <a:lnTo>
                  <a:pt x="0" y="24189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73045" y="1793442"/>
            <a:ext cx="8471950" cy="1453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4800" b="true">
                <a:solidFill>
                  <a:srgbClr val="152039"/>
                </a:solidFill>
                <a:latin typeface="DM Sans Bold"/>
                <a:ea typeface="DM Sans Bold"/>
                <a:cs typeface="DM Sans Bold"/>
                <a:sym typeface="DM Sans Bold"/>
              </a:rPr>
              <a:t>Boundary Exploration and Hallucination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73045" y="3992100"/>
            <a:ext cx="9854650" cy="382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152039"/>
                </a:solidFill>
                <a:latin typeface="Telegraf"/>
                <a:ea typeface="Telegraf"/>
                <a:cs typeface="Telegraf"/>
                <a:sym typeface="Telegraf"/>
              </a:rPr>
              <a:t>Testing Misleading Comparisons</a:t>
            </a:r>
          </a:p>
          <a:p>
            <a:pPr algn="l" marL="1165857" indent="-388619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152039"/>
                </a:solidFill>
                <a:latin typeface="Telegraf"/>
                <a:ea typeface="Telegraf"/>
                <a:cs typeface="Telegraf"/>
                <a:sym typeface="Telegraf"/>
              </a:rPr>
              <a:t>Did Alphabet generate more revenue than Amazon in Q3 2024?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152039"/>
                </a:solidFill>
                <a:latin typeface="Telegraf"/>
                <a:ea typeface="Telegraf"/>
                <a:cs typeface="Telegraf"/>
                <a:sym typeface="Telegraf"/>
              </a:rPr>
              <a:t>Testing Legal and Policy-Related Inquiries</a:t>
            </a:r>
          </a:p>
          <a:p>
            <a:pPr algn="l" marL="1165857" indent="-388619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152039"/>
                </a:solidFill>
                <a:latin typeface="Telegraf"/>
                <a:ea typeface="Telegraf"/>
                <a:cs typeface="Telegraf"/>
                <a:sym typeface="Telegraf"/>
              </a:rPr>
              <a:t>Has Amazon been fined $10 billion for data privacy violations in 2024?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152039"/>
                </a:solidFill>
                <a:latin typeface="Telegraf"/>
                <a:ea typeface="Telegraf"/>
                <a:cs typeface="Telegraf"/>
                <a:sym typeface="Telegraf"/>
              </a:rPr>
              <a:t>Testing Future Predictions (Speculative Queries)</a:t>
            </a:r>
          </a:p>
          <a:p>
            <a:pPr algn="l" marL="1165857" indent="-388619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152039"/>
                </a:solidFill>
                <a:latin typeface="Telegraf"/>
                <a:ea typeface="Telegraf"/>
                <a:cs typeface="Telegraf"/>
                <a:sym typeface="Telegraf"/>
              </a:rPr>
              <a:t>Will Microsoft acquire Tesla in 2025?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68198" y="7695076"/>
            <a:ext cx="2151903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Get Started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73045" y="3295544"/>
            <a:ext cx="9304277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true">
                <a:solidFill>
                  <a:srgbClr val="152039"/>
                </a:solidFill>
                <a:latin typeface="Telegraf Bold"/>
                <a:ea typeface="Telegraf Bold"/>
                <a:cs typeface="Telegraf Bold"/>
                <a:sym typeface="Telegraf Bold"/>
              </a:rPr>
              <a:t>Testing for hallucination and Boundaries(Cont)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DAGhQY27ftE</dc:identifier>
  <dcterms:modified xsi:type="dcterms:W3CDTF">2011-08-01T06:04:30Z</dcterms:modified>
  <cp:revision>1</cp:revision>
  <dc:title>AIEB Final Project Presentation</dc:title>
</cp:coreProperties>
</file>