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  <p:sldMasterId id="2147483660" r:id="rId2"/>
  </p:sldMasterIdLst>
  <p:notesMasterIdLst>
    <p:notesMasterId r:id="rId16"/>
  </p:notesMasterIdLst>
  <p:sldIdLst>
    <p:sldId id="269" r:id="rId3"/>
    <p:sldId id="268" r:id="rId4"/>
    <p:sldId id="267" r:id="rId5"/>
    <p:sldId id="266" r:id="rId6"/>
    <p:sldId id="265" r:id="rId7"/>
    <p:sldId id="264" r:id="rId8"/>
    <p:sldId id="263" r:id="rId9"/>
    <p:sldId id="262" r:id="rId10"/>
    <p:sldId id="261" r:id="rId11"/>
    <p:sldId id="260" r:id="rId12"/>
    <p:sldId id="259" r:id="rId13"/>
    <p:sldId id="258" r:id="rId14"/>
    <p:sldId id="25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B740325-7A08-4C7D-A0D0-24727D1CE420}" v="28" dt="2022-09-26T19:31:35.0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6246F3-59B9-45C6-A50A-1DD9F1DB4558}" type="datetimeFigureOut">
              <a:t>8/30/2023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FC824E-69BA-4C3D-8C53-EB5B896B4F1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17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do you know about infographics? What did you learn from </a:t>
            </a:r>
            <a:r>
              <a:rPr lang="en-US" dirty="0" err="1"/>
              <a:t>Venngage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27D099-6A8A-CC44-92E5-B1CD1C2D944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495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7A711-766C-384A-B9F9-0BDD732121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0F4934-9C24-E74E-9BEB-1C8369A4A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B9C96-BEAE-DB48-AAA5-066D1DFAC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6C71D-40D7-4448-AEA8-AC5CAE3C5400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CB1F6-15C6-0C4E-A2C1-F903EF62A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DFB8AB-DFC0-3C41-904A-666AED155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E41DE-7F83-E845-BF6C-1598764AF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732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8615B-9E80-4041-AC47-6E47BCB1D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C8F62-DBBC-7D42-8A5F-871FB0A70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92645-9410-1041-8163-8FB3357F9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6C71D-40D7-4448-AEA8-AC5CAE3C5400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9085EF-00B6-244E-80B0-DEFDCD546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F41FB-002F-2A41-82B3-38FA32EF1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E41DE-7F83-E845-BF6C-1598764AF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702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95FF6-9B1E-2940-A4E0-B88A5EF8A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31D7DA-6F75-E34B-AA5E-9B2BF06CC9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6DABE-4D2B-2346-A608-0F4E9C195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6C71D-40D7-4448-AEA8-AC5CAE3C5400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67C18-D7C1-3A45-BCD3-B65A501FC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AAB81-F12E-3146-B5AA-11FFE46A1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E41DE-7F83-E845-BF6C-1598764AF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8954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4C4E6-6769-DD4F-96A9-AE721A86D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0F499-D30C-8448-A625-4AEAC9F7A7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6DB9A7-300D-8847-B71D-239A2C90C3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73C7B6-7714-1B41-8B53-1C126F0A1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6C71D-40D7-4448-AEA8-AC5CAE3C5400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848298-A0F0-7740-8C82-19FC7CA5D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E8DFA2-2A14-D446-92F0-C03D57689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E41DE-7F83-E845-BF6C-1598764AF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1831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D1355-C11D-404E-B2D9-D133FE366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910F1E-4CCA-1E49-8CA0-805A7A2C3C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85FC5-A08F-7541-803B-44D7F1264B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0345B7-5ADC-F24D-8F22-613D95B0E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7F106F-0BD7-2D44-98D0-6553CD3923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AEB564-8AAF-2142-8A19-7EF29166E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6C71D-40D7-4448-AEA8-AC5CAE3C5400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B08603-14CA-A54C-881F-81D8A0A96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6540D5-B961-1943-B16D-396B8E40E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E41DE-7F83-E845-BF6C-1598764AF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6249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9B2C5-E10F-2E47-94FF-A0ADDCE2E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CAF005-F3F1-0040-B7AC-1FE9954E1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6C71D-40D7-4448-AEA8-AC5CAE3C5400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E20AF-4479-244B-BA25-D72A464A7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C19749-7119-6149-97A8-0A9138042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E41DE-7F83-E845-BF6C-1598764AF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6528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ED8E38-66A3-B145-9DE0-9B03A6A1C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6C71D-40D7-4448-AEA8-AC5CAE3C5400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139778-FEA1-B440-9E45-33A3E351F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BA0114-F97B-1147-8D4C-3462984F5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E41DE-7F83-E845-BF6C-1598764AF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9449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C9C5B-1FBD-C442-9E6E-E1E128136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D4232-2B20-4242-A68E-6937FA339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1FBAFE-C5DA-0848-8065-E60A628B66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7841BD-A110-844A-9EAF-574D07A23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6C71D-40D7-4448-AEA8-AC5CAE3C5400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F36AA4-6B38-894F-A8E1-092C4D71C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3EE22F-B1EE-3A42-A445-225BDC0C1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E41DE-7F83-E845-BF6C-1598764AF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31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9034B-8546-F34E-A980-055C54E51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0BCF68-1338-494A-8D37-DEEE19E6C9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073CF9-796C-AD41-8585-3B2620A751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B0292B-0302-E243-8D63-7AA3F1916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6C71D-40D7-4448-AEA8-AC5CAE3C5400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A88105-C773-644C-9E2D-E45374B6E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3BD24E-D1B0-1045-9A74-92DA93FDD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E41DE-7F83-E845-BF6C-1598764AF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6697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66907-4F11-DD45-9034-6FB4A4931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2FC656-8CD5-874E-8373-82334E8381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2DF5A-2672-164D-ABA1-23F9D3D2A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6C71D-40D7-4448-AEA8-AC5CAE3C5400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0D505-AEB9-2E4B-BC2F-00B45618B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51436-F999-8F47-8EDA-F41F608FE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E41DE-7F83-E845-BF6C-1598764AF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4697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608B3F-39AF-FA42-BDFB-FF59DFAC9B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B24BE0-F2C6-414C-9643-C4CC927067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76E7D-BAA3-E24D-B82C-AC6845978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6C71D-40D7-4448-AEA8-AC5CAE3C5400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5B5A0-AA45-3D41-8359-B42F19616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3D7AE-B0C4-1449-97FC-1C54CFD9F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E41DE-7F83-E845-BF6C-1598764AF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92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E3A2C6-ECEE-924B-BC20-1810C0909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5EB1F-EC76-5C4A-930C-6278FE60B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2E7A6-5775-0247-9D7C-AAB8701CEE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06C71D-40D7-4448-AEA8-AC5CAE3C5400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35AF7-FDE0-0345-8910-BDC4107E1B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5409C0-15C4-644C-A61C-568C607CF8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E41DE-7F83-E845-BF6C-1598764AF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596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images.fastcompany.com/upload/InceptionArch_Slusher.jpg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dn.mos.cms.futurecdn.net/Y87jF7ZMCuvV7kMkGKCCPd-650-80.jpg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slideLayout" Target="../slideLayouts/slideLayout18.xml"/><Relationship Id="rId1" Type="http://schemas.openxmlformats.org/officeDocument/2006/relationships/video" Target="https://www.youtube.com/embed/nLxQAa5Sras?feature=oembed" TargetMode="External"/><Relationship Id="rId4" Type="http://schemas.openxmlformats.org/officeDocument/2006/relationships/hyperlink" Target="https://youtu.be/nLxQAa5Sra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ethkanter.org/visualmarketing/" TargetMode="External"/><Relationship Id="rId2" Type="http://schemas.openxmlformats.org/officeDocument/2006/relationships/hyperlink" Target="http://www.hotbutterstudio.com/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neomam.com/interactive/13reasons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lemonly.com/work/avengers-assemble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18.xml"/><Relationship Id="rId1" Type="http://schemas.openxmlformats.org/officeDocument/2006/relationships/video" Target="https://www.youtube.com/embed/8hP9D6kZseM?feature=oembe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51810-704A-DE4D-8801-0EDFAB823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91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Why Infographics?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B200EF-1391-C14C-9137-7E8C5D0D4A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42079" y="1229193"/>
            <a:ext cx="8307842" cy="5358984"/>
          </a:xfrm>
        </p:spPr>
      </p:pic>
    </p:spTree>
    <p:extLst>
      <p:ext uri="{BB962C8B-B14F-4D97-AF65-F5344CB8AC3E}">
        <p14:creationId xmlns:p14="http://schemas.microsoft.com/office/powerpoint/2010/main" val="2062169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3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12" name="Freeform: Shape 15">
            <a:extLst>
              <a:ext uri="{FF2B5EF4-FFF2-40B4-BE49-F238E27FC236}">
                <a16:creationId xmlns:a16="http://schemas.microsoft.com/office/drawing/2014/main" id="{0ACBD85E-A404-45CB-B532-1039E479D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167675" y="-3167677"/>
            <a:ext cx="5856341" cy="12191695"/>
          </a:xfrm>
          <a:custGeom>
            <a:avLst/>
            <a:gdLst>
              <a:gd name="connsiteX0" fmla="*/ 0 w 5856341"/>
              <a:gd name="connsiteY0" fmla="*/ 12191695 h 12191695"/>
              <a:gd name="connsiteX1" fmla="*/ 0 w 5856341"/>
              <a:gd name="connsiteY1" fmla="*/ 0 h 12191695"/>
              <a:gd name="connsiteX2" fmla="*/ 243849 w 5856341"/>
              <a:gd name="connsiteY2" fmla="*/ 0 h 12191695"/>
              <a:gd name="connsiteX3" fmla="*/ 505121 w 5856341"/>
              <a:gd name="connsiteY3" fmla="*/ 0 h 12191695"/>
              <a:gd name="connsiteX4" fmla="*/ 723207 w 5856341"/>
              <a:gd name="connsiteY4" fmla="*/ 0 h 12191695"/>
              <a:gd name="connsiteX5" fmla="*/ 755828 w 5856341"/>
              <a:gd name="connsiteY5" fmla="*/ 0 h 12191695"/>
              <a:gd name="connsiteX6" fmla="*/ 1411868 w 5856341"/>
              <a:gd name="connsiteY6" fmla="*/ 0 h 12191695"/>
              <a:gd name="connsiteX7" fmla="*/ 1421034 w 5856341"/>
              <a:gd name="connsiteY7" fmla="*/ 0 h 12191695"/>
              <a:gd name="connsiteX8" fmla="*/ 1515206 w 5856341"/>
              <a:gd name="connsiteY8" fmla="*/ 0 h 12191695"/>
              <a:gd name="connsiteX9" fmla="*/ 2636151 w 5856341"/>
              <a:gd name="connsiteY9" fmla="*/ 0 h 12191695"/>
              <a:gd name="connsiteX10" fmla="*/ 4637890 w 5856341"/>
              <a:gd name="connsiteY10" fmla="*/ 0 h 12191695"/>
              <a:gd name="connsiteX11" fmla="*/ 4654499 w 5856341"/>
              <a:gd name="connsiteY11" fmla="*/ 26661 h 12191695"/>
              <a:gd name="connsiteX12" fmla="*/ 5856341 w 5856341"/>
              <a:gd name="connsiteY12" fmla="*/ 6438338 h 12191695"/>
              <a:gd name="connsiteX13" fmla="*/ 4449211 w 5856341"/>
              <a:gd name="connsiteY13" fmla="*/ 11332719 h 12191695"/>
              <a:gd name="connsiteX14" fmla="*/ 4061349 w 5856341"/>
              <a:gd name="connsiteY14" fmla="*/ 12054097 h 12191695"/>
              <a:gd name="connsiteX15" fmla="*/ 3977450 w 5856341"/>
              <a:gd name="connsiteY15" fmla="*/ 12191695 h 12191695"/>
              <a:gd name="connsiteX16" fmla="*/ 2636151 w 5856341"/>
              <a:gd name="connsiteY16" fmla="*/ 12191695 h 12191695"/>
              <a:gd name="connsiteX17" fmla="*/ 1421034 w 5856341"/>
              <a:gd name="connsiteY17" fmla="*/ 12191695 h 12191695"/>
              <a:gd name="connsiteX18" fmla="*/ 1411868 w 5856341"/>
              <a:gd name="connsiteY18" fmla="*/ 12191695 h 12191695"/>
              <a:gd name="connsiteX19" fmla="*/ 1283685 w 5856341"/>
              <a:gd name="connsiteY19" fmla="*/ 12191695 h 12191695"/>
              <a:gd name="connsiteX20" fmla="*/ 755828 w 5856341"/>
              <a:gd name="connsiteY20" fmla="*/ 12191695 h 12191695"/>
              <a:gd name="connsiteX21" fmla="*/ 723207 w 5856341"/>
              <a:gd name="connsiteY21" fmla="*/ 12191695 h 12191695"/>
              <a:gd name="connsiteX22" fmla="*/ 505121 w 5856341"/>
              <a:gd name="connsiteY22" fmla="*/ 12191695 h 12191695"/>
              <a:gd name="connsiteX23" fmla="*/ 243849 w 5856341"/>
              <a:gd name="connsiteY23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56341" h="12191695">
                <a:moveTo>
                  <a:pt x="0" y="12191695"/>
                </a:moveTo>
                <a:lnTo>
                  <a:pt x="0" y="0"/>
                </a:lnTo>
                <a:lnTo>
                  <a:pt x="243849" y="0"/>
                </a:lnTo>
                <a:lnTo>
                  <a:pt x="505121" y="0"/>
                </a:lnTo>
                <a:lnTo>
                  <a:pt x="723207" y="0"/>
                </a:lnTo>
                <a:lnTo>
                  <a:pt x="755828" y="0"/>
                </a:lnTo>
                <a:lnTo>
                  <a:pt x="1411868" y="0"/>
                </a:lnTo>
                <a:lnTo>
                  <a:pt x="1421034" y="0"/>
                </a:lnTo>
                <a:lnTo>
                  <a:pt x="1515206" y="0"/>
                </a:lnTo>
                <a:lnTo>
                  <a:pt x="2636151" y="0"/>
                </a:lnTo>
                <a:lnTo>
                  <a:pt x="4637890" y="0"/>
                </a:lnTo>
                <a:lnTo>
                  <a:pt x="4654499" y="26661"/>
                </a:lnTo>
                <a:cubicBezTo>
                  <a:pt x="5425621" y="1341551"/>
                  <a:pt x="5856341" y="3721137"/>
                  <a:pt x="5856341" y="6438338"/>
                </a:cubicBezTo>
                <a:cubicBezTo>
                  <a:pt x="5856341" y="8833790"/>
                  <a:pt x="5159120" y="9960353"/>
                  <a:pt x="4449211" y="11332719"/>
                </a:cubicBezTo>
                <a:cubicBezTo>
                  <a:pt x="4319934" y="11582638"/>
                  <a:pt x="4191839" y="11827452"/>
                  <a:pt x="4061349" y="12054097"/>
                </a:cubicBezTo>
                <a:lnTo>
                  <a:pt x="3977450" y="12191695"/>
                </a:lnTo>
                <a:lnTo>
                  <a:pt x="2636151" y="12191695"/>
                </a:lnTo>
                <a:lnTo>
                  <a:pt x="1421034" y="12191695"/>
                </a:lnTo>
                <a:lnTo>
                  <a:pt x="1411868" y="12191695"/>
                </a:lnTo>
                <a:lnTo>
                  <a:pt x="1283685" y="12191695"/>
                </a:lnTo>
                <a:lnTo>
                  <a:pt x="755828" y="12191695"/>
                </a:lnTo>
                <a:lnTo>
                  <a:pt x="723207" y="12191695"/>
                </a:lnTo>
                <a:lnTo>
                  <a:pt x="505121" y="12191695"/>
                </a:lnTo>
                <a:lnTo>
                  <a:pt x="243849" y="12191695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7">
            <a:extLst>
              <a:ext uri="{FF2B5EF4-FFF2-40B4-BE49-F238E27FC236}">
                <a16:creationId xmlns:a16="http://schemas.microsoft.com/office/drawing/2014/main" id="{DB1626B1-BAC7-4893-A5AC-620597685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6277" y="-874927"/>
            <a:ext cx="1899138" cy="12191695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9">
            <a:extLst>
              <a:ext uri="{FF2B5EF4-FFF2-40B4-BE49-F238E27FC236}">
                <a16:creationId xmlns:a16="http://schemas.microsoft.com/office/drawing/2014/main" id="{D64E9910-51FE-45BF-973D-9D2401FD3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3758" y="-1037574"/>
            <a:ext cx="1904176" cy="12191695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" name="Picture 3" descr="Diagram&#10;&#10;Description automatically generated">
            <a:extLst>
              <a:ext uri="{FF2B5EF4-FFF2-40B4-BE49-F238E27FC236}">
                <a16:creationId xmlns:a16="http://schemas.microsoft.com/office/drawing/2014/main" id="{D0528B64-6EBB-4E56-B863-86EA6E376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579" y="987664"/>
            <a:ext cx="7974842" cy="362855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C86E474-8249-4EAE-A90A-FCDEACC9E405}"/>
              </a:ext>
            </a:extLst>
          </p:cNvPr>
          <p:cNvSpPr txBox="1"/>
          <p:nvPr/>
        </p:nvSpPr>
        <p:spPr>
          <a:xfrm>
            <a:off x="6211410" y="4872362"/>
            <a:ext cx="280978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  <a:hlinkClick r:id="rId3"/>
              </a:rPr>
              <a:t>LINK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865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40972856-21ED-4C16-967E-92F2DBA1E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940" y="643466"/>
            <a:ext cx="9904120" cy="557106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344E9D7-B7B3-4C40-823D-0CCD4F314628}"/>
              </a:ext>
            </a:extLst>
          </p:cNvPr>
          <p:cNvSpPr txBox="1"/>
          <p:nvPr/>
        </p:nvSpPr>
        <p:spPr>
          <a:xfrm>
            <a:off x="5493798" y="6418555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hlinkClick r:id="rId3"/>
              </a:rPr>
              <a:t>LINK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194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4FE9F2-B637-C349-AB78-07314E329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Remember:</a:t>
            </a:r>
            <a:br>
              <a:rPr lang="en-US" sz="5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5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5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Busy executives!</a:t>
            </a:r>
          </a:p>
        </p:txBody>
      </p:sp>
      <p:sp>
        <p:nvSpPr>
          <p:cNvPr id="75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 descr="Two people looking at a screen&#10;&#10;Description automatically generated">
            <a:extLst>
              <a:ext uri="{FF2B5EF4-FFF2-40B4-BE49-F238E27FC236}">
                <a16:creationId xmlns:a16="http://schemas.microsoft.com/office/drawing/2014/main" id="{4C1D0189-E52B-48EE-A85D-DB3133B1B4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" b="8218"/>
          <a:stretch/>
        </p:blipFill>
        <p:spPr>
          <a:xfrm>
            <a:off x="4654296" y="932115"/>
            <a:ext cx="7214616" cy="4966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472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hlinkClick r:id="" action="ppaction://media"/>
            <a:extLst>
              <a:ext uri="{FF2B5EF4-FFF2-40B4-BE49-F238E27FC236}">
                <a16:creationId xmlns:a16="http://schemas.microsoft.com/office/drawing/2014/main" id="{40A9155B-8E42-480A-B60E-BB5C49C5EDE2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381955" y="643466"/>
            <a:ext cx="7428089" cy="557106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96FFB23-C3FE-44EA-9B67-AEB4773D68E2}"/>
              </a:ext>
            </a:extLst>
          </p:cNvPr>
          <p:cNvSpPr txBox="1"/>
          <p:nvPr/>
        </p:nvSpPr>
        <p:spPr>
          <a:xfrm>
            <a:off x="5709424" y="6332035"/>
            <a:ext cx="2297152" cy="3786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hlinkClick r:id="rId4"/>
              </a:rPr>
              <a:t>LINK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622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ADA6A-7E77-364D-9633-606316C7F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your argument with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EF0CCF-34A1-8549-A545-523E0A2C9B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3381" y="1825625"/>
            <a:ext cx="9225238" cy="4351338"/>
          </a:xfrm>
        </p:spPr>
      </p:pic>
    </p:spTree>
    <p:extLst>
      <p:ext uri="{BB962C8B-B14F-4D97-AF65-F5344CB8AC3E}">
        <p14:creationId xmlns:p14="http://schemas.microsoft.com/office/powerpoint/2010/main" val="3175860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939724-3F63-4F8B-BADD-432DD82B6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How to communicate data?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0E61538F-6F31-460C-9D2A-9FCBA215C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646675"/>
            <a:ext cx="7214616" cy="5537217"/>
          </a:xfrm>
          <a:prstGeom prst="rect">
            <a:avLst/>
          </a:prstGeom>
        </p:spPr>
      </p:pic>
      <p:sp>
        <p:nvSpPr>
          <p:cNvPr id="10" name="TextBox 1">
            <a:extLst>
              <a:ext uri="{FF2B5EF4-FFF2-40B4-BE49-F238E27FC236}">
                <a16:creationId xmlns:a16="http://schemas.microsoft.com/office/drawing/2014/main" id="{3F7EEDC2-F554-4B50-9854-877BBBEAFA5E}"/>
              </a:ext>
            </a:extLst>
          </p:cNvPr>
          <p:cNvSpPr txBox="1"/>
          <p:nvPr/>
        </p:nvSpPr>
        <p:spPr>
          <a:xfrm>
            <a:off x="566691" y="4687410"/>
            <a:ext cx="6449627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Data must be placed in its proper context.</a:t>
            </a:r>
          </a:p>
          <a:p>
            <a:r>
              <a:rPr lang="en-US">
                <a:cs typeface="Calibri"/>
              </a:rPr>
              <a:t>Infographics can assist with that.</a:t>
            </a:r>
            <a:endParaRPr lang="en-US" dirty="0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EFB3D6-0942-4B46-9CA3-41203D3A2A02}"/>
              </a:ext>
            </a:extLst>
          </p:cNvPr>
          <p:cNvSpPr txBox="1"/>
          <p:nvPr/>
        </p:nvSpPr>
        <p:spPr>
          <a:xfrm>
            <a:off x="4657817" y="6277992"/>
            <a:ext cx="728560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solidFill>
                  <a:schemeClr val="bg2">
                    <a:lumMod val="50000"/>
                  </a:schemeClr>
                </a:solidFill>
              </a:rPr>
              <a:t>Source: </a:t>
            </a:r>
            <a:r>
              <a:rPr lang="en-US" sz="1400">
                <a:solidFill>
                  <a:schemeClr val="bg2">
                    <a:lumMod val="50000"/>
                  </a:schemeClr>
                </a:solidFill>
                <a:ea typeface="+mn-lt"/>
                <a:cs typeface="+mn-lt"/>
              </a:rPr>
              <a:t>https://www.creativebloq.com/graphic-design-tips/information-graphics-1232836</a:t>
            </a:r>
          </a:p>
        </p:txBody>
      </p:sp>
    </p:spTree>
    <p:extLst>
      <p:ext uri="{BB962C8B-B14F-4D97-AF65-F5344CB8AC3E}">
        <p14:creationId xmlns:p14="http://schemas.microsoft.com/office/powerpoint/2010/main" val="873756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7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8ADA6A-7E77-364D-9633-606316C7F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338" y="640080"/>
            <a:ext cx="3734014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/>
              <a:t>Support your argument with data VISUALLY</a:t>
            </a:r>
          </a:p>
        </p:txBody>
      </p:sp>
      <p:sp>
        <p:nvSpPr>
          <p:cNvPr id="19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30A520D-2E01-44E4-BB5B-EDAF0813D2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95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66244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28" name="Freeform: Shape 27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8ADA6A-7E77-364D-9633-606316C7F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3406"/>
            <a:ext cx="3234018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clever use of Lego made it certain that we'd include this on our list of best infographics. It was created by </a:t>
            </a:r>
            <a:r>
              <a:rPr lang="en-US" sz="2100" kern="1200">
                <a:solidFill>
                  <a:schemeClr val="tx1"/>
                </a:solidFill>
                <a:latin typeface="+mj-lt"/>
                <a:ea typeface="+mj-ea"/>
                <a:cs typeface="+mj-cs"/>
                <a:hlinkClick r:id="rId2"/>
              </a:rPr>
              <a:t>Hot Butter Studio</a:t>
            </a:r>
            <a:r>
              <a:rPr lang="en-US" sz="2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's Beth Kanter, a visual marketer who used it </a:t>
            </a:r>
            <a:r>
              <a:rPr lang="en-US" sz="2100" kern="1200">
                <a:solidFill>
                  <a:schemeClr val="tx1"/>
                </a:solidFill>
                <a:latin typeface="+mj-lt"/>
                <a:ea typeface="+mj-ea"/>
                <a:cs typeface="+mj-cs"/>
                <a:hlinkClick r:id="rId3"/>
              </a:rPr>
              <a:t>in her blog</a:t>
            </a:r>
            <a:r>
              <a:rPr lang="en-US" sz="2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, and it explains how enforcing visual order upon data can help you and your audience to draw conclusions and use them constructively.</a:t>
            </a:r>
          </a:p>
        </p:txBody>
      </p:sp>
      <p:pic>
        <p:nvPicPr>
          <p:cNvPr id="6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30A520D-2E01-44E4-BB5B-EDAF0813D2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r="951"/>
          <a:stretch/>
        </p:blipFill>
        <p:spPr>
          <a:xfrm>
            <a:off x="5437957" y="643469"/>
            <a:ext cx="5587929" cy="5571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514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6">
            <a:extLst>
              <a:ext uri="{FF2B5EF4-FFF2-40B4-BE49-F238E27FC236}">
                <a16:creationId xmlns:a16="http://schemas.microsoft.com/office/drawing/2014/main" id="{2D2B266D-3625-4584-A5C3-7D3F672C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AF00B435-1273-4CDA-866E-DC23B5A47A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45" r="1" b="1"/>
          <a:stretch/>
        </p:blipFill>
        <p:spPr>
          <a:xfrm>
            <a:off x="180279" y="161490"/>
            <a:ext cx="11827082" cy="6534092"/>
          </a:xfrm>
          <a:custGeom>
            <a:avLst/>
            <a:gdLst/>
            <a:ahLst/>
            <a:cxnLst/>
            <a:rect l="l" t="t" r="r" b="b"/>
            <a:pathLst>
              <a:path w="11827082" h="6534092">
                <a:moveTo>
                  <a:pt x="6610089" y="5"/>
                </a:moveTo>
                <a:cubicBezTo>
                  <a:pt x="6763993" y="-277"/>
                  <a:pt x="6862741" y="14300"/>
                  <a:pt x="6956523" y="21390"/>
                </a:cubicBezTo>
                <a:cubicBezTo>
                  <a:pt x="7271939" y="-12207"/>
                  <a:pt x="7581352" y="149"/>
                  <a:pt x="7768349" y="21390"/>
                </a:cubicBezTo>
                <a:lnTo>
                  <a:pt x="7831642" y="23688"/>
                </a:lnTo>
                <a:lnTo>
                  <a:pt x="7886307" y="21390"/>
                </a:lnTo>
                <a:cubicBezTo>
                  <a:pt x="7951978" y="17798"/>
                  <a:pt x="8007622" y="16567"/>
                  <a:pt x="8057445" y="16600"/>
                </a:cubicBezTo>
                <a:lnTo>
                  <a:pt x="8096254" y="17396"/>
                </a:lnTo>
                <a:lnTo>
                  <a:pt x="8199591" y="12947"/>
                </a:lnTo>
                <a:cubicBezTo>
                  <a:pt x="8247971" y="12558"/>
                  <a:pt x="8296272" y="14617"/>
                  <a:pt x="8344260" y="21390"/>
                </a:cubicBezTo>
                <a:lnTo>
                  <a:pt x="8355505" y="22738"/>
                </a:lnTo>
                <a:lnTo>
                  <a:pt x="8462217" y="21390"/>
                </a:lnTo>
                <a:cubicBezTo>
                  <a:pt x="8567700" y="16869"/>
                  <a:pt x="8666620" y="17239"/>
                  <a:pt x="8761697" y="18554"/>
                </a:cubicBezTo>
                <a:lnTo>
                  <a:pt x="8808871" y="19038"/>
                </a:lnTo>
                <a:lnTo>
                  <a:pt x="8941246" y="13930"/>
                </a:lnTo>
                <a:cubicBezTo>
                  <a:pt x="9040199" y="10800"/>
                  <a:pt x="9149474" y="10157"/>
                  <a:pt x="9260166" y="21390"/>
                </a:cubicBezTo>
                <a:lnTo>
                  <a:pt x="9339613" y="26448"/>
                </a:lnTo>
                <a:lnTo>
                  <a:pt x="9432845" y="28493"/>
                </a:lnTo>
                <a:cubicBezTo>
                  <a:pt x="9587011" y="31230"/>
                  <a:pt x="9744909" y="31599"/>
                  <a:pt x="9849954" y="21390"/>
                </a:cubicBezTo>
                <a:cubicBezTo>
                  <a:pt x="10060044" y="972"/>
                  <a:pt x="10204432" y="2657"/>
                  <a:pt x="10425865" y="21390"/>
                </a:cubicBezTo>
                <a:lnTo>
                  <a:pt x="10477895" y="25158"/>
                </a:lnTo>
                <a:lnTo>
                  <a:pt x="10566351" y="27751"/>
                </a:lnTo>
                <a:cubicBezTo>
                  <a:pt x="10727031" y="32755"/>
                  <a:pt x="10877889" y="35639"/>
                  <a:pt x="11001775" y="21390"/>
                </a:cubicBezTo>
                <a:cubicBezTo>
                  <a:pt x="11249546" y="-7108"/>
                  <a:pt x="11434553" y="12510"/>
                  <a:pt x="11813601" y="21390"/>
                </a:cubicBezTo>
                <a:cubicBezTo>
                  <a:pt x="11817928" y="208271"/>
                  <a:pt x="11818867" y="336567"/>
                  <a:pt x="11813601" y="475847"/>
                </a:cubicBezTo>
                <a:cubicBezTo>
                  <a:pt x="11808335" y="615127"/>
                  <a:pt x="11845853" y="1008651"/>
                  <a:pt x="11813601" y="1254916"/>
                </a:cubicBezTo>
                <a:cubicBezTo>
                  <a:pt x="11809570" y="1285699"/>
                  <a:pt x="11806768" y="1314174"/>
                  <a:pt x="11804923" y="1340777"/>
                </a:cubicBezTo>
                <a:lnTo>
                  <a:pt x="11803652" y="1373115"/>
                </a:lnTo>
                <a:lnTo>
                  <a:pt x="11804560" y="1395572"/>
                </a:lnTo>
                <a:cubicBezTo>
                  <a:pt x="11806656" y="1431340"/>
                  <a:pt x="11809600" y="1470662"/>
                  <a:pt x="11813601" y="1514605"/>
                </a:cubicBezTo>
                <a:cubicBezTo>
                  <a:pt x="11829606" y="1690380"/>
                  <a:pt x="11822955" y="1813845"/>
                  <a:pt x="11815628" y="1920902"/>
                </a:cubicBezTo>
                <a:lnTo>
                  <a:pt x="11811346" y="1995660"/>
                </a:lnTo>
                <a:lnTo>
                  <a:pt x="11813868" y="2104640"/>
                </a:lnTo>
                <a:lnTo>
                  <a:pt x="11817197" y="2264365"/>
                </a:lnTo>
                <a:lnTo>
                  <a:pt x="11821465" y="2306631"/>
                </a:lnTo>
                <a:cubicBezTo>
                  <a:pt x="11835170" y="2477814"/>
                  <a:pt x="11818400" y="2578773"/>
                  <a:pt x="11813601" y="2683208"/>
                </a:cubicBezTo>
                <a:cubicBezTo>
                  <a:pt x="11809487" y="2772725"/>
                  <a:pt x="11816027" y="2930030"/>
                  <a:pt x="11816192" y="3070653"/>
                </a:cubicBezTo>
                <a:lnTo>
                  <a:pt x="11813610" y="3202145"/>
                </a:lnTo>
                <a:lnTo>
                  <a:pt x="11813601" y="3267510"/>
                </a:lnTo>
                <a:cubicBezTo>
                  <a:pt x="11811419" y="3587194"/>
                  <a:pt x="11813535" y="3497122"/>
                  <a:pt x="11813601" y="3721967"/>
                </a:cubicBezTo>
                <a:cubicBezTo>
                  <a:pt x="11813617" y="3778178"/>
                  <a:pt x="11814293" y="3835214"/>
                  <a:pt x="11815131" y="3894088"/>
                </a:cubicBezTo>
                <a:lnTo>
                  <a:pt x="11816203" y="3972593"/>
                </a:lnTo>
                <a:lnTo>
                  <a:pt x="11816265" y="3973919"/>
                </a:lnTo>
                <a:cubicBezTo>
                  <a:pt x="11819902" y="4062998"/>
                  <a:pt x="11819694" y="4122248"/>
                  <a:pt x="11818174" y="4171327"/>
                </a:cubicBezTo>
                <a:lnTo>
                  <a:pt x="11817878" y="4178488"/>
                </a:lnTo>
                <a:lnTo>
                  <a:pt x="11818118" y="4277530"/>
                </a:lnTo>
                <a:cubicBezTo>
                  <a:pt x="11817612" y="4347824"/>
                  <a:pt x="11816272" y="4421987"/>
                  <a:pt x="11813601" y="4501036"/>
                </a:cubicBezTo>
                <a:cubicBezTo>
                  <a:pt x="11824398" y="4779554"/>
                  <a:pt x="11834923" y="4895505"/>
                  <a:pt x="11813601" y="5020415"/>
                </a:cubicBezTo>
                <a:cubicBezTo>
                  <a:pt x="11808270" y="5051643"/>
                  <a:pt x="11804885" y="5094410"/>
                  <a:pt x="11802984" y="5145366"/>
                </a:cubicBezTo>
                <a:lnTo>
                  <a:pt x="11802805" y="5153576"/>
                </a:lnTo>
                <a:lnTo>
                  <a:pt x="11813601" y="5280104"/>
                </a:lnTo>
                <a:cubicBezTo>
                  <a:pt x="11848339" y="5545832"/>
                  <a:pt x="11803810" y="5568088"/>
                  <a:pt x="11813601" y="5734561"/>
                </a:cubicBezTo>
                <a:cubicBezTo>
                  <a:pt x="11814825" y="5755370"/>
                  <a:pt x="11815354" y="5777180"/>
                  <a:pt x="11815391" y="5800160"/>
                </a:cubicBezTo>
                <a:lnTo>
                  <a:pt x="11814403" y="5861994"/>
                </a:lnTo>
                <a:lnTo>
                  <a:pt x="11814897" y="5940552"/>
                </a:lnTo>
                <a:cubicBezTo>
                  <a:pt x="11813455" y="6007961"/>
                  <a:pt x="11810716" y="6074118"/>
                  <a:pt x="11808410" y="6139030"/>
                </a:cubicBezTo>
                <a:lnTo>
                  <a:pt x="11805249" y="6294204"/>
                </a:lnTo>
                <a:lnTo>
                  <a:pt x="11806853" y="6377232"/>
                </a:lnTo>
                <a:lnTo>
                  <a:pt x="11813601" y="6513630"/>
                </a:lnTo>
                <a:cubicBezTo>
                  <a:pt x="11755932" y="6520071"/>
                  <a:pt x="11702085" y="6522123"/>
                  <a:pt x="11651008" y="6521869"/>
                </a:cubicBezTo>
                <a:lnTo>
                  <a:pt x="11606878" y="6520178"/>
                </a:lnTo>
                <a:lnTo>
                  <a:pt x="11480359" y="6526470"/>
                </a:lnTo>
                <a:cubicBezTo>
                  <a:pt x="11411497" y="6529079"/>
                  <a:pt x="11340067" y="6529281"/>
                  <a:pt x="11235913" y="6522672"/>
                </a:cubicBezTo>
                <a:lnTo>
                  <a:pt x="11167376" y="6517338"/>
                </a:lnTo>
                <a:lnTo>
                  <a:pt x="11118099" y="6519937"/>
                </a:lnTo>
                <a:cubicBezTo>
                  <a:pt x="11008080" y="6519923"/>
                  <a:pt x="10918905" y="6505169"/>
                  <a:pt x="10779737" y="6513630"/>
                </a:cubicBezTo>
                <a:lnTo>
                  <a:pt x="10756340" y="6513513"/>
                </a:lnTo>
                <a:lnTo>
                  <a:pt x="10748952" y="6514346"/>
                </a:lnTo>
                <a:cubicBezTo>
                  <a:pt x="10725838" y="6516206"/>
                  <a:pt x="10699773" y="6516641"/>
                  <a:pt x="10661780" y="6513630"/>
                </a:cubicBezTo>
                <a:lnTo>
                  <a:pt x="10643067" y="6512943"/>
                </a:lnTo>
                <a:lnTo>
                  <a:pt x="10627638" y="6512866"/>
                </a:lnTo>
                <a:lnTo>
                  <a:pt x="10598539" y="6511309"/>
                </a:lnTo>
                <a:lnTo>
                  <a:pt x="10590670" y="6511020"/>
                </a:lnTo>
                <a:cubicBezTo>
                  <a:pt x="10422654" y="6509230"/>
                  <a:pt x="10114537" y="6525711"/>
                  <a:pt x="9930443" y="6519069"/>
                </a:cubicBezTo>
                <a:lnTo>
                  <a:pt x="9908887" y="6517613"/>
                </a:lnTo>
                <a:lnTo>
                  <a:pt x="9697150" y="6531900"/>
                </a:lnTo>
                <a:cubicBezTo>
                  <a:pt x="9438634" y="6540253"/>
                  <a:pt x="9217380" y="6522684"/>
                  <a:pt x="9038128" y="6513630"/>
                </a:cubicBezTo>
                <a:lnTo>
                  <a:pt x="8901719" y="6509665"/>
                </a:lnTo>
                <a:lnTo>
                  <a:pt x="8766922" y="6512046"/>
                </a:lnTo>
                <a:cubicBezTo>
                  <a:pt x="8694433" y="6513288"/>
                  <a:pt x="8629372" y="6514112"/>
                  <a:pt x="8580175" y="6513630"/>
                </a:cubicBezTo>
                <a:lnTo>
                  <a:pt x="8571277" y="6513524"/>
                </a:lnTo>
                <a:lnTo>
                  <a:pt x="8462217" y="6513630"/>
                </a:lnTo>
                <a:cubicBezTo>
                  <a:pt x="8225188" y="6509968"/>
                  <a:pt x="7780127" y="6525503"/>
                  <a:pt x="7532434" y="6513630"/>
                </a:cubicBezTo>
                <a:lnTo>
                  <a:pt x="7448622" y="6511320"/>
                </a:lnTo>
                <a:lnTo>
                  <a:pt x="7428354" y="6513630"/>
                </a:lnTo>
                <a:cubicBezTo>
                  <a:pt x="7293248" y="6538560"/>
                  <a:pt x="7186080" y="6533261"/>
                  <a:pt x="7078782" y="6523679"/>
                </a:cubicBezTo>
                <a:lnTo>
                  <a:pt x="6973169" y="6513887"/>
                </a:lnTo>
                <a:lnTo>
                  <a:pt x="6954249" y="6514033"/>
                </a:lnTo>
                <a:cubicBezTo>
                  <a:pt x="6918701" y="6514123"/>
                  <a:pt x="6880374" y="6514018"/>
                  <a:pt x="6838566" y="6513630"/>
                </a:cubicBezTo>
                <a:lnTo>
                  <a:pt x="6790865" y="6514652"/>
                </a:lnTo>
                <a:lnTo>
                  <a:pt x="6717520" y="6518204"/>
                </a:lnTo>
                <a:lnTo>
                  <a:pt x="6690736" y="6516798"/>
                </a:lnTo>
                <a:lnTo>
                  <a:pt x="6604647" y="6518643"/>
                </a:lnTo>
                <a:cubicBezTo>
                  <a:pt x="6383546" y="6528740"/>
                  <a:pt x="6188571" y="6547337"/>
                  <a:pt x="5908782" y="6513630"/>
                </a:cubicBezTo>
                <a:lnTo>
                  <a:pt x="5827432" y="6506155"/>
                </a:lnTo>
                <a:lnTo>
                  <a:pt x="5818169" y="6505897"/>
                </a:lnTo>
                <a:cubicBezTo>
                  <a:pt x="5656134" y="6501940"/>
                  <a:pt x="5476891" y="6500561"/>
                  <a:pt x="5360626" y="6513630"/>
                </a:cubicBezTo>
                <a:cubicBezTo>
                  <a:pt x="5244362" y="6526700"/>
                  <a:pt x="5155294" y="6523407"/>
                  <a:pt x="5082581" y="6518492"/>
                </a:cubicBezTo>
                <a:lnTo>
                  <a:pt x="5011539" y="6513612"/>
                </a:lnTo>
                <a:lnTo>
                  <a:pt x="4978999" y="6513630"/>
                </a:lnTo>
                <a:lnTo>
                  <a:pt x="4947560" y="6512597"/>
                </a:lnTo>
                <a:lnTo>
                  <a:pt x="4902673" y="6513630"/>
                </a:lnTo>
                <a:cubicBezTo>
                  <a:pt x="4851834" y="6520217"/>
                  <a:pt x="4795188" y="6523001"/>
                  <a:pt x="4737076" y="6522747"/>
                </a:cubicBezTo>
                <a:lnTo>
                  <a:pt x="4649328" y="6518160"/>
                </a:lnTo>
                <a:lnTo>
                  <a:pt x="4624935" y="6519597"/>
                </a:lnTo>
                <a:cubicBezTo>
                  <a:pt x="4598495" y="6519851"/>
                  <a:pt x="4566987" y="6518389"/>
                  <a:pt x="4521046" y="6513630"/>
                </a:cubicBezTo>
                <a:lnTo>
                  <a:pt x="4456833" y="6510131"/>
                </a:lnTo>
                <a:lnTo>
                  <a:pt x="4343538" y="6512337"/>
                </a:lnTo>
                <a:cubicBezTo>
                  <a:pt x="4260681" y="6514690"/>
                  <a:pt x="4174545" y="6517475"/>
                  <a:pt x="4104725" y="6513630"/>
                </a:cubicBezTo>
                <a:cubicBezTo>
                  <a:pt x="3965085" y="6505941"/>
                  <a:pt x="3802107" y="6535988"/>
                  <a:pt x="3528815" y="6513630"/>
                </a:cubicBezTo>
                <a:lnTo>
                  <a:pt x="3407613" y="6504978"/>
                </a:lnTo>
                <a:lnTo>
                  <a:pt x="3251268" y="6513630"/>
                </a:lnTo>
                <a:cubicBezTo>
                  <a:pt x="3103602" y="6529652"/>
                  <a:pt x="3004932" y="6519904"/>
                  <a:pt x="2867035" y="6513929"/>
                </a:cubicBezTo>
                <a:lnTo>
                  <a:pt x="2840124" y="6513045"/>
                </a:lnTo>
                <a:lnTo>
                  <a:pt x="2834946" y="6513630"/>
                </a:lnTo>
                <a:cubicBezTo>
                  <a:pt x="2691933" y="6538293"/>
                  <a:pt x="2614008" y="6529004"/>
                  <a:pt x="2502859" y="6520536"/>
                </a:cubicBezTo>
                <a:lnTo>
                  <a:pt x="2442001" y="6517197"/>
                </a:lnTo>
                <a:lnTo>
                  <a:pt x="2438245" y="6517313"/>
                </a:lnTo>
                <a:cubicBezTo>
                  <a:pt x="2401807" y="6517985"/>
                  <a:pt x="2368299" y="6518156"/>
                  <a:pt x="2336678" y="6517988"/>
                </a:cubicBezTo>
                <a:lnTo>
                  <a:pt x="2185932" y="6514754"/>
                </a:lnTo>
                <a:lnTo>
                  <a:pt x="1960620" y="6520062"/>
                </a:lnTo>
                <a:cubicBezTo>
                  <a:pt x="1876521" y="6521810"/>
                  <a:pt x="1788378" y="6523022"/>
                  <a:pt x="1701155" y="6522387"/>
                </a:cubicBezTo>
                <a:lnTo>
                  <a:pt x="1589271" y="6518529"/>
                </a:lnTo>
                <a:lnTo>
                  <a:pt x="1539168" y="6519829"/>
                </a:lnTo>
                <a:cubicBezTo>
                  <a:pt x="1395291" y="6522782"/>
                  <a:pt x="1407110" y="6517174"/>
                  <a:pt x="1287620" y="6513630"/>
                </a:cubicBezTo>
                <a:cubicBezTo>
                  <a:pt x="1168131" y="6510087"/>
                  <a:pt x="1041230" y="6513238"/>
                  <a:pt x="932033" y="6514000"/>
                </a:cubicBezTo>
                <a:lnTo>
                  <a:pt x="918750" y="6513952"/>
                </a:lnTo>
                <a:lnTo>
                  <a:pt x="858917" y="6514806"/>
                </a:lnTo>
                <a:cubicBezTo>
                  <a:pt x="826932" y="6514879"/>
                  <a:pt x="792070" y="6514545"/>
                  <a:pt x="753341" y="6513630"/>
                </a:cubicBezTo>
                <a:cubicBezTo>
                  <a:pt x="443511" y="6506311"/>
                  <a:pt x="354936" y="6524642"/>
                  <a:pt x="17841" y="6513630"/>
                </a:cubicBezTo>
                <a:cubicBezTo>
                  <a:pt x="-956" y="6342673"/>
                  <a:pt x="-10467" y="6012653"/>
                  <a:pt x="17841" y="5799484"/>
                </a:cubicBezTo>
                <a:lnTo>
                  <a:pt x="19845" y="5756408"/>
                </a:lnTo>
                <a:lnTo>
                  <a:pt x="17841" y="5734561"/>
                </a:lnTo>
                <a:cubicBezTo>
                  <a:pt x="13149" y="5695472"/>
                  <a:pt x="12578" y="5648752"/>
                  <a:pt x="13918" y="5598323"/>
                </a:cubicBezTo>
                <a:lnTo>
                  <a:pt x="18180" y="5508699"/>
                </a:lnTo>
                <a:lnTo>
                  <a:pt x="16493" y="5477760"/>
                </a:lnTo>
                <a:cubicBezTo>
                  <a:pt x="8966" y="5369709"/>
                  <a:pt x="1889" y="5260695"/>
                  <a:pt x="17841" y="5150260"/>
                </a:cubicBezTo>
                <a:cubicBezTo>
                  <a:pt x="-3463" y="5038150"/>
                  <a:pt x="-2139" y="4857473"/>
                  <a:pt x="6850" y="4650409"/>
                </a:cubicBezTo>
                <a:lnTo>
                  <a:pt x="14633" y="4498670"/>
                </a:lnTo>
                <a:lnTo>
                  <a:pt x="14494" y="4495758"/>
                </a:lnTo>
                <a:cubicBezTo>
                  <a:pt x="12245" y="4421472"/>
                  <a:pt x="13025" y="4335511"/>
                  <a:pt x="14442" y="4243130"/>
                </a:cubicBezTo>
                <a:lnTo>
                  <a:pt x="16801" y="4091152"/>
                </a:lnTo>
                <a:lnTo>
                  <a:pt x="13537" y="4018512"/>
                </a:lnTo>
                <a:lnTo>
                  <a:pt x="17696" y="3920163"/>
                </a:lnTo>
                <a:lnTo>
                  <a:pt x="17841" y="3851812"/>
                </a:lnTo>
                <a:cubicBezTo>
                  <a:pt x="15571" y="3651484"/>
                  <a:pt x="26219" y="3546077"/>
                  <a:pt x="24551" y="3386181"/>
                </a:cubicBezTo>
                <a:lnTo>
                  <a:pt x="24397" y="3379573"/>
                </a:lnTo>
                <a:lnTo>
                  <a:pt x="22173" y="3327681"/>
                </a:lnTo>
                <a:cubicBezTo>
                  <a:pt x="20895" y="3304536"/>
                  <a:pt x="19446" y="3284181"/>
                  <a:pt x="17841" y="3267510"/>
                </a:cubicBezTo>
                <a:cubicBezTo>
                  <a:pt x="8213" y="3167488"/>
                  <a:pt x="-3113" y="2984082"/>
                  <a:pt x="3931" y="2799801"/>
                </a:cubicBezTo>
                <a:lnTo>
                  <a:pt x="4125" y="2797274"/>
                </a:lnTo>
                <a:lnTo>
                  <a:pt x="3717" y="2776150"/>
                </a:lnTo>
                <a:cubicBezTo>
                  <a:pt x="3237" y="2640023"/>
                  <a:pt x="7465" y="2516197"/>
                  <a:pt x="17841" y="2423520"/>
                </a:cubicBezTo>
                <a:cubicBezTo>
                  <a:pt x="20435" y="2400350"/>
                  <a:pt x="22069" y="2375698"/>
                  <a:pt x="22982" y="2349684"/>
                </a:cubicBezTo>
                <a:lnTo>
                  <a:pt x="23157" y="2331991"/>
                </a:lnTo>
                <a:lnTo>
                  <a:pt x="21648" y="2290240"/>
                </a:lnTo>
                <a:cubicBezTo>
                  <a:pt x="18695" y="2240502"/>
                  <a:pt x="15426" y="2193755"/>
                  <a:pt x="14054" y="2150784"/>
                </a:cubicBezTo>
                <a:lnTo>
                  <a:pt x="17291" y="2050968"/>
                </a:lnTo>
                <a:lnTo>
                  <a:pt x="12351" y="1872365"/>
                </a:lnTo>
                <a:cubicBezTo>
                  <a:pt x="11665" y="1799113"/>
                  <a:pt x="12859" y="1722821"/>
                  <a:pt x="17841" y="1644450"/>
                </a:cubicBezTo>
                <a:lnTo>
                  <a:pt x="21169" y="1569934"/>
                </a:lnTo>
                <a:lnTo>
                  <a:pt x="20488" y="1547698"/>
                </a:lnTo>
                <a:cubicBezTo>
                  <a:pt x="19568" y="1516527"/>
                  <a:pt x="18663" y="1483900"/>
                  <a:pt x="17841" y="1449683"/>
                </a:cubicBezTo>
                <a:cubicBezTo>
                  <a:pt x="11271" y="1175953"/>
                  <a:pt x="1415" y="1152151"/>
                  <a:pt x="17841" y="995226"/>
                </a:cubicBezTo>
                <a:lnTo>
                  <a:pt x="19885" y="968921"/>
                </a:lnTo>
                <a:lnTo>
                  <a:pt x="17841" y="930304"/>
                </a:lnTo>
                <a:cubicBezTo>
                  <a:pt x="7442" y="768208"/>
                  <a:pt x="7865" y="285783"/>
                  <a:pt x="17841" y="21390"/>
                </a:cubicBezTo>
                <a:cubicBezTo>
                  <a:pt x="147136" y="10433"/>
                  <a:pt x="296588" y="9602"/>
                  <a:pt x="440468" y="11925"/>
                </a:cubicBezTo>
                <a:lnTo>
                  <a:pt x="473966" y="12726"/>
                </a:lnTo>
                <a:lnTo>
                  <a:pt x="478805" y="12539"/>
                </a:lnTo>
                <a:lnTo>
                  <a:pt x="484496" y="12977"/>
                </a:lnTo>
                <a:lnTo>
                  <a:pt x="648894" y="16905"/>
                </a:lnTo>
                <a:cubicBezTo>
                  <a:pt x="714833" y="18773"/>
                  <a:pt x="776163" y="20559"/>
                  <a:pt x="829667" y="21390"/>
                </a:cubicBezTo>
                <a:lnTo>
                  <a:pt x="916694" y="22693"/>
                </a:lnTo>
                <a:lnTo>
                  <a:pt x="933747" y="21390"/>
                </a:lnTo>
                <a:cubicBezTo>
                  <a:pt x="1086511" y="12604"/>
                  <a:pt x="1591110" y="15003"/>
                  <a:pt x="1863531" y="21390"/>
                </a:cubicBezTo>
                <a:lnTo>
                  <a:pt x="1920387" y="22646"/>
                </a:lnTo>
                <a:lnTo>
                  <a:pt x="2054705" y="24358"/>
                </a:lnTo>
                <a:cubicBezTo>
                  <a:pt x="2107717" y="24456"/>
                  <a:pt x="2161143" y="23719"/>
                  <a:pt x="2217404" y="21390"/>
                </a:cubicBezTo>
                <a:cubicBezTo>
                  <a:pt x="2442445" y="12073"/>
                  <a:pt x="2732199" y="18194"/>
                  <a:pt x="2911273" y="21390"/>
                </a:cubicBezTo>
                <a:lnTo>
                  <a:pt x="3023675" y="20799"/>
                </a:lnTo>
                <a:lnTo>
                  <a:pt x="3093869" y="15816"/>
                </a:lnTo>
                <a:cubicBezTo>
                  <a:pt x="3182922" y="11551"/>
                  <a:pt x="3301373" y="10993"/>
                  <a:pt x="3429365" y="12165"/>
                </a:cubicBezTo>
                <a:lnTo>
                  <a:pt x="3575555" y="14425"/>
                </a:lnTo>
                <a:lnTo>
                  <a:pt x="3605772" y="13210"/>
                </a:lnTo>
                <a:cubicBezTo>
                  <a:pt x="3774503" y="6974"/>
                  <a:pt x="3960371" y="3465"/>
                  <a:pt x="4063093" y="21390"/>
                </a:cubicBezTo>
                <a:lnTo>
                  <a:pt x="4088792" y="24677"/>
                </a:lnTo>
                <a:lnTo>
                  <a:pt x="4129769" y="25744"/>
                </a:lnTo>
                <a:cubicBezTo>
                  <a:pt x="4269845" y="29597"/>
                  <a:pt x="4297423" y="30995"/>
                  <a:pt x="4403088" y="21390"/>
                </a:cubicBezTo>
                <a:cubicBezTo>
                  <a:pt x="4473592" y="10814"/>
                  <a:pt x="4858406" y="-6032"/>
                  <a:pt x="5096956" y="21390"/>
                </a:cubicBezTo>
                <a:lnTo>
                  <a:pt x="5251798" y="27914"/>
                </a:lnTo>
                <a:lnTo>
                  <a:pt x="5332872" y="21390"/>
                </a:lnTo>
                <a:cubicBezTo>
                  <a:pt x="5422885" y="11295"/>
                  <a:pt x="5502187" y="8863"/>
                  <a:pt x="5576462" y="10240"/>
                </a:cubicBezTo>
                <a:lnTo>
                  <a:pt x="5700011" y="17015"/>
                </a:lnTo>
                <a:lnTo>
                  <a:pt x="5761151" y="15143"/>
                </a:lnTo>
                <a:cubicBezTo>
                  <a:pt x="5846776" y="14123"/>
                  <a:pt x="5935566" y="15403"/>
                  <a:pt x="6026740" y="21390"/>
                </a:cubicBezTo>
                <a:lnTo>
                  <a:pt x="6161088" y="29209"/>
                </a:lnTo>
                <a:lnTo>
                  <a:pt x="6262655" y="21390"/>
                </a:lnTo>
                <a:cubicBezTo>
                  <a:pt x="6405549" y="5694"/>
                  <a:pt x="6517747" y="175"/>
                  <a:pt x="6610089" y="5"/>
                </a:cubicBezTo>
                <a:close/>
              </a:path>
            </a:pathLst>
          </a:cu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BA09A7E-2C82-462B-874A-E6ABAAB472C9}"/>
              </a:ext>
            </a:extLst>
          </p:cNvPr>
          <p:cNvSpPr txBox="1"/>
          <p:nvPr/>
        </p:nvSpPr>
        <p:spPr>
          <a:xfrm>
            <a:off x="655468" y="507507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hlinkClick r:id="rId3"/>
              </a:rPr>
              <a:t>LINK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530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picture containing diagram&#10;&#10;Description automatically generated">
            <a:extLst>
              <a:ext uri="{FF2B5EF4-FFF2-40B4-BE49-F238E27FC236}">
                <a16:creationId xmlns:a16="http://schemas.microsoft.com/office/drawing/2014/main" id="{355E1CE0-EFC1-4CC1-A192-1EC8C45BD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017" y="643466"/>
            <a:ext cx="8603966" cy="557106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DB32AAF-EA9C-461D-B73E-4C0A03FA279D}"/>
              </a:ext>
            </a:extLst>
          </p:cNvPr>
          <p:cNvSpPr txBox="1"/>
          <p:nvPr/>
        </p:nvSpPr>
        <p:spPr>
          <a:xfrm>
            <a:off x="1794769" y="6374167"/>
            <a:ext cx="334244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The Infographic of Infographics</a:t>
            </a:r>
          </a:p>
          <a:p>
            <a:pPr algn="l"/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22185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picture containing diagram&#10;&#10;Description automatically generated">
            <a:extLst>
              <a:ext uri="{FF2B5EF4-FFF2-40B4-BE49-F238E27FC236}">
                <a16:creationId xmlns:a16="http://schemas.microsoft.com/office/drawing/2014/main" id="{9E12A5F6-C008-4D5C-A1E8-599475482C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811784"/>
            <a:ext cx="10905066" cy="523443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FFADEC2-68B9-43B2-BFD9-0AE0EA824806}"/>
              </a:ext>
            </a:extLst>
          </p:cNvPr>
          <p:cNvSpPr txBox="1"/>
          <p:nvPr/>
        </p:nvSpPr>
        <p:spPr>
          <a:xfrm>
            <a:off x="4369294" y="6255798"/>
            <a:ext cx="347560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hlinkClick r:id="rId3"/>
              </a:rPr>
              <a:t>LINK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778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hlinkClick r:id="" action="ppaction://media"/>
            <a:extLst>
              <a:ext uri="{FF2B5EF4-FFF2-40B4-BE49-F238E27FC236}">
                <a16:creationId xmlns:a16="http://schemas.microsoft.com/office/drawing/2014/main" id="{EC659E8C-DD90-4641-92AC-7A44E62C692A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381955" y="643466"/>
            <a:ext cx="7428089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775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13</Slides>
  <Notes>1</Notes>
  <HiddenSlides>1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office theme</vt:lpstr>
      <vt:lpstr>Office Theme</vt:lpstr>
      <vt:lpstr>Why Infographics?</vt:lpstr>
      <vt:lpstr>Support your argument with data</vt:lpstr>
      <vt:lpstr>How to communicate data?</vt:lpstr>
      <vt:lpstr>Support your argument with data VISUALLY</vt:lpstr>
      <vt:lpstr>The clever use of Lego made it certain that we'd include this on our list of best infographics. It was created by Hot Butter Studio's Beth Kanter, a visual marketer who used it in her blog, and it explains how enforcing visual order upon data can help you and your audience to draw conclusions and use them constructively.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Remember:  Busy executives!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6</cp:revision>
  <dcterms:created xsi:type="dcterms:W3CDTF">2022-09-26T19:31:06Z</dcterms:created>
  <dcterms:modified xsi:type="dcterms:W3CDTF">2023-08-31T04:03:58Z</dcterms:modified>
</cp:coreProperties>
</file>