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1372" r:id="rId3"/>
    <p:sldId id="1375" r:id="rId4"/>
    <p:sldId id="1254" r:id="rId5"/>
    <p:sldId id="12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 autoAdjust="0"/>
    <p:restoredTop sz="89117"/>
  </p:normalViewPr>
  <p:slideViewPr>
    <p:cSldViewPr snapToGrid="0">
      <p:cViewPr varScale="1">
        <p:scale>
          <a:sx n="97" d="100"/>
          <a:sy n="97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5DF23-771F-44E5-8D5E-FC0ECD506285}" type="datetimeFigureOut"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EC966-0294-4CCB-83EC-7749E60627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EC966-0294-4CCB-83EC-7749E60627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3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E41260-D37D-4FFB-81B1-2B83A610A31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20D7E07-F897-3A4B-9059-8149509E3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BB0A4D-A6B7-084D-B44B-FD257FB00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5400000">
              <a:off x="8738576" y="-516595"/>
              <a:ext cx="124244" cy="5864993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Logo Johns Hopkins&#10;Carey Business School">
            <a:extLst>
              <a:ext uri="{FF2B5EF4-FFF2-40B4-BE49-F238E27FC236}">
                <a16:creationId xmlns:a16="http://schemas.microsoft.com/office/drawing/2014/main" id="{9EF1B78E-2C14-0643-8377-85A3FFE890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682" y="5586646"/>
            <a:ext cx="3890031" cy="984818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BE5927E4-3324-6048-88B6-62B4BCED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202" y="2637492"/>
            <a:ext cx="5864994" cy="791508"/>
          </a:xfrm>
          <a:prstGeom prst="rect">
            <a:avLst/>
          </a:prstGeom>
        </p:spPr>
        <p:txBody>
          <a:bodyPr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85E5C3-8FCC-40DF-BEFD-77AFB60D8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AC2EA1-820B-F844-A1AC-162DE6DA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9B22B9-AA09-764E-9921-AA7444FC4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B7CFCF-BED2-D440-9665-BCF5E5C74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1258AF-86B6-824E-8979-814EE13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093BB3-EEE2-C849-94DD-7ACA373F76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5" name="Picture 14" descr="happy male and female student sharing a labtop and making notes in a study area with another couple in the background">
            <a:extLst>
              <a:ext uri="{FF2B5EF4-FFF2-40B4-BE49-F238E27FC236}">
                <a16:creationId xmlns:a16="http://schemas.microsoft.com/office/drawing/2014/main" id="{D1F277C5-05EF-044D-9C1A-857A592B70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79" y="685800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FCACF3-16ED-4F7B-83E8-660574FA8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AC2EA1-820B-F844-A1AC-162DE6DA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9B22B9-AA09-764E-9921-AA7444FC4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B7CFCF-BED2-D440-9665-BCF5E5C74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1258AF-86B6-824E-8979-814EE13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093BB3-EEE2-C849-94DD-7ACA373F76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4" name="Picture 13" descr="2 male students discussing a business average total cost graph on a white board">
            <a:extLst>
              <a:ext uri="{FF2B5EF4-FFF2-40B4-BE49-F238E27FC236}">
                <a16:creationId xmlns:a16="http://schemas.microsoft.com/office/drawing/2014/main" id="{E0E625CF-D342-DF4B-BEF8-72EDCB737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79" y="685799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4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CC67869-C689-418A-9C6D-ADDE4DA7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3604E5-F3AE-584F-B596-17F1F22D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E5479E-AD1A-CD4B-835A-984766835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988C1B-22C8-0E4B-BC34-6175530A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CB50484-C0B9-6545-A4A0-B1B19DD9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happy Johns Hopkins students male and female looking at a laptop with female student grasping a Johns Hopkins Carey Business school coffee mug">
            <a:extLst>
              <a:ext uri="{FF2B5EF4-FFF2-40B4-BE49-F238E27FC236}">
                <a16:creationId xmlns:a16="http://schemas.microsoft.com/office/drawing/2014/main" id="{D63457D0-C0C6-4C4C-9049-E8DD1717C5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800"/>
            <a:ext cx="5943600" cy="5486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1367F1D-109D-324A-B293-3CB81BD898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5844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1A1F2C3-76A6-47D9-B415-C4799DAC6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7EAA4D-1E42-8147-95DB-7E17BC2F7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C89A80-9075-CC48-A7EE-BBF9B7B0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49F92F-5EEB-A243-A6C3-1C090D0AB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2AD7C49-1A83-D845-B8AE-EC1484E5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2 happy male students sitting in a study area discussing homework projects using paper and pen">
            <a:extLst>
              <a:ext uri="{FF2B5EF4-FFF2-40B4-BE49-F238E27FC236}">
                <a16:creationId xmlns:a16="http://schemas.microsoft.com/office/drawing/2014/main" id="{4D8955B8-C5FF-2548-9179-4096FEBB2A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800"/>
            <a:ext cx="5943600" cy="5486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AA8F8B6-CF57-C047-A2B0-E535701545D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82794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3BFDE49D-A7FB-0B46-9B41-29A5F7C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8963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DE310D5-1ACE-F144-A0F4-41871248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6DADE4"/>
              </a:buClr>
              <a:buFont typeface="Wingdings" pitchFamily="2" charset="2"/>
              <a:buChar char="§"/>
              <a:defRPr/>
            </a:lvl1pPr>
          </a:lstStyle>
          <a:p>
            <a:endParaRPr lang="en-US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6CABD29-091A-3841-BE41-A21E7996BC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3AB6005-8FDD-BA49-BCAB-7957EEE31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09952BB-C30E-1D45-8334-594D82CC67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3BFDE49D-A7FB-0B46-9B41-29A5F7C9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08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04DA1CD-FD3B-874C-8785-2581B73961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838200"/>
            <a:ext cx="36576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DE310D5-1ACE-F144-A0F4-41871248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6DADE4"/>
              </a:buClr>
              <a:buFont typeface="Wingdings" pitchFamily="2" charset="2"/>
              <a:buChar char="§"/>
              <a:defRPr/>
            </a:lvl1pPr>
          </a:lstStyle>
          <a:p>
            <a:endParaRPr lang="en-US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6CABD29-091A-3841-BE41-A21E7996BC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3AB6005-8FDD-BA49-BCAB-7957EEE31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09952BB-C30E-1D45-8334-594D82CC67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5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6DADE4"/>
              </a:buClr>
              <a:buFont typeface="Wingdings" pitchFamily="2" charset="2"/>
              <a:buChar char="§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 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6DADE4"/>
              </a:buClr>
              <a:buFont typeface="Wingdings" pitchFamily="2" charset="2"/>
              <a:buChar char="§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 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4A203231-76EC-0946-A5B4-2459D725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8963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06F458C9-204A-224E-9353-043959614F2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D73AE2D-B0F4-834D-9D27-B953D56A4A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E1F99AC-570F-264E-B803-40231EAD57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6DADE4"/>
              </a:buClr>
              <a:buFont typeface="Wingdings" pitchFamily="2" charset="2"/>
              <a:buChar char="§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 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6DADE4"/>
              </a:buClr>
              <a:buFont typeface="Wingdings" pitchFamily="2" charset="2"/>
              <a:buChar char="§"/>
              <a:defRPr/>
            </a:lvl1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 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D177CBB-BD4C-4E4F-85E8-842F675D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8963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9DFAB986-AB33-4940-8D0A-ACEC4DC2BB7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2322289F-EB32-1C45-86BE-313E36A9F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9AA0769-1EA5-3149-81D0-14A273960C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2041071"/>
            <a:ext cx="6172200" cy="381997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6DADE4"/>
              </a:buClr>
              <a:buFont typeface="Wingdings" pitchFamily="2" charset="2"/>
              <a:buChar char="§"/>
              <a:defRPr sz="28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 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7A79166-0713-1144-BF2F-6BCD382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8963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37B4C12-1B8E-784A-A1ED-060A597D7DD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6166E961-64AE-414D-B8F5-772A94505D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2D893E1-5811-D44C-9B18-F5D52B684E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2041071"/>
            <a:ext cx="6172200" cy="3819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D8440193-AA9F-9B48-868A-7802A0F3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4483161F-B225-214F-9939-BEDEC0BB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D36DF6D4-C6A2-5A4B-8A23-1F609112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09AB5467-47DF-CD44-999A-08C62BF1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8963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20CC65-E5A5-4847-8DBA-90D7C0273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C7F6BD-EFC7-3A44-8F3B-79FB1A422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047110-ED9D-44F3-A333-863720E86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524" y="0"/>
              <a:ext cx="4453288" cy="6858000"/>
              <a:chOff x="1524" y="0"/>
              <a:chExt cx="4453288" cy="685800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891D9B3-2A86-B542-8FAE-72C8BE6FC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24" y="0"/>
                <a:ext cx="4343400" cy="6858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A2981D-102C-5645-8E2D-25A7730EE3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 userDrawn="1"/>
            </p:nvSpPr>
            <p:spPr>
              <a:xfrm>
                <a:off x="4344924" y="0"/>
                <a:ext cx="109888" cy="6858000"/>
              </a:xfrm>
              <a:prstGeom prst="rect">
                <a:avLst/>
              </a:prstGeom>
              <a:solidFill>
                <a:srgbClr val="6DAD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096376-E13F-084D-95BF-82DAAB202C1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BEE46E-BFB7-264E-A34F-40BDEF2B59C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3" name="Picture 12" descr="evening view from outside the entrance of Johns Hopkins University&#10;Carey Business School the lights on the inside luminating people working and walk up stairs">
            <a:extLst>
              <a:ext uri="{FF2B5EF4-FFF2-40B4-BE49-F238E27FC236}">
                <a16:creationId xmlns:a16="http://schemas.microsoft.com/office/drawing/2014/main" id="{82C13420-841E-2C43-918D-10A3981B719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279" y="685799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554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0D7E07-F897-3A4B-9059-8149509E3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800C57-5FBD-014D-B359-333EF5BBEA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93793" y="9334287"/>
            <a:ext cx="2220596" cy="255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C1179-DFA2-D14B-9D95-FDC88B6D53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6193" y="9486687"/>
            <a:ext cx="2220596" cy="255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DC978-AD0D-6E4D-BB6C-5931824F53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758" y="6068143"/>
            <a:ext cx="3407695" cy="3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14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A80E-231D-438B-3268-2CCD5970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183D-4853-EB61-FAD5-D0C13A5E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4295-0626-7972-7035-F00E7613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B4A3-A78B-204B-A9B0-A1D75E5035D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B661-964A-700A-681E-F3CCA659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EC519-440E-3026-3AF9-B39964AC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B54C-6E98-F446-A871-306BB8C9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2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D9132-A6B9-4FE4-9950-5DAD070269F6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F6FD7-2FFA-4E2A-8671-45222C163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4FD7B1-2AF7-4B6E-AB4D-3198914A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C7F6BD-EFC7-3A44-8F3B-79FB1A422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91D9B3-2A86-B542-8FAE-72C8BE6FC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2981D-102C-5645-8E2D-25A7730E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096376-E13F-084D-95BF-82DAAB20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BEE46E-BFB7-264E-A34F-40BDEF2B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0" name="Picture 9" descr="an ethnically diverse group of 3 featuring a couple consulting with a professional and sharing laptop outside on a balcony overlooking boats in the harbor.">
            <a:extLst>
              <a:ext uri="{FF2B5EF4-FFF2-40B4-BE49-F238E27FC236}">
                <a16:creationId xmlns:a16="http://schemas.microsoft.com/office/drawing/2014/main" id="{2B71BA05-260E-C34C-8DA8-7C09BE198C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799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5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6AFB5C-577F-4D9C-8D83-7B0C7BD82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C7F6BD-EFC7-3A44-8F3B-79FB1A422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91D9B3-2A86-B542-8FAE-72C8BE6FC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A2981D-102C-5645-8E2D-25A7730E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096376-E13F-084D-95BF-82DAAB20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BEE46E-BFB7-264E-A34F-40BDEF2B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5" name="Picture 14" descr="3 smiling people at the harbor sharing a laptop at a picnic table ">
            <a:extLst>
              <a:ext uri="{FF2B5EF4-FFF2-40B4-BE49-F238E27FC236}">
                <a16:creationId xmlns:a16="http://schemas.microsoft.com/office/drawing/2014/main" id="{F41DF1C5-9B78-DB4A-9F8E-515B59686E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800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81971F-0850-2B48-9BF8-A765CD37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27CE23-E2F8-4302-8DE3-122E34DB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681678-06C2-4941-9335-DFA644A1045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07A249-900B-E54A-963B-3CB24ABDB1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66B304-D217-6145-B0D4-AC71B29D85A2}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outside during daylight shot of Johns Hopkins Carey Busines school looking up at the tall neighborhood building in the background">
            <a:extLst>
              <a:ext uri="{FF2B5EF4-FFF2-40B4-BE49-F238E27FC236}">
                <a16:creationId xmlns:a16="http://schemas.microsoft.com/office/drawing/2014/main" id="{36EA6BE4-3C0F-BA48-8684-DA9E40CA40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800"/>
            <a:ext cx="5943600" cy="54864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F4A3D70-DA23-604C-BC42-17FF522553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0150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81971F-0850-2B48-9BF8-A765CD37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BB46A9-6C4A-4A5A-A54F-DB4992F73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681678-06C2-4941-9335-DFA644A10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07A249-900B-E54A-963B-3CB24ABDB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66B304-D217-6145-B0D4-AC71B29D8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9F4A3D70-DA23-604C-BC42-17FF522553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4" name="Picture 13" descr="happy young female student siting inside Carey Business School Building at a laptop looking up">
            <a:extLst>
              <a:ext uri="{FF2B5EF4-FFF2-40B4-BE49-F238E27FC236}">
                <a16:creationId xmlns:a16="http://schemas.microsoft.com/office/drawing/2014/main" id="{3F4291E1-EE9D-FA49-9296-DFCC62CE70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800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E81971F-0850-2B48-9BF8-A765CD37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B42F89-EBE5-43FC-B8A0-869B98815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681678-06C2-4941-9335-DFA644A10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07A249-900B-E54A-963B-3CB24ABDB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66B304-D217-6145-B0D4-AC71B29D8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9F4A3D70-DA23-604C-BC42-17FF522553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3" name="Picture 12" descr="Carey Business School students in a study area happily looking over each others work with other student working in the background">
            <a:extLst>
              <a:ext uri="{FF2B5EF4-FFF2-40B4-BE49-F238E27FC236}">
                <a16:creationId xmlns:a16="http://schemas.microsoft.com/office/drawing/2014/main" id="{3D7D0F53-61CD-7644-BF2F-F02C9E7915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799"/>
            <a:ext cx="594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8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2F1A10A-605C-DC40-BDB5-54760D9F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6982" y="6332537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19C853-E7BA-453F-AFC2-500BAEFAF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37B004-10D6-614A-B3D2-D8C066ACA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E25BF1-A725-FD4B-8E22-C432EF6F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" y="0"/>
              <a:ext cx="4343400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27422E-7EF0-284C-B345-46FCE982D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924" y="0"/>
              <a:ext cx="109888" cy="6858000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4 students in horticultural lab greenhouse discussing a plants surrounded by rows of a variety of other plants">
            <a:extLst>
              <a:ext uri="{FF2B5EF4-FFF2-40B4-BE49-F238E27FC236}">
                <a16:creationId xmlns:a16="http://schemas.microsoft.com/office/drawing/2014/main" id="{A5ABE423-32D1-2A40-9511-2BFCD5D9B8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982" y="685800"/>
            <a:ext cx="5943600" cy="54864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4BDDD9B-DD04-6648-8667-CD6CB5010E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3070" y="685801"/>
            <a:ext cx="4593364" cy="548640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110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424F21-24B5-4EF7-A38F-3B4CDAC4B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1594" y="-93518"/>
            <a:ext cx="12275188" cy="6951518"/>
            <a:chOff x="-41594" y="-46759"/>
            <a:chExt cx="12275188" cy="69515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AC2EA1-820B-F844-A1AC-162DE6DA4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41594" y="-46759"/>
              <a:ext cx="12275188" cy="69515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B9B22B9-AA09-764E-9921-AA7444FC4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8090" y="-46759"/>
              <a:ext cx="4402628" cy="695151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B7CFCF-BED2-D440-9665-BCF5E5C74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344549" y="-46759"/>
              <a:ext cx="110638" cy="6951518"/>
            </a:xfrm>
            <a:prstGeom prst="rect">
              <a:avLst/>
            </a:prstGeom>
            <a:solidFill>
              <a:srgbClr val="6DAD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C1258AF-86B6-824E-8979-814EE13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623" y="6330049"/>
            <a:ext cx="2761918" cy="37010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happy student sitting outside in a study area at a laptop smiling at a another student out of the camera frame">
            <a:extLst>
              <a:ext uri="{FF2B5EF4-FFF2-40B4-BE49-F238E27FC236}">
                <a16:creationId xmlns:a16="http://schemas.microsoft.com/office/drawing/2014/main" id="{42218B5D-57BE-DF4F-A02F-4D1921D919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58" y="648393"/>
            <a:ext cx="6024648" cy="556121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093BB3-EEE2-C849-94DD-7ACA373F76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97399" y="648394"/>
            <a:ext cx="4624706" cy="5561214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rgbClr val="002D75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165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7454B22-3047-7C4A-B82D-B01E02E5F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1682" y="6356350"/>
            <a:ext cx="2743200" cy="365125"/>
          </a:xfrm>
          <a:prstGeom prst="rect">
            <a:avLst/>
          </a:prstGeom>
        </p:spPr>
        <p:txBody>
          <a:bodyPr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0B01A15-968E-CF4B-A08C-923F271F1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6D816E7-754C-3E4B-9223-61722AFE9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BA4E684-D84B-E74A-BAD3-84496E53C29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45BD4F-30A4-4607-8114-4574089B8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0"/>
            <a:ext cx="12192001" cy="1464416"/>
            <a:chOff x="-1" y="0"/>
            <a:chExt cx="12192001" cy="14644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8ED655-8A05-C04D-ADC9-4CFB13377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2000" cy="13716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4D1675-04C7-D54F-A463-A30BD9006FD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5" cstate="email"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38" r="25763"/>
            <a:stretch/>
          </p:blipFill>
          <p:spPr>
            <a:xfrm>
              <a:off x="11237120" y="14361"/>
              <a:ext cx="954879" cy="136077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reflection endPos="65000" dist="50800" dir="5400000" sy="-100000" algn="bl" rotWithShape="0"/>
            </a:effec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F11FA76-8D4F-5846-AA52-4235DE0EADE4}"/>
                </a:ext>
              </a:extLst>
            </p:cNvPr>
            <p:cNvSpPr/>
            <p:nvPr userDrawn="1"/>
          </p:nvSpPr>
          <p:spPr>
            <a:xfrm>
              <a:off x="-1" y="1346088"/>
              <a:ext cx="12191999" cy="118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A86A1D4-9651-AA4D-BC37-9BEA747718A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5" cstate="email"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38" r="25763"/>
            <a:stretch/>
          </p:blipFill>
          <p:spPr>
            <a:xfrm>
              <a:off x="11237121" y="12596"/>
              <a:ext cx="954879" cy="136077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reflection endPos="65000" dist="50800" dir="5400000" sy="-100000" algn="bl" rotWithShape="0"/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C8FDAB-76EA-8A4A-B238-7CD0256A13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5" cstate="email"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1038" r="25763"/>
            <a:stretch/>
          </p:blipFill>
          <p:spPr>
            <a:xfrm>
              <a:off x="11237121" y="12596"/>
              <a:ext cx="954879" cy="13607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9" r:id="rId2"/>
    <p:sldLayoutId id="2147483684" r:id="rId3"/>
    <p:sldLayoutId id="2147483683" r:id="rId4"/>
    <p:sldLayoutId id="2147483672" r:id="rId5"/>
    <p:sldLayoutId id="2147483685" r:id="rId6"/>
    <p:sldLayoutId id="2147483686" r:id="rId7"/>
    <p:sldLayoutId id="2147483675" r:id="rId8"/>
    <p:sldLayoutId id="2147483674" r:id="rId9"/>
    <p:sldLayoutId id="2147483687" r:id="rId10"/>
    <p:sldLayoutId id="2147483688" r:id="rId11"/>
    <p:sldLayoutId id="2147483678" r:id="rId12"/>
    <p:sldLayoutId id="2147483679" r:id="rId13"/>
    <p:sldLayoutId id="2147483668" r:id="rId14"/>
    <p:sldLayoutId id="2147483682" r:id="rId15"/>
    <p:sldLayoutId id="2147483652" r:id="rId16"/>
    <p:sldLayoutId id="2147483653" r:id="rId17"/>
    <p:sldLayoutId id="2147483656" r:id="rId18"/>
    <p:sldLayoutId id="2147483657" r:id="rId19"/>
    <p:sldLayoutId id="2147483681" r:id="rId20"/>
    <p:sldLayoutId id="2147483693" r:id="rId21"/>
    <p:sldLayoutId id="2147483694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1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D5D4-857D-A846-A64C-DFC5AD06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153" y="2562541"/>
            <a:ext cx="6734182" cy="2115639"/>
          </a:xfrm>
        </p:spPr>
        <p:txBody>
          <a:bodyPr lIns="91440" tIns="45720" rIns="91440" bIns="45720" anchor="t"/>
          <a:lstStyle/>
          <a:p>
            <a:r>
              <a:rPr lang="en-US" sz="5400" dirty="0"/>
              <a:t>Bus. Communication</a:t>
            </a:r>
            <a:br>
              <a:rPr lang="en-US" sz="5400" dirty="0">
                <a:cs typeface="Calibri Light"/>
              </a:rPr>
            </a:br>
            <a:r>
              <a:rPr lang="en-US" sz="5400" dirty="0">
                <a:cs typeface="Calibri Light"/>
              </a:rPr>
              <a:t>Class 2</a:t>
            </a: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Dr. Clara Ma</a:t>
            </a:r>
            <a:br>
              <a:rPr lang="en-US" sz="2000" dirty="0">
                <a:cs typeface="Calibri Light"/>
              </a:rPr>
            </a:b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>Have you ever listened to a presenter who sounded super smart – without having any ideas what she really said?</a:t>
            </a:r>
            <a:br>
              <a:rPr lang="en-US" sz="2000" dirty="0">
                <a:cs typeface="Calibri Light"/>
              </a:rPr>
            </a:br>
            <a:br>
              <a:rPr lang="en-US" sz="2000" dirty="0">
                <a:cs typeface="Calibri Light"/>
              </a:rPr>
            </a:br>
            <a:br>
              <a:rPr lang="en-US" sz="2000" dirty="0">
                <a:cs typeface="Calibri Light"/>
              </a:rPr>
            </a:br>
            <a:endParaRPr lang="en-US" sz="1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159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DF3FD5-8C69-43C5-AFC3-50632F61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684-D84B-E74A-BAD3-84496E53C29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A0B3BC-71FC-F239-2591-807E95DF9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3200" dirty="0"/>
              <a:t>1. Warmup: Kahoot</a:t>
            </a:r>
            <a:br>
              <a:rPr lang="en-US" sz="3200" dirty="0"/>
            </a:br>
            <a:r>
              <a:rPr lang="en-US" sz="3200" dirty="0"/>
              <a:t>2. Review SUCCESSs</a:t>
            </a:r>
            <a:br>
              <a:rPr lang="en-US" sz="3200" dirty="0"/>
            </a:br>
            <a:r>
              <a:rPr lang="en-US" sz="3200" dirty="0"/>
              <a:t>3. Group Presentation Debrief</a:t>
            </a:r>
            <a:br>
              <a:rPr lang="en-US" sz="3200" dirty="0"/>
            </a:br>
            <a:r>
              <a:rPr lang="en-US" sz="3200" dirty="0"/>
              <a:t>4. Sharing feedback </a:t>
            </a:r>
            <a:br>
              <a:rPr lang="en-US" sz="3200" dirty="0"/>
            </a:br>
            <a:r>
              <a:rPr lang="en-US" sz="3200" dirty="0"/>
              <a:t>5. Culture in Communication</a:t>
            </a:r>
            <a:br>
              <a:rPr lang="en-US" sz="3200" dirty="0"/>
            </a:br>
            <a:r>
              <a:rPr lang="en-US" sz="3200" dirty="0"/>
              <a:t>6. Public Communication</a:t>
            </a:r>
            <a:br>
              <a:rPr lang="en-US" sz="3200" dirty="0"/>
            </a:br>
            <a:r>
              <a:rPr lang="en-US" sz="3200" dirty="0"/>
              <a:t>7. </a:t>
            </a:r>
            <a:r>
              <a:rPr lang="en-US" sz="3200"/>
              <a:t>Feedback </a:t>
            </a:r>
            <a:br>
              <a:rPr lang="en-US" sz="32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87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E55498E-3FD4-6C00-F613-2D7EFF7C9D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8"/>
          <a:stretch/>
        </p:blipFill>
        <p:spPr>
          <a:xfrm>
            <a:off x="20" y="-833886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D75299-B9C7-CA08-3E0C-465A4B8C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457200">
              <a:spcAft>
                <a:spcPts val="600"/>
              </a:spcAft>
            </a:pPr>
            <a:fld id="{DBA4E684-D84B-E74A-BAD3-84496E53C297}" type="slidenum">
              <a:rPr lang="en-US" sz="1200">
                <a:solidFill>
                  <a:srgbClr val="FFFFFF"/>
                </a:solidFill>
              </a:rPr>
              <a:pPr algn="r" defTabSz="457200">
                <a:spcAft>
                  <a:spcPts val="600"/>
                </a:spcAft>
              </a:pPr>
              <a:t>3</a:t>
            </a:fld>
            <a:endParaRPr lang="en-US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01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F3A57D5-255A-8746-A796-EEC60ACE3E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F3A57D5-255A-8746-A796-EEC60ACE3E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AC26C86-C6D8-774B-8BB7-1AD95A61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Your reader or audience always wonders…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008DF-1574-9243-9DCF-C906FBBB5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6597" y="3429000"/>
            <a:ext cx="5086612" cy="1907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W</a:t>
            </a:r>
            <a:r>
              <a:rPr lang="en-US" sz="4000" dirty="0"/>
              <a:t>hat’s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dirty="0"/>
              <a:t>n </a:t>
            </a:r>
            <a:r>
              <a:rPr lang="en-US" sz="4000" b="1" dirty="0">
                <a:solidFill>
                  <a:srgbClr val="FF0000"/>
                </a:solidFill>
              </a:rPr>
              <a:t>I</a:t>
            </a:r>
            <a:r>
              <a:rPr lang="en-US" sz="4000" dirty="0"/>
              <a:t>t </a:t>
            </a:r>
            <a:r>
              <a:rPr lang="en-US" sz="4000" b="1" dirty="0">
                <a:solidFill>
                  <a:srgbClr val="FF0000"/>
                </a:solidFill>
              </a:rPr>
              <a:t>F</a:t>
            </a:r>
            <a:r>
              <a:rPr lang="en-US" sz="4000" dirty="0"/>
              <a:t>or </a:t>
            </a:r>
            <a:r>
              <a:rPr lang="en-US" sz="4000" b="1" dirty="0">
                <a:solidFill>
                  <a:srgbClr val="FF0000"/>
                </a:solidFill>
              </a:rPr>
              <a:t>T</a:t>
            </a:r>
            <a:r>
              <a:rPr lang="en-US" sz="4000" dirty="0"/>
              <a:t>hem?</a:t>
            </a:r>
          </a:p>
          <a:p>
            <a:pPr marL="0" indent="0">
              <a:buNone/>
            </a:pPr>
            <a:r>
              <a:rPr lang="en-US" sz="4000" dirty="0"/>
              <a:t>(</a:t>
            </a:r>
            <a:r>
              <a:rPr lang="en-US" sz="4000" dirty="0">
                <a:solidFill>
                  <a:srgbClr val="FF0000"/>
                </a:solidFill>
              </a:rPr>
              <a:t>WIIIFT</a:t>
            </a:r>
            <a:r>
              <a:rPr lang="en-US" sz="4000" dirty="0"/>
              <a:t>)</a:t>
            </a:r>
          </a:p>
        </p:txBody>
      </p:sp>
      <p:pic>
        <p:nvPicPr>
          <p:cNvPr id="35842" name="Picture 2" descr="Always ask WIFFT – What&amp;#39;s In It For Them | Brave Masters">
            <a:extLst>
              <a:ext uri="{FF2B5EF4-FFF2-40B4-BE49-F238E27FC236}">
                <a16:creationId xmlns:a16="http://schemas.microsoft.com/office/drawing/2014/main" id="{F74F564C-5E5A-8347-B57D-CE6E54A19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703888"/>
            <a:ext cx="53213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4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E43E9F9-2A19-B54F-9A8E-980C27C783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E43E9F9-2A19-B54F-9A8E-980C27C783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ACD4B57-DCD4-6446-9E86-6A0B79D7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98063" cy="5760102"/>
          </a:xfrm>
        </p:spPr>
        <p:txBody>
          <a:bodyPr vert="horz">
            <a:normAutofit/>
          </a:bodyPr>
          <a:lstStyle/>
          <a:p>
            <a:r>
              <a:rPr lang="en-US" dirty="0"/>
              <a:t>And don’t forget the all-important factor: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igh 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kim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alue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8F95F9-004C-C841-9AF0-12A97C645566}"/>
              </a:ext>
            </a:extLst>
          </p:cNvPr>
          <p:cNvSpPr txBox="1"/>
          <p:nvPr/>
        </p:nvSpPr>
        <p:spPr>
          <a:xfrm>
            <a:off x="7127310" y="5940561"/>
            <a:ext cx="35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how do you get high skim value?</a:t>
            </a:r>
          </a:p>
        </p:txBody>
      </p:sp>
    </p:spTree>
    <p:extLst>
      <p:ext uri="{BB962C8B-B14F-4D97-AF65-F5344CB8AC3E}">
        <p14:creationId xmlns:p14="http://schemas.microsoft.com/office/powerpoint/2010/main" val="49221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rey Brand Colors">
      <a:dk1>
        <a:srgbClr val="000000"/>
      </a:dk1>
      <a:lt1>
        <a:srgbClr val="FFFFFF"/>
      </a:lt1>
      <a:dk2>
        <a:srgbClr val="666666"/>
      </a:dk2>
      <a:lt2>
        <a:srgbClr val="E7E6E6"/>
      </a:lt2>
      <a:accent1>
        <a:srgbClr val="002C71"/>
      </a:accent1>
      <a:accent2>
        <a:srgbClr val="00AB8E"/>
      </a:accent2>
      <a:accent3>
        <a:srgbClr val="86C8BC"/>
      </a:accent3>
      <a:accent4>
        <a:srgbClr val="D2D755"/>
      </a:accent4>
      <a:accent5>
        <a:srgbClr val="00866F"/>
      </a:accent5>
      <a:accent6>
        <a:srgbClr val="FF9E1B"/>
      </a:accent6>
      <a:hlink>
        <a:srgbClr val="69A9E3"/>
      </a:hlink>
      <a:folHlink>
        <a:srgbClr val="A35995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3762</TotalTime>
  <Words>118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Wingdings</vt:lpstr>
      <vt:lpstr>Office Theme</vt:lpstr>
      <vt:lpstr>think-cell Slide</vt:lpstr>
      <vt:lpstr>Bus. Communication Class 2 Dr. Clara Ma  Have you ever listened to a presenter who sounded super smart – without having any ideas what she really said?   </vt:lpstr>
      <vt:lpstr>1. Warmup: Kahoot 2. Review SUCCESSs 3. Group Presentation Debrief 4. Sharing feedback  5. Culture in Communication 6. Public Communication 7. Feedback    </vt:lpstr>
      <vt:lpstr>PowerPoint Presentation</vt:lpstr>
      <vt:lpstr>Your reader or audience always wonders…</vt:lpstr>
      <vt:lpstr>And don’t forget the all-important factor:  High  Skim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Clara Ma</cp:lastModifiedBy>
  <cp:revision>646</cp:revision>
  <dcterms:created xsi:type="dcterms:W3CDTF">2023-09-04T18:25:54Z</dcterms:created>
  <dcterms:modified xsi:type="dcterms:W3CDTF">2024-09-11T23:12:57Z</dcterms:modified>
</cp:coreProperties>
</file>