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6" r:id="rId2"/>
    <p:sldId id="1097" r:id="rId3"/>
    <p:sldId id="1091" r:id="rId4"/>
    <p:sldId id="495" r:id="rId5"/>
    <p:sldId id="1376" r:id="rId6"/>
    <p:sldId id="551" r:id="rId7"/>
    <p:sldId id="552" r:id="rId8"/>
    <p:sldId id="1370" r:id="rId9"/>
    <p:sldId id="1095" r:id="rId10"/>
    <p:sldId id="1372" r:id="rId11"/>
    <p:sldId id="1375" r:id="rId12"/>
    <p:sldId id="1371" r:id="rId13"/>
    <p:sldId id="347" r:id="rId14"/>
    <p:sldId id="1353" r:id="rId15"/>
    <p:sldId id="13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92"/>
    <p:restoredTop sz="90713"/>
  </p:normalViewPr>
  <p:slideViewPr>
    <p:cSldViewPr snapToGrid="0">
      <p:cViewPr varScale="1">
        <p:scale>
          <a:sx n="93" d="100"/>
          <a:sy n="93" d="100"/>
        </p:scale>
        <p:origin x="76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D7C74-B71F-4240-84DB-B755FEB9A559}" type="datetimeFigureOut">
              <a:rPr lang="en-US" smtClean="0"/>
              <a:t>9/17/24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D20BF-61B2-EA42-BF5A-5CF09123261E}" type="slidenum">
              <a:rPr lang="en-US" smtClean="0"/>
              <a:t>‹#›</a:t>
            </a:fld>
            <a:endParaRPr lang="en-US"/>
          </a:p>
        </p:txBody>
      </p:sp>
    </p:spTree>
    <p:extLst>
      <p:ext uri="{BB962C8B-B14F-4D97-AF65-F5344CB8AC3E}">
        <p14:creationId xmlns:p14="http://schemas.microsoft.com/office/powerpoint/2010/main" val="285923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Two dimensions: Care Personally: Showing genuine concern for your team members as people.</a:t>
            </a:r>
          </a:p>
          <a:p>
            <a:pPr>
              <a:buFont typeface="Arial" panose="020B0604020202020204" pitchFamily="34" charset="0"/>
              <a:buChar char="•"/>
            </a:pPr>
            <a:r>
              <a:rPr lang="en-US" dirty="0"/>
              <a:t>Challenge Directly: Providing direct and honest feedback, even when it's difficult.</a:t>
            </a:r>
          </a:p>
          <a:p>
            <a:pPr>
              <a:buFont typeface="Arial" panose="020B0604020202020204" pitchFamily="34" charset="0"/>
              <a:buChar char="•"/>
            </a:pPr>
            <a:r>
              <a:rPr lang="en-US" dirty="0"/>
              <a:t>Four quadrants: These are created by the intersection of the two dimensions: a) Radical Candor: High care personally, high challenge directly The ideal state where managers provide honest feedback while showing they care.</a:t>
            </a:r>
          </a:p>
          <a:p>
            <a:pPr>
              <a:buFont typeface="Arial" panose="020B0604020202020204" pitchFamily="34" charset="0"/>
              <a:buChar char="•"/>
            </a:pPr>
            <a:r>
              <a:rPr lang="en-US" dirty="0"/>
              <a:t>b) Obnoxious Aggression: Low care personally, high challenge directly Providing criticism without showing care, which can be perceived as mean or unhelpful.</a:t>
            </a:r>
          </a:p>
          <a:p>
            <a:pPr>
              <a:buFont typeface="Arial" panose="020B0604020202020204" pitchFamily="34" charset="0"/>
              <a:buChar char="•"/>
            </a:pPr>
            <a:r>
              <a:rPr lang="en-US" dirty="0"/>
              <a:t>c) Ruinous Empathy: High care personally, low challenge directly Being too nice to give necessary criticism, which can hinder growth and improvement.</a:t>
            </a:r>
          </a:p>
          <a:p>
            <a:pPr>
              <a:buFont typeface="Arial" panose="020B0604020202020204" pitchFamily="34" charset="0"/>
              <a:buChar char="•"/>
            </a:pPr>
            <a:r>
              <a:rPr lang="en-US" dirty="0"/>
              <a:t>d) Manipulative Insincerity: Low care personally, low challenge directly Avoiding difficult conversations and not providing genuine feedback or care.</a:t>
            </a:r>
          </a:p>
          <a:p>
            <a:pPr>
              <a:buFont typeface="Arial" panose="020B0604020202020204" pitchFamily="34" charset="0"/>
              <a:buChar char="•"/>
            </a:pPr>
            <a:r>
              <a:rPr lang="en-US" dirty="0"/>
              <a:t>Key practices: Get, Give, and Encourage feedback</a:t>
            </a:r>
          </a:p>
          <a:p>
            <a:pPr>
              <a:buFont typeface="Arial" panose="020B0604020202020204" pitchFamily="34" charset="0"/>
              <a:buChar char="•"/>
            </a:pPr>
            <a:r>
              <a:rPr lang="en-US" dirty="0"/>
              <a:t>Create a culture of open communication</a:t>
            </a:r>
          </a:p>
          <a:p>
            <a:pPr>
              <a:buFont typeface="Arial" panose="020B0604020202020204" pitchFamily="34" charset="0"/>
              <a:buChar char="•"/>
            </a:pPr>
            <a:r>
              <a:rPr lang="en-US" dirty="0"/>
              <a:t>Understand what motivates each team member</a:t>
            </a:r>
          </a:p>
          <a:p>
            <a:pPr>
              <a:buFont typeface="Arial" panose="020B0604020202020204" pitchFamily="34" charset="0"/>
              <a:buChar char="•"/>
            </a:pPr>
            <a:r>
              <a:rPr lang="en-US" dirty="0"/>
              <a:t>Drive results collaboratively</a:t>
            </a:r>
          </a:p>
          <a:p>
            <a:pPr>
              <a:buFont typeface="Arial" panose="020B0604020202020204" pitchFamily="34" charset="0"/>
              <a:buChar char="•"/>
            </a:pPr>
            <a:r>
              <a:rPr lang="en-US" dirty="0"/>
              <a:t>Guidance and feedback techniques: Praise in public, criticize in private</a:t>
            </a:r>
          </a:p>
          <a:p>
            <a:pPr>
              <a:buFont typeface="Arial" panose="020B0604020202020204" pitchFamily="34" charset="0"/>
              <a:buChar char="•"/>
            </a:pPr>
            <a:r>
              <a:rPr lang="en-US" dirty="0"/>
              <a:t>Be specific and timely with feedback</a:t>
            </a:r>
          </a:p>
          <a:p>
            <a:pPr>
              <a:buFont typeface="Arial" panose="020B0604020202020204" pitchFamily="34" charset="0"/>
              <a:buChar char="•"/>
            </a:pPr>
            <a:r>
              <a:rPr lang="en-US" dirty="0"/>
              <a:t>Focus on behaviors, not personality</a:t>
            </a:r>
          </a:p>
          <a:p>
            <a:pPr>
              <a:buFont typeface="Arial" panose="020B0604020202020204" pitchFamily="34" charset="0"/>
              <a:buChar char="•"/>
            </a:pPr>
            <a:r>
              <a:rPr lang="en-US" dirty="0"/>
              <a:t>Offer guidance on how to improve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1EE92F-6AA8-1C46-A6B7-C922D345AA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59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1" dirty="0">
              <a:solidFill>
                <a:schemeClr val="accent1">
                  <a:lumMod val="50000"/>
                </a:schemeClr>
              </a:solidFill>
              <a:latin typeface="Arial"/>
              <a:cs typeface="Aria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4006A3-2E5E-4B2F-AEB4-966E4644853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967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4006A3-2E5E-4B2F-AEB4-966E4644853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012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F0AD8-7F09-EB4C-BBBA-57501563D06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58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=eIho2S0ZahI</a:t>
            </a:r>
          </a:p>
          <a:p>
            <a:endParaRPr lang="en-US" dirty="0"/>
          </a:p>
          <a:p>
            <a:r>
              <a:rPr lang="en-US" dirty="0"/>
              <a:t>Vocal warm up exercises start at 7:50</a:t>
            </a:r>
          </a:p>
          <a:p>
            <a:r>
              <a:rPr lang="en-US" dirty="0"/>
              <a:t>Turn on CC!</a:t>
            </a:r>
          </a:p>
        </p:txBody>
      </p:sp>
      <p:sp>
        <p:nvSpPr>
          <p:cNvPr id="4" name="Slide Number Placeholder 3"/>
          <p:cNvSpPr>
            <a:spLocks noGrp="1"/>
          </p:cNvSpPr>
          <p:nvPr>
            <p:ph type="sldNum" sz="quarter" idx="5"/>
          </p:nvPr>
        </p:nvSpPr>
        <p:spPr/>
        <p:txBody>
          <a:bodyPr/>
          <a:lstStyle/>
          <a:p>
            <a:fld id="{857C48A1-312D-4C42-92DA-555141ACE170}" type="slidenum">
              <a:rPr lang="en-US" smtClean="0"/>
              <a:t>15</a:t>
            </a:fld>
            <a:endParaRPr lang="en-US"/>
          </a:p>
        </p:txBody>
      </p:sp>
    </p:spTree>
    <p:extLst>
      <p:ext uri="{BB962C8B-B14F-4D97-AF65-F5344CB8AC3E}">
        <p14:creationId xmlns:p14="http://schemas.microsoft.com/office/powerpoint/2010/main" val="95102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7AFC-B073-7211-7F36-E688A2E349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04888-EC46-92BA-5CED-1BBAD00D4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E12C6-6F0A-7E8E-CBE5-B0E65C860D01}"/>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5" name="Footer Placeholder 4">
            <a:extLst>
              <a:ext uri="{FF2B5EF4-FFF2-40B4-BE49-F238E27FC236}">
                <a16:creationId xmlns:a16="http://schemas.microsoft.com/office/drawing/2014/main" id="{D9536493-BEEC-FE19-6554-D4CD3EA69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BDBA0-19D1-7314-3542-29021214D24C}"/>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354390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2B92-E5DB-7D96-802E-28F62CDAA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37B5D-FCFE-4C8A-1F0A-7013DA2C7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D7B3-D57D-700E-8D3F-6EB0239F741E}"/>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5" name="Footer Placeholder 4">
            <a:extLst>
              <a:ext uri="{FF2B5EF4-FFF2-40B4-BE49-F238E27FC236}">
                <a16:creationId xmlns:a16="http://schemas.microsoft.com/office/drawing/2014/main" id="{37DFBE30-4D6D-59CA-D979-9694E77E5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E32DB-0B6E-EDA6-B341-E42C81ADB04C}"/>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210223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75FA6-B51C-F4DE-88F0-5BE9582E5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1CF7EE-808D-7C8D-4D0C-004C2DA88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C50C6-1B7C-F56B-C668-139A7317A980}"/>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5" name="Footer Placeholder 4">
            <a:extLst>
              <a:ext uri="{FF2B5EF4-FFF2-40B4-BE49-F238E27FC236}">
                <a16:creationId xmlns:a16="http://schemas.microsoft.com/office/drawing/2014/main" id="{8B5AFD64-26DF-C169-E1B0-2D441DD0D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C37E1-F86F-11A7-1234-1262C5739AB6}"/>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93686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E41260-D37D-4FFB-81B1-2B83A610A317}"/>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F20D7E07-F897-3A4B-9059-8149509E336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5BB0A4D-A6B7-084D-B44B-FD257FB003AA}"/>
                </a:ext>
                <a:ext uri="{C183D7F6-B498-43B3-948B-1728B52AA6E4}">
                  <adec:decorative xmlns:adec="http://schemas.microsoft.com/office/drawing/2017/decorative" val="1"/>
                </a:ext>
              </a:extLst>
            </p:cNvPr>
            <p:cNvSpPr/>
            <p:nvPr userDrawn="1"/>
          </p:nvSpPr>
          <p:spPr>
            <a:xfrm rot="5400000">
              <a:off x="8738576" y="-516595"/>
              <a:ext cx="124244" cy="5864993"/>
            </a:xfrm>
            <a:prstGeom prst="rect">
              <a:avLst/>
            </a:prstGeom>
            <a:solidFill>
              <a:srgbClr val="6D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Logo Johns Hopkins&#10;Carey Business School">
            <a:extLst>
              <a:ext uri="{FF2B5EF4-FFF2-40B4-BE49-F238E27FC236}">
                <a16:creationId xmlns:a16="http://schemas.microsoft.com/office/drawing/2014/main" id="{9EF1B78E-2C14-0643-8377-85A3FFE890A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1682" y="5586646"/>
            <a:ext cx="3890031" cy="984818"/>
          </a:xfrm>
          <a:prstGeom prst="rect">
            <a:avLst/>
          </a:prstGeom>
        </p:spPr>
      </p:pic>
      <p:sp>
        <p:nvSpPr>
          <p:cNvPr id="12" name="Title 4">
            <a:extLst>
              <a:ext uri="{FF2B5EF4-FFF2-40B4-BE49-F238E27FC236}">
                <a16:creationId xmlns:a16="http://schemas.microsoft.com/office/drawing/2014/main" id="{BE5927E4-3324-6048-88B6-62B4BCEDE7FE}"/>
              </a:ext>
            </a:extLst>
          </p:cNvPr>
          <p:cNvSpPr>
            <a:spLocks noGrp="1"/>
          </p:cNvSpPr>
          <p:nvPr>
            <p:ph type="title"/>
          </p:nvPr>
        </p:nvSpPr>
        <p:spPr>
          <a:xfrm>
            <a:off x="5868202" y="2637492"/>
            <a:ext cx="5864994" cy="791508"/>
          </a:xfrm>
          <a:prstGeom prst="rect">
            <a:avLst/>
          </a:prstGeom>
        </p:spPr>
        <p:txBody>
          <a:bodyPr/>
          <a:lstStyle>
            <a:lvl1pPr algn="r">
              <a:defRPr sz="6000">
                <a:solidFill>
                  <a:schemeClr val="bg1"/>
                </a:solidFill>
              </a:defRPr>
            </a:lvl1pPr>
          </a:lstStyle>
          <a:p>
            <a:endParaRPr lang="en-US"/>
          </a:p>
        </p:txBody>
      </p:sp>
    </p:spTree>
    <p:extLst>
      <p:ext uri="{BB962C8B-B14F-4D97-AF65-F5344CB8AC3E}">
        <p14:creationId xmlns:p14="http://schemas.microsoft.com/office/powerpoint/2010/main" val="374202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A2C1-7C24-0313-E4ED-7644784A6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EEF033-D6DF-F6E3-E6EC-278D67F79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13ED9-5B3E-5C75-B558-018FD46C07E0}"/>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5" name="Footer Placeholder 4">
            <a:extLst>
              <a:ext uri="{FF2B5EF4-FFF2-40B4-BE49-F238E27FC236}">
                <a16:creationId xmlns:a16="http://schemas.microsoft.com/office/drawing/2014/main" id="{EB9DDD6C-990C-4659-E1C8-8EC1EDF4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42FBB-AE78-CE5C-0228-81FC6322FC80}"/>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46769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289C-C99D-26AE-6AAA-5ED996424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B1D561-F7B3-BBEC-4E69-FC7860C9F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88E5A-A381-66FF-B142-277056E921BC}"/>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5" name="Footer Placeholder 4">
            <a:extLst>
              <a:ext uri="{FF2B5EF4-FFF2-40B4-BE49-F238E27FC236}">
                <a16:creationId xmlns:a16="http://schemas.microsoft.com/office/drawing/2014/main" id="{576EAE72-BF45-7475-DB86-B99CE2D8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345B0-2A49-FCE1-8542-AFB4419BC157}"/>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425435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C89F-A4DC-F520-50F9-9A7838810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F94C8-73AC-9FE3-FBF5-3E61782D9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2E29E-DE4F-D491-F0F2-550D40ED9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3A9E0-14B6-2A55-C09C-BF21D66FB563}"/>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6" name="Footer Placeholder 5">
            <a:extLst>
              <a:ext uri="{FF2B5EF4-FFF2-40B4-BE49-F238E27FC236}">
                <a16:creationId xmlns:a16="http://schemas.microsoft.com/office/drawing/2014/main" id="{30F62EEA-2049-8586-AF08-97E75667D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B06AD-2617-6004-8E64-0E23C489CB91}"/>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314643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3EC9-D869-801C-88FC-E8554A894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E86129-4196-859D-A331-7B3B97E93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91C6DF-01A5-AC95-7077-0B684E06A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872CF7-C727-27A9-849A-00A31F451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BE806-DE5C-087F-F7EE-26A088629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0DBD33-F233-F714-5FDD-D17A323A49E0}"/>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8" name="Footer Placeholder 7">
            <a:extLst>
              <a:ext uri="{FF2B5EF4-FFF2-40B4-BE49-F238E27FC236}">
                <a16:creationId xmlns:a16="http://schemas.microsoft.com/office/drawing/2014/main" id="{B0B16895-CF26-B775-E97D-83A86CCFB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115C5-F129-1551-BF3B-2ED33754A71A}"/>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168206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098C-EC52-5B98-8B43-F95F024EC0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7E493C-97D7-724C-2821-F1B6799DA3DB}"/>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4" name="Footer Placeholder 3">
            <a:extLst>
              <a:ext uri="{FF2B5EF4-FFF2-40B4-BE49-F238E27FC236}">
                <a16:creationId xmlns:a16="http://schemas.microsoft.com/office/drawing/2014/main" id="{C9542153-F73E-FCE0-27BD-0567B3C2B9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E08C46-2A80-83C2-360F-9951241AB81C}"/>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339795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49EF8-338C-314B-DC95-1FA06CF3DB11}"/>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3" name="Footer Placeholder 2">
            <a:extLst>
              <a:ext uri="{FF2B5EF4-FFF2-40B4-BE49-F238E27FC236}">
                <a16:creationId xmlns:a16="http://schemas.microsoft.com/office/drawing/2014/main" id="{BFABD338-40DC-19F7-70D4-938EB0A2E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755FDB-1BF5-03C4-490A-94FA30131369}"/>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145216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6030-2A41-132F-9C9F-9AFC04DBF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57787-296E-3717-DB79-3CCC1E559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B56EF-7257-1686-5AF0-412D0B88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7D424-D53C-5526-DD43-5588B52E16B2}"/>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6" name="Footer Placeholder 5">
            <a:extLst>
              <a:ext uri="{FF2B5EF4-FFF2-40B4-BE49-F238E27FC236}">
                <a16:creationId xmlns:a16="http://schemas.microsoft.com/office/drawing/2014/main" id="{B31C5F4F-41D0-3D80-63F3-C2C565B67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E2533-C125-2449-AC11-B8FF7957C481}"/>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371838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A686-A3B9-3179-7420-DB24D1FFD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099BC-67F8-349A-2ED4-965F267F3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CEA3C8-3B10-9C2E-B672-BB56D39A8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D189-A31A-1914-CA62-EBD9B9EDB22F}"/>
              </a:ext>
            </a:extLst>
          </p:cNvPr>
          <p:cNvSpPr>
            <a:spLocks noGrp="1"/>
          </p:cNvSpPr>
          <p:nvPr>
            <p:ph type="dt" sz="half" idx="10"/>
          </p:nvPr>
        </p:nvSpPr>
        <p:spPr/>
        <p:txBody>
          <a:bodyPr/>
          <a:lstStyle/>
          <a:p>
            <a:fld id="{3942E5FB-5636-9C43-B5B6-062B3071E3EB}" type="datetimeFigureOut">
              <a:rPr lang="en-US" smtClean="0"/>
              <a:t>9/17/24</a:t>
            </a:fld>
            <a:endParaRPr lang="en-US"/>
          </a:p>
        </p:txBody>
      </p:sp>
      <p:sp>
        <p:nvSpPr>
          <p:cNvPr id="6" name="Footer Placeholder 5">
            <a:extLst>
              <a:ext uri="{FF2B5EF4-FFF2-40B4-BE49-F238E27FC236}">
                <a16:creationId xmlns:a16="http://schemas.microsoft.com/office/drawing/2014/main" id="{D0E7FA4F-3F63-A480-6EE2-0EE510C7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B1FFA-3248-6BD4-A678-80A542B3BBFB}"/>
              </a:ext>
            </a:extLst>
          </p:cNvPr>
          <p:cNvSpPr>
            <a:spLocks noGrp="1"/>
          </p:cNvSpPr>
          <p:nvPr>
            <p:ph type="sldNum" sz="quarter" idx="12"/>
          </p:nvPr>
        </p:nvSpPr>
        <p:spPr/>
        <p:txBody>
          <a:bodyPr/>
          <a:lstStyle/>
          <a:p>
            <a:fld id="{B6D8F9D2-E33A-C94A-8AF9-533B7342446C}" type="slidenum">
              <a:rPr lang="en-US" smtClean="0"/>
              <a:t>‹#›</a:t>
            </a:fld>
            <a:endParaRPr lang="en-US"/>
          </a:p>
        </p:txBody>
      </p:sp>
    </p:spTree>
    <p:extLst>
      <p:ext uri="{BB962C8B-B14F-4D97-AF65-F5344CB8AC3E}">
        <p14:creationId xmlns:p14="http://schemas.microsoft.com/office/powerpoint/2010/main" val="11282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2C42C-6459-1EE2-AB6F-90BA48350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F669B-7B4E-01AC-BCDB-B500B78A9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104ED-1C5C-578E-8A2A-B97755B2C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2E5FB-5636-9C43-B5B6-062B3071E3EB}" type="datetimeFigureOut">
              <a:rPr lang="en-US" smtClean="0"/>
              <a:t>9/17/24</a:t>
            </a:fld>
            <a:endParaRPr lang="en-US"/>
          </a:p>
        </p:txBody>
      </p:sp>
      <p:sp>
        <p:nvSpPr>
          <p:cNvPr id="5" name="Footer Placeholder 4">
            <a:extLst>
              <a:ext uri="{FF2B5EF4-FFF2-40B4-BE49-F238E27FC236}">
                <a16:creationId xmlns:a16="http://schemas.microsoft.com/office/drawing/2014/main" id="{F1015323-6228-FC10-672F-E4D5835E7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3561A-51A9-A110-2F9B-8A151337A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8F9D2-E33A-C94A-8AF9-533B7342446C}" type="slidenum">
              <a:rPr lang="en-US" smtClean="0"/>
              <a:t>‹#›</a:t>
            </a:fld>
            <a:endParaRPr lang="en-US"/>
          </a:p>
        </p:txBody>
      </p:sp>
    </p:spTree>
    <p:extLst>
      <p:ext uri="{BB962C8B-B14F-4D97-AF65-F5344CB8AC3E}">
        <p14:creationId xmlns:p14="http://schemas.microsoft.com/office/powerpoint/2010/main" val="3209141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https://www.youtube.com/embed/eIho2S0ZahI?feature=oembed"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D5D4-857D-A846-A64C-DFC5AD0680ED}"/>
              </a:ext>
            </a:extLst>
          </p:cNvPr>
          <p:cNvSpPr>
            <a:spLocks noGrp="1"/>
          </p:cNvSpPr>
          <p:nvPr>
            <p:ph type="title"/>
          </p:nvPr>
        </p:nvSpPr>
        <p:spPr>
          <a:xfrm>
            <a:off x="6095999" y="2625370"/>
            <a:ext cx="5929745" cy="2115639"/>
          </a:xfrm>
        </p:spPr>
        <p:txBody>
          <a:bodyPr lIns="91440" tIns="45720" rIns="91440" bIns="45720" anchor="t">
            <a:normAutofit fontScale="90000"/>
          </a:bodyPr>
          <a:lstStyle/>
          <a:p>
            <a:pPr algn="l"/>
            <a:r>
              <a:rPr lang="en-US" dirty="0">
                <a:cs typeface="Calibri Light"/>
              </a:rPr>
              <a:t>Presentation Day</a:t>
            </a:r>
            <a:br>
              <a:rPr lang="en-US" dirty="0">
                <a:cs typeface="Calibri Light"/>
              </a:rPr>
            </a:br>
            <a:br>
              <a:rPr lang="en-US" dirty="0">
                <a:cs typeface="Calibri Light"/>
              </a:rPr>
            </a:br>
            <a:r>
              <a:rPr lang="en-US" dirty="0">
                <a:cs typeface="Calibri Light"/>
              </a:rPr>
              <a:t>		</a:t>
            </a:r>
            <a:r>
              <a:rPr lang="en-US" sz="4400" dirty="0">
                <a:cs typeface="Calibri Light"/>
              </a:rPr>
              <a:t>Dr. Clara Ma</a:t>
            </a:r>
            <a:br>
              <a:rPr lang="en-US" dirty="0">
                <a:cs typeface="Calibri Light"/>
              </a:rPr>
            </a:br>
            <a:r>
              <a:rPr lang="en-US" dirty="0">
                <a:cs typeface="Calibri Light"/>
              </a:rPr>
              <a:t>		</a:t>
            </a:r>
            <a:r>
              <a:rPr lang="en-US" sz="4400" dirty="0">
                <a:cs typeface="Calibri Light"/>
              </a:rPr>
              <a:t>Class 4 and 8</a:t>
            </a:r>
          </a:p>
        </p:txBody>
      </p:sp>
    </p:spTree>
    <p:extLst>
      <p:ext uri="{BB962C8B-B14F-4D97-AF65-F5344CB8AC3E}">
        <p14:creationId xmlns:p14="http://schemas.microsoft.com/office/powerpoint/2010/main" val="299925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3298-B19B-5D8F-9EE7-A30C518C18D1}"/>
              </a:ext>
            </a:extLst>
          </p:cNvPr>
          <p:cNvSpPr>
            <a:spLocks noGrp="1"/>
          </p:cNvSpPr>
          <p:nvPr>
            <p:ph type="title"/>
          </p:nvPr>
        </p:nvSpPr>
        <p:spPr/>
        <p:txBody>
          <a:bodyPr/>
          <a:lstStyle/>
          <a:p>
            <a:r>
              <a:rPr lang="en-US" dirty="0">
                <a:solidFill>
                  <a:schemeClr val="bg1"/>
                </a:solidFill>
              </a:rPr>
              <a:t>Modify your feedback</a:t>
            </a:r>
          </a:p>
        </p:txBody>
      </p:sp>
      <p:sp>
        <p:nvSpPr>
          <p:cNvPr id="3" name="Text Placeholder 2">
            <a:extLst>
              <a:ext uri="{FF2B5EF4-FFF2-40B4-BE49-F238E27FC236}">
                <a16:creationId xmlns:a16="http://schemas.microsoft.com/office/drawing/2014/main" id="{1CE108AC-E74D-CB33-23EB-D006C9E3A9E1}"/>
              </a:ext>
            </a:extLst>
          </p:cNvPr>
          <p:cNvSpPr>
            <a:spLocks noGrp="1"/>
          </p:cNvSpPr>
          <p:nvPr>
            <p:ph type="body" idx="1"/>
          </p:nvPr>
        </p:nvSpPr>
        <p:spPr/>
        <p:txBody>
          <a:bodyPr/>
          <a:lstStyle/>
          <a:p>
            <a:r>
              <a:rPr lang="en-US" dirty="0">
                <a:solidFill>
                  <a:schemeClr val="bg1"/>
                </a:solidFill>
              </a:rPr>
              <a:t>Assignment MUST use situation-behavior-impact</a:t>
            </a:r>
          </a:p>
        </p:txBody>
      </p:sp>
    </p:spTree>
    <p:extLst>
      <p:ext uri="{BB962C8B-B14F-4D97-AF65-F5344CB8AC3E}">
        <p14:creationId xmlns:p14="http://schemas.microsoft.com/office/powerpoint/2010/main" val="167517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614E-7D96-3392-AB78-5664AA989F85}"/>
              </a:ext>
            </a:extLst>
          </p:cNvPr>
          <p:cNvSpPr>
            <a:spLocks noGrp="1"/>
          </p:cNvSpPr>
          <p:nvPr>
            <p:ph type="title"/>
          </p:nvPr>
        </p:nvSpPr>
        <p:spPr/>
        <p:txBody>
          <a:bodyPr/>
          <a:lstStyle/>
          <a:p>
            <a:r>
              <a:rPr lang="en-US" dirty="0"/>
              <a:t>This time, use Situation-Behavior-Impact</a:t>
            </a:r>
          </a:p>
        </p:txBody>
      </p:sp>
      <p:pic>
        <p:nvPicPr>
          <p:cNvPr id="4" name="Picture 3">
            <a:extLst>
              <a:ext uri="{FF2B5EF4-FFF2-40B4-BE49-F238E27FC236}">
                <a16:creationId xmlns:a16="http://schemas.microsoft.com/office/drawing/2014/main" id="{4B549997-9A61-2C61-1F5C-CE298344584B}"/>
              </a:ext>
            </a:extLst>
          </p:cNvPr>
          <p:cNvPicPr>
            <a:picLocks noChangeAspect="1"/>
          </p:cNvPicPr>
          <p:nvPr/>
        </p:nvPicPr>
        <p:blipFill>
          <a:blip r:embed="rId2"/>
          <a:stretch>
            <a:fillRect/>
          </a:stretch>
        </p:blipFill>
        <p:spPr>
          <a:xfrm>
            <a:off x="106219" y="1729428"/>
            <a:ext cx="8230957" cy="4763447"/>
          </a:xfrm>
          <a:prstGeom prst="rect">
            <a:avLst/>
          </a:prstGeom>
          <a:ln w="38100">
            <a:solidFill>
              <a:schemeClr val="accent2"/>
            </a:solidFill>
          </a:ln>
        </p:spPr>
      </p:pic>
      <p:sp>
        <p:nvSpPr>
          <p:cNvPr id="5" name="TextBox 4">
            <a:extLst>
              <a:ext uri="{FF2B5EF4-FFF2-40B4-BE49-F238E27FC236}">
                <a16:creationId xmlns:a16="http://schemas.microsoft.com/office/drawing/2014/main" id="{FC7F0DA2-895B-C1D1-8856-99C109183CA7}"/>
              </a:ext>
            </a:extLst>
          </p:cNvPr>
          <p:cNvSpPr txBox="1"/>
          <p:nvPr/>
        </p:nvSpPr>
        <p:spPr>
          <a:xfrm>
            <a:off x="8337176" y="1848993"/>
            <a:ext cx="3854824" cy="4524315"/>
          </a:xfrm>
          <a:prstGeom prst="rect">
            <a:avLst/>
          </a:prstGeom>
          <a:noFill/>
          <a:ln w="28575">
            <a:solidFill>
              <a:schemeClr val="accent2"/>
            </a:solidFill>
          </a:ln>
        </p:spPr>
        <p:txBody>
          <a:bodyPr wrap="square" rtlCol="0">
            <a:spAutoFit/>
          </a:bodyPr>
          <a:lstStyle/>
          <a:p>
            <a:r>
              <a:rPr lang="en-US" sz="2400" b="1" dirty="0">
                <a:solidFill>
                  <a:schemeClr val="accent1">
                    <a:lumMod val="75000"/>
                  </a:schemeClr>
                </a:solidFill>
              </a:rPr>
              <a:t>Feedback = team assignment</a:t>
            </a:r>
          </a:p>
          <a:p>
            <a:endParaRPr lang="en-US" sz="2400" b="1" dirty="0">
              <a:solidFill>
                <a:schemeClr val="accent1">
                  <a:lumMod val="75000"/>
                </a:schemeClr>
              </a:solidFill>
            </a:endParaRPr>
          </a:p>
          <a:p>
            <a:r>
              <a:rPr lang="en-US" sz="2400" b="1" dirty="0">
                <a:solidFill>
                  <a:schemeClr val="accent1">
                    <a:lumMod val="75000"/>
                  </a:schemeClr>
                </a:solidFill>
              </a:rPr>
              <a:t>Feedback quality = graded</a:t>
            </a:r>
          </a:p>
          <a:p>
            <a:endParaRPr lang="en-US" sz="2400" b="1" dirty="0">
              <a:solidFill>
                <a:schemeClr val="accent1">
                  <a:lumMod val="75000"/>
                </a:schemeClr>
              </a:solidFill>
            </a:endParaRPr>
          </a:p>
          <a:p>
            <a:r>
              <a:rPr lang="en-US" sz="2400" b="1" dirty="0">
                <a:solidFill>
                  <a:schemeClr val="accent1">
                    <a:lumMod val="75000"/>
                  </a:schemeClr>
                </a:solidFill>
              </a:rPr>
              <a:t>Detailed instructions </a:t>
            </a:r>
            <a:r>
              <a:rPr lang="en-US" sz="2400" b="1" dirty="0">
                <a:solidFill>
                  <a:schemeClr val="accent1">
                    <a:lumMod val="75000"/>
                  </a:schemeClr>
                </a:solidFill>
                <a:sym typeface="Wingdings" pitchFamily="2" charset="2"/>
              </a:rPr>
              <a:t> Canvas</a:t>
            </a:r>
          </a:p>
          <a:p>
            <a:endParaRPr lang="en-US" sz="2400" b="1" dirty="0">
              <a:solidFill>
                <a:srgbClr val="C00000"/>
              </a:solidFill>
              <a:sym typeface="Wingdings" pitchFamily="2" charset="2"/>
            </a:endParaRPr>
          </a:p>
          <a:p>
            <a:r>
              <a:rPr lang="en-US" sz="2400" b="1" dirty="0">
                <a:solidFill>
                  <a:schemeClr val="accent2"/>
                </a:solidFill>
                <a:sym typeface="Wingdings" pitchFamily="2" charset="2"/>
              </a:rPr>
              <a:t>Submit  2 places!</a:t>
            </a:r>
          </a:p>
          <a:p>
            <a:r>
              <a:rPr lang="en-US" sz="2400" b="1" dirty="0">
                <a:solidFill>
                  <a:schemeClr val="accent2"/>
                </a:solidFill>
                <a:sym typeface="Wingdings" pitchFamily="2" charset="2"/>
              </a:rPr>
              <a:t>	1. Assignments </a:t>
            </a:r>
          </a:p>
          <a:p>
            <a:r>
              <a:rPr lang="en-US" sz="2400" b="1" dirty="0">
                <a:solidFill>
                  <a:schemeClr val="accent2"/>
                </a:solidFill>
                <a:sym typeface="Wingdings" pitchFamily="2" charset="2"/>
              </a:rPr>
              <a:t>		(for professor)</a:t>
            </a:r>
          </a:p>
          <a:p>
            <a:r>
              <a:rPr lang="en-US" sz="2400" b="1" dirty="0">
                <a:solidFill>
                  <a:schemeClr val="accent2"/>
                </a:solidFill>
                <a:sym typeface="Wingdings" pitchFamily="2" charset="2"/>
              </a:rPr>
              <a:t>	2. Discussions </a:t>
            </a:r>
          </a:p>
          <a:p>
            <a:r>
              <a:rPr lang="en-US" sz="2400" b="1" dirty="0">
                <a:solidFill>
                  <a:schemeClr val="accent2"/>
                </a:solidFill>
                <a:sym typeface="Wingdings" pitchFamily="2" charset="2"/>
              </a:rPr>
              <a:t>		(for team)</a:t>
            </a:r>
            <a:endParaRPr lang="en-US" sz="2400" b="1" dirty="0">
              <a:solidFill>
                <a:schemeClr val="accent2"/>
              </a:solidFill>
            </a:endParaRPr>
          </a:p>
        </p:txBody>
      </p:sp>
    </p:spTree>
    <p:extLst>
      <p:ext uri="{BB962C8B-B14F-4D97-AF65-F5344CB8AC3E}">
        <p14:creationId xmlns:p14="http://schemas.microsoft.com/office/powerpoint/2010/main" val="188574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C738-61A1-2A67-6166-037BB3B62163}"/>
              </a:ext>
            </a:extLst>
          </p:cNvPr>
          <p:cNvSpPr>
            <a:spLocks noGrp="1"/>
          </p:cNvSpPr>
          <p:nvPr>
            <p:ph type="title"/>
          </p:nvPr>
        </p:nvSpPr>
        <p:spPr/>
        <p:txBody>
          <a:bodyPr/>
          <a:lstStyle/>
          <a:p>
            <a:r>
              <a:rPr lang="en-US" dirty="0">
                <a:solidFill>
                  <a:schemeClr val="bg1"/>
                </a:solidFill>
              </a:rPr>
              <a:t>Breath + Posture</a:t>
            </a:r>
          </a:p>
        </p:txBody>
      </p:sp>
      <p:sp>
        <p:nvSpPr>
          <p:cNvPr id="3" name="Text Placeholder 2">
            <a:extLst>
              <a:ext uri="{FF2B5EF4-FFF2-40B4-BE49-F238E27FC236}">
                <a16:creationId xmlns:a16="http://schemas.microsoft.com/office/drawing/2014/main" id="{DF7CB4A4-F70F-3AF5-7BE7-5276E48EAD87}"/>
              </a:ext>
            </a:extLst>
          </p:cNvPr>
          <p:cNvSpPr>
            <a:spLocks noGrp="1"/>
          </p:cNvSpPr>
          <p:nvPr>
            <p:ph type="body" idx="1"/>
          </p:nvPr>
        </p:nvSpPr>
        <p:spPr/>
        <p:txBody>
          <a:bodyPr/>
          <a:lstStyle/>
          <a:p>
            <a:r>
              <a:rPr lang="en-US" dirty="0">
                <a:solidFill>
                  <a:schemeClr val="bg1"/>
                </a:solidFill>
              </a:rPr>
              <a:t>Prepare to present</a:t>
            </a:r>
          </a:p>
        </p:txBody>
      </p:sp>
    </p:spTree>
    <p:extLst>
      <p:ext uri="{BB962C8B-B14F-4D97-AF65-F5344CB8AC3E}">
        <p14:creationId xmlns:p14="http://schemas.microsoft.com/office/powerpoint/2010/main" val="58916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am&amp;#39;s Kids: Tips and Tools: High Power Poses">
            <a:extLst>
              <a:ext uri="{FF2B5EF4-FFF2-40B4-BE49-F238E27FC236}">
                <a16:creationId xmlns:a16="http://schemas.microsoft.com/office/drawing/2014/main" id="{2AAC6319-03CD-8949-CD27-AB78516EAB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42780" y="643467"/>
            <a:ext cx="5306440"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49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Box Breathing Technique — Maimonides Emergency Medicine ...">
            <a:extLst>
              <a:ext uri="{FF2B5EF4-FFF2-40B4-BE49-F238E27FC236}">
                <a16:creationId xmlns:a16="http://schemas.microsoft.com/office/drawing/2014/main" id="{DE990C4B-D65E-4DFB-6D7B-E5C66A28A4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2645" y="643466"/>
            <a:ext cx="990670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76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How to speak so that people want to listen | Julian Treasure">
            <a:hlinkClick r:id="" action="ppaction://media"/>
            <a:extLst>
              <a:ext uri="{FF2B5EF4-FFF2-40B4-BE49-F238E27FC236}">
                <a16:creationId xmlns:a16="http://schemas.microsoft.com/office/drawing/2014/main" id="{3EDDACBA-6FBE-2047-82AA-1E3340F051A2}"/>
              </a:ext>
            </a:extLst>
          </p:cNvPr>
          <p:cNvPicPr>
            <a:picLocks noRot="1" noChangeAspect="1"/>
          </p:cNvPicPr>
          <p:nvPr>
            <a:videoFile r:link="rId1"/>
          </p:nvPr>
        </p:nvPicPr>
        <p:blipFill>
          <a:blip r:embed="rId4"/>
          <a:stretch>
            <a:fillRect/>
          </a:stretch>
        </p:blipFill>
        <p:spPr>
          <a:xfrm>
            <a:off x="1173459" y="1014174"/>
            <a:ext cx="9845082" cy="5562472"/>
          </a:xfrm>
          <a:prstGeom prst="rect">
            <a:avLst/>
          </a:prstGeom>
        </p:spPr>
      </p:pic>
      <p:sp>
        <p:nvSpPr>
          <p:cNvPr id="3" name="TextBox 2">
            <a:extLst>
              <a:ext uri="{FF2B5EF4-FFF2-40B4-BE49-F238E27FC236}">
                <a16:creationId xmlns:a16="http://schemas.microsoft.com/office/drawing/2014/main" id="{6DB00C2A-F728-4928-171C-813A12703DC5}"/>
              </a:ext>
            </a:extLst>
          </p:cNvPr>
          <p:cNvSpPr txBox="1"/>
          <p:nvPr/>
        </p:nvSpPr>
        <p:spPr>
          <a:xfrm>
            <a:off x="3130061" y="175846"/>
            <a:ext cx="5741380" cy="861774"/>
          </a:xfrm>
          <a:prstGeom prst="rect">
            <a:avLst/>
          </a:prstGeom>
          <a:noFill/>
        </p:spPr>
        <p:txBody>
          <a:bodyPr wrap="none" rtlCol="0">
            <a:spAutoFit/>
          </a:bodyPr>
          <a:lstStyle/>
          <a:p>
            <a:r>
              <a:rPr lang="en-US" sz="5000" dirty="0"/>
              <a:t>Warm Up Your Voice!</a:t>
            </a:r>
          </a:p>
        </p:txBody>
      </p:sp>
    </p:spTree>
    <p:extLst>
      <p:ext uri="{BB962C8B-B14F-4D97-AF65-F5344CB8AC3E}">
        <p14:creationId xmlns:p14="http://schemas.microsoft.com/office/powerpoint/2010/main" val="188001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F73E-1564-E0B9-975A-B8078982469C}"/>
              </a:ext>
            </a:extLst>
          </p:cNvPr>
          <p:cNvSpPr>
            <a:spLocks noGrp="1"/>
          </p:cNvSpPr>
          <p:nvPr>
            <p:ph type="title"/>
          </p:nvPr>
        </p:nvSpPr>
        <p:spPr/>
        <p:txBody>
          <a:bodyPr/>
          <a:lstStyle/>
          <a:p>
            <a:r>
              <a:rPr lang="en-US" dirty="0">
                <a:solidFill>
                  <a:schemeClr val="bg1"/>
                </a:solidFill>
              </a:rPr>
              <a:t>Feedback w/ Radical Candor</a:t>
            </a:r>
          </a:p>
        </p:txBody>
      </p:sp>
      <p:sp>
        <p:nvSpPr>
          <p:cNvPr id="3" name="Text Placeholder 2">
            <a:extLst>
              <a:ext uri="{FF2B5EF4-FFF2-40B4-BE49-F238E27FC236}">
                <a16:creationId xmlns:a16="http://schemas.microsoft.com/office/drawing/2014/main" id="{7682D462-64C9-7B14-5F09-6F4F6C602BBD}"/>
              </a:ext>
            </a:extLst>
          </p:cNvPr>
          <p:cNvSpPr>
            <a:spLocks noGrp="1"/>
          </p:cNvSpPr>
          <p:nvPr>
            <p:ph type="body" idx="1"/>
          </p:nvPr>
        </p:nvSpPr>
        <p:spPr/>
        <p:txBody>
          <a:bodyPr/>
          <a:lstStyle/>
          <a:p>
            <a:r>
              <a:rPr lang="en-US" dirty="0">
                <a:solidFill>
                  <a:schemeClr val="bg1"/>
                </a:solidFill>
              </a:rPr>
              <a:t>Situation – Behavior – Impact </a:t>
            </a:r>
          </a:p>
        </p:txBody>
      </p:sp>
    </p:spTree>
    <p:extLst>
      <p:ext uri="{BB962C8B-B14F-4D97-AF65-F5344CB8AC3E}">
        <p14:creationId xmlns:p14="http://schemas.microsoft.com/office/powerpoint/2010/main" val="404717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879C-AB9E-134D-835A-C2627CDD8FD2}"/>
              </a:ext>
            </a:extLst>
          </p:cNvPr>
          <p:cNvSpPr>
            <a:spLocks noGrp="1"/>
          </p:cNvSpPr>
          <p:nvPr>
            <p:ph type="title"/>
          </p:nvPr>
        </p:nvSpPr>
        <p:spPr>
          <a:xfrm>
            <a:off x="838200" y="0"/>
            <a:ext cx="10515600" cy="1325563"/>
          </a:xfrm>
        </p:spPr>
        <p:txBody>
          <a:bodyPr/>
          <a:lstStyle/>
          <a:p>
            <a:pPr algn="ctr"/>
            <a:r>
              <a:rPr lang="en-US" dirty="0"/>
              <a:t>Books on giving and receiving feedback…</a:t>
            </a:r>
          </a:p>
        </p:txBody>
      </p:sp>
      <p:pic>
        <p:nvPicPr>
          <p:cNvPr id="5" name="Content Placeholder 4">
            <a:extLst>
              <a:ext uri="{FF2B5EF4-FFF2-40B4-BE49-F238E27FC236}">
                <a16:creationId xmlns:a16="http://schemas.microsoft.com/office/drawing/2014/main" id="{D5D6D639-A172-6446-82EC-E27B6DBE02C8}"/>
              </a:ext>
            </a:extLst>
          </p:cNvPr>
          <p:cNvPicPr>
            <a:picLocks noGrp="1" noChangeAspect="1"/>
          </p:cNvPicPr>
          <p:nvPr>
            <p:ph idx="1"/>
          </p:nvPr>
        </p:nvPicPr>
        <p:blipFill>
          <a:blip r:embed="rId2"/>
          <a:stretch>
            <a:fillRect/>
          </a:stretch>
        </p:blipFill>
        <p:spPr>
          <a:xfrm>
            <a:off x="2608289" y="1151042"/>
            <a:ext cx="6348647" cy="4977339"/>
          </a:xfrm>
        </p:spPr>
      </p:pic>
      <p:sp>
        <p:nvSpPr>
          <p:cNvPr id="6" name="TextBox 5">
            <a:extLst>
              <a:ext uri="{FF2B5EF4-FFF2-40B4-BE49-F238E27FC236}">
                <a16:creationId xmlns:a16="http://schemas.microsoft.com/office/drawing/2014/main" id="{7F577FA4-58AD-F84D-A9F6-1A337DDECC24}"/>
              </a:ext>
            </a:extLst>
          </p:cNvPr>
          <p:cNvSpPr txBox="1"/>
          <p:nvPr/>
        </p:nvSpPr>
        <p:spPr>
          <a:xfrm>
            <a:off x="1873771" y="6011055"/>
            <a:ext cx="906947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…from organizational behavior researchers</a:t>
            </a:r>
          </a:p>
        </p:txBody>
      </p:sp>
    </p:spTree>
    <p:extLst>
      <p:ext uri="{BB962C8B-B14F-4D97-AF65-F5344CB8AC3E}">
        <p14:creationId xmlns:p14="http://schemas.microsoft.com/office/powerpoint/2010/main" val="120650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31794"/>
            <a:ext cx="10515600" cy="754548"/>
          </a:xfrm>
        </p:spPr>
        <p:txBody>
          <a:bodyPr/>
          <a:lstStyle/>
          <a:p>
            <a:r>
              <a:rPr lang="en-US" sz="3733" dirty="0"/>
              <a:t>Where are you?</a:t>
            </a:r>
            <a:endParaRPr lang="en-US" sz="2000" dirty="0"/>
          </a:p>
        </p:txBody>
      </p:sp>
      <p:cxnSp>
        <p:nvCxnSpPr>
          <p:cNvPr id="9" name="Straight Connector 8"/>
          <p:cNvCxnSpPr/>
          <p:nvPr/>
        </p:nvCxnSpPr>
        <p:spPr>
          <a:xfrm>
            <a:off x="5710844" y="1878677"/>
            <a:ext cx="0" cy="4156363"/>
          </a:xfrm>
          <a:prstGeom prst="line">
            <a:avLst/>
          </a:prstGeom>
          <a:ln w="50800">
            <a:solidFill>
              <a:srgbClr val="D88C2A"/>
            </a:solidFill>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547257" y="4124131"/>
            <a:ext cx="6494107" cy="37323"/>
          </a:xfrm>
          <a:prstGeom prst="line">
            <a:avLst/>
          </a:prstGeom>
          <a:ln w="38100">
            <a:solidFill>
              <a:srgbClr val="D88C2A"/>
            </a:solidFill>
            <a:head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86895" y="1386235"/>
            <a:ext cx="261483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05382"/>
                </a:solidFill>
                <a:effectLst/>
                <a:uLnTx/>
                <a:uFillTx/>
                <a:latin typeface="Calibri" panose="020F0502020204030204"/>
                <a:ea typeface="+mn-ea"/>
                <a:cs typeface="+mn-cs"/>
              </a:rPr>
              <a:t>Care personally</a:t>
            </a:r>
          </a:p>
        </p:txBody>
      </p:sp>
      <p:sp>
        <p:nvSpPr>
          <p:cNvPr id="17" name="TextBox 16"/>
          <p:cNvSpPr txBox="1"/>
          <p:nvPr/>
        </p:nvSpPr>
        <p:spPr>
          <a:xfrm>
            <a:off x="8976411" y="3711905"/>
            <a:ext cx="18257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05382"/>
                </a:solidFill>
                <a:effectLst/>
                <a:uLnTx/>
                <a:uFillTx/>
                <a:latin typeface="Calibri" panose="020F0502020204030204"/>
                <a:ea typeface="+mn-ea"/>
                <a:cs typeface="+mn-cs"/>
              </a:rPr>
              <a:t>Challenge directly</a:t>
            </a:r>
          </a:p>
        </p:txBody>
      </p:sp>
      <p:sp>
        <p:nvSpPr>
          <p:cNvPr id="18" name="TextBox 17"/>
          <p:cNvSpPr txBox="1"/>
          <p:nvPr/>
        </p:nvSpPr>
        <p:spPr>
          <a:xfrm>
            <a:off x="6401236" y="2595688"/>
            <a:ext cx="1884784" cy="4205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33" b="1" i="0" u="none" strike="noStrike" kern="1200" cap="none" spc="0" normalizeH="0" baseline="0" noProof="0" dirty="0">
                <a:ln>
                  <a:noFill/>
                </a:ln>
                <a:solidFill>
                  <a:prstClr val="black"/>
                </a:solidFill>
                <a:effectLst/>
                <a:uLnTx/>
                <a:uFillTx/>
                <a:latin typeface="Calibri" panose="020F0502020204030204"/>
                <a:ea typeface="+mn-ea"/>
                <a:cs typeface="+mn-cs"/>
              </a:rPr>
              <a:t>Radical candor</a:t>
            </a:r>
          </a:p>
        </p:txBody>
      </p:sp>
      <p:sp>
        <p:nvSpPr>
          <p:cNvPr id="19" name="TextBox 18"/>
          <p:cNvSpPr txBox="1"/>
          <p:nvPr/>
        </p:nvSpPr>
        <p:spPr>
          <a:xfrm>
            <a:off x="6467388" y="4723062"/>
            <a:ext cx="1884784" cy="7487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black"/>
                </a:solidFill>
                <a:effectLst/>
                <a:uLnTx/>
                <a:uFillTx/>
                <a:latin typeface="Calibri" panose="020F0502020204030204"/>
                <a:ea typeface="+mn-ea"/>
                <a:cs typeface="+mn-cs"/>
              </a:rPr>
              <a:t>Obnoxious aggression</a:t>
            </a:r>
          </a:p>
        </p:txBody>
      </p:sp>
      <p:sp>
        <p:nvSpPr>
          <p:cNvPr id="20" name="TextBox 19"/>
          <p:cNvSpPr txBox="1"/>
          <p:nvPr/>
        </p:nvSpPr>
        <p:spPr>
          <a:xfrm>
            <a:off x="2938097" y="4717340"/>
            <a:ext cx="2250488" cy="7487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black"/>
                </a:solidFill>
                <a:effectLst/>
                <a:uLnTx/>
                <a:uFillTx/>
                <a:latin typeface="Calibri" panose="020F0502020204030204"/>
                <a:ea typeface="+mn-ea"/>
                <a:cs typeface="+mn-cs"/>
              </a:rPr>
              <a:t>Manipulative insincerity</a:t>
            </a:r>
          </a:p>
        </p:txBody>
      </p:sp>
      <p:sp>
        <p:nvSpPr>
          <p:cNvPr id="21" name="TextBox 20"/>
          <p:cNvSpPr txBox="1"/>
          <p:nvPr/>
        </p:nvSpPr>
        <p:spPr>
          <a:xfrm>
            <a:off x="3047463" y="2595688"/>
            <a:ext cx="1884784" cy="7487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black"/>
                </a:solidFill>
                <a:effectLst/>
                <a:uLnTx/>
                <a:uFillTx/>
                <a:latin typeface="Calibri" panose="020F0502020204030204"/>
                <a:ea typeface="+mn-ea"/>
                <a:cs typeface="+mn-cs"/>
              </a:rPr>
              <a:t>Ruinous empathy</a:t>
            </a:r>
          </a:p>
        </p:txBody>
      </p:sp>
    </p:spTree>
    <p:extLst>
      <p:ext uri="{BB962C8B-B14F-4D97-AF65-F5344CB8AC3E}">
        <p14:creationId xmlns:p14="http://schemas.microsoft.com/office/powerpoint/2010/main" val="21371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4816-4A9B-0E01-9364-E0F3C4EDA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095257-6AA0-7D17-EC9B-95D159B62B23}"/>
              </a:ext>
            </a:extLst>
          </p:cNvPr>
          <p:cNvSpPr>
            <a:spLocks noGrp="1"/>
          </p:cNvSpPr>
          <p:nvPr>
            <p:ph idx="1"/>
          </p:nvPr>
        </p:nvSpPr>
        <p:spPr>
          <a:xfrm>
            <a:off x="685799" y="365125"/>
            <a:ext cx="11339945" cy="6127750"/>
          </a:xfrm>
        </p:spPr>
        <p:txBody>
          <a:bodyPr>
            <a:normAutofit fontScale="85000" lnSpcReduction="20000"/>
          </a:bodyPr>
          <a:lstStyle/>
          <a:p>
            <a:r>
              <a:rPr lang="en-US" dirty="0"/>
              <a:t>Radical Candor (High care personally, high challenge directly): Scenario: A team member gives a presentation with some inaccurate data. Manager's response: "Sarah, I appreciate the effort you put into that presentation. The overall structure was clear and engaging. However, I noticed some data discrepancies on slides 5 and 7. Let's review those together and make sure we have the correct information. This attention to detail will make your great work even stronger. How can I help you verify the data for next time?" </a:t>
            </a:r>
          </a:p>
          <a:p>
            <a:r>
              <a:rPr lang="en-US" dirty="0"/>
              <a:t>Obnoxious Aggression (Low care personally, high challenge directly): Scenario: An employee consistently arrives late to meetings. Manager's response: "John, you're always late. It's unprofessional and disrespectful to the team. If you can't manage to show up on time, maybe you shouldn't be in these meetings at all. Shape up or ship out." </a:t>
            </a:r>
          </a:p>
          <a:p>
            <a:r>
              <a:rPr lang="en-US" dirty="0"/>
              <a:t>Ruinous Empathy (High care personally, low challenge directly): Scenario: A team member's project is behind schedule. Manager's response: "Don't worry too much about the deadline, Lisa. I know you're working hard and these things happen. Just do your best and we'll figure it out somehow. Would you like to grab coffee and chat about how you're feeling?" </a:t>
            </a:r>
          </a:p>
          <a:p>
            <a:r>
              <a:rPr lang="en-US" dirty="0"/>
              <a:t>Manipulative Insincerity (Low care personally, low challenge directly): Scenario: An employee's work quality has been declining. Manager's response: (To the employee) "Everything looks fine, keep up the good work." (Later, to a colleague) "Mark's performance is really slipping. I hope someone else deals with it because I don't want to have that awkward conversation."</a:t>
            </a:r>
          </a:p>
        </p:txBody>
      </p:sp>
    </p:spTree>
    <p:extLst>
      <p:ext uri="{BB962C8B-B14F-4D97-AF65-F5344CB8AC3E}">
        <p14:creationId xmlns:p14="http://schemas.microsoft.com/office/powerpoint/2010/main" val="158186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12" y="254431"/>
            <a:ext cx="10515600" cy="1325563"/>
          </a:xfrm>
        </p:spPr>
        <p:txBody>
          <a:bodyPr>
            <a:normAutofit/>
          </a:bodyPr>
          <a:lstStyle/>
          <a:p>
            <a:r>
              <a:rPr lang="en-US" sz="3733" dirty="0">
                <a:cs typeface="Times New Roman" panose="02020603050405020304" pitchFamily="18" charset="0"/>
              </a:rPr>
              <a:t>Situation – Behavior – Impact </a:t>
            </a:r>
          </a:p>
        </p:txBody>
      </p:sp>
      <p:sp>
        <p:nvSpPr>
          <p:cNvPr id="3" name="Content Placeholder 2"/>
          <p:cNvSpPr>
            <a:spLocks noGrp="1"/>
          </p:cNvSpPr>
          <p:nvPr>
            <p:ph idx="1"/>
          </p:nvPr>
        </p:nvSpPr>
        <p:spPr>
          <a:xfrm>
            <a:off x="1601651" y="1788047"/>
            <a:ext cx="9714571" cy="4351339"/>
          </a:xfrm>
        </p:spPr>
        <p:txBody>
          <a:bodyPr>
            <a:normAutofit/>
          </a:bodyPr>
          <a:lstStyle/>
          <a:p>
            <a:pPr marL="0" indent="0">
              <a:buNone/>
            </a:pPr>
            <a:r>
              <a:rPr lang="en-US" b="1" dirty="0">
                <a:solidFill>
                  <a:schemeClr val="accent1">
                    <a:lumMod val="50000"/>
                  </a:schemeClr>
                </a:solidFill>
              </a:rPr>
              <a:t>Situation</a:t>
            </a:r>
            <a:r>
              <a:rPr lang="en-US" dirty="0"/>
              <a:t> – what the context was, in specific terms</a:t>
            </a:r>
          </a:p>
          <a:p>
            <a:pPr marL="0" indent="0">
              <a:buNone/>
            </a:pPr>
            <a:endParaRPr lang="en-US" sz="2400" dirty="0"/>
          </a:p>
          <a:p>
            <a:pPr marL="0" indent="0">
              <a:buNone/>
            </a:pPr>
            <a:r>
              <a:rPr lang="en-US" b="1" dirty="0">
                <a:solidFill>
                  <a:schemeClr val="accent1">
                    <a:lumMod val="50000"/>
                  </a:schemeClr>
                </a:solidFill>
              </a:rPr>
              <a:t>Behavior</a:t>
            </a:r>
            <a:r>
              <a:rPr lang="en-US" dirty="0"/>
              <a:t> – the behavior you witnessed</a:t>
            </a:r>
          </a:p>
          <a:p>
            <a:endParaRPr lang="en-US" sz="2400" dirty="0"/>
          </a:p>
          <a:p>
            <a:pPr marL="0" indent="0">
              <a:buNone/>
            </a:pPr>
            <a:r>
              <a:rPr lang="en-US" b="1" dirty="0">
                <a:solidFill>
                  <a:schemeClr val="accent1">
                    <a:lumMod val="50000"/>
                  </a:schemeClr>
                </a:solidFill>
              </a:rPr>
              <a:t>Impact</a:t>
            </a:r>
            <a:r>
              <a:rPr lang="en-US" dirty="0"/>
              <a:t> – the impact you observed</a:t>
            </a:r>
          </a:p>
          <a:p>
            <a:endParaRPr lang="en-US" sz="1600" dirty="0"/>
          </a:p>
          <a:p>
            <a:pPr marL="0" indent="0" algn="ctr">
              <a:spcBef>
                <a:spcPts val="1600"/>
              </a:spcBef>
              <a:spcAft>
                <a:spcPts val="1600"/>
              </a:spcAft>
              <a:buNone/>
            </a:pPr>
            <a:r>
              <a:rPr lang="en-US" b="1" dirty="0">
                <a:solidFill>
                  <a:srgbClr val="0070C0"/>
                </a:solidFill>
              </a:rPr>
              <a:t>The key is to not introduce any judgments or attributions.</a:t>
            </a:r>
          </a:p>
          <a:p>
            <a:pPr marL="0" indent="0" algn="ctr">
              <a:spcBef>
                <a:spcPts val="0"/>
              </a:spcBef>
              <a:spcAft>
                <a:spcPts val="1600"/>
              </a:spcAft>
              <a:buNone/>
            </a:pPr>
            <a:r>
              <a:rPr lang="en-US" b="1" dirty="0">
                <a:solidFill>
                  <a:srgbClr val="0070C0"/>
                </a:solidFill>
              </a:rPr>
              <a:t>You are stating three sets of observations only.</a:t>
            </a:r>
          </a:p>
          <a:p>
            <a:endParaRPr lang="en-US" dirty="0"/>
          </a:p>
          <a:p>
            <a:endParaRPr lang="en-US" dirty="0"/>
          </a:p>
        </p:txBody>
      </p:sp>
    </p:spTree>
    <p:extLst>
      <p:ext uri="{BB962C8B-B14F-4D97-AF65-F5344CB8AC3E}">
        <p14:creationId xmlns:p14="http://schemas.microsoft.com/office/powerpoint/2010/main" val="348805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643" y="2322812"/>
            <a:ext cx="9870688" cy="4351339"/>
          </a:xfrm>
        </p:spPr>
        <p:txBody>
          <a:bodyPr/>
          <a:lstStyle/>
          <a:p>
            <a:pPr marL="0" indent="0">
              <a:buNone/>
            </a:pPr>
            <a:r>
              <a:rPr lang="en-US" b="1" dirty="0">
                <a:solidFill>
                  <a:schemeClr val="accent1">
                    <a:lumMod val="50000"/>
                  </a:schemeClr>
                </a:solidFill>
              </a:rPr>
              <a:t>Situation</a:t>
            </a:r>
            <a:r>
              <a:rPr lang="en-US" dirty="0"/>
              <a:t> – “I’ve got an increasing number of responsibilities and demands on my time, including from your subordinates.”</a:t>
            </a:r>
          </a:p>
          <a:p>
            <a:pPr marL="0" indent="0">
              <a:buNone/>
            </a:pPr>
            <a:endParaRPr lang="en-US" dirty="0"/>
          </a:p>
          <a:p>
            <a:pPr marL="0" indent="0">
              <a:buNone/>
            </a:pPr>
            <a:r>
              <a:rPr lang="en-US" b="1" dirty="0">
                <a:solidFill>
                  <a:schemeClr val="accent1">
                    <a:lumMod val="50000"/>
                  </a:schemeClr>
                </a:solidFill>
              </a:rPr>
              <a:t>Behavior</a:t>
            </a:r>
            <a:r>
              <a:rPr lang="en-US" dirty="0"/>
              <a:t> – “You leave earlier and spend less time on group work and mentoring.”</a:t>
            </a:r>
          </a:p>
          <a:p>
            <a:pPr marL="0" indent="0">
              <a:buNone/>
            </a:pPr>
            <a:endParaRPr lang="en-US" dirty="0"/>
          </a:p>
          <a:p>
            <a:pPr marL="0" indent="0">
              <a:buNone/>
            </a:pPr>
            <a:r>
              <a:rPr lang="en-US" b="1" dirty="0">
                <a:solidFill>
                  <a:schemeClr val="accent1">
                    <a:lumMod val="50000"/>
                  </a:schemeClr>
                </a:solidFill>
              </a:rPr>
              <a:t>Impact</a:t>
            </a:r>
            <a:r>
              <a:rPr lang="en-US" dirty="0"/>
              <a:t> – “I’m feeling overwhelmed and increasingly angry.”</a:t>
            </a:r>
          </a:p>
          <a:p>
            <a:pPr marL="0" indent="0">
              <a:buNone/>
            </a:pPr>
            <a:endParaRPr lang="en-US" dirty="0"/>
          </a:p>
        </p:txBody>
      </p:sp>
      <p:sp>
        <p:nvSpPr>
          <p:cNvPr id="5" name="TextBox 4"/>
          <p:cNvSpPr txBox="1"/>
          <p:nvPr/>
        </p:nvSpPr>
        <p:spPr>
          <a:xfrm>
            <a:off x="1321188" y="1732977"/>
            <a:ext cx="5218547" cy="523220"/>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205382"/>
                </a:solidFill>
                <a:effectLst/>
                <a:uLnTx/>
                <a:uFillTx/>
                <a:latin typeface="Calibri" panose="020F0502020204030204"/>
                <a:ea typeface="+mn-ea"/>
                <a:cs typeface="+mn-cs"/>
              </a:rPr>
              <a:t>Example:</a:t>
            </a:r>
            <a:endParaRPr kumimoji="0" lang="en-US" sz="2800" b="1" i="1" u="none" strike="noStrike" kern="1200" cap="none" spc="0" normalizeH="0" baseline="0" noProof="0" dirty="0">
              <a:ln>
                <a:noFill/>
              </a:ln>
              <a:solidFill>
                <a:srgbClr val="205382"/>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C32C2785-EDBE-4342-B1A0-1330414A88CD}"/>
              </a:ext>
            </a:extLst>
          </p:cNvPr>
          <p:cNvSpPr>
            <a:spLocks noGrp="1"/>
          </p:cNvSpPr>
          <p:nvPr>
            <p:ph type="title"/>
          </p:nvPr>
        </p:nvSpPr>
        <p:spPr>
          <a:xfrm>
            <a:off x="559312" y="254431"/>
            <a:ext cx="10515600" cy="1325563"/>
          </a:xfrm>
        </p:spPr>
        <p:txBody>
          <a:bodyPr>
            <a:normAutofit/>
          </a:bodyPr>
          <a:lstStyle/>
          <a:p>
            <a:r>
              <a:rPr lang="en-US" sz="3733" dirty="0">
                <a:cs typeface="Times New Roman" panose="02020603050405020304" pitchFamily="18" charset="0"/>
              </a:rPr>
              <a:t>Situation – Behavior – Impact </a:t>
            </a:r>
          </a:p>
        </p:txBody>
      </p:sp>
    </p:spTree>
    <p:extLst>
      <p:ext uri="{BB962C8B-B14F-4D97-AF65-F5344CB8AC3E}">
        <p14:creationId xmlns:p14="http://schemas.microsoft.com/office/powerpoint/2010/main" val="33641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7" name="Rectangle 41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Fundamental Attribution Error — DTA Innovation">
            <a:extLst>
              <a:ext uri="{FF2B5EF4-FFF2-40B4-BE49-F238E27FC236}">
                <a16:creationId xmlns:a16="http://schemas.microsoft.com/office/drawing/2014/main" id="{5D2E2276-294D-B1AC-CB7E-7E5B9E4C7A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02782" y="1666151"/>
            <a:ext cx="6186436" cy="4801646"/>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9E8158-455F-4A40-E658-C239721D3E0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Try to avoid the Fundamental Attribution Error</a:t>
            </a:r>
          </a:p>
        </p:txBody>
      </p:sp>
    </p:spTree>
    <p:extLst>
      <p:ext uri="{BB962C8B-B14F-4D97-AF65-F5344CB8AC3E}">
        <p14:creationId xmlns:p14="http://schemas.microsoft.com/office/powerpoint/2010/main" val="89471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A0B3-F8A6-4D48-9E1C-DBFAE4393D18}"/>
              </a:ext>
            </a:extLst>
          </p:cNvPr>
          <p:cNvSpPr>
            <a:spLocks noGrp="1"/>
          </p:cNvSpPr>
          <p:nvPr>
            <p:ph type="title"/>
          </p:nvPr>
        </p:nvSpPr>
        <p:spPr/>
        <p:txBody>
          <a:bodyPr/>
          <a:lstStyle/>
          <a:p>
            <a:r>
              <a:rPr lang="en-US" dirty="0"/>
              <a:t>Other considerations: </a:t>
            </a:r>
          </a:p>
        </p:txBody>
      </p:sp>
      <p:sp>
        <p:nvSpPr>
          <p:cNvPr id="3" name="Content Placeholder 2">
            <a:extLst>
              <a:ext uri="{FF2B5EF4-FFF2-40B4-BE49-F238E27FC236}">
                <a16:creationId xmlns:a16="http://schemas.microsoft.com/office/drawing/2014/main" id="{33ADF0D8-D679-F544-9319-BEB901AF7BB6}"/>
              </a:ext>
            </a:extLst>
          </p:cNvPr>
          <p:cNvSpPr>
            <a:spLocks noGrp="1"/>
          </p:cNvSpPr>
          <p:nvPr>
            <p:ph idx="1"/>
          </p:nvPr>
        </p:nvSpPr>
        <p:spPr/>
        <p:txBody>
          <a:bodyPr>
            <a:normAutofit lnSpcReduction="10000"/>
          </a:bodyPr>
          <a:lstStyle/>
          <a:p>
            <a:pPr marL="0" indent="0">
              <a:buNone/>
            </a:pPr>
            <a:r>
              <a:rPr lang="en-US" dirty="0">
                <a:solidFill>
                  <a:srgbClr val="C00000"/>
                </a:solidFill>
              </a:rPr>
              <a:t>W</a:t>
            </a:r>
            <a:r>
              <a:rPr lang="en-US" dirty="0"/>
              <a:t>hat’s</a:t>
            </a:r>
          </a:p>
          <a:p>
            <a:pPr marL="0" indent="0">
              <a:buNone/>
            </a:pPr>
            <a:r>
              <a:rPr lang="en-US" dirty="0">
                <a:solidFill>
                  <a:srgbClr val="C00000"/>
                </a:solidFill>
              </a:rPr>
              <a:t>I</a:t>
            </a:r>
            <a:r>
              <a:rPr lang="en-US" dirty="0"/>
              <a:t>n </a:t>
            </a:r>
          </a:p>
          <a:p>
            <a:pPr marL="0" indent="0">
              <a:buNone/>
            </a:pPr>
            <a:r>
              <a:rPr lang="en-US" dirty="0">
                <a:solidFill>
                  <a:srgbClr val="C00000"/>
                </a:solidFill>
              </a:rPr>
              <a:t>I</a:t>
            </a:r>
            <a:r>
              <a:rPr lang="en-US" dirty="0"/>
              <a:t>t </a:t>
            </a:r>
          </a:p>
          <a:p>
            <a:pPr marL="0" indent="0">
              <a:buNone/>
            </a:pPr>
            <a:r>
              <a:rPr lang="en-US" dirty="0">
                <a:solidFill>
                  <a:srgbClr val="C00000"/>
                </a:solidFill>
              </a:rPr>
              <a:t>F</a:t>
            </a:r>
            <a:r>
              <a:rPr lang="en-US" dirty="0"/>
              <a:t>or </a:t>
            </a:r>
          </a:p>
          <a:p>
            <a:pPr marL="0" indent="0">
              <a:buNone/>
            </a:pPr>
            <a:r>
              <a:rPr lang="en-US" dirty="0">
                <a:solidFill>
                  <a:srgbClr val="C00000"/>
                </a:solidFill>
              </a:rPr>
              <a:t>T</a:t>
            </a:r>
            <a:r>
              <a:rPr lang="en-US" dirty="0"/>
              <a:t>hem</a:t>
            </a:r>
          </a:p>
          <a:p>
            <a:pPr marL="0" indent="0">
              <a:buNone/>
            </a:pPr>
            <a:endParaRPr lang="en-US" dirty="0"/>
          </a:p>
          <a:p>
            <a:pPr marL="0" indent="0">
              <a:buNone/>
            </a:pPr>
            <a:r>
              <a:rPr lang="en-US" dirty="0">
                <a:sym typeface="Wingdings" pitchFamily="2" charset="2"/>
              </a:rPr>
              <a:t> Can you add WIIFT to your feedback? </a:t>
            </a:r>
          </a:p>
          <a:p>
            <a:pPr marL="0" indent="0">
              <a:buNone/>
            </a:pPr>
            <a:r>
              <a:rPr lang="en-US" dirty="0">
                <a:sym typeface="Wingdings" pitchFamily="2" charset="2"/>
              </a:rPr>
              <a:t>	</a:t>
            </a:r>
            <a:r>
              <a:rPr lang="en-US" i="1" dirty="0">
                <a:sym typeface="Wingdings" pitchFamily="2" charset="2"/>
              </a:rPr>
              <a:t>Why are you offering this feedback? </a:t>
            </a:r>
          </a:p>
          <a:p>
            <a:pPr marL="0" indent="0">
              <a:buNone/>
            </a:pPr>
            <a:r>
              <a:rPr lang="en-US" i="1" dirty="0">
                <a:sym typeface="Wingdings" pitchFamily="2" charset="2"/>
              </a:rPr>
              <a:t>	What good could come to the person if they follow your advice?</a:t>
            </a:r>
            <a:endParaRPr lang="en-US" dirty="0"/>
          </a:p>
        </p:txBody>
      </p:sp>
    </p:spTree>
    <p:extLst>
      <p:ext uri="{BB962C8B-B14F-4D97-AF65-F5344CB8AC3E}">
        <p14:creationId xmlns:p14="http://schemas.microsoft.com/office/powerpoint/2010/main" val="3692660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795</Words>
  <Application>Microsoft Macintosh PowerPoint</Application>
  <PresentationFormat>Widescreen</PresentationFormat>
  <Paragraphs>83</Paragraphs>
  <Slides>15</Slides>
  <Notes>5</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Presentation Day    Dr. Clara Ma   Class 4 and 8</vt:lpstr>
      <vt:lpstr>Feedback w/ Radical Candor</vt:lpstr>
      <vt:lpstr>Books on giving and receiving feedback…</vt:lpstr>
      <vt:lpstr>Where are you?</vt:lpstr>
      <vt:lpstr>PowerPoint Presentation</vt:lpstr>
      <vt:lpstr>Situation – Behavior – Impact </vt:lpstr>
      <vt:lpstr>Situation – Behavior – Impact </vt:lpstr>
      <vt:lpstr>Try to avoid the Fundamental Attribution Error</vt:lpstr>
      <vt:lpstr>Other considerations: </vt:lpstr>
      <vt:lpstr>Modify your feedback</vt:lpstr>
      <vt:lpstr>This time, use Situation-Behavior-Impact</vt:lpstr>
      <vt:lpstr>Breath + Posture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Day    Dr. Christina Black   Class 4</dc:title>
  <dc:creator>Christina Black</dc:creator>
  <cp:lastModifiedBy>Clara Ma</cp:lastModifiedBy>
  <cp:revision>21</cp:revision>
  <dcterms:created xsi:type="dcterms:W3CDTF">2023-09-19T23:52:13Z</dcterms:created>
  <dcterms:modified xsi:type="dcterms:W3CDTF">2024-09-17T17:27:59Z</dcterms:modified>
</cp:coreProperties>
</file>