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8"/>
  </p:notesMasterIdLst>
  <p:sldIdLst>
    <p:sldId id="279" r:id="rId2"/>
    <p:sldId id="265" r:id="rId3"/>
    <p:sldId id="264" r:id="rId4"/>
    <p:sldId id="266" r:id="rId5"/>
    <p:sldId id="267" r:id="rId6"/>
    <p:sldId id="269" r:id="rId7"/>
    <p:sldId id="274" r:id="rId8"/>
    <p:sldId id="270" r:id="rId9"/>
    <p:sldId id="271" r:id="rId10"/>
    <p:sldId id="295" r:id="rId11"/>
    <p:sldId id="287" r:id="rId12"/>
    <p:sldId id="272" r:id="rId13"/>
    <p:sldId id="282" r:id="rId14"/>
    <p:sldId id="285" r:id="rId15"/>
    <p:sldId id="288" r:id="rId16"/>
    <p:sldId id="291" r:id="rId17"/>
    <p:sldId id="289" r:id="rId18"/>
    <p:sldId id="290" r:id="rId19"/>
    <p:sldId id="292" r:id="rId20"/>
    <p:sldId id="324" r:id="rId21"/>
    <p:sldId id="294" r:id="rId22"/>
    <p:sldId id="296" r:id="rId23"/>
    <p:sldId id="297" r:id="rId24"/>
    <p:sldId id="298" r:id="rId25"/>
    <p:sldId id="299" r:id="rId26"/>
    <p:sldId id="300" r:id="rId27"/>
    <p:sldId id="302" r:id="rId28"/>
    <p:sldId id="301" r:id="rId29"/>
    <p:sldId id="325" r:id="rId30"/>
    <p:sldId id="326" r:id="rId31"/>
    <p:sldId id="303" r:id="rId32"/>
    <p:sldId id="322" r:id="rId33"/>
    <p:sldId id="304" r:id="rId34"/>
    <p:sldId id="305" r:id="rId35"/>
    <p:sldId id="306" r:id="rId36"/>
    <p:sldId id="323" r:id="rId37"/>
    <p:sldId id="307" r:id="rId38"/>
    <p:sldId id="327" r:id="rId39"/>
    <p:sldId id="309" r:id="rId40"/>
    <p:sldId id="321" r:id="rId41"/>
    <p:sldId id="311" r:id="rId42"/>
    <p:sldId id="310" r:id="rId43"/>
    <p:sldId id="312" r:id="rId44"/>
    <p:sldId id="313" r:id="rId45"/>
    <p:sldId id="314" r:id="rId46"/>
    <p:sldId id="315" r:id="rId47"/>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B90DC-AE72-924F-A3AF-9EBD3976E182}" v="1" dt="2024-08-28T22:55:12.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94"/>
    <p:restoredTop sz="94539"/>
  </p:normalViewPr>
  <p:slideViewPr>
    <p:cSldViewPr snapToGrid="0">
      <p:cViewPr varScale="1">
        <p:scale>
          <a:sx n="85" d="100"/>
          <a:sy n="85" d="100"/>
        </p:scale>
        <p:origin x="208" y="8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ye, Raquel M." userId="74ad8915-a870-41ea-9cce-915b13d8a747" providerId="ADAL" clId="{1CCB90DC-AE72-924F-A3AF-9EBD3976E182}"/>
    <pc:docChg chg="custSel addSld delSld modSld">
      <pc:chgData name="Frye, Raquel M." userId="74ad8915-a870-41ea-9cce-915b13d8a747" providerId="ADAL" clId="{1CCB90DC-AE72-924F-A3AF-9EBD3976E182}" dt="2024-08-28T22:56:38.424" v="147" actId="27636"/>
      <pc:docMkLst>
        <pc:docMk/>
      </pc:docMkLst>
      <pc:sldChg chg="delSp modSp mod">
        <pc:chgData name="Frye, Raquel M." userId="74ad8915-a870-41ea-9cce-915b13d8a747" providerId="ADAL" clId="{1CCB90DC-AE72-924F-A3AF-9EBD3976E182}" dt="2024-08-28T22:50:10.290" v="69" actId="20577"/>
        <pc:sldMkLst>
          <pc:docMk/>
          <pc:sldMk cId="3732160226" sldId="267"/>
        </pc:sldMkLst>
        <pc:spChg chg="mod">
          <ac:chgData name="Frye, Raquel M." userId="74ad8915-a870-41ea-9cce-915b13d8a747" providerId="ADAL" clId="{1CCB90DC-AE72-924F-A3AF-9EBD3976E182}" dt="2024-08-28T22:50:10.290" v="69" actId="20577"/>
          <ac:spMkLst>
            <pc:docMk/>
            <pc:sldMk cId="3732160226" sldId="267"/>
            <ac:spMk id="2" creationId="{00000000-0000-0000-0000-000000000000}"/>
          </ac:spMkLst>
        </pc:spChg>
        <pc:spChg chg="del mod">
          <ac:chgData name="Frye, Raquel M." userId="74ad8915-a870-41ea-9cce-915b13d8a747" providerId="ADAL" clId="{1CCB90DC-AE72-924F-A3AF-9EBD3976E182}" dt="2024-08-28T22:49:31.604" v="1" actId="478"/>
          <ac:spMkLst>
            <pc:docMk/>
            <pc:sldMk cId="3732160226" sldId="267"/>
            <ac:spMk id="3" creationId="{1838F59C-F2C7-7084-F5A6-E6213BCDD9EA}"/>
          </ac:spMkLst>
        </pc:spChg>
      </pc:sldChg>
      <pc:sldChg chg="modSp mod">
        <pc:chgData name="Frye, Raquel M." userId="74ad8915-a870-41ea-9cce-915b13d8a747" providerId="ADAL" clId="{1CCB90DC-AE72-924F-A3AF-9EBD3976E182}" dt="2024-08-28T22:56:31.067" v="144" actId="27636"/>
        <pc:sldMkLst>
          <pc:docMk/>
          <pc:sldMk cId="3605603619" sldId="307"/>
        </pc:sldMkLst>
        <pc:spChg chg="mod">
          <ac:chgData name="Frye, Raquel M." userId="74ad8915-a870-41ea-9cce-915b13d8a747" providerId="ADAL" clId="{1CCB90DC-AE72-924F-A3AF-9EBD3976E182}" dt="2024-08-28T22:56:26.163" v="141" actId="1076"/>
          <ac:spMkLst>
            <pc:docMk/>
            <pc:sldMk cId="3605603619" sldId="307"/>
            <ac:spMk id="2" creationId="{00000000-0000-0000-0000-000000000000}"/>
          </ac:spMkLst>
        </pc:spChg>
        <pc:spChg chg="mod">
          <ac:chgData name="Frye, Raquel M." userId="74ad8915-a870-41ea-9cce-915b13d8a747" providerId="ADAL" clId="{1CCB90DC-AE72-924F-A3AF-9EBD3976E182}" dt="2024-08-28T22:56:31.067" v="144" actId="27636"/>
          <ac:spMkLst>
            <pc:docMk/>
            <pc:sldMk cId="3605603619" sldId="307"/>
            <ac:spMk id="3" creationId="{00000000-0000-0000-0000-000000000000}"/>
          </ac:spMkLst>
        </pc:spChg>
      </pc:sldChg>
      <pc:sldChg chg="del">
        <pc:chgData name="Frye, Raquel M." userId="74ad8915-a870-41ea-9cce-915b13d8a747" providerId="ADAL" clId="{1CCB90DC-AE72-924F-A3AF-9EBD3976E182}" dt="2024-08-28T22:52:56.388" v="71" actId="2696"/>
        <pc:sldMkLst>
          <pc:docMk/>
          <pc:sldMk cId="1690838363" sldId="318"/>
        </pc:sldMkLst>
      </pc:sldChg>
      <pc:sldChg chg="del">
        <pc:chgData name="Frye, Raquel M." userId="74ad8915-a870-41ea-9cce-915b13d8a747" providerId="ADAL" clId="{1CCB90DC-AE72-924F-A3AF-9EBD3976E182}" dt="2024-08-28T22:52:57.346" v="72" actId="2696"/>
        <pc:sldMkLst>
          <pc:docMk/>
          <pc:sldMk cId="2001389498" sldId="319"/>
        </pc:sldMkLst>
      </pc:sldChg>
      <pc:sldChg chg="modSp add mod">
        <pc:chgData name="Frye, Raquel M." userId="74ad8915-a870-41ea-9cce-915b13d8a747" providerId="ADAL" clId="{1CCB90DC-AE72-924F-A3AF-9EBD3976E182}" dt="2024-08-28T22:56:38.424" v="147" actId="27636"/>
        <pc:sldMkLst>
          <pc:docMk/>
          <pc:sldMk cId="4208689119" sldId="327"/>
        </pc:sldMkLst>
        <pc:spChg chg="mod">
          <ac:chgData name="Frye, Raquel M." userId="74ad8915-a870-41ea-9cce-915b13d8a747" providerId="ADAL" clId="{1CCB90DC-AE72-924F-A3AF-9EBD3976E182}" dt="2024-08-28T22:56:22.797" v="140" actId="1076"/>
          <ac:spMkLst>
            <pc:docMk/>
            <pc:sldMk cId="4208689119" sldId="327"/>
            <ac:spMk id="2" creationId="{00000000-0000-0000-0000-000000000000}"/>
          </ac:spMkLst>
        </pc:spChg>
        <pc:spChg chg="mod">
          <ac:chgData name="Frye, Raquel M." userId="74ad8915-a870-41ea-9cce-915b13d8a747" providerId="ADAL" clId="{1CCB90DC-AE72-924F-A3AF-9EBD3976E182}" dt="2024-08-28T22:56:38.424" v="147" actId="27636"/>
          <ac:spMkLst>
            <pc:docMk/>
            <pc:sldMk cId="4208689119" sldId="327"/>
            <ac:spMk id="3" creationId="{00000000-0000-0000-0000-000000000000}"/>
          </ac:spMkLst>
        </pc:spChg>
      </pc:sldChg>
    </pc:docChg>
  </pc:docChgLst>
  <pc:docChgLst>
    <pc:chgData name="Frye, Raquel M." userId="74ad8915-a870-41ea-9cce-915b13d8a747" providerId="ADAL" clId="{50DCA072-8ACE-4BE7-9890-36EF6669FEE8}"/>
    <pc:docChg chg="custSel addSld delSld modSld replTag">
      <pc:chgData name="Frye, Raquel M." userId="74ad8915-a870-41ea-9cce-915b13d8a747" providerId="ADAL" clId="{50DCA072-8ACE-4BE7-9890-36EF6669FEE8}" dt="2024-08-27T20:28:14.974" v="757"/>
      <pc:docMkLst>
        <pc:docMk/>
      </pc:docMkLst>
      <pc:sldChg chg="addSp modSp">
        <pc:chgData name="Frye, Raquel M." userId="74ad8915-a870-41ea-9cce-915b13d8a747" providerId="ADAL" clId="{50DCA072-8ACE-4BE7-9890-36EF6669FEE8}" dt="2024-08-27T19:17:05.321" v="49" actId="14826"/>
        <pc:sldMkLst>
          <pc:docMk/>
          <pc:sldMk cId="3732160226" sldId="267"/>
        </pc:sldMkLst>
        <pc:spChg chg="add mod">
          <ac:chgData name="Frye, Raquel M." userId="74ad8915-a870-41ea-9cce-915b13d8a747" providerId="ADAL" clId="{50DCA072-8ACE-4BE7-9890-36EF6669FEE8}" dt="2024-08-27T19:17:05.321" v="49" actId="14826"/>
          <ac:spMkLst>
            <pc:docMk/>
            <pc:sldMk cId="3732160226" sldId="267"/>
            <ac:spMk id="3" creationId="{1838F59C-F2C7-7084-F5A6-E6213BCDD9EA}"/>
          </ac:spMkLst>
        </pc:spChg>
        <pc:picChg chg="mod">
          <ac:chgData name="Frye, Raquel M." userId="74ad8915-a870-41ea-9cce-915b13d8a747" providerId="ADAL" clId="{50DCA072-8ACE-4BE7-9890-36EF6669FEE8}" dt="2024-08-27T19:17:05.321" v="49" actId="14826"/>
          <ac:picMkLst>
            <pc:docMk/>
            <pc:sldMk cId="3732160226" sldId="267"/>
            <ac:picMk id="4" creationId="{00000000-0000-0000-0000-000000000000}"/>
          </ac:picMkLst>
        </pc:picChg>
      </pc:sldChg>
      <pc:sldChg chg="addSp modSp mod">
        <pc:chgData name="Frye, Raquel M." userId="74ad8915-a870-41ea-9cce-915b13d8a747" providerId="ADAL" clId="{50DCA072-8ACE-4BE7-9890-36EF6669FEE8}" dt="2024-08-27T19:19:40.406" v="56" actId="1076"/>
        <pc:sldMkLst>
          <pc:docMk/>
          <pc:sldMk cId="2439787209" sldId="271"/>
        </pc:sldMkLst>
        <pc:spChg chg="mod">
          <ac:chgData name="Frye, Raquel M." userId="74ad8915-a870-41ea-9cce-915b13d8a747" providerId="ADAL" clId="{50DCA072-8ACE-4BE7-9890-36EF6669FEE8}" dt="2024-08-27T19:18:46.655" v="50" actId="113"/>
          <ac:spMkLst>
            <pc:docMk/>
            <pc:sldMk cId="2439787209" sldId="271"/>
            <ac:spMk id="3" creationId="{00000000-0000-0000-0000-000000000000}"/>
          </ac:spMkLst>
        </pc:spChg>
        <pc:picChg chg="add mod">
          <ac:chgData name="Frye, Raquel M." userId="74ad8915-a870-41ea-9cce-915b13d8a747" providerId="ADAL" clId="{50DCA072-8ACE-4BE7-9890-36EF6669FEE8}" dt="2024-08-27T19:19:40.406" v="56" actId="1076"/>
          <ac:picMkLst>
            <pc:docMk/>
            <pc:sldMk cId="2439787209" sldId="271"/>
            <ac:picMk id="4" creationId="{5261DA5D-394D-3180-38EC-BCB3AF6F4AD1}"/>
          </ac:picMkLst>
        </pc:picChg>
      </pc:sldChg>
      <pc:sldChg chg="addSp modSp mod">
        <pc:chgData name="Frye, Raquel M." userId="74ad8915-a870-41ea-9cce-915b13d8a747" providerId="ADAL" clId="{50DCA072-8ACE-4BE7-9890-36EF6669FEE8}" dt="2024-08-27T19:21:13.915" v="176" actId="1076"/>
        <pc:sldMkLst>
          <pc:docMk/>
          <pc:sldMk cId="1467716149" sldId="272"/>
        </pc:sldMkLst>
        <pc:spChg chg="mod">
          <ac:chgData name="Frye, Raquel M." userId="74ad8915-a870-41ea-9cce-915b13d8a747" providerId="ADAL" clId="{50DCA072-8ACE-4BE7-9890-36EF6669FEE8}" dt="2024-08-27T19:21:13.915" v="176" actId="1076"/>
          <ac:spMkLst>
            <pc:docMk/>
            <pc:sldMk cId="1467716149" sldId="272"/>
            <ac:spMk id="3" creationId="{00000000-0000-0000-0000-000000000000}"/>
          </ac:spMkLst>
        </pc:spChg>
        <pc:spChg chg="add mod">
          <ac:chgData name="Frye, Raquel M." userId="74ad8915-a870-41ea-9cce-915b13d8a747" providerId="ADAL" clId="{50DCA072-8ACE-4BE7-9890-36EF6669FEE8}" dt="2024-08-27T19:20:22.595" v="80" actId="1076"/>
          <ac:spMkLst>
            <pc:docMk/>
            <pc:sldMk cId="1467716149" sldId="272"/>
            <ac:spMk id="5" creationId="{2724919F-0D37-D20E-FF3A-DAAEDC78F5BF}"/>
          </ac:spMkLst>
        </pc:spChg>
        <pc:spChg chg="add mod">
          <ac:chgData name="Frye, Raquel M." userId="74ad8915-a870-41ea-9cce-915b13d8a747" providerId="ADAL" clId="{50DCA072-8ACE-4BE7-9890-36EF6669FEE8}" dt="2024-08-27T19:20:18.932" v="79" actId="1076"/>
          <ac:spMkLst>
            <pc:docMk/>
            <pc:sldMk cId="1467716149" sldId="272"/>
            <ac:spMk id="6" creationId="{926ACEB0-CC6E-26D1-AAF4-674642337CC5}"/>
          </ac:spMkLst>
        </pc:spChg>
      </pc:sldChg>
      <pc:sldChg chg="del">
        <pc:chgData name="Frye, Raquel M." userId="74ad8915-a870-41ea-9cce-915b13d8a747" providerId="ADAL" clId="{50DCA072-8ACE-4BE7-9890-36EF6669FEE8}" dt="2024-08-27T19:08:21.228" v="0" actId="47"/>
        <pc:sldMkLst>
          <pc:docMk/>
          <pc:sldMk cId="3186786232" sldId="273"/>
        </pc:sldMkLst>
      </pc:sldChg>
      <pc:sldChg chg="modSp mod">
        <pc:chgData name="Frye, Raquel M." userId="74ad8915-a870-41ea-9cce-915b13d8a747" providerId="ADAL" clId="{50DCA072-8ACE-4BE7-9890-36EF6669FEE8}" dt="2024-08-27T19:25:21.490" v="226" actId="14100"/>
        <pc:sldMkLst>
          <pc:docMk/>
          <pc:sldMk cId="330184389" sldId="274"/>
        </pc:sldMkLst>
        <pc:spChg chg="mod">
          <ac:chgData name="Frye, Raquel M." userId="74ad8915-a870-41ea-9cce-915b13d8a747" providerId="ADAL" clId="{50DCA072-8ACE-4BE7-9890-36EF6669FEE8}" dt="2024-08-27T19:25:15.049" v="224" actId="14100"/>
          <ac:spMkLst>
            <pc:docMk/>
            <pc:sldMk cId="330184389" sldId="274"/>
            <ac:spMk id="3" creationId="{00000000-0000-0000-0000-000000000000}"/>
          </ac:spMkLst>
        </pc:spChg>
        <pc:cxnChg chg="mod">
          <ac:chgData name="Frye, Raquel M." userId="74ad8915-a870-41ea-9cce-915b13d8a747" providerId="ADAL" clId="{50DCA072-8ACE-4BE7-9890-36EF6669FEE8}" dt="2024-08-27T19:25:21.490" v="226" actId="14100"/>
          <ac:cxnSpMkLst>
            <pc:docMk/>
            <pc:sldMk cId="330184389" sldId="274"/>
            <ac:cxnSpMk id="5" creationId="{00000000-0000-0000-0000-000000000000}"/>
          </ac:cxnSpMkLst>
        </pc:cxnChg>
      </pc:sldChg>
      <pc:sldChg chg="addSp delSp modSp mod">
        <pc:chgData name="Frye, Raquel M." userId="74ad8915-a870-41ea-9cce-915b13d8a747" providerId="ADAL" clId="{50DCA072-8ACE-4BE7-9890-36EF6669FEE8}" dt="2024-08-27T19:16:44.652" v="48" actId="20577"/>
        <pc:sldMkLst>
          <pc:docMk/>
          <pc:sldMk cId="1314437522" sldId="279"/>
        </pc:sldMkLst>
        <pc:spChg chg="add del mod">
          <ac:chgData name="Frye, Raquel M." userId="74ad8915-a870-41ea-9cce-915b13d8a747" providerId="ADAL" clId="{50DCA072-8ACE-4BE7-9890-36EF6669FEE8}" dt="2024-08-27T19:16:30.165" v="12" actId="14826"/>
          <ac:spMkLst>
            <pc:docMk/>
            <pc:sldMk cId="1314437522" sldId="279"/>
            <ac:spMk id="2" creationId="{3DCAF674-26A9-3CB8-6F80-BC1395C5A63B}"/>
          </ac:spMkLst>
        </pc:spChg>
        <pc:spChg chg="mod">
          <ac:chgData name="Frye, Raquel M." userId="74ad8915-a870-41ea-9cce-915b13d8a747" providerId="ADAL" clId="{50DCA072-8ACE-4BE7-9890-36EF6669FEE8}" dt="2024-08-27T19:16:44.652" v="48" actId="20577"/>
          <ac:spMkLst>
            <pc:docMk/>
            <pc:sldMk cId="1314437522" sldId="279"/>
            <ac:spMk id="4" creationId="{00000000-0000-0000-0000-000000000000}"/>
          </ac:spMkLst>
        </pc:spChg>
        <pc:picChg chg="mod">
          <ac:chgData name="Frye, Raquel M." userId="74ad8915-a870-41ea-9cce-915b13d8a747" providerId="ADAL" clId="{50DCA072-8ACE-4BE7-9890-36EF6669FEE8}" dt="2024-08-27T19:16:30.165" v="12" actId="14826"/>
          <ac:picMkLst>
            <pc:docMk/>
            <pc:sldMk cId="1314437522" sldId="279"/>
            <ac:picMk id="7" creationId="{00000000-0000-0000-0000-000000000000}"/>
          </ac:picMkLst>
        </pc:picChg>
      </pc:sldChg>
      <pc:sldChg chg="del">
        <pc:chgData name="Frye, Raquel M." userId="74ad8915-a870-41ea-9cce-915b13d8a747" providerId="ADAL" clId="{50DCA072-8ACE-4BE7-9890-36EF6669FEE8}" dt="2024-08-27T19:08:23.080" v="1" actId="47"/>
        <pc:sldMkLst>
          <pc:docMk/>
          <pc:sldMk cId="4133150663" sldId="281"/>
        </pc:sldMkLst>
      </pc:sldChg>
      <pc:sldChg chg="addSp modSp mod modAnim">
        <pc:chgData name="Frye, Raquel M." userId="74ad8915-a870-41ea-9cce-915b13d8a747" providerId="ADAL" clId="{50DCA072-8ACE-4BE7-9890-36EF6669FEE8}" dt="2024-08-27T19:09:35.745" v="10"/>
        <pc:sldMkLst>
          <pc:docMk/>
          <pc:sldMk cId="414140011" sldId="288"/>
        </pc:sldMkLst>
        <pc:spChg chg="mod">
          <ac:chgData name="Frye, Raquel M." userId="74ad8915-a870-41ea-9cce-915b13d8a747" providerId="ADAL" clId="{50DCA072-8ACE-4BE7-9890-36EF6669FEE8}" dt="2024-08-27T19:08:41.560" v="2" actId="1076"/>
          <ac:spMkLst>
            <pc:docMk/>
            <pc:sldMk cId="414140011" sldId="288"/>
            <ac:spMk id="3" creationId="{00000000-0000-0000-0000-000000000000}"/>
          </ac:spMkLst>
        </pc:spChg>
        <pc:spChg chg="add mod">
          <ac:chgData name="Frye, Raquel M." userId="74ad8915-a870-41ea-9cce-915b13d8a747" providerId="ADAL" clId="{50DCA072-8ACE-4BE7-9890-36EF6669FEE8}" dt="2024-08-27T19:08:59.230" v="9" actId="1076"/>
          <ac:spMkLst>
            <pc:docMk/>
            <pc:sldMk cId="414140011" sldId="288"/>
            <ac:spMk id="4" creationId="{25EF278D-8DA6-35AF-A403-A50C77AB6A85}"/>
          </ac:spMkLst>
        </pc:spChg>
      </pc:sldChg>
      <pc:sldChg chg="modSp mod">
        <pc:chgData name="Frye, Raquel M." userId="74ad8915-a870-41ea-9cce-915b13d8a747" providerId="ADAL" clId="{50DCA072-8ACE-4BE7-9890-36EF6669FEE8}" dt="2024-08-27T19:27:24.168" v="405" actId="20577"/>
        <pc:sldMkLst>
          <pc:docMk/>
          <pc:sldMk cId="128200056" sldId="292"/>
        </pc:sldMkLst>
        <pc:spChg chg="mod">
          <ac:chgData name="Frye, Raquel M." userId="74ad8915-a870-41ea-9cce-915b13d8a747" providerId="ADAL" clId="{50DCA072-8ACE-4BE7-9890-36EF6669FEE8}" dt="2024-08-27T19:27:24.168" v="405" actId="20577"/>
          <ac:spMkLst>
            <pc:docMk/>
            <pc:sldMk cId="128200056" sldId="292"/>
            <ac:spMk id="3" creationId="{00000000-0000-0000-0000-000000000000}"/>
          </ac:spMkLst>
        </pc:spChg>
      </pc:sldChg>
      <pc:sldChg chg="addSp delSp modSp mod">
        <pc:chgData name="Frye, Raquel M." userId="74ad8915-a870-41ea-9cce-915b13d8a747" providerId="ADAL" clId="{50DCA072-8ACE-4BE7-9890-36EF6669FEE8}" dt="2024-08-27T19:47:29.182" v="637" actId="1076"/>
        <pc:sldMkLst>
          <pc:docMk/>
          <pc:sldMk cId="3553081379" sldId="297"/>
        </pc:sldMkLst>
        <pc:spChg chg="mod">
          <ac:chgData name="Frye, Raquel M." userId="74ad8915-a870-41ea-9cce-915b13d8a747" providerId="ADAL" clId="{50DCA072-8ACE-4BE7-9890-36EF6669FEE8}" dt="2024-08-27T19:47:27.384" v="636" actId="403"/>
          <ac:spMkLst>
            <pc:docMk/>
            <pc:sldMk cId="3553081379" sldId="297"/>
            <ac:spMk id="3" creationId="{00000000-0000-0000-0000-000000000000}"/>
          </ac:spMkLst>
        </pc:spChg>
        <pc:spChg chg="add del mod">
          <ac:chgData name="Frye, Raquel M." userId="74ad8915-a870-41ea-9cce-915b13d8a747" providerId="ADAL" clId="{50DCA072-8ACE-4BE7-9890-36EF6669FEE8}" dt="2024-08-27T19:44:19.851" v="607" actId="478"/>
          <ac:spMkLst>
            <pc:docMk/>
            <pc:sldMk cId="3553081379" sldId="297"/>
            <ac:spMk id="12" creationId="{4E395BAC-3015-559F-6941-15D9DFEFE5CE}"/>
          </ac:spMkLst>
        </pc:spChg>
        <pc:spChg chg="add del mod">
          <ac:chgData name="Frye, Raquel M." userId="74ad8915-a870-41ea-9cce-915b13d8a747" providerId="ADAL" clId="{50DCA072-8ACE-4BE7-9890-36EF6669FEE8}" dt="2024-08-27T19:45:48.601" v="620" actId="478"/>
          <ac:spMkLst>
            <pc:docMk/>
            <pc:sldMk cId="3553081379" sldId="297"/>
            <ac:spMk id="16" creationId="{3CDE83AC-B968-3495-019C-4828C1E400F4}"/>
          </ac:spMkLst>
        </pc:spChg>
        <pc:spChg chg="mod">
          <ac:chgData name="Frye, Raquel M." userId="74ad8915-a870-41ea-9cce-915b13d8a747" providerId="ADAL" clId="{50DCA072-8ACE-4BE7-9890-36EF6669FEE8}" dt="2024-08-27T19:47:19.679" v="633" actId="1076"/>
          <ac:spMkLst>
            <pc:docMk/>
            <pc:sldMk cId="3553081379" sldId="297"/>
            <ac:spMk id="21" creationId="{00000000-0000-0000-0000-000000000000}"/>
          </ac:spMkLst>
        </pc:spChg>
        <pc:picChg chg="add del mod">
          <ac:chgData name="Frye, Raquel M." userId="74ad8915-a870-41ea-9cce-915b13d8a747" providerId="ADAL" clId="{50DCA072-8ACE-4BE7-9890-36EF6669FEE8}" dt="2024-08-27T19:45:52.952" v="622" actId="478"/>
          <ac:picMkLst>
            <pc:docMk/>
            <pc:sldMk cId="3553081379" sldId="297"/>
            <ac:picMk id="11" creationId="{00284595-DB63-B009-7CFA-2DC1AAE29A0C}"/>
          </ac:picMkLst>
        </pc:picChg>
        <pc:picChg chg="add del mod">
          <ac:chgData name="Frye, Raquel M." userId="74ad8915-a870-41ea-9cce-915b13d8a747" providerId="ADAL" clId="{50DCA072-8ACE-4BE7-9890-36EF6669FEE8}" dt="2024-08-27T19:45:50.808" v="621" actId="478"/>
          <ac:picMkLst>
            <pc:docMk/>
            <pc:sldMk cId="3553081379" sldId="297"/>
            <ac:picMk id="15" creationId="{79B371E5-D211-E380-4A6F-0F583EA5C9A9}"/>
          </ac:picMkLst>
        </pc:picChg>
        <pc:picChg chg="add mod">
          <ac:chgData name="Frye, Raquel M." userId="74ad8915-a870-41ea-9cce-915b13d8a747" providerId="ADAL" clId="{50DCA072-8ACE-4BE7-9890-36EF6669FEE8}" dt="2024-08-27T19:47:24.751" v="635" actId="1076"/>
          <ac:picMkLst>
            <pc:docMk/>
            <pc:sldMk cId="3553081379" sldId="297"/>
            <ac:picMk id="1026" creationId="{940A028E-AE2F-CB19-72B2-93248B82012F}"/>
          </ac:picMkLst>
        </pc:picChg>
        <pc:picChg chg="add mod">
          <ac:chgData name="Frye, Raquel M." userId="74ad8915-a870-41ea-9cce-915b13d8a747" providerId="ADAL" clId="{50DCA072-8ACE-4BE7-9890-36EF6669FEE8}" dt="2024-08-27T19:47:29.182" v="637" actId="1076"/>
          <ac:picMkLst>
            <pc:docMk/>
            <pc:sldMk cId="3553081379" sldId="297"/>
            <ac:picMk id="1028" creationId="{1B31FDF6-0350-C164-F1A2-B26182690F1C}"/>
          </ac:picMkLst>
        </pc:picChg>
      </pc:sldChg>
      <pc:sldChg chg="modSp mod">
        <pc:chgData name="Frye, Raquel M." userId="74ad8915-a870-41ea-9cce-915b13d8a747" providerId="ADAL" clId="{50DCA072-8ACE-4BE7-9890-36EF6669FEE8}" dt="2024-08-27T19:48:10.526" v="640" actId="1076"/>
        <pc:sldMkLst>
          <pc:docMk/>
          <pc:sldMk cId="3165240252" sldId="298"/>
        </pc:sldMkLst>
        <pc:spChg chg="mod">
          <ac:chgData name="Frye, Raquel M." userId="74ad8915-a870-41ea-9cce-915b13d8a747" providerId="ADAL" clId="{50DCA072-8ACE-4BE7-9890-36EF6669FEE8}" dt="2024-08-27T19:48:06.331" v="639"/>
          <ac:spMkLst>
            <pc:docMk/>
            <pc:sldMk cId="3165240252" sldId="298"/>
            <ac:spMk id="3" creationId="{00000000-0000-0000-0000-000000000000}"/>
          </ac:spMkLst>
        </pc:spChg>
        <pc:spChg chg="mod">
          <ac:chgData name="Frye, Raquel M." userId="74ad8915-a870-41ea-9cce-915b13d8a747" providerId="ADAL" clId="{50DCA072-8ACE-4BE7-9890-36EF6669FEE8}" dt="2024-08-27T19:48:10.526" v="640" actId="1076"/>
          <ac:spMkLst>
            <pc:docMk/>
            <pc:sldMk cId="3165240252" sldId="298"/>
            <ac:spMk id="14" creationId="{00000000-0000-0000-0000-000000000000}"/>
          </ac:spMkLst>
        </pc:spChg>
      </pc:sldChg>
      <pc:sldChg chg="modSp mod">
        <pc:chgData name="Frye, Raquel M." userId="74ad8915-a870-41ea-9cce-915b13d8a747" providerId="ADAL" clId="{50DCA072-8ACE-4BE7-9890-36EF6669FEE8}" dt="2024-08-27T20:26:47.197" v="694" actId="113"/>
        <pc:sldMkLst>
          <pc:docMk/>
          <pc:sldMk cId="1091187919" sldId="301"/>
        </pc:sldMkLst>
        <pc:spChg chg="mod">
          <ac:chgData name="Frye, Raquel M." userId="74ad8915-a870-41ea-9cce-915b13d8a747" providerId="ADAL" clId="{50DCA072-8ACE-4BE7-9890-36EF6669FEE8}" dt="2024-08-27T20:26:47.197" v="694" actId="113"/>
          <ac:spMkLst>
            <pc:docMk/>
            <pc:sldMk cId="1091187919" sldId="301"/>
            <ac:spMk id="3" creationId="{00000000-0000-0000-0000-000000000000}"/>
          </ac:spMkLst>
        </pc:spChg>
      </pc:sldChg>
      <pc:sldChg chg="addSp delSp modSp mod modAnim">
        <pc:chgData name="Frye, Raquel M." userId="74ad8915-a870-41ea-9cce-915b13d8a747" providerId="ADAL" clId="{50DCA072-8ACE-4BE7-9890-36EF6669FEE8}" dt="2024-08-27T20:28:14.974" v="757"/>
        <pc:sldMkLst>
          <pc:docMk/>
          <pc:sldMk cId="2869311951" sldId="303"/>
        </pc:sldMkLst>
        <pc:spChg chg="mod">
          <ac:chgData name="Frye, Raquel M." userId="74ad8915-a870-41ea-9cce-915b13d8a747" providerId="ADAL" clId="{50DCA072-8ACE-4BE7-9890-36EF6669FEE8}" dt="2024-08-27T20:27:37.532" v="749" actId="113"/>
          <ac:spMkLst>
            <pc:docMk/>
            <pc:sldMk cId="2869311951" sldId="303"/>
            <ac:spMk id="3" creationId="{00000000-0000-0000-0000-000000000000}"/>
          </ac:spMkLst>
        </pc:spChg>
        <pc:spChg chg="add del mod">
          <ac:chgData name="Frye, Raquel M." userId="74ad8915-a870-41ea-9cce-915b13d8a747" providerId="ADAL" clId="{50DCA072-8ACE-4BE7-9890-36EF6669FEE8}" dt="2024-08-27T20:28:14.974" v="757"/>
          <ac:spMkLst>
            <pc:docMk/>
            <pc:sldMk cId="2869311951" sldId="303"/>
            <ac:spMk id="6" creationId="{6477B606-A22B-693A-43DB-3F9E90877622}"/>
          </ac:spMkLst>
        </pc:spChg>
        <pc:picChg chg="add mod">
          <ac:chgData name="Frye, Raquel M." userId="74ad8915-a870-41ea-9cce-915b13d8a747" providerId="ADAL" clId="{50DCA072-8ACE-4BE7-9890-36EF6669FEE8}" dt="2024-08-27T20:28:07.072" v="753" actId="962"/>
          <ac:picMkLst>
            <pc:docMk/>
            <pc:sldMk cId="2869311951" sldId="303"/>
            <ac:picMk id="5" creationId="{8DCB3824-0D33-9E19-0200-5BEF815BE05B}"/>
          </ac:picMkLst>
        </pc:picChg>
      </pc:sldChg>
      <pc:sldChg chg="addSp modSp add mod setBg replTag">
        <pc:chgData name="Frye, Raquel M." userId="74ad8915-a870-41ea-9cce-915b13d8a747" providerId="ADAL" clId="{50DCA072-8ACE-4BE7-9890-36EF6669FEE8}" dt="2024-08-27T19:31:34.925" v="462" actId="27636"/>
        <pc:sldMkLst>
          <pc:docMk/>
          <pc:sldMk cId="978008464" sldId="324"/>
        </pc:sldMkLst>
        <pc:spChg chg="add mod replST">
          <ac:chgData name="Frye, Raquel M." userId="74ad8915-a870-41ea-9cce-915b13d8a747" providerId="ADAL" clId="{50DCA072-8ACE-4BE7-9890-36EF6669FEE8}" dt="2024-08-27T19:31:34.925" v="462" actId="27636"/>
          <ac:spMkLst>
            <pc:docMk/>
            <pc:sldMk cId="978008464" sldId="324"/>
            <ac:spMk id="2" creationId="{D355DA94-C26A-A782-19D2-B59912D710D0}"/>
          </ac:spMkLst>
        </pc:spChg>
        <pc:spChg chg="add mod replST">
          <ac:chgData name="Frye, Raquel M." userId="74ad8915-a870-41ea-9cce-915b13d8a747" providerId="ADAL" clId="{50DCA072-8ACE-4BE7-9890-36EF6669FEE8}" dt="2024-08-27T19:31:34.865" v="446"/>
          <ac:spMkLst>
            <pc:docMk/>
            <pc:sldMk cId="978008464" sldId="324"/>
            <ac:spMk id="9" creationId="{E8611378-7F38-5ACB-6967-873680AECA5E}"/>
          </ac:spMkLst>
        </pc:spChg>
        <pc:spChg chg="add mod replST">
          <ac:chgData name="Frye, Raquel M." userId="74ad8915-a870-41ea-9cce-915b13d8a747" providerId="ADAL" clId="{50DCA072-8ACE-4BE7-9890-36EF6669FEE8}" dt="2024-08-27T19:31:34.877" v="457"/>
          <ac:spMkLst>
            <pc:docMk/>
            <pc:sldMk cId="978008464" sldId="324"/>
            <ac:spMk id="10" creationId="{929BF818-2CB2-D8CC-E698-281635315AC7}"/>
          </ac:spMkLst>
        </pc:spChg>
        <pc:picChg chg="add mod replST">
          <ac:chgData name="Frye, Raquel M." userId="74ad8915-a870-41ea-9cce-915b13d8a747" providerId="ADAL" clId="{50DCA072-8ACE-4BE7-9890-36EF6669FEE8}" dt="2024-08-27T19:31:34.767" v="430"/>
          <ac:picMkLst>
            <pc:docMk/>
            <pc:sldMk cId="978008464" sldId="324"/>
            <ac:picMk id="4" creationId="{06517890-F577-2995-2DBD-9892A75367F4}"/>
          </ac:picMkLst>
        </pc:picChg>
        <pc:picChg chg="add mod replST">
          <ac:chgData name="Frye, Raquel M." userId="74ad8915-a870-41ea-9cce-915b13d8a747" providerId="ADAL" clId="{50DCA072-8ACE-4BE7-9890-36EF6669FEE8}" dt="2024-08-27T19:31:34.804" v="433"/>
          <ac:picMkLst>
            <pc:docMk/>
            <pc:sldMk cId="978008464" sldId="324"/>
            <ac:picMk id="6" creationId="{F63CB81A-4926-22EA-E91C-80EDD2C703E7}"/>
          </ac:picMkLst>
        </pc:picChg>
        <pc:picChg chg="add mod replST">
          <ac:chgData name="Frye, Raquel M." userId="74ad8915-a870-41ea-9cce-915b13d8a747" providerId="ADAL" clId="{50DCA072-8ACE-4BE7-9890-36EF6669FEE8}" dt="2024-08-27T19:31:34.859" v="437"/>
          <ac:picMkLst>
            <pc:docMk/>
            <pc:sldMk cId="978008464" sldId="324"/>
            <ac:picMk id="8" creationId="{F8EA4DCD-8EF2-229C-0A78-F706890266BB}"/>
          </ac:picMkLst>
        </pc:picChg>
      </pc:sldChg>
      <pc:sldChg chg="addSp modSp add mod setBg modAnim replTag">
        <pc:chgData name="Frye, Raquel M." userId="74ad8915-a870-41ea-9cce-915b13d8a747" providerId="ADAL" clId="{50DCA072-8ACE-4BE7-9890-36EF6669FEE8}" dt="2024-08-27T20:26:32.324" v="693" actId="27636"/>
        <pc:sldMkLst>
          <pc:docMk/>
          <pc:sldMk cId="1026367779" sldId="325"/>
        </pc:sldMkLst>
        <pc:spChg chg="add mod replST">
          <ac:chgData name="Frye, Raquel M." userId="74ad8915-a870-41ea-9cce-915b13d8a747" providerId="ADAL" clId="{50DCA072-8ACE-4BE7-9890-36EF6669FEE8}" dt="2024-08-27T20:26:32.324" v="693" actId="27636"/>
          <ac:spMkLst>
            <pc:docMk/>
            <pc:sldMk cId="1026367779" sldId="325"/>
            <ac:spMk id="2" creationId="{0C054C07-B183-4907-8FE9-B633D1831C6A}"/>
          </ac:spMkLst>
        </pc:spChg>
        <pc:spChg chg="add mod replST">
          <ac:chgData name="Frye, Raquel M." userId="74ad8915-a870-41ea-9cce-915b13d8a747" providerId="ADAL" clId="{50DCA072-8ACE-4BE7-9890-36EF6669FEE8}" dt="2024-08-27T20:26:32.279" v="675"/>
          <ac:spMkLst>
            <pc:docMk/>
            <pc:sldMk cId="1026367779" sldId="325"/>
            <ac:spMk id="9" creationId="{E6FC390E-3EC9-BBD0-73B4-59B693E1C424}"/>
          </ac:spMkLst>
        </pc:spChg>
        <pc:spChg chg="add mod replST">
          <ac:chgData name="Frye, Raquel M." userId="74ad8915-a870-41ea-9cce-915b13d8a747" providerId="ADAL" clId="{50DCA072-8ACE-4BE7-9890-36EF6669FEE8}" dt="2024-08-27T20:26:32.283" v="686"/>
          <ac:spMkLst>
            <pc:docMk/>
            <pc:sldMk cId="1026367779" sldId="325"/>
            <ac:spMk id="10" creationId="{EF9ACEE7-90B9-4F3D-BD3D-5C932F4AC672}"/>
          </ac:spMkLst>
        </pc:spChg>
        <pc:picChg chg="add mod replST">
          <ac:chgData name="Frye, Raquel M." userId="74ad8915-a870-41ea-9cce-915b13d8a747" providerId="ADAL" clId="{50DCA072-8ACE-4BE7-9890-36EF6669FEE8}" dt="2024-08-27T20:26:32.183" v="659"/>
          <ac:picMkLst>
            <pc:docMk/>
            <pc:sldMk cId="1026367779" sldId="325"/>
            <ac:picMk id="4" creationId="{0786F304-ECFC-4E8F-9DB9-EECD9D38183C}"/>
          </ac:picMkLst>
        </pc:picChg>
        <pc:picChg chg="add mod replST">
          <ac:chgData name="Frye, Raquel M." userId="74ad8915-a870-41ea-9cce-915b13d8a747" providerId="ADAL" clId="{50DCA072-8ACE-4BE7-9890-36EF6669FEE8}" dt="2024-08-27T20:26:32.222" v="662"/>
          <ac:picMkLst>
            <pc:docMk/>
            <pc:sldMk cId="1026367779" sldId="325"/>
            <ac:picMk id="6" creationId="{6F3CAB16-DD6E-ED6C-A278-676ACAE502CA}"/>
          </ac:picMkLst>
        </pc:picChg>
        <pc:picChg chg="add mod replST">
          <ac:chgData name="Frye, Raquel M." userId="74ad8915-a870-41ea-9cce-915b13d8a747" providerId="ADAL" clId="{50DCA072-8ACE-4BE7-9890-36EF6669FEE8}" dt="2024-08-27T20:26:32.275" v="666"/>
          <ac:picMkLst>
            <pc:docMk/>
            <pc:sldMk cId="1026367779" sldId="325"/>
            <ac:picMk id="8" creationId="{3C3725F2-25A4-DF69-1698-BAC16DE140F0}"/>
          </ac:picMkLst>
        </pc:picChg>
      </pc:sldChg>
      <pc:sldChg chg="addSp modSp add del mod setBg replTag">
        <pc:chgData name="Frye, Raquel M." userId="74ad8915-a870-41ea-9cce-915b13d8a747" providerId="ADAL" clId="{50DCA072-8ACE-4BE7-9890-36EF6669FEE8}" dt="2024-08-27T19:42:04.840" v="515" actId="2696"/>
        <pc:sldMkLst>
          <pc:docMk/>
          <pc:sldMk cId="1080652090" sldId="325"/>
        </pc:sldMkLst>
        <pc:spChg chg="add mod replST">
          <ac:chgData name="Frye, Raquel M." userId="74ad8915-a870-41ea-9cce-915b13d8a747" providerId="ADAL" clId="{50DCA072-8ACE-4BE7-9890-36EF6669FEE8}" dt="2024-08-27T19:41:55.408" v="514" actId="27636"/>
          <ac:spMkLst>
            <pc:docMk/>
            <pc:sldMk cId="1080652090" sldId="325"/>
            <ac:spMk id="2" creationId="{BE5F09EB-F313-79D1-F127-87E86C6FA6B7}"/>
          </ac:spMkLst>
        </pc:spChg>
        <pc:spChg chg="add mod replST">
          <ac:chgData name="Frye, Raquel M." userId="74ad8915-a870-41ea-9cce-915b13d8a747" providerId="ADAL" clId="{50DCA072-8ACE-4BE7-9890-36EF6669FEE8}" dt="2024-08-27T19:41:55.382" v="497"/>
          <ac:spMkLst>
            <pc:docMk/>
            <pc:sldMk cId="1080652090" sldId="325"/>
            <ac:spMk id="9" creationId="{9EFD3D15-677C-1138-D7F7-70542011C03E}"/>
          </ac:spMkLst>
        </pc:spChg>
        <pc:spChg chg="add mod replST">
          <ac:chgData name="Frye, Raquel M." userId="74ad8915-a870-41ea-9cce-915b13d8a747" providerId="ADAL" clId="{50DCA072-8ACE-4BE7-9890-36EF6669FEE8}" dt="2024-08-27T19:41:55.407" v="513" actId="27636"/>
          <ac:spMkLst>
            <pc:docMk/>
            <pc:sldMk cId="1080652090" sldId="325"/>
            <ac:spMk id="10" creationId="{9E133037-7D79-06C7-F377-864F3BE04E37}"/>
          </ac:spMkLst>
        </pc:spChg>
        <pc:picChg chg="add mod replST">
          <ac:chgData name="Frye, Raquel M." userId="74ad8915-a870-41ea-9cce-915b13d8a747" providerId="ADAL" clId="{50DCA072-8ACE-4BE7-9890-36EF6669FEE8}" dt="2024-08-27T19:41:55.302" v="481"/>
          <ac:picMkLst>
            <pc:docMk/>
            <pc:sldMk cId="1080652090" sldId="325"/>
            <ac:picMk id="4" creationId="{F22AE4CC-9FAC-0859-FB77-4997193FEC4E}"/>
          </ac:picMkLst>
        </pc:picChg>
        <pc:picChg chg="add mod replST">
          <ac:chgData name="Frye, Raquel M." userId="74ad8915-a870-41ea-9cce-915b13d8a747" providerId="ADAL" clId="{50DCA072-8ACE-4BE7-9890-36EF6669FEE8}" dt="2024-08-27T19:41:55.341" v="484"/>
          <ac:picMkLst>
            <pc:docMk/>
            <pc:sldMk cId="1080652090" sldId="325"/>
            <ac:picMk id="6" creationId="{32879EC8-E980-4284-A178-E642D643ED61}"/>
          </ac:picMkLst>
        </pc:picChg>
        <pc:picChg chg="add mod replST">
          <ac:chgData name="Frye, Raquel M." userId="74ad8915-a870-41ea-9cce-915b13d8a747" providerId="ADAL" clId="{50DCA072-8ACE-4BE7-9890-36EF6669FEE8}" dt="2024-08-27T19:41:55.377" v="488"/>
          <ac:picMkLst>
            <pc:docMk/>
            <pc:sldMk cId="1080652090" sldId="325"/>
            <ac:picMk id="8" creationId="{AFCCBBBC-0CC9-D9EF-673D-EEC3967EA00A}"/>
          </ac:picMkLst>
        </pc:picChg>
      </pc:sldChg>
      <pc:sldChg chg="addSp modSp add mod setBg replTag">
        <pc:chgData name="Frye, Raquel M." userId="74ad8915-a870-41ea-9cce-915b13d8a747" providerId="ADAL" clId="{50DCA072-8ACE-4BE7-9890-36EF6669FEE8}" dt="2024-08-27T20:27:13.057" v="745" actId="27636"/>
        <pc:sldMkLst>
          <pc:docMk/>
          <pc:sldMk cId="2621890336" sldId="326"/>
        </pc:sldMkLst>
        <pc:spChg chg="add mod replST">
          <ac:chgData name="Frye, Raquel M." userId="74ad8915-a870-41ea-9cce-915b13d8a747" providerId="ADAL" clId="{50DCA072-8ACE-4BE7-9890-36EF6669FEE8}" dt="2024-08-27T20:27:13.057" v="745" actId="27636"/>
          <ac:spMkLst>
            <pc:docMk/>
            <pc:sldMk cId="2621890336" sldId="326"/>
            <ac:spMk id="2" creationId="{31531B44-4073-87E1-6190-0B221EB338EC}"/>
          </ac:spMkLst>
        </pc:spChg>
        <pc:spChg chg="add mod replST">
          <ac:chgData name="Frye, Raquel M." userId="74ad8915-a870-41ea-9cce-915b13d8a747" providerId="ADAL" clId="{50DCA072-8ACE-4BE7-9890-36EF6669FEE8}" dt="2024-08-27T20:27:13.004" v="729"/>
          <ac:spMkLst>
            <pc:docMk/>
            <pc:sldMk cId="2621890336" sldId="326"/>
            <ac:spMk id="9" creationId="{AFFA1891-CBC2-94B3-8C2F-5AA658F509BD}"/>
          </ac:spMkLst>
        </pc:spChg>
        <pc:spChg chg="add mod replST">
          <ac:chgData name="Frye, Raquel M." userId="74ad8915-a870-41ea-9cce-915b13d8a747" providerId="ADAL" clId="{50DCA072-8ACE-4BE7-9890-36EF6669FEE8}" dt="2024-08-27T20:27:13.008" v="740"/>
          <ac:spMkLst>
            <pc:docMk/>
            <pc:sldMk cId="2621890336" sldId="326"/>
            <ac:spMk id="10" creationId="{FC67D11A-9E42-4C22-871C-A9F0E43E9DDE}"/>
          </ac:spMkLst>
        </pc:spChg>
        <pc:picChg chg="add mod replST">
          <ac:chgData name="Frye, Raquel M." userId="74ad8915-a870-41ea-9cce-915b13d8a747" providerId="ADAL" clId="{50DCA072-8ACE-4BE7-9890-36EF6669FEE8}" dt="2024-08-27T20:27:12.907" v="713"/>
          <ac:picMkLst>
            <pc:docMk/>
            <pc:sldMk cId="2621890336" sldId="326"/>
            <ac:picMk id="4" creationId="{81BFAE9A-152D-6FF7-16F2-2A1CA3D04F73}"/>
          </ac:picMkLst>
        </pc:picChg>
        <pc:picChg chg="add mod replST">
          <ac:chgData name="Frye, Raquel M." userId="74ad8915-a870-41ea-9cce-915b13d8a747" providerId="ADAL" clId="{50DCA072-8ACE-4BE7-9890-36EF6669FEE8}" dt="2024-08-27T20:27:12.943" v="716"/>
          <ac:picMkLst>
            <pc:docMk/>
            <pc:sldMk cId="2621890336" sldId="326"/>
            <ac:picMk id="6" creationId="{4463D9F1-2991-FCFD-9A57-A710F9AC1CD6}"/>
          </ac:picMkLst>
        </pc:picChg>
        <pc:picChg chg="add mod replST">
          <ac:chgData name="Frye, Raquel M." userId="74ad8915-a870-41ea-9cce-915b13d8a747" providerId="ADAL" clId="{50DCA072-8ACE-4BE7-9890-36EF6669FEE8}" dt="2024-08-27T20:27:13" v="720"/>
          <ac:picMkLst>
            <pc:docMk/>
            <pc:sldMk cId="2621890336" sldId="326"/>
            <ac:picMk id="8" creationId="{64353880-69C3-FF89-0A50-AD2D32442D4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E8508-F0BF-4A21-9C10-E0729CE5895D}" type="datetimeFigureOut">
              <a:rPr lang="en-US"/>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FAD7D-E7A3-4FA0-B0D1-F9A7AA4DA1AA}"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1</a:t>
            </a:fld>
            <a:endParaRPr lang="en-US"/>
          </a:p>
        </p:txBody>
      </p:sp>
    </p:spTree>
    <p:extLst>
      <p:ext uri="{BB962C8B-B14F-4D97-AF65-F5344CB8AC3E}">
        <p14:creationId xmlns:p14="http://schemas.microsoft.com/office/powerpoint/2010/main" val="392405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5AE6A4-2924-44AB-8C10-850A4672DA4F}" type="slidenum">
              <a:rPr lang="en-US" smtClean="0"/>
              <a:pPr/>
              <a:t>10</a:t>
            </a:fld>
            <a:endParaRPr lang="en-US"/>
          </a:p>
        </p:txBody>
      </p:sp>
    </p:spTree>
    <p:extLst>
      <p:ext uri="{BB962C8B-B14F-4D97-AF65-F5344CB8AC3E}">
        <p14:creationId xmlns:p14="http://schemas.microsoft.com/office/powerpoint/2010/main" val="3995809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11</a:t>
            </a:fld>
            <a:endParaRPr lang="en-US"/>
          </a:p>
        </p:txBody>
      </p:sp>
    </p:spTree>
    <p:extLst>
      <p:ext uri="{BB962C8B-B14F-4D97-AF65-F5344CB8AC3E}">
        <p14:creationId xmlns:p14="http://schemas.microsoft.com/office/powerpoint/2010/main" val="270181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12</a:t>
            </a:fld>
            <a:endParaRPr lang="en-US"/>
          </a:p>
        </p:txBody>
      </p:sp>
    </p:spTree>
    <p:extLst>
      <p:ext uri="{BB962C8B-B14F-4D97-AF65-F5344CB8AC3E}">
        <p14:creationId xmlns:p14="http://schemas.microsoft.com/office/powerpoint/2010/main" val="21016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13</a:t>
            </a:fld>
            <a:endParaRPr lang="en-US"/>
          </a:p>
        </p:txBody>
      </p:sp>
    </p:spTree>
    <p:extLst>
      <p:ext uri="{BB962C8B-B14F-4D97-AF65-F5344CB8AC3E}">
        <p14:creationId xmlns:p14="http://schemas.microsoft.com/office/powerpoint/2010/main" val="516737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More</a:t>
            </a:r>
            <a:r>
              <a:rPr lang="en-US" baseline="0"/>
              <a:t> pictures</a:t>
            </a:r>
            <a:endParaRPr lang="en-US"/>
          </a:p>
        </p:txBody>
      </p:sp>
      <p:sp>
        <p:nvSpPr>
          <p:cNvPr id="4" name="Slide Number Placeholder 3"/>
          <p:cNvSpPr>
            <a:spLocks noGrp="1"/>
          </p:cNvSpPr>
          <p:nvPr>
            <p:ph type="sldNum" sz="quarter" idx="10"/>
          </p:nvPr>
        </p:nvSpPr>
        <p:spPr/>
        <p:txBody>
          <a:bodyPr/>
          <a:lstStyle/>
          <a:p>
            <a:fld id="{2A5AE6A4-2924-44AB-8C10-850A4672DA4F}" type="slidenum">
              <a:rPr lang="en-US" smtClean="0"/>
              <a:pPr/>
              <a:t>14</a:t>
            </a:fld>
            <a:endParaRPr lang="en-US"/>
          </a:p>
        </p:txBody>
      </p:sp>
    </p:spTree>
    <p:extLst>
      <p:ext uri="{BB962C8B-B14F-4D97-AF65-F5344CB8AC3E}">
        <p14:creationId xmlns:p14="http://schemas.microsoft.com/office/powerpoint/2010/main" val="3084650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15</a:t>
            </a:fld>
            <a:endParaRPr lang="en-US"/>
          </a:p>
        </p:txBody>
      </p:sp>
    </p:spTree>
    <p:extLst>
      <p:ext uri="{BB962C8B-B14F-4D97-AF65-F5344CB8AC3E}">
        <p14:creationId xmlns:p14="http://schemas.microsoft.com/office/powerpoint/2010/main" val="91567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16</a:t>
            </a:fld>
            <a:endParaRPr lang="en-US"/>
          </a:p>
        </p:txBody>
      </p:sp>
    </p:spTree>
    <p:extLst>
      <p:ext uri="{BB962C8B-B14F-4D97-AF65-F5344CB8AC3E}">
        <p14:creationId xmlns:p14="http://schemas.microsoft.com/office/powerpoint/2010/main" val="3648163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17</a:t>
            </a:fld>
            <a:endParaRPr lang="en-US"/>
          </a:p>
        </p:txBody>
      </p:sp>
    </p:spTree>
    <p:extLst>
      <p:ext uri="{BB962C8B-B14F-4D97-AF65-F5344CB8AC3E}">
        <p14:creationId xmlns:p14="http://schemas.microsoft.com/office/powerpoint/2010/main" val="740907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18</a:t>
            </a:fld>
            <a:endParaRPr lang="en-US"/>
          </a:p>
        </p:txBody>
      </p:sp>
    </p:spTree>
    <p:extLst>
      <p:ext uri="{BB962C8B-B14F-4D97-AF65-F5344CB8AC3E}">
        <p14:creationId xmlns:p14="http://schemas.microsoft.com/office/powerpoint/2010/main" val="2324516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19</a:t>
            </a:fld>
            <a:endParaRPr lang="en-US"/>
          </a:p>
        </p:txBody>
      </p:sp>
    </p:spTree>
    <p:extLst>
      <p:ext uri="{BB962C8B-B14F-4D97-AF65-F5344CB8AC3E}">
        <p14:creationId xmlns:p14="http://schemas.microsoft.com/office/powerpoint/2010/main" val="4019353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CC0B7-F72E-43AC-9345-94B931CCE1E8}" type="slidenum">
              <a:rPr lang="en-US" smtClean="0"/>
              <a:t>2</a:t>
            </a:fld>
            <a:endParaRPr lang="en-US"/>
          </a:p>
        </p:txBody>
      </p:sp>
    </p:spTree>
    <p:extLst>
      <p:ext uri="{BB962C8B-B14F-4D97-AF65-F5344CB8AC3E}">
        <p14:creationId xmlns:p14="http://schemas.microsoft.com/office/powerpoint/2010/main" val="1491987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C51A0-135E-455B-9BA7-CCBEEB610697}" type="slidenum">
              <a:rPr lang="en-US"/>
              <a:pPr/>
              <a:t>21</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58034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22</a:t>
            </a:fld>
            <a:endParaRPr lang="en-US"/>
          </a:p>
        </p:txBody>
      </p:sp>
    </p:spTree>
    <p:extLst>
      <p:ext uri="{BB962C8B-B14F-4D97-AF65-F5344CB8AC3E}">
        <p14:creationId xmlns:p14="http://schemas.microsoft.com/office/powerpoint/2010/main" val="2103913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23</a:t>
            </a:fld>
            <a:endParaRPr lang="en-US"/>
          </a:p>
        </p:txBody>
      </p:sp>
    </p:spTree>
    <p:extLst>
      <p:ext uri="{BB962C8B-B14F-4D97-AF65-F5344CB8AC3E}">
        <p14:creationId xmlns:p14="http://schemas.microsoft.com/office/powerpoint/2010/main" val="3424087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24</a:t>
            </a:fld>
            <a:endParaRPr lang="en-US"/>
          </a:p>
        </p:txBody>
      </p:sp>
    </p:spTree>
    <p:extLst>
      <p:ext uri="{BB962C8B-B14F-4D97-AF65-F5344CB8AC3E}">
        <p14:creationId xmlns:p14="http://schemas.microsoft.com/office/powerpoint/2010/main" val="3431958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25</a:t>
            </a:fld>
            <a:endParaRPr lang="en-US"/>
          </a:p>
        </p:txBody>
      </p:sp>
    </p:spTree>
    <p:extLst>
      <p:ext uri="{BB962C8B-B14F-4D97-AF65-F5344CB8AC3E}">
        <p14:creationId xmlns:p14="http://schemas.microsoft.com/office/powerpoint/2010/main" val="3265350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27</a:t>
            </a:fld>
            <a:endParaRPr lang="en-US"/>
          </a:p>
        </p:txBody>
      </p:sp>
    </p:spTree>
    <p:extLst>
      <p:ext uri="{BB962C8B-B14F-4D97-AF65-F5344CB8AC3E}">
        <p14:creationId xmlns:p14="http://schemas.microsoft.com/office/powerpoint/2010/main" val="2071448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smtClean="0"/>
              <a:t>28</a:t>
            </a:fld>
            <a:endParaRPr lang="en-US"/>
          </a:p>
        </p:txBody>
      </p:sp>
    </p:spTree>
    <p:extLst>
      <p:ext uri="{BB962C8B-B14F-4D97-AF65-F5344CB8AC3E}">
        <p14:creationId xmlns:p14="http://schemas.microsoft.com/office/powerpoint/2010/main" val="825663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DFAD7D-E7A3-4FA0-B0D1-F9A7AA4DA1AA}" type="slidenum">
              <a:rPr lang="en-US" smtClean="0"/>
              <a:t>33</a:t>
            </a:fld>
            <a:endParaRPr lang="en-US" dirty="0"/>
          </a:p>
        </p:txBody>
      </p:sp>
    </p:spTree>
    <p:extLst>
      <p:ext uri="{BB962C8B-B14F-4D97-AF65-F5344CB8AC3E}">
        <p14:creationId xmlns:p14="http://schemas.microsoft.com/office/powerpoint/2010/main" val="15210237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DFAD7D-E7A3-4FA0-B0D1-F9A7AA4DA1AA}" type="slidenum">
              <a:rPr lang="en-US"/>
              <a:t>39</a:t>
            </a:fld>
            <a:endParaRPr lang="en-US" dirty="0"/>
          </a:p>
        </p:txBody>
      </p:sp>
    </p:spTree>
    <p:extLst>
      <p:ext uri="{BB962C8B-B14F-4D97-AF65-F5344CB8AC3E}">
        <p14:creationId xmlns:p14="http://schemas.microsoft.com/office/powerpoint/2010/main" val="14375926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DFAD7D-E7A3-4FA0-B0D1-F9A7AA4DA1AA}" type="slidenum">
              <a:rPr lang="en-US"/>
              <a:t>41</a:t>
            </a:fld>
            <a:endParaRPr lang="en-US" dirty="0"/>
          </a:p>
        </p:txBody>
      </p:sp>
    </p:spTree>
    <p:extLst>
      <p:ext uri="{BB962C8B-B14F-4D97-AF65-F5344CB8AC3E}">
        <p14:creationId xmlns:p14="http://schemas.microsoft.com/office/powerpoint/2010/main" val="373405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60443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DFAD7D-E7A3-4FA0-B0D1-F9A7AA4DA1AA}" type="slidenum">
              <a:rPr lang="en-US"/>
              <a:t>42</a:t>
            </a:fld>
            <a:endParaRPr lang="en-US" dirty="0"/>
          </a:p>
        </p:txBody>
      </p:sp>
    </p:spTree>
    <p:extLst>
      <p:ext uri="{BB962C8B-B14F-4D97-AF65-F5344CB8AC3E}">
        <p14:creationId xmlns:p14="http://schemas.microsoft.com/office/powerpoint/2010/main" val="840091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5AE6A4-2924-44AB-8C10-850A4672DA4F}" type="slidenum">
              <a:rPr lang="en-US" smtClean="0"/>
              <a:pPr/>
              <a:t>43</a:t>
            </a:fld>
            <a:endParaRPr lang="en-US" dirty="0"/>
          </a:p>
        </p:txBody>
      </p:sp>
    </p:spTree>
    <p:extLst>
      <p:ext uri="{BB962C8B-B14F-4D97-AF65-F5344CB8AC3E}">
        <p14:creationId xmlns:p14="http://schemas.microsoft.com/office/powerpoint/2010/main" val="2649969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DFAD7D-E7A3-4FA0-B0D1-F9A7AA4DA1AA}" type="slidenum">
              <a:rPr lang="en-US"/>
              <a:t>44</a:t>
            </a:fld>
            <a:endParaRPr lang="en-US" dirty="0"/>
          </a:p>
        </p:txBody>
      </p:sp>
    </p:spTree>
    <p:extLst>
      <p:ext uri="{BB962C8B-B14F-4D97-AF65-F5344CB8AC3E}">
        <p14:creationId xmlns:p14="http://schemas.microsoft.com/office/powerpoint/2010/main" val="3866358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DFAD7D-E7A3-4FA0-B0D1-F9A7AA4DA1AA}" type="slidenum">
              <a:rPr lang="en-US"/>
              <a:t>45</a:t>
            </a:fld>
            <a:endParaRPr lang="en-US" dirty="0"/>
          </a:p>
        </p:txBody>
      </p:sp>
    </p:spTree>
    <p:extLst>
      <p:ext uri="{BB962C8B-B14F-4D97-AF65-F5344CB8AC3E}">
        <p14:creationId xmlns:p14="http://schemas.microsoft.com/office/powerpoint/2010/main" val="4062103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46</a:t>
            </a:fld>
            <a:endParaRPr lang="en-US"/>
          </a:p>
        </p:txBody>
      </p:sp>
    </p:spTree>
    <p:extLst>
      <p:ext uri="{BB962C8B-B14F-4D97-AF65-F5344CB8AC3E}">
        <p14:creationId xmlns:p14="http://schemas.microsoft.com/office/powerpoint/2010/main" val="3403347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5AE6A4-2924-44AB-8C10-850A4672DA4F}" type="slidenum">
              <a:rPr lang="en-US" smtClean="0"/>
              <a:pPr/>
              <a:t>4</a:t>
            </a:fld>
            <a:endParaRPr lang="en-US"/>
          </a:p>
        </p:txBody>
      </p:sp>
    </p:spTree>
    <p:extLst>
      <p:ext uri="{BB962C8B-B14F-4D97-AF65-F5344CB8AC3E}">
        <p14:creationId xmlns:p14="http://schemas.microsoft.com/office/powerpoint/2010/main" val="1051446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5</a:t>
            </a:fld>
            <a:endParaRPr lang="en-US"/>
          </a:p>
        </p:txBody>
      </p:sp>
    </p:spTree>
    <p:extLst>
      <p:ext uri="{BB962C8B-B14F-4D97-AF65-F5344CB8AC3E}">
        <p14:creationId xmlns:p14="http://schemas.microsoft.com/office/powerpoint/2010/main" val="369556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CC0B7-F72E-43AC-9345-94B931CCE1E8}" type="slidenum">
              <a:rPr lang="en-US" smtClean="0"/>
              <a:t>6</a:t>
            </a:fld>
            <a:endParaRPr lang="en-US"/>
          </a:p>
        </p:txBody>
      </p:sp>
    </p:spTree>
    <p:extLst>
      <p:ext uri="{BB962C8B-B14F-4D97-AF65-F5344CB8AC3E}">
        <p14:creationId xmlns:p14="http://schemas.microsoft.com/office/powerpoint/2010/main" val="208328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7</a:t>
            </a:fld>
            <a:endParaRPr lang="en-US"/>
          </a:p>
        </p:txBody>
      </p:sp>
    </p:spTree>
    <p:extLst>
      <p:ext uri="{BB962C8B-B14F-4D97-AF65-F5344CB8AC3E}">
        <p14:creationId xmlns:p14="http://schemas.microsoft.com/office/powerpoint/2010/main" val="29725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8</a:t>
            </a:fld>
            <a:endParaRPr lang="en-US"/>
          </a:p>
        </p:txBody>
      </p:sp>
    </p:spTree>
    <p:extLst>
      <p:ext uri="{BB962C8B-B14F-4D97-AF65-F5344CB8AC3E}">
        <p14:creationId xmlns:p14="http://schemas.microsoft.com/office/powerpoint/2010/main" val="1280755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DFAD7D-E7A3-4FA0-B0D1-F9A7AA4DA1AA}" type="slidenum">
              <a:rPr lang="en-US"/>
              <a:t>9</a:t>
            </a:fld>
            <a:endParaRPr lang="en-US"/>
          </a:p>
        </p:txBody>
      </p:sp>
    </p:spTree>
    <p:extLst>
      <p:ext uri="{BB962C8B-B14F-4D97-AF65-F5344CB8AC3E}">
        <p14:creationId xmlns:p14="http://schemas.microsoft.com/office/powerpoint/2010/main" val="88891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46CE7D5-CF57-46EF-B807-FDD0502418D4}" type="datetimeFigureOut">
              <a:rPr lang="en-US" smtClean="0"/>
              <a:t>8/28/24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30EA680-D336-4FF7-8B7A-9848BB0A1C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8907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0939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8663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046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510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133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8370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1520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67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0116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8685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46CE7D5-CF57-46EF-B807-FDD0502418D4}" type="datetimeFigureOut">
              <a:rPr lang="en-US" smtClean="0"/>
              <a:t>8/28/24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0371192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hyperlink" Target="https://www.pexels.com/photo/game-dice-gamble-3396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tiff"/><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tiff"/><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3.pn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tiff"/><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22.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21.sv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20.png"/><Relationship Id="rId5" Type="http://schemas.openxmlformats.org/officeDocument/2006/relationships/tags" Target="../tags/tag6.xml"/><Relationship Id="rId10" Type="http://schemas.openxmlformats.org/officeDocument/2006/relationships/image" Target="../media/image19.svg"/><Relationship Id="rId4" Type="http://schemas.openxmlformats.org/officeDocument/2006/relationships/tags" Target="../tags/tag5.xml"/><Relationship Id="rId9" Type="http://schemas.openxmlformats.org/officeDocument/2006/relationships/image" Target="../media/image18.png"/><Relationship Id="rId14" Type="http://schemas.openxmlformats.org/officeDocument/2006/relationships/image" Target="../media/image23.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2.tiff"/><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26.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21.sv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20.png"/><Relationship Id="rId5" Type="http://schemas.openxmlformats.org/officeDocument/2006/relationships/tags" Target="../tags/tag13.xml"/><Relationship Id="rId10" Type="http://schemas.openxmlformats.org/officeDocument/2006/relationships/image" Target="../media/image19.svg"/><Relationship Id="rId4" Type="http://schemas.openxmlformats.org/officeDocument/2006/relationships/tags" Target="../tags/tag12.xml"/><Relationship Id="rId9" Type="http://schemas.openxmlformats.org/officeDocument/2006/relationships/image" Target="../media/image18.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26.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21.sv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20.png"/><Relationship Id="rId5" Type="http://schemas.openxmlformats.org/officeDocument/2006/relationships/tags" Target="../tags/tag20.xml"/><Relationship Id="rId10" Type="http://schemas.openxmlformats.org/officeDocument/2006/relationships/image" Target="../media/image19.svg"/><Relationship Id="rId4" Type="http://schemas.openxmlformats.org/officeDocument/2006/relationships/tags" Target="../tags/tag19.xml"/><Relationship Id="rId9" Type="http://schemas.openxmlformats.org/officeDocument/2006/relationships/image" Target="../media/image18.png"/><Relationship Id="rId14" Type="http://schemas.openxmlformats.org/officeDocument/2006/relationships/image" Target="../media/image27.svg"/></Relationships>
</file>

<file path=ppt/slides/_rels/slide31.xml.rels><?xml version="1.0" encoding="UTF-8" standalone="yes"?>
<Relationships xmlns="http://schemas.openxmlformats.org/package/2006/relationships"><Relationship Id="rId3" Type="http://schemas.openxmlformats.org/officeDocument/2006/relationships/hyperlink" Target="https://www.the-generous-husband.com/2012/06/27/checkpoints/" TargetMode="Externa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www.flickr.com/photos/dat-pics/4553277701/" TargetMode="External"/><Relationship Id="rId5" Type="http://schemas.openxmlformats.org/officeDocument/2006/relationships/image" Target="../media/image30.jpg"/><Relationship Id="rId4" Type="http://schemas.openxmlformats.org/officeDocument/2006/relationships/image" Target="../media/image2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3.bin"/><Relationship Id="rId4" Type="http://schemas.openxmlformats.org/officeDocument/2006/relationships/image" Target="../media/image3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4be.cochrane.org/blog/2015/07/16/know-chances-understanding-health-statistics-book-review/"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svgsilh.com/image/1872311.html" TargetMode="Externa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 Probability</a:t>
            </a:r>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6353" b="16353"/>
          <a:stretch/>
        </p:blipFill>
        <p:spPr/>
      </p:pic>
    </p:spTree>
    <p:extLst>
      <p:ext uri="{BB962C8B-B14F-4D97-AF65-F5344CB8AC3E}">
        <p14:creationId xmlns:p14="http://schemas.microsoft.com/office/powerpoint/2010/main" val="1314437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371" y="169779"/>
            <a:ext cx="9692640" cy="1325562"/>
          </a:xfrm>
        </p:spPr>
        <p:txBody>
          <a:bodyPr/>
          <a:lstStyle/>
          <a:p>
            <a:r>
              <a:rPr lang="en-US" dirty="0"/>
              <a:t>Event</a:t>
            </a:r>
          </a:p>
        </p:txBody>
      </p:sp>
      <p:sp>
        <p:nvSpPr>
          <p:cNvPr id="3" name="Content Placeholder 2"/>
          <p:cNvSpPr>
            <a:spLocks noGrp="1"/>
          </p:cNvSpPr>
          <p:nvPr>
            <p:ph sz="quarter" idx="1"/>
          </p:nvPr>
        </p:nvSpPr>
        <p:spPr>
          <a:xfrm>
            <a:off x="1295400" y="1977190"/>
            <a:ext cx="7467600" cy="1524000"/>
          </a:xfrm>
        </p:spPr>
        <p:txBody>
          <a:bodyPr>
            <a:noAutofit/>
          </a:bodyPr>
          <a:lstStyle/>
          <a:p>
            <a:pPr>
              <a:lnSpc>
                <a:spcPct val="90000"/>
              </a:lnSpc>
              <a:buNone/>
            </a:pPr>
            <a:r>
              <a:rPr lang="en-US" sz="2000"/>
              <a:t>An </a:t>
            </a:r>
            <a:r>
              <a:rPr lang="en-US" sz="2000" b="1"/>
              <a:t>event</a:t>
            </a:r>
            <a:r>
              <a:rPr lang="en-US" sz="2000"/>
              <a:t> is a set of sample space outcomes</a:t>
            </a:r>
          </a:p>
          <a:p>
            <a:pPr>
              <a:lnSpc>
                <a:spcPct val="90000"/>
              </a:lnSpc>
              <a:buNone/>
            </a:pPr>
            <a:r>
              <a:rPr lang="en-US" sz="2000" dirty="0"/>
              <a:t>	P(A)</a:t>
            </a:r>
          </a:p>
          <a:p>
            <a:pPr>
              <a:lnSpc>
                <a:spcPct val="90000"/>
              </a:lnSpc>
              <a:buNone/>
            </a:pPr>
            <a:endParaRPr lang="en-US" sz="2000" dirty="0"/>
          </a:p>
          <a:p>
            <a:pPr>
              <a:lnSpc>
                <a:spcPct val="90000"/>
              </a:lnSpc>
              <a:buNone/>
            </a:pPr>
            <a:r>
              <a:rPr lang="en-US" sz="2000" dirty="0"/>
              <a:t>Example Event A: P(A) = Picking a Green M&amp;M</a:t>
            </a:r>
          </a:p>
          <a:p>
            <a:endParaRPr lang="en-US" sz="2000" dirty="0"/>
          </a:p>
        </p:txBody>
      </p:sp>
      <p:sp>
        <p:nvSpPr>
          <p:cNvPr id="4" name="Rectangle 3"/>
          <p:cNvSpPr/>
          <p:nvPr/>
        </p:nvSpPr>
        <p:spPr>
          <a:xfrm>
            <a:off x="1214371" y="4452855"/>
            <a:ext cx="6096000" cy="1015663"/>
          </a:xfrm>
          <a:prstGeom prst="rect">
            <a:avLst/>
          </a:prstGeom>
        </p:spPr>
        <p:txBody>
          <a:bodyPr>
            <a:spAutoFit/>
          </a:bodyPr>
          <a:lstStyle/>
          <a:p>
            <a:r>
              <a:rPr lang="en-US" sz="2000" dirty="0"/>
              <a:t>The complement (</a:t>
            </a:r>
            <a:r>
              <a:rPr lang="en-US" sz="2000" dirty="0" err="1"/>
              <a:t>Ā</a:t>
            </a:r>
            <a:r>
              <a:rPr lang="en-US" sz="2000" dirty="0"/>
              <a:t>) of an event A is the set of all sample space outcomes not in A</a:t>
            </a:r>
          </a:p>
          <a:p>
            <a:r>
              <a:rPr lang="en-US" sz="2000" dirty="0"/>
              <a:t>P(</a:t>
            </a:r>
            <a:r>
              <a:rPr lang="en-US" sz="2000" dirty="0" err="1"/>
              <a:t>Ā</a:t>
            </a:r>
            <a:r>
              <a:rPr lang="en-US" sz="2000" dirty="0"/>
              <a:t>) = 1 – P(A)</a:t>
            </a:r>
          </a:p>
        </p:txBody>
      </p:sp>
    </p:spTree>
    <p:extLst>
      <p:ext uri="{BB962C8B-B14F-4D97-AF65-F5344CB8AC3E}">
        <p14:creationId xmlns:p14="http://schemas.microsoft.com/office/powerpoint/2010/main" val="28515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139" y="-128420"/>
            <a:ext cx="9692640" cy="1325562"/>
          </a:xfrm>
        </p:spPr>
        <p:txBody>
          <a:bodyPr/>
          <a:lstStyle/>
          <a:p>
            <a:r>
              <a:rPr lang="en-US"/>
              <a:t>Venn Diagram</a:t>
            </a:r>
          </a:p>
        </p:txBody>
      </p:sp>
      <p:sp>
        <p:nvSpPr>
          <p:cNvPr id="4" name="Rectangle 3"/>
          <p:cNvSpPr/>
          <p:nvPr/>
        </p:nvSpPr>
        <p:spPr>
          <a:xfrm>
            <a:off x="3016332" y="2315688"/>
            <a:ext cx="4738254" cy="2778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60717" y="2671948"/>
            <a:ext cx="1935678" cy="192380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49485" y="2956956"/>
            <a:ext cx="843148" cy="923330"/>
          </a:xfrm>
          <a:prstGeom prst="rect">
            <a:avLst/>
          </a:prstGeom>
          <a:noFill/>
        </p:spPr>
        <p:txBody>
          <a:bodyPr wrap="square" rtlCol="0">
            <a:spAutoFit/>
          </a:bodyPr>
          <a:lstStyle/>
          <a:p>
            <a:r>
              <a:rPr lang="en-US"/>
              <a:t> A</a:t>
            </a:r>
          </a:p>
          <a:p>
            <a:endParaRPr lang="en-US"/>
          </a:p>
          <a:p>
            <a:r>
              <a:rPr lang="en-US"/>
              <a:t>0.24</a:t>
            </a:r>
          </a:p>
        </p:txBody>
      </p:sp>
      <mc:AlternateContent xmlns:mc="http://schemas.openxmlformats.org/markup-compatibility/2006" xmlns:a14="http://schemas.microsoft.com/office/drawing/2010/main">
        <mc:Choice Requires="a14">
          <p:sp>
            <p:nvSpPr>
              <p:cNvPr id="6" name="TextBox 5"/>
              <p:cNvSpPr txBox="1"/>
              <p:nvPr/>
            </p:nvSpPr>
            <p:spPr>
              <a:xfrm>
                <a:off x="6182915" y="3084356"/>
                <a:ext cx="1043049" cy="947760"/>
              </a:xfrm>
              <a:prstGeom prst="rect">
                <a:avLst/>
              </a:prstGeom>
              <a:noFill/>
            </p:spPr>
            <p:txBody>
              <a:bodyPr wrap="square" rtlCol="0">
                <a:spAutoFit/>
              </a:bodyPr>
              <a:lstStyle/>
              <a:p>
                <a:r>
                  <a:rPr lang="en-US" dirty="0"/>
                  <a:t> </a:t>
                </a:r>
                <a14:m>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A</m:t>
                        </m:r>
                      </m:e>
                    </m:acc>
                  </m:oMath>
                </a14:m>
                <a:endParaRPr lang="en-US" dirty="0"/>
              </a:p>
              <a:p>
                <a:endParaRPr lang="en-US" dirty="0"/>
              </a:p>
              <a:p>
                <a:r>
                  <a:rPr lang="en-US" dirty="0"/>
                  <a:t>0.76</a:t>
                </a:r>
              </a:p>
            </p:txBody>
          </p:sp>
        </mc:Choice>
        <mc:Fallback xmlns="">
          <p:sp>
            <p:nvSpPr>
              <p:cNvPr id="6" name="TextBox 5"/>
              <p:cNvSpPr txBox="1">
                <a:spLocks noRot="1" noChangeAspect="1" noMove="1" noResize="1" noEditPoints="1" noAdjustHandles="1" noChangeArrowheads="1" noChangeShapeType="1" noTextEdit="1"/>
              </p:cNvSpPr>
              <p:nvPr/>
            </p:nvSpPr>
            <p:spPr>
              <a:xfrm>
                <a:off x="6182915" y="3084356"/>
                <a:ext cx="1043049" cy="947760"/>
              </a:xfrm>
              <a:prstGeom prst="rect">
                <a:avLst/>
              </a:prstGeom>
              <a:blipFill rotWithShape="0">
                <a:blip r:embed="rId3"/>
                <a:stretch>
                  <a:fillRect l="-4678" b="-7097"/>
                </a:stretch>
              </a:blipFill>
            </p:spPr>
            <p:txBody>
              <a:bodyPr/>
              <a:lstStyle/>
              <a:p>
                <a:r>
                  <a:rPr lang="en-US">
                    <a:noFill/>
                  </a:rPr>
                  <a:t> </a:t>
                </a:r>
              </a:p>
            </p:txBody>
          </p:sp>
        </mc:Fallback>
      </mc:AlternateContent>
      <p:sp>
        <p:nvSpPr>
          <p:cNvPr id="7" name="TextBox 6"/>
          <p:cNvSpPr txBox="1"/>
          <p:nvPr/>
        </p:nvSpPr>
        <p:spPr>
          <a:xfrm>
            <a:off x="7926777" y="3233955"/>
            <a:ext cx="1033153" cy="369332"/>
          </a:xfrm>
          <a:prstGeom prst="rect">
            <a:avLst/>
          </a:prstGeom>
          <a:noFill/>
        </p:spPr>
        <p:txBody>
          <a:bodyPr wrap="square" rtlCol="0">
            <a:spAutoFit/>
          </a:bodyPr>
          <a:lstStyle/>
          <a:p>
            <a:r>
              <a:rPr lang="en-US"/>
              <a:t>= 1.00</a:t>
            </a:r>
          </a:p>
        </p:txBody>
      </p:sp>
      <p:sp>
        <p:nvSpPr>
          <p:cNvPr id="8" name="Rectangle 7"/>
          <p:cNvSpPr/>
          <p:nvPr/>
        </p:nvSpPr>
        <p:spPr>
          <a:xfrm>
            <a:off x="3229357" y="1592913"/>
            <a:ext cx="3270447" cy="341632"/>
          </a:xfrm>
          <a:prstGeom prst="rect">
            <a:avLst/>
          </a:prstGeom>
        </p:spPr>
        <p:txBody>
          <a:bodyPr wrap="none">
            <a:spAutoFit/>
          </a:bodyPr>
          <a:lstStyle/>
          <a:p>
            <a:pPr>
              <a:lnSpc>
                <a:spcPct val="90000"/>
              </a:lnSpc>
              <a:buNone/>
            </a:pPr>
            <a:r>
              <a:rPr lang="en-US" dirty="0"/>
              <a:t>P(A) = Picking a green M&amp;M</a:t>
            </a:r>
          </a:p>
        </p:txBody>
      </p:sp>
      <p:pic>
        <p:nvPicPr>
          <p:cNvPr id="9" name="Picture 5" descr="mms-peanut.jpg"/>
          <p:cNvPicPr>
            <a:picLocks noChangeAspect="1"/>
          </p:cNvPicPr>
          <p:nvPr/>
        </p:nvPicPr>
        <p:blipFill>
          <a:blip r:embed="rId4"/>
          <a:stretch>
            <a:fillRect/>
          </a:stretch>
        </p:blipFill>
        <p:spPr>
          <a:xfrm>
            <a:off x="7419929" y="131504"/>
            <a:ext cx="2046847" cy="1339599"/>
          </a:xfrm>
          <a:prstGeom prst="rect">
            <a:avLst/>
          </a:prstGeom>
        </p:spPr>
      </p:pic>
      <p:sp>
        <p:nvSpPr>
          <p:cNvPr id="10" name="TextBox 9"/>
          <p:cNvSpPr txBox="1"/>
          <p:nvPr/>
        </p:nvSpPr>
        <p:spPr>
          <a:xfrm>
            <a:off x="9090478" y="502287"/>
            <a:ext cx="1639254" cy="369332"/>
          </a:xfrm>
          <a:prstGeom prst="rect">
            <a:avLst/>
          </a:prstGeom>
          <a:noFill/>
        </p:spPr>
        <p:txBody>
          <a:bodyPr wrap="square" rtlCol="0">
            <a:spAutoFit/>
          </a:bodyPr>
          <a:lstStyle/>
          <a:p>
            <a:r>
              <a:rPr lang="en-US"/>
              <a:t>= 21 M&amp;M’s</a:t>
            </a:r>
          </a:p>
        </p:txBody>
      </p:sp>
      <p:sp>
        <p:nvSpPr>
          <p:cNvPr id="11" name="TextBox 10"/>
          <p:cNvSpPr txBox="1"/>
          <p:nvPr/>
        </p:nvSpPr>
        <p:spPr>
          <a:xfrm>
            <a:off x="1579719" y="3480848"/>
            <a:ext cx="925975" cy="369332"/>
          </a:xfrm>
          <a:prstGeom prst="rect">
            <a:avLst/>
          </a:prstGeom>
          <a:noFill/>
        </p:spPr>
        <p:txBody>
          <a:bodyPr wrap="square" rtlCol="0">
            <a:spAutoFit/>
          </a:bodyPr>
          <a:lstStyle/>
          <a:p>
            <a:r>
              <a:rPr lang="en-US"/>
              <a:t>5/21</a:t>
            </a:r>
          </a:p>
        </p:txBody>
      </p:sp>
      <p:cxnSp>
        <p:nvCxnSpPr>
          <p:cNvPr id="13" name="Straight Arrow Connector 12"/>
          <p:cNvCxnSpPr/>
          <p:nvPr/>
        </p:nvCxnSpPr>
        <p:spPr>
          <a:xfrm>
            <a:off x="2257063" y="3705101"/>
            <a:ext cx="1365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3229357" y="1939129"/>
                <a:ext cx="3940502" cy="342145"/>
              </a:xfrm>
              <a:prstGeom prst="rect">
                <a:avLst/>
              </a:prstGeom>
            </p:spPr>
            <p:txBody>
              <a:bodyPr wrap="none">
                <a:spAutoFit/>
              </a:bodyPr>
              <a:lstStyle/>
              <a:p>
                <a:pPr>
                  <a:lnSpc>
                    <a:spcPct val="90000"/>
                  </a:lnSpc>
                  <a:buNone/>
                </a:pPr>
                <a:r>
                  <a:rPr lang="en-US" dirty="0"/>
                  <a:t>P(</a:t>
                </a:r>
                <a14:m>
                  <m:oMath xmlns:m="http://schemas.openxmlformats.org/officeDocument/2006/math">
                    <m:acc>
                      <m:accPr>
                        <m:chr m:val="̅"/>
                        <m:ctrlPr>
                          <a:rPr lang="en-US" i="1">
                            <a:latin typeface="Cambria Math" panose="02040503050406030204" pitchFamily="18" charset="0"/>
                          </a:rPr>
                        </m:ctrlPr>
                      </m:accPr>
                      <m:e>
                        <m:r>
                          <m:rPr>
                            <m:sty m:val="p"/>
                          </m:rPr>
                          <a:rPr lang="en-US" i="0">
                            <a:latin typeface="Cambria Math" panose="02040503050406030204" pitchFamily="18" charset="0"/>
                          </a:rPr>
                          <m:t>A</m:t>
                        </m:r>
                      </m:e>
                    </m:acc>
                  </m:oMath>
                </a14:m>
                <a:r>
                  <a:rPr lang="en-US" dirty="0"/>
                  <a:t>) =  Not picking a a green M&amp;M</a:t>
                </a:r>
              </a:p>
            </p:txBody>
          </p:sp>
        </mc:Choice>
        <mc:Fallback xmlns="">
          <p:sp>
            <p:nvSpPr>
              <p:cNvPr id="14" name="Rectangle 13"/>
              <p:cNvSpPr>
                <a:spLocks noRot="1" noChangeAspect="1" noMove="1" noResize="1" noEditPoints="1" noAdjustHandles="1" noChangeArrowheads="1" noChangeShapeType="1" noTextEdit="1"/>
              </p:cNvSpPr>
              <p:nvPr/>
            </p:nvSpPr>
            <p:spPr>
              <a:xfrm>
                <a:off x="3229357" y="1939129"/>
                <a:ext cx="3940502" cy="342145"/>
              </a:xfrm>
              <a:prstGeom prst="rect">
                <a:avLst/>
              </a:prstGeom>
              <a:blipFill rotWithShape="0">
                <a:blip r:embed="rId5"/>
                <a:stretch>
                  <a:fillRect l="-1393" t="-17857" r="-464" b="-26786"/>
                </a:stretch>
              </a:blipFill>
            </p:spPr>
            <p:txBody>
              <a:bodyPr/>
              <a:lstStyle/>
              <a:p>
                <a:r>
                  <a:rPr lang="en-US">
                    <a:noFill/>
                  </a:rPr>
                  <a:t> </a:t>
                </a:r>
              </a:p>
            </p:txBody>
          </p:sp>
        </mc:Fallback>
      </mc:AlternateContent>
      <p:sp>
        <p:nvSpPr>
          <p:cNvPr id="15" name="TextBox 14"/>
          <p:cNvSpPr txBox="1"/>
          <p:nvPr/>
        </p:nvSpPr>
        <p:spPr>
          <a:xfrm>
            <a:off x="6182915" y="5547835"/>
            <a:ext cx="925975" cy="369332"/>
          </a:xfrm>
          <a:prstGeom prst="rect">
            <a:avLst/>
          </a:prstGeom>
          <a:noFill/>
        </p:spPr>
        <p:txBody>
          <a:bodyPr wrap="square" rtlCol="0">
            <a:spAutoFit/>
          </a:bodyPr>
          <a:lstStyle/>
          <a:p>
            <a:r>
              <a:rPr lang="en-US" dirty="0"/>
              <a:t>16/21</a:t>
            </a:r>
          </a:p>
        </p:txBody>
      </p:sp>
      <p:cxnSp>
        <p:nvCxnSpPr>
          <p:cNvPr id="16" name="Straight Arrow Connector 15"/>
          <p:cNvCxnSpPr/>
          <p:nvPr/>
        </p:nvCxnSpPr>
        <p:spPr>
          <a:xfrm flipV="1">
            <a:off x="6555909" y="4362828"/>
            <a:ext cx="0" cy="100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77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271" y="251990"/>
            <a:ext cx="9692640" cy="1325562"/>
          </a:xfrm>
        </p:spPr>
        <p:txBody>
          <a:bodyPr>
            <a:normAutofit/>
          </a:bodyPr>
          <a:lstStyle/>
          <a:p>
            <a:r>
              <a:rPr lang="en-US" dirty="0"/>
              <a:t>A Little More Complicated:</a:t>
            </a:r>
          </a:p>
        </p:txBody>
      </p:sp>
      <p:pic>
        <p:nvPicPr>
          <p:cNvPr id="7" name="Picture 2" descr="https://encrypted-tbn2.gstatic.com/images?q=tbn:ANd9GcTnnrcECijGV5R6Wj0m8EbM-DHTskRLjQdk5j-97c41gh2tQKfS"/>
          <p:cNvPicPr>
            <a:picLocks noChangeAspect="1" noChangeArrowheads="1"/>
          </p:cNvPicPr>
          <p:nvPr/>
        </p:nvPicPr>
        <p:blipFill>
          <a:blip r:embed="rId3" cstate="print"/>
          <a:srcRect/>
          <a:stretch>
            <a:fillRect/>
          </a:stretch>
        </p:blipFill>
        <p:spPr bwMode="auto">
          <a:xfrm>
            <a:off x="6108192" y="2509510"/>
            <a:ext cx="1752600" cy="1752600"/>
          </a:xfrm>
          <a:prstGeom prst="rect">
            <a:avLst/>
          </a:prstGeom>
          <a:noFill/>
        </p:spPr>
      </p:pic>
      <p:sp>
        <p:nvSpPr>
          <p:cNvPr id="8" name="TextBox 7"/>
          <p:cNvSpPr txBox="1"/>
          <p:nvPr/>
        </p:nvSpPr>
        <p:spPr>
          <a:xfrm>
            <a:off x="7581437" y="3124200"/>
            <a:ext cx="723275" cy="523220"/>
          </a:xfrm>
          <a:prstGeom prst="rect">
            <a:avLst/>
          </a:prstGeom>
          <a:noFill/>
        </p:spPr>
        <p:txBody>
          <a:bodyPr wrap="none" rtlCol="0">
            <a:spAutoFit/>
          </a:bodyPr>
          <a:lstStyle/>
          <a:p>
            <a:r>
              <a:rPr lang="en-US" sz="2800"/>
              <a:t>OR</a:t>
            </a:r>
          </a:p>
        </p:txBody>
      </p:sp>
      <p:pic>
        <p:nvPicPr>
          <p:cNvPr id="9" name="Picture 4" descr="http://stickysugar.files.wordpress.com/2012/02/pepsi.jpg"/>
          <p:cNvPicPr>
            <a:picLocks noChangeAspect="1" noChangeArrowheads="1"/>
          </p:cNvPicPr>
          <p:nvPr/>
        </p:nvPicPr>
        <p:blipFill>
          <a:blip r:embed="rId4" cstate="print"/>
          <a:srcRect/>
          <a:stretch>
            <a:fillRect/>
          </a:stretch>
        </p:blipFill>
        <p:spPr bwMode="auto">
          <a:xfrm>
            <a:off x="8495836" y="2590801"/>
            <a:ext cx="998938" cy="1533525"/>
          </a:xfrm>
          <a:prstGeom prst="rect">
            <a:avLst/>
          </a:prstGeom>
          <a:noFill/>
        </p:spPr>
      </p:pic>
      <p:sp>
        <p:nvSpPr>
          <p:cNvPr id="10" name="TextBox 9"/>
          <p:cNvSpPr txBox="1"/>
          <p:nvPr/>
        </p:nvSpPr>
        <p:spPr>
          <a:xfrm>
            <a:off x="9562636" y="3048000"/>
            <a:ext cx="343364" cy="523220"/>
          </a:xfrm>
          <a:prstGeom prst="rect">
            <a:avLst/>
          </a:prstGeom>
          <a:noFill/>
        </p:spPr>
        <p:txBody>
          <a:bodyPr wrap="none" rtlCol="0">
            <a:spAutoFit/>
          </a:bodyPr>
          <a:lstStyle/>
          <a:p>
            <a:r>
              <a:rPr lang="en-US" sz="2800"/>
              <a:t>?</a:t>
            </a:r>
          </a:p>
        </p:txBody>
      </p:sp>
      <p:pic>
        <p:nvPicPr>
          <p:cNvPr id="4" name="Picture 3"/>
          <p:cNvPicPr>
            <a:picLocks noChangeAspect="1"/>
          </p:cNvPicPr>
          <p:nvPr/>
        </p:nvPicPr>
        <p:blipFill>
          <a:blip r:embed="rId5"/>
          <a:stretch>
            <a:fillRect/>
          </a:stretch>
        </p:blipFill>
        <p:spPr>
          <a:xfrm>
            <a:off x="2432273" y="2008061"/>
            <a:ext cx="3126318" cy="3126318"/>
          </a:xfrm>
          <a:prstGeom prst="rect">
            <a:avLst/>
          </a:prstGeom>
        </p:spPr>
      </p:pic>
      <p:sp>
        <p:nvSpPr>
          <p:cNvPr id="3" name="TextBox 2"/>
          <p:cNvSpPr txBox="1"/>
          <p:nvPr/>
        </p:nvSpPr>
        <p:spPr>
          <a:xfrm>
            <a:off x="1500085" y="1740258"/>
            <a:ext cx="6644674" cy="369332"/>
          </a:xfrm>
          <a:prstGeom prst="rect">
            <a:avLst/>
          </a:prstGeom>
          <a:noFill/>
        </p:spPr>
        <p:txBody>
          <a:bodyPr wrap="square" rtlCol="0">
            <a:spAutoFit/>
          </a:bodyPr>
          <a:lstStyle/>
          <a:p>
            <a:r>
              <a:rPr lang="en-US" dirty="0"/>
              <a:t>What are all the possible outcomes for choosing a beverage?</a:t>
            </a:r>
          </a:p>
        </p:txBody>
      </p:sp>
      <p:sp>
        <p:nvSpPr>
          <p:cNvPr id="5" name="TextBox 4">
            <a:extLst>
              <a:ext uri="{FF2B5EF4-FFF2-40B4-BE49-F238E27FC236}">
                <a16:creationId xmlns:a16="http://schemas.microsoft.com/office/drawing/2014/main" id="{2724919F-0D37-D20E-FF3A-DAAEDC78F5BF}"/>
              </a:ext>
            </a:extLst>
          </p:cNvPr>
          <p:cNvSpPr txBox="1"/>
          <p:nvPr/>
        </p:nvSpPr>
        <p:spPr>
          <a:xfrm>
            <a:off x="2997723" y="4835951"/>
            <a:ext cx="838986" cy="369332"/>
          </a:xfrm>
          <a:prstGeom prst="rect">
            <a:avLst/>
          </a:prstGeom>
          <a:noFill/>
        </p:spPr>
        <p:txBody>
          <a:bodyPr wrap="square" rtlCol="0">
            <a:spAutoFit/>
          </a:bodyPr>
          <a:lstStyle/>
          <a:p>
            <a:r>
              <a:rPr lang="en-US" dirty="0"/>
              <a:t>Pants</a:t>
            </a:r>
          </a:p>
        </p:txBody>
      </p:sp>
      <p:sp>
        <p:nvSpPr>
          <p:cNvPr id="6" name="TextBox 5">
            <a:extLst>
              <a:ext uri="{FF2B5EF4-FFF2-40B4-BE49-F238E27FC236}">
                <a16:creationId xmlns:a16="http://schemas.microsoft.com/office/drawing/2014/main" id="{926ACEB0-CC6E-26D1-AAF4-674642337CC5}"/>
              </a:ext>
            </a:extLst>
          </p:cNvPr>
          <p:cNvSpPr txBox="1"/>
          <p:nvPr/>
        </p:nvSpPr>
        <p:spPr>
          <a:xfrm>
            <a:off x="4223209" y="4835951"/>
            <a:ext cx="838986" cy="369332"/>
          </a:xfrm>
          <a:prstGeom prst="rect">
            <a:avLst/>
          </a:prstGeom>
          <a:noFill/>
        </p:spPr>
        <p:txBody>
          <a:bodyPr wrap="square" rtlCol="0">
            <a:spAutoFit/>
          </a:bodyPr>
          <a:lstStyle/>
          <a:p>
            <a:r>
              <a:rPr lang="en-US" dirty="0"/>
              <a:t>Skirt</a:t>
            </a:r>
          </a:p>
        </p:txBody>
      </p:sp>
    </p:spTree>
    <p:extLst>
      <p:ext uri="{BB962C8B-B14F-4D97-AF65-F5344CB8AC3E}">
        <p14:creationId xmlns:p14="http://schemas.microsoft.com/office/powerpoint/2010/main" val="146771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Probability</a:t>
            </a:r>
          </a:p>
        </p:txBody>
      </p:sp>
      <p:pic>
        <p:nvPicPr>
          <p:cNvPr id="6" name="Picture 2" descr="https://encrypted-tbn2.gstatic.com/images?q=tbn:ANd9GcTnnrcECijGV5R6Wj0m8EbM-DHTskRLjQdk5j-97c41gh2tQKfS"/>
          <p:cNvPicPr>
            <a:picLocks noChangeAspect="1" noChangeArrowheads="1"/>
          </p:cNvPicPr>
          <p:nvPr/>
        </p:nvPicPr>
        <p:blipFill>
          <a:blip r:embed="rId3" cstate="print"/>
          <a:srcRect/>
          <a:stretch>
            <a:fillRect/>
          </a:stretch>
        </p:blipFill>
        <p:spPr bwMode="auto">
          <a:xfrm>
            <a:off x="2362200" y="2133600"/>
            <a:ext cx="1752600" cy="1752600"/>
          </a:xfrm>
          <a:prstGeom prst="rect">
            <a:avLst/>
          </a:prstGeom>
          <a:noFill/>
        </p:spPr>
      </p:pic>
      <p:pic>
        <p:nvPicPr>
          <p:cNvPr id="7" name="Picture 4" descr="http://stickysugar.files.wordpress.com/2012/02/pepsi.jpg"/>
          <p:cNvPicPr>
            <a:picLocks noChangeAspect="1" noChangeArrowheads="1"/>
          </p:cNvPicPr>
          <p:nvPr/>
        </p:nvPicPr>
        <p:blipFill>
          <a:blip r:embed="rId4" cstate="print"/>
          <a:srcRect/>
          <a:stretch>
            <a:fillRect/>
          </a:stretch>
        </p:blipFill>
        <p:spPr bwMode="auto">
          <a:xfrm>
            <a:off x="3649262" y="2276476"/>
            <a:ext cx="998938" cy="1533525"/>
          </a:xfrm>
          <a:prstGeom prst="rect">
            <a:avLst/>
          </a:prstGeom>
          <a:noFill/>
        </p:spPr>
      </p:pic>
      <p:pic>
        <p:nvPicPr>
          <p:cNvPr id="13" name="Picture 2" descr="https://encrypted-tbn2.gstatic.com/images?q=tbn:ANd9GcTnnrcECijGV5R6Wj0m8EbM-DHTskRLjQdk5j-97c41gh2tQKfS"/>
          <p:cNvPicPr>
            <a:picLocks noChangeAspect="1" noChangeArrowheads="1"/>
          </p:cNvPicPr>
          <p:nvPr/>
        </p:nvPicPr>
        <p:blipFill>
          <a:blip r:embed="rId3" cstate="print"/>
          <a:srcRect l="21739" t="4348" r="21739"/>
          <a:stretch>
            <a:fillRect/>
          </a:stretch>
        </p:blipFill>
        <p:spPr bwMode="auto">
          <a:xfrm>
            <a:off x="3657600" y="4267200"/>
            <a:ext cx="990600" cy="1676400"/>
          </a:xfrm>
          <a:prstGeom prst="rect">
            <a:avLst/>
          </a:prstGeom>
          <a:noFill/>
        </p:spPr>
      </p:pic>
      <p:pic>
        <p:nvPicPr>
          <p:cNvPr id="14" name="Picture 4" descr="http://stickysugar.files.wordpress.com/2012/02/pepsi.jpg"/>
          <p:cNvPicPr>
            <a:picLocks noChangeAspect="1" noChangeArrowheads="1"/>
          </p:cNvPicPr>
          <p:nvPr/>
        </p:nvPicPr>
        <p:blipFill>
          <a:blip r:embed="rId4" cstate="print"/>
          <a:srcRect/>
          <a:stretch>
            <a:fillRect/>
          </a:stretch>
        </p:blipFill>
        <p:spPr bwMode="auto">
          <a:xfrm>
            <a:off x="6477000" y="4267201"/>
            <a:ext cx="998938" cy="1533525"/>
          </a:xfrm>
          <a:prstGeom prst="rect">
            <a:avLst/>
          </a:prstGeom>
          <a:noFill/>
        </p:spPr>
      </p:pic>
      <p:pic>
        <p:nvPicPr>
          <p:cNvPr id="15" name="Picture 4" descr="http://stickysugar.files.wordpress.com/2012/02/pepsi.jpg"/>
          <p:cNvPicPr>
            <a:picLocks noChangeAspect="1" noChangeArrowheads="1"/>
          </p:cNvPicPr>
          <p:nvPr/>
        </p:nvPicPr>
        <p:blipFill>
          <a:blip r:embed="rId4" cstate="print"/>
          <a:srcRect/>
          <a:stretch>
            <a:fillRect/>
          </a:stretch>
        </p:blipFill>
        <p:spPr bwMode="auto">
          <a:xfrm>
            <a:off x="7391400" y="4267201"/>
            <a:ext cx="998938" cy="1533525"/>
          </a:xfrm>
          <a:prstGeom prst="rect">
            <a:avLst/>
          </a:prstGeom>
          <a:noFill/>
        </p:spPr>
      </p:pic>
      <p:pic>
        <p:nvPicPr>
          <p:cNvPr id="16" name="Picture 4" descr="http://stickysugar.files.wordpress.com/2012/02/pepsi.jpg"/>
          <p:cNvPicPr>
            <a:picLocks noChangeAspect="1" noChangeArrowheads="1"/>
          </p:cNvPicPr>
          <p:nvPr/>
        </p:nvPicPr>
        <p:blipFill>
          <a:blip r:embed="rId4" cstate="print"/>
          <a:srcRect/>
          <a:stretch>
            <a:fillRect/>
          </a:stretch>
        </p:blipFill>
        <p:spPr bwMode="auto">
          <a:xfrm>
            <a:off x="6477000" y="2286001"/>
            <a:ext cx="998938" cy="1533525"/>
          </a:xfrm>
          <a:prstGeom prst="rect">
            <a:avLst/>
          </a:prstGeom>
          <a:noFill/>
        </p:spPr>
      </p:pic>
      <p:pic>
        <p:nvPicPr>
          <p:cNvPr id="18" name="Picture 2" descr="https://encrypted-tbn2.gstatic.com/images?q=tbn:ANd9GcTnnrcECijGV5R6Wj0m8EbM-DHTskRLjQdk5j-97c41gh2tQKfS"/>
          <p:cNvPicPr>
            <a:picLocks noChangeAspect="1" noChangeArrowheads="1"/>
          </p:cNvPicPr>
          <p:nvPr/>
        </p:nvPicPr>
        <p:blipFill>
          <a:blip r:embed="rId3" cstate="print"/>
          <a:srcRect l="21739" t="4348" r="21739"/>
          <a:stretch>
            <a:fillRect/>
          </a:stretch>
        </p:blipFill>
        <p:spPr bwMode="auto">
          <a:xfrm>
            <a:off x="2743200" y="4267200"/>
            <a:ext cx="990600" cy="1676400"/>
          </a:xfrm>
          <a:prstGeom prst="rect">
            <a:avLst/>
          </a:prstGeom>
          <a:noFill/>
        </p:spPr>
      </p:pic>
      <p:pic>
        <p:nvPicPr>
          <p:cNvPr id="19" name="Picture 2" descr="https://encrypted-tbn2.gstatic.com/images?q=tbn:ANd9GcTnnrcECijGV5R6Wj0m8EbM-DHTskRLjQdk5j-97c41gh2tQKfS"/>
          <p:cNvPicPr>
            <a:picLocks noChangeAspect="1" noChangeArrowheads="1"/>
          </p:cNvPicPr>
          <p:nvPr/>
        </p:nvPicPr>
        <p:blipFill>
          <a:blip r:embed="rId3" cstate="print"/>
          <a:srcRect l="21739" t="4348" r="21739"/>
          <a:stretch>
            <a:fillRect/>
          </a:stretch>
        </p:blipFill>
        <p:spPr bwMode="auto">
          <a:xfrm>
            <a:off x="7391400" y="2209800"/>
            <a:ext cx="990600" cy="1676400"/>
          </a:xfrm>
          <a:prstGeom prst="rect">
            <a:avLst/>
          </a:prstGeom>
          <a:noFill/>
        </p:spPr>
      </p:pic>
      <p:sp>
        <p:nvSpPr>
          <p:cNvPr id="20" name="TextBox 19"/>
          <p:cNvSpPr txBox="1"/>
          <p:nvPr/>
        </p:nvSpPr>
        <p:spPr>
          <a:xfrm>
            <a:off x="2225854" y="2819400"/>
            <a:ext cx="583814" cy="523220"/>
          </a:xfrm>
          <a:prstGeom prst="rect">
            <a:avLst/>
          </a:prstGeom>
          <a:noFill/>
        </p:spPr>
        <p:txBody>
          <a:bodyPr wrap="none" rtlCol="0">
            <a:spAutoFit/>
          </a:bodyPr>
          <a:lstStyle/>
          <a:p>
            <a:r>
              <a:rPr lang="en-US" sz="2800"/>
              <a:t>1. </a:t>
            </a:r>
          </a:p>
        </p:txBody>
      </p:sp>
      <p:sp>
        <p:nvSpPr>
          <p:cNvPr id="21" name="TextBox 20"/>
          <p:cNvSpPr txBox="1"/>
          <p:nvPr/>
        </p:nvSpPr>
        <p:spPr>
          <a:xfrm>
            <a:off x="2209800" y="4724400"/>
            <a:ext cx="484428" cy="523220"/>
          </a:xfrm>
          <a:prstGeom prst="rect">
            <a:avLst/>
          </a:prstGeom>
          <a:noFill/>
        </p:spPr>
        <p:txBody>
          <a:bodyPr wrap="none" rtlCol="0">
            <a:spAutoFit/>
          </a:bodyPr>
          <a:lstStyle/>
          <a:p>
            <a:r>
              <a:rPr lang="en-US" sz="2800"/>
              <a:t>2.</a:t>
            </a:r>
          </a:p>
        </p:txBody>
      </p:sp>
      <p:sp>
        <p:nvSpPr>
          <p:cNvPr id="22" name="TextBox 21"/>
          <p:cNvSpPr txBox="1"/>
          <p:nvPr/>
        </p:nvSpPr>
        <p:spPr>
          <a:xfrm>
            <a:off x="5959654" y="2819400"/>
            <a:ext cx="583814" cy="523220"/>
          </a:xfrm>
          <a:prstGeom prst="rect">
            <a:avLst/>
          </a:prstGeom>
          <a:noFill/>
        </p:spPr>
        <p:txBody>
          <a:bodyPr wrap="none" rtlCol="0">
            <a:spAutoFit/>
          </a:bodyPr>
          <a:lstStyle/>
          <a:p>
            <a:r>
              <a:rPr lang="en-US" sz="2800"/>
              <a:t>3. </a:t>
            </a:r>
          </a:p>
        </p:txBody>
      </p:sp>
      <p:sp>
        <p:nvSpPr>
          <p:cNvPr id="23" name="TextBox 22"/>
          <p:cNvSpPr txBox="1"/>
          <p:nvPr/>
        </p:nvSpPr>
        <p:spPr>
          <a:xfrm>
            <a:off x="6096000" y="4724400"/>
            <a:ext cx="583814" cy="523220"/>
          </a:xfrm>
          <a:prstGeom prst="rect">
            <a:avLst/>
          </a:prstGeom>
          <a:noFill/>
        </p:spPr>
        <p:txBody>
          <a:bodyPr wrap="none" rtlCol="0">
            <a:spAutoFit/>
          </a:bodyPr>
          <a:lstStyle/>
          <a:p>
            <a:r>
              <a:rPr lang="en-US" sz="2800"/>
              <a:t>4. </a:t>
            </a:r>
          </a:p>
        </p:txBody>
      </p:sp>
      <p:sp>
        <p:nvSpPr>
          <p:cNvPr id="17" name="TextBox 16"/>
          <p:cNvSpPr txBox="1"/>
          <p:nvPr/>
        </p:nvSpPr>
        <p:spPr>
          <a:xfrm>
            <a:off x="4572001" y="2743200"/>
            <a:ext cx="1002197" cy="523220"/>
          </a:xfrm>
          <a:prstGeom prst="rect">
            <a:avLst/>
          </a:prstGeom>
          <a:noFill/>
        </p:spPr>
        <p:txBody>
          <a:bodyPr wrap="none" rtlCol="0">
            <a:spAutoFit/>
          </a:bodyPr>
          <a:lstStyle/>
          <a:p>
            <a:r>
              <a:rPr lang="en-US" sz="2800"/>
              <a:t>= 1/4</a:t>
            </a:r>
          </a:p>
        </p:txBody>
      </p:sp>
      <p:sp>
        <p:nvSpPr>
          <p:cNvPr id="24" name="TextBox 23"/>
          <p:cNvSpPr txBox="1"/>
          <p:nvPr/>
        </p:nvSpPr>
        <p:spPr>
          <a:xfrm>
            <a:off x="4648201" y="4724400"/>
            <a:ext cx="1002197" cy="523220"/>
          </a:xfrm>
          <a:prstGeom prst="rect">
            <a:avLst/>
          </a:prstGeom>
          <a:noFill/>
        </p:spPr>
        <p:txBody>
          <a:bodyPr wrap="none" rtlCol="0">
            <a:spAutoFit/>
          </a:bodyPr>
          <a:lstStyle/>
          <a:p>
            <a:r>
              <a:rPr lang="en-US" sz="2800"/>
              <a:t>= 1/4</a:t>
            </a:r>
          </a:p>
        </p:txBody>
      </p:sp>
      <p:sp>
        <p:nvSpPr>
          <p:cNvPr id="25" name="TextBox 24"/>
          <p:cNvSpPr txBox="1"/>
          <p:nvPr/>
        </p:nvSpPr>
        <p:spPr>
          <a:xfrm>
            <a:off x="8382001" y="2743200"/>
            <a:ext cx="1002197" cy="523220"/>
          </a:xfrm>
          <a:prstGeom prst="rect">
            <a:avLst/>
          </a:prstGeom>
          <a:noFill/>
        </p:spPr>
        <p:txBody>
          <a:bodyPr wrap="none" rtlCol="0">
            <a:spAutoFit/>
          </a:bodyPr>
          <a:lstStyle/>
          <a:p>
            <a:r>
              <a:rPr lang="en-US" sz="2800"/>
              <a:t>= 1/4</a:t>
            </a:r>
          </a:p>
        </p:txBody>
      </p:sp>
      <p:sp>
        <p:nvSpPr>
          <p:cNvPr id="26" name="TextBox 25"/>
          <p:cNvSpPr txBox="1"/>
          <p:nvPr/>
        </p:nvSpPr>
        <p:spPr>
          <a:xfrm>
            <a:off x="8382001" y="4648200"/>
            <a:ext cx="1002197" cy="523220"/>
          </a:xfrm>
          <a:prstGeom prst="rect">
            <a:avLst/>
          </a:prstGeom>
          <a:noFill/>
        </p:spPr>
        <p:txBody>
          <a:bodyPr wrap="none" rtlCol="0">
            <a:spAutoFit/>
          </a:bodyPr>
          <a:lstStyle/>
          <a:p>
            <a:r>
              <a:rPr lang="en-US" sz="2800"/>
              <a:t>= 1/4</a:t>
            </a:r>
          </a:p>
        </p:txBody>
      </p:sp>
      <p:pic>
        <p:nvPicPr>
          <p:cNvPr id="27" name="Picture 26"/>
          <p:cNvPicPr>
            <a:picLocks noChangeAspect="1"/>
          </p:cNvPicPr>
          <p:nvPr/>
        </p:nvPicPr>
        <p:blipFill>
          <a:blip r:embed="rId5"/>
          <a:stretch>
            <a:fillRect/>
          </a:stretch>
        </p:blipFill>
        <p:spPr>
          <a:xfrm>
            <a:off x="8883099" y="235512"/>
            <a:ext cx="1506907" cy="1506907"/>
          </a:xfrm>
          <a:prstGeom prst="rect">
            <a:avLst/>
          </a:prstGeom>
        </p:spPr>
      </p:pic>
      <p:sp>
        <p:nvSpPr>
          <p:cNvPr id="28" name="Oval 27"/>
          <p:cNvSpPr/>
          <p:nvPr/>
        </p:nvSpPr>
        <p:spPr>
          <a:xfrm>
            <a:off x="1443789" y="1600200"/>
            <a:ext cx="8410073" cy="50292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443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33" y="84040"/>
            <a:ext cx="9692640" cy="881607"/>
          </a:xfrm>
        </p:spPr>
        <p:txBody>
          <a:bodyPr/>
          <a:lstStyle/>
          <a:p>
            <a:r>
              <a:rPr lang="en-US" dirty="0"/>
              <a:t>Event, </a:t>
            </a:r>
            <a:r>
              <a:rPr lang="en-US" dirty="0" err="1"/>
              <a:t>con’t</a:t>
            </a:r>
            <a:endParaRPr lang="en-US" dirty="0"/>
          </a:p>
        </p:txBody>
      </p:sp>
      <p:sp>
        <p:nvSpPr>
          <p:cNvPr id="3" name="Content Placeholder 2"/>
          <p:cNvSpPr>
            <a:spLocks noGrp="1"/>
          </p:cNvSpPr>
          <p:nvPr>
            <p:ph sz="quarter" idx="1"/>
          </p:nvPr>
        </p:nvSpPr>
        <p:spPr>
          <a:xfrm>
            <a:off x="992381" y="1156575"/>
            <a:ext cx="7467600" cy="1524000"/>
          </a:xfrm>
        </p:spPr>
        <p:txBody>
          <a:bodyPr/>
          <a:lstStyle/>
          <a:p>
            <a:pPr>
              <a:lnSpc>
                <a:spcPct val="90000"/>
              </a:lnSpc>
              <a:buNone/>
            </a:pPr>
            <a:r>
              <a:rPr lang="en-US" dirty="0"/>
              <a:t>An </a:t>
            </a:r>
            <a:r>
              <a:rPr lang="en-US" b="1" dirty="0"/>
              <a:t>event</a:t>
            </a:r>
            <a:r>
              <a:rPr lang="en-US" dirty="0"/>
              <a:t> is a set of sample space outcomes</a:t>
            </a:r>
          </a:p>
          <a:p>
            <a:pPr>
              <a:lnSpc>
                <a:spcPct val="90000"/>
              </a:lnSpc>
              <a:buNone/>
            </a:pPr>
            <a:r>
              <a:rPr lang="en-US" dirty="0"/>
              <a:t>Example Event: P (A) = Pants chooses coke</a:t>
            </a:r>
          </a:p>
          <a:p>
            <a:pPr>
              <a:lnSpc>
                <a:spcPct val="90000"/>
              </a:lnSpc>
            </a:pPr>
            <a:endParaRPr lang="en-US" dirty="0"/>
          </a:p>
          <a:p>
            <a:endParaRPr lang="en-US" dirty="0"/>
          </a:p>
        </p:txBody>
      </p:sp>
      <p:pic>
        <p:nvPicPr>
          <p:cNvPr id="6" name="Picture 2" descr="https://encrypted-tbn2.gstatic.com/images?q=tbn:ANd9GcTnnrcECijGV5R6Wj0m8EbM-DHTskRLjQdk5j-97c41gh2tQKfS"/>
          <p:cNvPicPr>
            <a:picLocks noChangeAspect="1" noChangeArrowheads="1"/>
          </p:cNvPicPr>
          <p:nvPr/>
        </p:nvPicPr>
        <p:blipFill>
          <a:blip r:embed="rId3" cstate="print"/>
          <a:srcRect/>
          <a:stretch>
            <a:fillRect/>
          </a:stretch>
        </p:blipFill>
        <p:spPr bwMode="auto">
          <a:xfrm>
            <a:off x="3197784" y="3619499"/>
            <a:ext cx="1752600" cy="1752600"/>
          </a:xfrm>
          <a:prstGeom prst="rect">
            <a:avLst/>
          </a:prstGeom>
          <a:noFill/>
        </p:spPr>
      </p:pic>
      <p:pic>
        <p:nvPicPr>
          <p:cNvPr id="7" name="Picture 4" descr="http://stickysugar.files.wordpress.com/2012/02/pepsi.jpg"/>
          <p:cNvPicPr>
            <a:picLocks noChangeAspect="1" noChangeArrowheads="1"/>
          </p:cNvPicPr>
          <p:nvPr/>
        </p:nvPicPr>
        <p:blipFill>
          <a:blip r:embed="rId4" cstate="print"/>
          <a:srcRect/>
          <a:stretch>
            <a:fillRect/>
          </a:stretch>
        </p:blipFill>
        <p:spPr bwMode="auto">
          <a:xfrm>
            <a:off x="4450915" y="3729036"/>
            <a:ext cx="998938" cy="1533525"/>
          </a:xfrm>
          <a:prstGeom prst="rect">
            <a:avLst/>
          </a:prstGeom>
          <a:noFill/>
        </p:spPr>
      </p:pic>
      <p:pic>
        <p:nvPicPr>
          <p:cNvPr id="8" name="Picture 2" descr="https://encrypted-tbn2.gstatic.com/images?q=tbn:ANd9GcTnnrcECijGV5R6Wj0m8EbM-DHTskRLjQdk5j-97c41gh2tQKfS"/>
          <p:cNvPicPr>
            <a:picLocks noChangeAspect="1" noChangeArrowheads="1"/>
          </p:cNvPicPr>
          <p:nvPr/>
        </p:nvPicPr>
        <p:blipFill>
          <a:blip r:embed="rId3" cstate="print"/>
          <a:srcRect l="21739" t="4348" r="21739"/>
          <a:stretch>
            <a:fillRect/>
          </a:stretch>
        </p:blipFill>
        <p:spPr bwMode="auto">
          <a:xfrm>
            <a:off x="6991228" y="3695699"/>
            <a:ext cx="990600" cy="1676400"/>
          </a:xfrm>
          <a:prstGeom prst="rect">
            <a:avLst/>
          </a:prstGeom>
          <a:noFill/>
        </p:spPr>
      </p:pic>
      <p:pic>
        <p:nvPicPr>
          <p:cNvPr id="9" name="Picture 2" descr="https://encrypted-tbn2.gstatic.com/images?q=tbn:ANd9GcTnnrcECijGV5R6Wj0m8EbM-DHTskRLjQdk5j-97c41gh2tQKfS"/>
          <p:cNvPicPr>
            <a:picLocks noChangeAspect="1" noChangeArrowheads="1"/>
          </p:cNvPicPr>
          <p:nvPr/>
        </p:nvPicPr>
        <p:blipFill>
          <a:blip r:embed="rId3" cstate="print"/>
          <a:srcRect l="21739" t="4348" r="21739"/>
          <a:stretch>
            <a:fillRect/>
          </a:stretch>
        </p:blipFill>
        <p:spPr bwMode="auto">
          <a:xfrm>
            <a:off x="6086355" y="3695699"/>
            <a:ext cx="990600" cy="1676400"/>
          </a:xfrm>
          <a:prstGeom prst="rect">
            <a:avLst/>
          </a:prstGeom>
          <a:noFill/>
        </p:spPr>
      </p:pic>
      <p:sp>
        <p:nvSpPr>
          <p:cNvPr id="10" name="Oval 9"/>
          <p:cNvSpPr/>
          <p:nvPr/>
        </p:nvSpPr>
        <p:spPr>
          <a:xfrm>
            <a:off x="2790701" y="3429000"/>
            <a:ext cx="6096000" cy="24384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58100" y="365760"/>
            <a:ext cx="2634713" cy="1561972"/>
          </a:xfrm>
          <a:prstGeom prst="rect">
            <a:avLst/>
          </a:prstGeom>
        </p:spPr>
      </p:pic>
      <p:sp>
        <p:nvSpPr>
          <p:cNvPr id="11" name="Oval 10"/>
          <p:cNvSpPr/>
          <p:nvPr/>
        </p:nvSpPr>
        <p:spPr>
          <a:xfrm>
            <a:off x="7231284" y="73917"/>
            <a:ext cx="3520634" cy="2145657"/>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pic>
        <p:nvPicPr>
          <p:cNvPr id="12" name="Picture 11"/>
          <p:cNvPicPr>
            <a:picLocks noChangeAspect="1"/>
          </p:cNvPicPr>
          <p:nvPr/>
        </p:nvPicPr>
        <p:blipFill>
          <a:blip r:embed="rId6"/>
          <a:stretch>
            <a:fillRect/>
          </a:stretch>
        </p:blipFill>
        <p:spPr>
          <a:xfrm>
            <a:off x="6581656" y="2822116"/>
            <a:ext cx="745150" cy="745150"/>
          </a:xfrm>
          <a:prstGeom prst="rect">
            <a:avLst/>
          </a:prstGeom>
        </p:spPr>
      </p:pic>
      <p:pic>
        <p:nvPicPr>
          <p:cNvPr id="13" name="Picture 12"/>
          <p:cNvPicPr>
            <a:picLocks noChangeAspect="1"/>
          </p:cNvPicPr>
          <p:nvPr/>
        </p:nvPicPr>
        <p:blipFill>
          <a:blip r:embed="rId6"/>
          <a:stretch>
            <a:fillRect/>
          </a:stretch>
        </p:blipFill>
        <p:spPr>
          <a:xfrm>
            <a:off x="4074084" y="2809008"/>
            <a:ext cx="770010" cy="770010"/>
          </a:xfrm>
          <a:prstGeom prst="rect">
            <a:avLst/>
          </a:prstGeom>
        </p:spPr>
      </p:pic>
    </p:spTree>
    <p:extLst>
      <p:ext uri="{BB962C8B-B14F-4D97-AF65-F5344CB8AC3E}">
        <p14:creationId xmlns:p14="http://schemas.microsoft.com/office/powerpoint/2010/main" val="386794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535" y="62001"/>
            <a:ext cx="9692640" cy="1325562"/>
          </a:xfrm>
        </p:spPr>
        <p:txBody>
          <a:bodyPr/>
          <a:lstStyle/>
          <a:p>
            <a:r>
              <a:rPr lang="en-US" dirty="0"/>
              <a:t>Probability of the event</a:t>
            </a:r>
          </a:p>
        </p:txBody>
      </p:sp>
      <p:sp>
        <p:nvSpPr>
          <p:cNvPr id="3" name="Content Placeholder 2"/>
          <p:cNvSpPr>
            <a:spLocks noGrp="1"/>
          </p:cNvSpPr>
          <p:nvPr>
            <p:ph sz="quarter" idx="1"/>
          </p:nvPr>
        </p:nvSpPr>
        <p:spPr>
          <a:xfrm>
            <a:off x="584097" y="1886673"/>
            <a:ext cx="8595360" cy="4351337"/>
          </a:xfrm>
        </p:spPr>
        <p:txBody>
          <a:bodyPr/>
          <a:lstStyle/>
          <a:p>
            <a:pPr>
              <a:lnSpc>
                <a:spcPct val="90000"/>
              </a:lnSpc>
            </a:pPr>
            <a:r>
              <a:rPr lang="en-US" dirty="0"/>
              <a:t>The probability of an event is the sum of the probabilities of the sample space outcomes</a:t>
            </a:r>
          </a:p>
          <a:p>
            <a:pPr>
              <a:lnSpc>
                <a:spcPct val="90000"/>
              </a:lnSpc>
            </a:pPr>
            <a:endParaRPr lang="en-US" dirty="0"/>
          </a:p>
          <a:p>
            <a:pPr>
              <a:lnSpc>
                <a:spcPct val="90000"/>
              </a:lnSpc>
            </a:pPr>
            <a:r>
              <a:rPr lang="en-US" dirty="0"/>
              <a:t>Example Event: P (A) = Pants chooses coke</a:t>
            </a:r>
          </a:p>
          <a:p>
            <a:pPr>
              <a:lnSpc>
                <a:spcPct val="90000"/>
              </a:lnSpc>
            </a:pPr>
            <a:endParaRPr lang="en-US" dirty="0"/>
          </a:p>
          <a:p>
            <a:endParaRPr lang="en-US" dirty="0"/>
          </a:p>
        </p:txBody>
      </p:sp>
      <p:pic>
        <p:nvPicPr>
          <p:cNvPr id="6" name="Picture 2" descr="https://encrypted-tbn2.gstatic.com/images?q=tbn:ANd9GcTnnrcECijGV5R6Wj0m8EbM-DHTskRLjQdk5j-97c41gh2tQKfS"/>
          <p:cNvPicPr>
            <a:picLocks noChangeAspect="1" noChangeArrowheads="1"/>
          </p:cNvPicPr>
          <p:nvPr/>
        </p:nvPicPr>
        <p:blipFill>
          <a:blip r:embed="rId3" cstate="print"/>
          <a:srcRect/>
          <a:stretch>
            <a:fillRect/>
          </a:stretch>
        </p:blipFill>
        <p:spPr bwMode="auto">
          <a:xfrm>
            <a:off x="5329670" y="3328885"/>
            <a:ext cx="1752600" cy="1752600"/>
          </a:xfrm>
          <a:prstGeom prst="rect">
            <a:avLst/>
          </a:prstGeom>
          <a:noFill/>
        </p:spPr>
      </p:pic>
      <p:pic>
        <p:nvPicPr>
          <p:cNvPr id="7" name="Picture 4" descr="http://stickysugar.files.wordpress.com/2012/02/pepsi.jpg"/>
          <p:cNvPicPr>
            <a:picLocks noChangeAspect="1" noChangeArrowheads="1"/>
          </p:cNvPicPr>
          <p:nvPr/>
        </p:nvPicPr>
        <p:blipFill>
          <a:blip r:embed="rId4" cstate="print"/>
          <a:srcRect/>
          <a:stretch>
            <a:fillRect/>
          </a:stretch>
        </p:blipFill>
        <p:spPr bwMode="auto">
          <a:xfrm>
            <a:off x="6553640" y="3450591"/>
            <a:ext cx="998938" cy="1533525"/>
          </a:xfrm>
          <a:prstGeom prst="rect">
            <a:avLst/>
          </a:prstGeom>
          <a:noFill/>
        </p:spPr>
      </p:pic>
      <p:pic>
        <p:nvPicPr>
          <p:cNvPr id="8" name="Picture 2" descr="https://encrypted-tbn2.gstatic.com/images?q=tbn:ANd9GcTnnrcECijGV5R6Wj0m8EbM-DHTskRLjQdk5j-97c41gh2tQKfS"/>
          <p:cNvPicPr>
            <a:picLocks noChangeAspect="1" noChangeArrowheads="1"/>
          </p:cNvPicPr>
          <p:nvPr/>
        </p:nvPicPr>
        <p:blipFill>
          <a:blip r:embed="rId3" cstate="print"/>
          <a:srcRect l="21739" t="4348" r="21739"/>
          <a:stretch>
            <a:fillRect/>
          </a:stretch>
        </p:blipFill>
        <p:spPr bwMode="auto">
          <a:xfrm>
            <a:off x="8951108" y="3438525"/>
            <a:ext cx="990600" cy="1676400"/>
          </a:xfrm>
          <a:prstGeom prst="rect">
            <a:avLst/>
          </a:prstGeom>
          <a:noFill/>
        </p:spPr>
      </p:pic>
      <p:pic>
        <p:nvPicPr>
          <p:cNvPr id="9" name="Picture 2" descr="https://encrypted-tbn2.gstatic.com/images?q=tbn:ANd9GcTnnrcECijGV5R6Wj0m8EbM-DHTskRLjQdk5j-97c41gh2tQKfS"/>
          <p:cNvPicPr>
            <a:picLocks noChangeAspect="1" noChangeArrowheads="1"/>
          </p:cNvPicPr>
          <p:nvPr/>
        </p:nvPicPr>
        <p:blipFill>
          <a:blip r:embed="rId3" cstate="print"/>
          <a:srcRect l="21739" t="4348" r="21739"/>
          <a:stretch>
            <a:fillRect/>
          </a:stretch>
        </p:blipFill>
        <p:spPr bwMode="auto">
          <a:xfrm>
            <a:off x="8068511" y="3450591"/>
            <a:ext cx="990600" cy="1676400"/>
          </a:xfrm>
          <a:prstGeom prst="rect">
            <a:avLst/>
          </a:prstGeom>
          <a:noFill/>
        </p:spPr>
      </p:pic>
      <p:sp>
        <p:nvSpPr>
          <p:cNvPr id="10" name="TextBox 9"/>
          <p:cNvSpPr txBox="1"/>
          <p:nvPr/>
        </p:nvSpPr>
        <p:spPr>
          <a:xfrm>
            <a:off x="4701011" y="5076120"/>
            <a:ext cx="3483980" cy="492443"/>
          </a:xfrm>
          <a:prstGeom prst="rect">
            <a:avLst/>
          </a:prstGeom>
          <a:noFill/>
        </p:spPr>
        <p:txBody>
          <a:bodyPr wrap="square" rtlCol="0">
            <a:spAutoFit/>
          </a:bodyPr>
          <a:lstStyle/>
          <a:p>
            <a:r>
              <a:rPr lang="en-US" sz="2600"/>
              <a:t>P(A):</a:t>
            </a:r>
          </a:p>
        </p:txBody>
      </p:sp>
      <p:sp>
        <p:nvSpPr>
          <p:cNvPr id="11" name="TextBox 10"/>
          <p:cNvSpPr txBox="1"/>
          <p:nvPr/>
        </p:nvSpPr>
        <p:spPr>
          <a:xfrm>
            <a:off x="6144659" y="5120375"/>
            <a:ext cx="762000" cy="492443"/>
          </a:xfrm>
          <a:prstGeom prst="rect">
            <a:avLst/>
          </a:prstGeom>
          <a:noFill/>
        </p:spPr>
        <p:txBody>
          <a:bodyPr wrap="square" rtlCol="0">
            <a:spAutoFit/>
          </a:bodyPr>
          <a:lstStyle/>
          <a:p>
            <a:r>
              <a:rPr lang="en-US" sz="2600"/>
              <a:t>1/4</a:t>
            </a:r>
          </a:p>
        </p:txBody>
      </p:sp>
      <p:sp>
        <p:nvSpPr>
          <p:cNvPr id="12" name="TextBox 11"/>
          <p:cNvSpPr txBox="1"/>
          <p:nvPr/>
        </p:nvSpPr>
        <p:spPr>
          <a:xfrm>
            <a:off x="8678111" y="5139057"/>
            <a:ext cx="762000" cy="492443"/>
          </a:xfrm>
          <a:prstGeom prst="rect">
            <a:avLst/>
          </a:prstGeom>
          <a:noFill/>
        </p:spPr>
        <p:txBody>
          <a:bodyPr wrap="square" rtlCol="0">
            <a:spAutoFit/>
          </a:bodyPr>
          <a:lstStyle/>
          <a:p>
            <a:r>
              <a:rPr lang="en-US" sz="2600"/>
              <a:t>1/4</a:t>
            </a:r>
          </a:p>
        </p:txBody>
      </p:sp>
      <p:sp>
        <p:nvSpPr>
          <p:cNvPr id="13" name="TextBox 12"/>
          <p:cNvSpPr txBox="1"/>
          <p:nvPr/>
        </p:nvSpPr>
        <p:spPr>
          <a:xfrm>
            <a:off x="7591048" y="5153526"/>
            <a:ext cx="402674" cy="523220"/>
          </a:xfrm>
          <a:prstGeom prst="rect">
            <a:avLst/>
          </a:prstGeom>
          <a:noFill/>
        </p:spPr>
        <p:txBody>
          <a:bodyPr wrap="none" rtlCol="0">
            <a:spAutoFit/>
          </a:bodyPr>
          <a:lstStyle/>
          <a:p>
            <a:r>
              <a:rPr lang="en-US" sz="2800"/>
              <a:t>+</a:t>
            </a:r>
          </a:p>
        </p:txBody>
      </p:sp>
      <p:pic>
        <p:nvPicPr>
          <p:cNvPr id="14" name="Picture 13"/>
          <p:cNvPicPr>
            <a:picLocks noChangeAspect="1"/>
          </p:cNvPicPr>
          <p:nvPr/>
        </p:nvPicPr>
        <p:blipFill>
          <a:blip r:embed="rId5"/>
          <a:stretch>
            <a:fillRect/>
          </a:stretch>
        </p:blipFill>
        <p:spPr>
          <a:xfrm>
            <a:off x="6080744" y="2593564"/>
            <a:ext cx="1009196" cy="1009196"/>
          </a:xfrm>
          <a:prstGeom prst="rect">
            <a:avLst/>
          </a:prstGeom>
        </p:spPr>
      </p:pic>
      <p:pic>
        <p:nvPicPr>
          <p:cNvPr id="15" name="Picture 14"/>
          <p:cNvPicPr>
            <a:picLocks noChangeAspect="1"/>
          </p:cNvPicPr>
          <p:nvPr/>
        </p:nvPicPr>
        <p:blipFill>
          <a:blip r:embed="rId5"/>
          <a:stretch>
            <a:fillRect/>
          </a:stretch>
        </p:blipFill>
        <p:spPr>
          <a:xfrm>
            <a:off x="8538819" y="2683325"/>
            <a:ext cx="919435" cy="919435"/>
          </a:xfrm>
          <a:prstGeom prst="rect">
            <a:avLst/>
          </a:prstGeom>
        </p:spPr>
      </p:pic>
      <p:sp>
        <p:nvSpPr>
          <p:cNvPr id="4" name="TextBox 3">
            <a:extLst>
              <a:ext uri="{FF2B5EF4-FFF2-40B4-BE49-F238E27FC236}">
                <a16:creationId xmlns:a16="http://schemas.microsoft.com/office/drawing/2014/main" id="{25EF278D-8DA6-35AF-A403-A50C77AB6A85}"/>
              </a:ext>
            </a:extLst>
          </p:cNvPr>
          <p:cNvSpPr txBox="1"/>
          <p:nvPr/>
        </p:nvSpPr>
        <p:spPr>
          <a:xfrm>
            <a:off x="9628639" y="5230470"/>
            <a:ext cx="708848" cy="369332"/>
          </a:xfrm>
          <a:prstGeom prst="rect">
            <a:avLst/>
          </a:prstGeom>
          <a:noFill/>
        </p:spPr>
        <p:txBody>
          <a:bodyPr wrap="none" rtlCol="0">
            <a:spAutoFit/>
          </a:bodyPr>
          <a:lstStyle/>
          <a:p>
            <a:r>
              <a:rPr lang="en-US" dirty="0"/>
              <a:t>= 1/2</a:t>
            </a:r>
          </a:p>
        </p:txBody>
      </p:sp>
    </p:spTree>
    <p:extLst>
      <p:ext uri="{BB962C8B-B14F-4D97-AF65-F5344CB8AC3E}">
        <p14:creationId xmlns:p14="http://schemas.microsoft.com/office/powerpoint/2010/main" val="41414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159" y="89008"/>
            <a:ext cx="9631619" cy="1108133"/>
          </a:xfrm>
        </p:spPr>
        <p:txBody>
          <a:bodyPr/>
          <a:lstStyle/>
          <a:p>
            <a:r>
              <a:rPr lang="en-US"/>
              <a:t>Venn Diagram</a:t>
            </a:r>
          </a:p>
        </p:txBody>
      </p:sp>
      <p:sp>
        <p:nvSpPr>
          <p:cNvPr id="4" name="Rectangle 3"/>
          <p:cNvSpPr/>
          <p:nvPr/>
        </p:nvSpPr>
        <p:spPr>
          <a:xfrm>
            <a:off x="1312365" y="3151502"/>
            <a:ext cx="4708424" cy="2323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39106" y="3367515"/>
            <a:ext cx="1923492" cy="160824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320996" y="3488418"/>
            <a:ext cx="837840" cy="923330"/>
          </a:xfrm>
          <a:prstGeom prst="rect">
            <a:avLst/>
          </a:prstGeom>
          <a:noFill/>
        </p:spPr>
        <p:txBody>
          <a:bodyPr wrap="square" rtlCol="0">
            <a:spAutoFit/>
          </a:bodyPr>
          <a:lstStyle/>
          <a:p>
            <a:r>
              <a:rPr lang="en-US"/>
              <a:t> A</a:t>
            </a:r>
          </a:p>
          <a:p>
            <a:endParaRPr lang="en-US"/>
          </a:p>
          <a:p>
            <a:r>
              <a:rPr lang="en-US"/>
              <a:t>0.50</a:t>
            </a:r>
          </a:p>
        </p:txBody>
      </p:sp>
      <mc:AlternateContent xmlns:mc="http://schemas.openxmlformats.org/markup-compatibility/2006" xmlns:a14="http://schemas.microsoft.com/office/drawing/2010/main">
        <mc:Choice Requires="a14">
          <p:sp>
            <p:nvSpPr>
              <p:cNvPr id="6" name="TextBox 5"/>
              <p:cNvSpPr txBox="1"/>
              <p:nvPr/>
            </p:nvSpPr>
            <p:spPr>
              <a:xfrm>
                <a:off x="4379486" y="3488418"/>
                <a:ext cx="1036482" cy="923907"/>
              </a:xfrm>
              <a:prstGeom prst="rect">
                <a:avLst/>
              </a:prstGeom>
              <a:noFill/>
            </p:spPr>
            <p:txBody>
              <a:bodyPr wrap="square" rtlCol="0">
                <a:spAutoFit/>
              </a:bodyPr>
              <a:lstStyle/>
              <a:p>
                <a:r>
                  <a:rPr lang="en-US"/>
                  <a:t> </a:t>
                </a:r>
                <a14:m>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A</m:t>
                        </m:r>
                      </m:e>
                    </m:acc>
                  </m:oMath>
                </a14:m>
                <a:endParaRPr lang="en-US">
                  <a:latin typeface="+mj-lt"/>
                </a:endParaRPr>
              </a:p>
              <a:p>
                <a:endParaRPr lang="en-US"/>
              </a:p>
              <a:p>
                <a:r>
                  <a:rPr lang="en-US"/>
                  <a:t>0.50</a:t>
                </a:r>
              </a:p>
            </p:txBody>
          </p:sp>
        </mc:Choice>
        <mc:Fallback xmlns="">
          <p:sp>
            <p:nvSpPr>
              <p:cNvPr id="6" name="TextBox 5"/>
              <p:cNvSpPr txBox="1">
                <a:spLocks noRot="1" noChangeAspect="1" noMove="1" noResize="1" noEditPoints="1" noAdjustHandles="1" noChangeArrowheads="1" noChangeShapeType="1" noTextEdit="1"/>
              </p:cNvSpPr>
              <p:nvPr/>
            </p:nvSpPr>
            <p:spPr>
              <a:xfrm>
                <a:off x="4379486" y="3488418"/>
                <a:ext cx="1036482" cy="923907"/>
              </a:xfrm>
              <a:prstGeom prst="rect">
                <a:avLst/>
              </a:prstGeom>
              <a:blipFill rotWithShape="0">
                <a:blip r:embed="rId3"/>
                <a:stretch>
                  <a:fillRect l="-4706" b="-9211"/>
                </a:stretch>
              </a:blipFill>
            </p:spPr>
            <p:txBody>
              <a:bodyPr/>
              <a:lstStyle/>
              <a:p>
                <a:r>
                  <a:rPr lang="en-US">
                    <a:noFill/>
                  </a:rPr>
                  <a:t> </a:t>
                </a:r>
              </a:p>
            </p:txBody>
          </p:sp>
        </mc:Fallback>
      </mc:AlternateContent>
      <p:sp>
        <p:nvSpPr>
          <p:cNvPr id="7" name="TextBox 6"/>
          <p:cNvSpPr txBox="1"/>
          <p:nvPr/>
        </p:nvSpPr>
        <p:spPr>
          <a:xfrm>
            <a:off x="6322260" y="4042416"/>
            <a:ext cx="1026649" cy="369332"/>
          </a:xfrm>
          <a:prstGeom prst="rect">
            <a:avLst/>
          </a:prstGeom>
          <a:noFill/>
        </p:spPr>
        <p:txBody>
          <a:bodyPr wrap="square" rtlCol="0">
            <a:spAutoFit/>
          </a:bodyPr>
          <a:lstStyle/>
          <a:p>
            <a:r>
              <a:rPr lang="en-US"/>
              <a:t>= 1.00</a:t>
            </a:r>
          </a:p>
        </p:txBody>
      </p:sp>
      <p:sp>
        <p:nvSpPr>
          <p:cNvPr id="8" name="Rectangle 7"/>
          <p:cNvSpPr/>
          <p:nvPr/>
        </p:nvSpPr>
        <p:spPr>
          <a:xfrm>
            <a:off x="1267048" y="2530956"/>
            <a:ext cx="5243923" cy="341632"/>
          </a:xfrm>
          <a:prstGeom prst="rect">
            <a:avLst/>
          </a:prstGeom>
        </p:spPr>
        <p:txBody>
          <a:bodyPr wrap="square">
            <a:spAutoFit/>
          </a:bodyPr>
          <a:lstStyle/>
          <a:p>
            <a:pPr>
              <a:lnSpc>
                <a:spcPct val="90000"/>
              </a:lnSpc>
              <a:buNone/>
            </a:pPr>
            <a:r>
              <a:rPr lang="en-US" dirty="0"/>
              <a:t>Example Event: P (A) = Pants chooses coke</a:t>
            </a:r>
          </a:p>
        </p:txBody>
      </p:sp>
      <p:pic>
        <p:nvPicPr>
          <p:cNvPr id="17" name="Picture 2" descr="https://encrypted-tbn2.gstatic.com/images?q=tbn:ANd9GcTnnrcECijGV5R6Wj0m8EbM-DHTskRLjQdk5j-97c41gh2tQKfS"/>
          <p:cNvPicPr>
            <a:picLocks noChangeAspect="1" noChangeArrowheads="1"/>
          </p:cNvPicPr>
          <p:nvPr/>
        </p:nvPicPr>
        <p:blipFill>
          <a:blip r:embed="rId4" cstate="print"/>
          <a:srcRect/>
          <a:stretch>
            <a:fillRect/>
          </a:stretch>
        </p:blipFill>
        <p:spPr bwMode="auto">
          <a:xfrm>
            <a:off x="6508049" y="859134"/>
            <a:ext cx="1505722" cy="1505722"/>
          </a:xfrm>
          <a:prstGeom prst="rect">
            <a:avLst/>
          </a:prstGeom>
          <a:noFill/>
        </p:spPr>
      </p:pic>
      <p:pic>
        <p:nvPicPr>
          <p:cNvPr id="18" name="Picture 4" descr="http://stickysugar.files.wordpress.com/2012/02/pepsi.jpg"/>
          <p:cNvPicPr>
            <a:picLocks noChangeAspect="1" noChangeArrowheads="1"/>
          </p:cNvPicPr>
          <p:nvPr/>
        </p:nvPicPr>
        <p:blipFill>
          <a:blip r:embed="rId5" cstate="print"/>
          <a:srcRect/>
          <a:stretch>
            <a:fillRect/>
          </a:stretch>
        </p:blipFill>
        <p:spPr bwMode="auto">
          <a:xfrm>
            <a:off x="7578220" y="967626"/>
            <a:ext cx="858224" cy="1317507"/>
          </a:xfrm>
          <a:prstGeom prst="rect">
            <a:avLst/>
          </a:prstGeom>
          <a:noFill/>
        </p:spPr>
      </p:pic>
      <p:pic>
        <p:nvPicPr>
          <p:cNvPr id="19"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10096799" y="932918"/>
            <a:ext cx="851060" cy="1440255"/>
          </a:xfrm>
          <a:prstGeom prst="rect">
            <a:avLst/>
          </a:prstGeom>
          <a:noFill/>
        </p:spPr>
      </p:pic>
      <p:pic>
        <p:nvPicPr>
          <p:cNvPr id="20"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9348792" y="938298"/>
            <a:ext cx="851060" cy="1440255"/>
          </a:xfrm>
          <a:prstGeom prst="rect">
            <a:avLst/>
          </a:prstGeom>
          <a:noFill/>
        </p:spPr>
      </p:pic>
      <p:sp>
        <p:nvSpPr>
          <p:cNvPr id="21" name="TextBox 20"/>
          <p:cNvSpPr txBox="1"/>
          <p:nvPr/>
        </p:nvSpPr>
        <p:spPr>
          <a:xfrm>
            <a:off x="7348909" y="2244455"/>
            <a:ext cx="815009" cy="492443"/>
          </a:xfrm>
          <a:prstGeom prst="rect">
            <a:avLst/>
          </a:prstGeom>
          <a:noFill/>
        </p:spPr>
        <p:txBody>
          <a:bodyPr wrap="square" rtlCol="0">
            <a:spAutoFit/>
          </a:bodyPr>
          <a:lstStyle/>
          <a:p>
            <a:r>
              <a:rPr lang="en-US" sz="2600"/>
              <a:t>1/4</a:t>
            </a:r>
          </a:p>
        </p:txBody>
      </p:sp>
      <p:sp>
        <p:nvSpPr>
          <p:cNvPr id="22" name="TextBox 21"/>
          <p:cNvSpPr txBox="1"/>
          <p:nvPr/>
        </p:nvSpPr>
        <p:spPr>
          <a:xfrm>
            <a:off x="9824273" y="2244455"/>
            <a:ext cx="815009" cy="492443"/>
          </a:xfrm>
          <a:prstGeom prst="rect">
            <a:avLst/>
          </a:prstGeom>
          <a:noFill/>
        </p:spPr>
        <p:txBody>
          <a:bodyPr wrap="square" rtlCol="0">
            <a:spAutoFit/>
          </a:bodyPr>
          <a:lstStyle/>
          <a:p>
            <a:r>
              <a:rPr lang="en-US" sz="2600"/>
              <a:t>1/4</a:t>
            </a:r>
          </a:p>
        </p:txBody>
      </p:sp>
      <p:sp>
        <p:nvSpPr>
          <p:cNvPr id="23" name="TextBox 22"/>
          <p:cNvSpPr txBox="1"/>
          <p:nvPr/>
        </p:nvSpPr>
        <p:spPr>
          <a:xfrm>
            <a:off x="8769740" y="2244455"/>
            <a:ext cx="430685" cy="523220"/>
          </a:xfrm>
          <a:prstGeom prst="rect">
            <a:avLst/>
          </a:prstGeom>
          <a:noFill/>
        </p:spPr>
        <p:txBody>
          <a:bodyPr wrap="square" rtlCol="0">
            <a:spAutoFit/>
          </a:bodyPr>
          <a:lstStyle/>
          <a:p>
            <a:r>
              <a:rPr lang="en-US" sz="2800"/>
              <a:t>+</a:t>
            </a:r>
          </a:p>
        </p:txBody>
      </p:sp>
      <p:pic>
        <p:nvPicPr>
          <p:cNvPr id="16" name="Picture 15"/>
          <p:cNvPicPr>
            <a:picLocks noChangeAspect="1"/>
          </p:cNvPicPr>
          <p:nvPr/>
        </p:nvPicPr>
        <p:blipFill>
          <a:blip r:embed="rId6"/>
          <a:stretch>
            <a:fillRect/>
          </a:stretch>
        </p:blipFill>
        <p:spPr>
          <a:xfrm>
            <a:off x="7214458" y="123287"/>
            <a:ext cx="835949" cy="835949"/>
          </a:xfrm>
          <a:prstGeom prst="rect">
            <a:avLst/>
          </a:prstGeom>
        </p:spPr>
      </p:pic>
      <p:pic>
        <p:nvPicPr>
          <p:cNvPr id="24" name="Picture 23"/>
          <p:cNvPicPr>
            <a:picLocks noChangeAspect="1"/>
          </p:cNvPicPr>
          <p:nvPr/>
        </p:nvPicPr>
        <p:blipFill>
          <a:blip r:embed="rId6"/>
          <a:stretch>
            <a:fillRect/>
          </a:stretch>
        </p:blipFill>
        <p:spPr>
          <a:xfrm>
            <a:off x="9678824" y="131677"/>
            <a:ext cx="835949" cy="835949"/>
          </a:xfrm>
          <a:prstGeom prst="rect">
            <a:avLst/>
          </a:prstGeom>
        </p:spPr>
      </p:pic>
    </p:spTree>
    <p:extLst>
      <p:ext uri="{BB962C8B-B14F-4D97-AF65-F5344CB8AC3E}">
        <p14:creationId xmlns:p14="http://schemas.microsoft.com/office/powerpoint/2010/main" val="185066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4166"/>
            <a:ext cx="9692640" cy="1325562"/>
          </a:xfrm>
        </p:spPr>
        <p:txBody>
          <a:bodyPr/>
          <a:lstStyle/>
          <a:p>
            <a:r>
              <a:rPr lang="en-US"/>
              <a:t>More Examples:</a:t>
            </a:r>
          </a:p>
        </p:txBody>
      </p:sp>
      <p:sp>
        <p:nvSpPr>
          <p:cNvPr id="3" name="Content Placeholder 2"/>
          <p:cNvSpPr>
            <a:spLocks noGrp="1"/>
          </p:cNvSpPr>
          <p:nvPr>
            <p:ph sz="quarter" idx="1"/>
          </p:nvPr>
        </p:nvSpPr>
        <p:spPr>
          <a:xfrm>
            <a:off x="780443" y="2037646"/>
            <a:ext cx="7467600" cy="714314"/>
          </a:xfrm>
        </p:spPr>
        <p:txBody>
          <a:bodyPr/>
          <a:lstStyle/>
          <a:p>
            <a:pPr marL="274320" lvl="1">
              <a:spcBef>
                <a:spcPts val="600"/>
              </a:spcBef>
              <a:buSzPct val="70000"/>
              <a:buNone/>
            </a:pPr>
            <a:r>
              <a:rPr lang="en-US" sz="2800" dirty="0">
                <a:effectLst>
                  <a:outerShdw blurRad="38100" dist="38100" dir="2700000" algn="tl">
                    <a:srgbClr val="FFFFFF"/>
                  </a:outerShdw>
                </a:effectLst>
                <a:cs typeface="Calibri" pitchFamily="34" charset="0"/>
              </a:rPr>
              <a:t>P(A) = At least one person chooses Coke</a:t>
            </a:r>
          </a:p>
          <a:p>
            <a:endParaRPr lang="en-US" dirty="0"/>
          </a:p>
        </p:txBody>
      </p:sp>
      <p:pic>
        <p:nvPicPr>
          <p:cNvPr id="6" name="Picture 4" descr="http://stickysugar.files.wordpress.com/2012/02/pepsi.jpg"/>
          <p:cNvPicPr>
            <a:picLocks noChangeAspect="1" noChangeArrowheads="1"/>
          </p:cNvPicPr>
          <p:nvPr/>
        </p:nvPicPr>
        <p:blipFill>
          <a:blip r:embed="rId3" cstate="print"/>
          <a:srcRect/>
          <a:stretch>
            <a:fillRect/>
          </a:stretch>
        </p:blipFill>
        <p:spPr bwMode="auto">
          <a:xfrm>
            <a:off x="3573062" y="3038476"/>
            <a:ext cx="998938" cy="1533525"/>
          </a:xfrm>
          <a:prstGeom prst="rect">
            <a:avLst/>
          </a:prstGeom>
          <a:noFill/>
        </p:spPr>
      </p:pic>
      <p:pic>
        <p:nvPicPr>
          <p:cNvPr id="7"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6400800" y="2971800"/>
            <a:ext cx="990600" cy="1676400"/>
          </a:xfrm>
          <a:prstGeom prst="rect">
            <a:avLst/>
          </a:prstGeom>
          <a:noFill/>
        </p:spPr>
      </p:pic>
      <p:pic>
        <p:nvPicPr>
          <p:cNvPr id="8" name="Picture 4" descr="http://stickysugar.files.wordpress.com/2012/02/pepsi.jpg"/>
          <p:cNvPicPr>
            <a:picLocks noChangeAspect="1" noChangeArrowheads="1"/>
          </p:cNvPicPr>
          <p:nvPr/>
        </p:nvPicPr>
        <p:blipFill>
          <a:blip r:embed="rId3" cstate="print"/>
          <a:srcRect/>
          <a:stretch>
            <a:fillRect/>
          </a:stretch>
        </p:blipFill>
        <p:spPr bwMode="auto">
          <a:xfrm>
            <a:off x="8305800" y="2971801"/>
            <a:ext cx="998938" cy="1533525"/>
          </a:xfrm>
          <a:prstGeom prst="rect">
            <a:avLst/>
          </a:prstGeom>
          <a:noFill/>
        </p:spPr>
      </p:pic>
      <p:pic>
        <p:nvPicPr>
          <p:cNvPr id="9"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5486400" y="2971800"/>
            <a:ext cx="990600" cy="1676400"/>
          </a:xfrm>
          <a:prstGeom prst="rect">
            <a:avLst/>
          </a:prstGeom>
          <a:noFill/>
        </p:spPr>
      </p:pic>
      <p:pic>
        <p:nvPicPr>
          <p:cNvPr id="10"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9220200" y="2895600"/>
            <a:ext cx="990600" cy="1676400"/>
          </a:xfrm>
          <a:prstGeom prst="rect">
            <a:avLst/>
          </a:prstGeom>
          <a:noFill/>
        </p:spPr>
      </p:pic>
      <p:pic>
        <p:nvPicPr>
          <p:cNvPr id="11"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2667000" y="2971800"/>
            <a:ext cx="990600" cy="1676400"/>
          </a:xfrm>
          <a:prstGeom prst="rect">
            <a:avLst/>
          </a:prstGeom>
          <a:noFill/>
        </p:spPr>
      </p:pic>
      <p:sp>
        <p:nvSpPr>
          <p:cNvPr id="12" name="TextBox 11"/>
          <p:cNvSpPr txBox="1"/>
          <p:nvPr/>
        </p:nvSpPr>
        <p:spPr>
          <a:xfrm>
            <a:off x="1836823" y="5258953"/>
            <a:ext cx="8542738" cy="523220"/>
          </a:xfrm>
          <a:prstGeom prst="rect">
            <a:avLst/>
          </a:prstGeom>
          <a:noFill/>
        </p:spPr>
        <p:txBody>
          <a:bodyPr wrap="square" rtlCol="0">
            <a:spAutoFit/>
          </a:bodyPr>
          <a:lstStyle/>
          <a:p>
            <a:r>
              <a:rPr lang="en-US" sz="2800"/>
              <a:t>P(A)	       ¼            +            ¼               +            ¼ </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4802" y="636607"/>
            <a:ext cx="2167137" cy="1284773"/>
          </a:xfrm>
          <a:prstGeom prst="rect">
            <a:avLst/>
          </a:prstGeom>
        </p:spPr>
      </p:pic>
      <p:sp>
        <p:nvSpPr>
          <p:cNvPr id="13" name="Oval 12"/>
          <p:cNvSpPr/>
          <p:nvPr/>
        </p:nvSpPr>
        <p:spPr>
          <a:xfrm>
            <a:off x="7766613" y="122560"/>
            <a:ext cx="3213904" cy="2145657"/>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14" name="TextBox 13"/>
          <p:cNvSpPr txBox="1"/>
          <p:nvPr/>
        </p:nvSpPr>
        <p:spPr>
          <a:xfrm>
            <a:off x="1836823" y="5867400"/>
            <a:ext cx="8542738" cy="523220"/>
          </a:xfrm>
          <a:prstGeom prst="rect">
            <a:avLst/>
          </a:prstGeom>
          <a:noFill/>
        </p:spPr>
        <p:txBody>
          <a:bodyPr wrap="square" rtlCol="0">
            <a:spAutoFit/>
          </a:bodyPr>
          <a:lstStyle/>
          <a:p>
            <a:r>
              <a:rPr lang="en-US" sz="2800" dirty="0"/>
              <a:t>P(A)	= ¾ or .75 or 75%</a:t>
            </a:r>
          </a:p>
        </p:txBody>
      </p:sp>
    </p:spTree>
    <p:extLst>
      <p:ext uri="{BB962C8B-B14F-4D97-AF65-F5344CB8AC3E}">
        <p14:creationId xmlns:p14="http://schemas.microsoft.com/office/powerpoint/2010/main" val="23816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11" y="-69462"/>
            <a:ext cx="9692640" cy="1325562"/>
          </a:xfrm>
        </p:spPr>
        <p:txBody>
          <a:bodyPr/>
          <a:lstStyle/>
          <a:p>
            <a:r>
              <a:rPr lang="en-US" dirty="0"/>
              <a:t>More Examples</a:t>
            </a:r>
          </a:p>
        </p:txBody>
      </p:sp>
      <p:sp>
        <p:nvSpPr>
          <p:cNvPr id="3" name="Content Placeholder 2"/>
          <p:cNvSpPr>
            <a:spLocks noGrp="1"/>
          </p:cNvSpPr>
          <p:nvPr>
            <p:ph sz="quarter" idx="1"/>
          </p:nvPr>
        </p:nvSpPr>
        <p:spPr>
          <a:xfrm>
            <a:off x="785148" y="1868594"/>
            <a:ext cx="7467600" cy="1295400"/>
          </a:xfrm>
        </p:spPr>
        <p:txBody>
          <a:bodyPr/>
          <a:lstStyle/>
          <a:p>
            <a:pPr marL="274320" lvl="1">
              <a:spcBef>
                <a:spcPts val="600"/>
              </a:spcBef>
              <a:buSzPct val="70000"/>
              <a:buNone/>
            </a:pPr>
            <a:r>
              <a:rPr lang="en-US" sz="2800" dirty="0">
                <a:effectLst>
                  <a:outerShdw blurRad="38100" dist="38100" dir="2700000" algn="tl">
                    <a:srgbClr val="FFFFFF"/>
                  </a:outerShdw>
                </a:effectLst>
                <a:cs typeface="Calibri" pitchFamily="34" charset="0"/>
              </a:rPr>
              <a:t>Event B: Exactly one person likes Pepsi</a:t>
            </a:r>
          </a:p>
          <a:p>
            <a:endParaRPr lang="en-US" dirty="0"/>
          </a:p>
        </p:txBody>
      </p:sp>
      <p:pic>
        <p:nvPicPr>
          <p:cNvPr id="6" name="Picture 4" descr="http://stickysugar.files.wordpress.com/2012/02/pepsi.jpg"/>
          <p:cNvPicPr>
            <a:picLocks noChangeAspect="1" noChangeArrowheads="1"/>
          </p:cNvPicPr>
          <p:nvPr/>
        </p:nvPicPr>
        <p:blipFill>
          <a:blip r:embed="rId3" cstate="print"/>
          <a:srcRect/>
          <a:stretch>
            <a:fillRect/>
          </a:stretch>
        </p:blipFill>
        <p:spPr bwMode="auto">
          <a:xfrm>
            <a:off x="4868462" y="3038476"/>
            <a:ext cx="998938" cy="1533525"/>
          </a:xfrm>
          <a:prstGeom prst="rect">
            <a:avLst/>
          </a:prstGeom>
          <a:noFill/>
        </p:spPr>
      </p:pic>
      <p:pic>
        <p:nvPicPr>
          <p:cNvPr id="8" name="Picture 4" descr="http://stickysugar.files.wordpress.com/2012/02/pepsi.jpg"/>
          <p:cNvPicPr>
            <a:picLocks noChangeAspect="1" noChangeArrowheads="1"/>
          </p:cNvPicPr>
          <p:nvPr/>
        </p:nvPicPr>
        <p:blipFill>
          <a:blip r:embed="rId3" cstate="print"/>
          <a:srcRect/>
          <a:stretch>
            <a:fillRect/>
          </a:stretch>
        </p:blipFill>
        <p:spPr bwMode="auto">
          <a:xfrm>
            <a:off x="6781800" y="3048001"/>
            <a:ext cx="998938" cy="1533525"/>
          </a:xfrm>
          <a:prstGeom prst="rect">
            <a:avLst/>
          </a:prstGeom>
          <a:noFill/>
        </p:spPr>
      </p:pic>
      <p:pic>
        <p:nvPicPr>
          <p:cNvPr id="10"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7696200" y="2971800"/>
            <a:ext cx="990600" cy="1676400"/>
          </a:xfrm>
          <a:prstGeom prst="rect">
            <a:avLst/>
          </a:prstGeom>
          <a:noFill/>
        </p:spPr>
      </p:pic>
      <p:pic>
        <p:nvPicPr>
          <p:cNvPr id="11"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3962400" y="2971800"/>
            <a:ext cx="990600" cy="1676400"/>
          </a:xfrm>
          <a:prstGeom prst="rect">
            <a:avLst/>
          </a:prstGeom>
          <a:noFill/>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46497" y="399091"/>
            <a:ext cx="2508015" cy="1486860"/>
          </a:xfrm>
          <a:prstGeom prst="rect">
            <a:avLst/>
          </a:prstGeom>
        </p:spPr>
      </p:pic>
      <p:sp>
        <p:nvSpPr>
          <p:cNvPr id="13" name="Oval 12"/>
          <p:cNvSpPr/>
          <p:nvPr/>
        </p:nvSpPr>
        <p:spPr>
          <a:xfrm>
            <a:off x="8252748" y="69692"/>
            <a:ext cx="3048623" cy="2145657"/>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a:p>
        </p:txBody>
      </p:sp>
      <p:sp>
        <p:nvSpPr>
          <p:cNvPr id="14" name="TextBox 13"/>
          <p:cNvSpPr txBox="1"/>
          <p:nvPr/>
        </p:nvSpPr>
        <p:spPr>
          <a:xfrm>
            <a:off x="1836823" y="5260694"/>
            <a:ext cx="8542738" cy="523220"/>
          </a:xfrm>
          <a:prstGeom prst="rect">
            <a:avLst/>
          </a:prstGeom>
          <a:noFill/>
        </p:spPr>
        <p:txBody>
          <a:bodyPr wrap="square" rtlCol="0">
            <a:spAutoFit/>
          </a:bodyPr>
          <a:lstStyle/>
          <a:p>
            <a:r>
              <a:rPr lang="en-US" sz="2800"/>
              <a:t>P(B)	                      ¼            +            ¼ </a:t>
            </a:r>
          </a:p>
        </p:txBody>
      </p:sp>
      <p:sp>
        <p:nvSpPr>
          <p:cNvPr id="15" name="TextBox 14"/>
          <p:cNvSpPr txBox="1"/>
          <p:nvPr/>
        </p:nvSpPr>
        <p:spPr>
          <a:xfrm>
            <a:off x="1836823" y="5895975"/>
            <a:ext cx="8542738" cy="523220"/>
          </a:xfrm>
          <a:prstGeom prst="rect">
            <a:avLst/>
          </a:prstGeom>
          <a:noFill/>
        </p:spPr>
        <p:txBody>
          <a:bodyPr wrap="square" rtlCol="0">
            <a:spAutoFit/>
          </a:bodyPr>
          <a:lstStyle/>
          <a:p>
            <a:r>
              <a:rPr lang="en-US" sz="2800"/>
              <a:t>P(B)	= ½  or 50% </a:t>
            </a:r>
          </a:p>
        </p:txBody>
      </p:sp>
    </p:spTree>
    <p:extLst>
      <p:ext uri="{BB962C8B-B14F-4D97-AF65-F5344CB8AC3E}">
        <p14:creationId xmlns:p14="http://schemas.microsoft.com/office/powerpoint/2010/main" val="350757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07" y="0"/>
            <a:ext cx="9692640" cy="1325562"/>
          </a:xfrm>
        </p:spPr>
        <p:txBody>
          <a:bodyPr/>
          <a:lstStyle/>
          <a:p>
            <a:r>
              <a:rPr lang="en-US" dirty="0"/>
              <a:t>Your Turn!</a:t>
            </a:r>
          </a:p>
        </p:txBody>
      </p:sp>
      <p:sp>
        <p:nvSpPr>
          <p:cNvPr id="3" name="Content Placeholder 2"/>
          <p:cNvSpPr>
            <a:spLocks noGrp="1"/>
          </p:cNvSpPr>
          <p:nvPr>
            <p:ph idx="1"/>
          </p:nvPr>
        </p:nvSpPr>
        <p:spPr>
          <a:xfrm>
            <a:off x="1000615" y="2006930"/>
            <a:ext cx="8595360" cy="4351337"/>
          </a:xfrm>
        </p:spPr>
        <p:txBody>
          <a:bodyPr>
            <a:normAutofit/>
          </a:bodyPr>
          <a:lstStyle/>
          <a:p>
            <a:r>
              <a:rPr lang="en-US" sz="2800" dirty="0"/>
              <a:t>If you roll a fair dice, with sides labeled A,B,C,D, E, and F. What is the probability the dice lands on a vowel?</a:t>
            </a:r>
          </a:p>
          <a:p>
            <a:r>
              <a:rPr lang="en-US" sz="2800" dirty="0"/>
              <a:t>Simplify your final answer.</a:t>
            </a:r>
            <a:endParaRPr lang="en-US" sz="2400" dirty="0"/>
          </a:p>
        </p:txBody>
      </p:sp>
    </p:spTree>
    <p:extLst>
      <p:ext uri="{BB962C8B-B14F-4D97-AF65-F5344CB8AC3E}">
        <p14:creationId xmlns:p14="http://schemas.microsoft.com/office/powerpoint/2010/main" val="12820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10" y="-114300"/>
            <a:ext cx="9692640" cy="1325562"/>
          </a:xfrm>
        </p:spPr>
        <p:txBody>
          <a:bodyPr/>
          <a:lstStyle/>
          <a:p>
            <a:r>
              <a:rPr lang="en-US" dirty="0"/>
              <a:t>Probability… it’s all around us!</a:t>
            </a:r>
          </a:p>
        </p:txBody>
      </p:sp>
      <p:sp>
        <p:nvSpPr>
          <p:cNvPr id="3" name="Content Placeholder 2"/>
          <p:cNvSpPr>
            <a:spLocks noGrp="1"/>
          </p:cNvSpPr>
          <p:nvPr>
            <p:ph sz="quarter" idx="1"/>
          </p:nvPr>
        </p:nvSpPr>
        <p:spPr>
          <a:xfrm>
            <a:off x="535834" y="1485900"/>
            <a:ext cx="10673504" cy="4873625"/>
          </a:xfrm>
        </p:spPr>
        <p:txBody>
          <a:bodyPr vert="horz" lIns="91440" tIns="45720" rIns="91440" bIns="45720" rtlCol="0" anchor="t">
            <a:normAutofit/>
          </a:bodyPr>
          <a:lstStyle/>
          <a:p>
            <a:endParaRPr lang="en-US" sz="2000" dirty="0"/>
          </a:p>
          <a:p>
            <a:r>
              <a:rPr lang="en-US" sz="2000" dirty="0"/>
              <a:t>Real Estate: measuring the variables and developing a regression model to forecast the effect on property values.</a:t>
            </a:r>
          </a:p>
          <a:p>
            <a:r>
              <a:rPr lang="en-US" sz="2000" dirty="0"/>
              <a:t>Information Systems: using patient data to predict their health risks and developing alert systems to notify stakeholders.</a:t>
            </a:r>
          </a:p>
          <a:p>
            <a:endParaRPr lang="en-US" sz="2000" dirty="0"/>
          </a:p>
        </p:txBody>
      </p:sp>
    </p:spTree>
    <p:extLst>
      <p:ext uri="{BB962C8B-B14F-4D97-AF65-F5344CB8AC3E}">
        <p14:creationId xmlns:p14="http://schemas.microsoft.com/office/powerpoint/2010/main" val="2089914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355DA94-C26A-A782-19D2-B59912D710D0}"/>
              </a:ext>
            </a:extLst>
          </p:cNvPr>
          <p:cNvSpPr/>
          <p:nvPr>
            <p:custDataLst>
              <p:tags r:id="rId2"/>
            </p:custDataLst>
          </p:nvPr>
        </p:nvSpPr>
        <p:spPr>
          <a:xfrm>
            <a:off x="6286500" y="430530"/>
            <a:ext cx="5524500" cy="891540"/>
          </a:xfrm>
          <a:prstGeom prst="roundRect">
            <a:avLst/>
          </a:prstGeom>
          <a:solidFill>
            <a:srgbClr val="F4F4F4"/>
          </a:solidFill>
          <a:ln w="13970" cap="flat" cmpd="sng" algn="ctr">
            <a:noFill/>
            <a:prstDash val="solid"/>
          </a:ln>
          <a:effectLst/>
          <a:extLst>
            <a:ext uri="{91240B29-F687-4F45-9708-019B960494DF}">
              <a14:hiddenLine xmlns:a14="http://schemas.microsoft.com/office/drawing/2010/main" w="1397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lIns="317500" rIns="1143000" rtlCol="0" anchor="ctr">
            <a:normAutofit fontScale="92500"/>
          </a:bodyPr>
          <a:lstStyle/>
          <a:p>
            <a:r>
              <a:rPr lang="en-US" sz="2000" dirty="0">
                <a:solidFill>
                  <a:srgbClr val="5B5B5B"/>
                </a:solidFill>
              </a:rPr>
              <a:t>Please download and install the </a:t>
            </a:r>
            <a:r>
              <a:rPr lang="en-US" sz="2000" dirty="0" err="1">
                <a:solidFill>
                  <a:srgbClr val="5B5B5B"/>
                </a:solidFill>
              </a:rPr>
              <a:t>Slido</a:t>
            </a:r>
            <a:r>
              <a:rPr lang="en-US" sz="2000" dirty="0">
                <a:solidFill>
                  <a:srgbClr val="5B5B5B"/>
                </a:solidFill>
              </a:rPr>
              <a:t> app on all computers you use</a:t>
            </a:r>
          </a:p>
        </p:txBody>
      </p:sp>
      <p:pic>
        <p:nvPicPr>
          <p:cNvPr id="4" name="Graphic 3">
            <a:extLst>
              <a:ext uri="{FF2B5EF4-FFF2-40B4-BE49-F238E27FC236}">
                <a16:creationId xmlns:a16="http://schemas.microsoft.com/office/drawing/2014/main" id="{06517890-F577-2995-2DBD-9892A75367F4}"/>
              </a:ext>
            </a:extLst>
          </p:cNvPr>
          <p:cNvPicPr>
            <a:picLocks/>
          </p:cNvPicPr>
          <p:nvPr>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0826048" y="577634"/>
            <a:ext cx="597332" cy="597332"/>
          </a:xfrm>
          <a:prstGeom prst="rect">
            <a:avLst/>
          </a:prstGeom>
        </p:spPr>
      </p:pic>
      <p:pic>
        <p:nvPicPr>
          <p:cNvPr id="6" name="Graphic 5">
            <a:extLst>
              <a:ext uri="{FF2B5EF4-FFF2-40B4-BE49-F238E27FC236}">
                <a16:creationId xmlns:a16="http://schemas.microsoft.com/office/drawing/2014/main" id="{F63CB81A-4926-22EA-E91C-80EDD2C703E7}"/>
              </a:ext>
            </a:extLst>
          </p:cNvPr>
          <p:cNvPicPr>
            <a:picLocks/>
          </p:cNvPicPr>
          <p:nvPr>
            <p:custDataLst>
              <p:tags r:id="rId4"/>
            </p:custDataLst>
          </p:nvPr>
        </p:nvPicPr>
        <p:blipFill>
          <a:blip r:embed="rId11">
            <a:extLst>
              <a:ext uri="{96DAC541-7B7A-43D3-8B79-37D633B846F1}">
                <asvg:svgBlip xmlns:asvg="http://schemas.microsoft.com/office/drawing/2016/SVG/main" r:embed="rId12"/>
              </a:ext>
            </a:extLst>
          </a:blip>
          <a:stretch>
            <a:fillRect/>
          </a:stretch>
        </p:blipFill>
        <p:spPr>
          <a:xfrm>
            <a:off x="3901440" y="617220"/>
            <a:ext cx="1036320" cy="518160"/>
          </a:xfrm>
          <a:prstGeom prst="rect">
            <a:avLst/>
          </a:prstGeom>
        </p:spPr>
      </p:pic>
      <p:pic>
        <p:nvPicPr>
          <p:cNvPr id="8" name="Graphic 7">
            <a:extLst>
              <a:ext uri="{FF2B5EF4-FFF2-40B4-BE49-F238E27FC236}">
                <a16:creationId xmlns:a16="http://schemas.microsoft.com/office/drawing/2014/main" id="{F8EA4DCD-8EF2-229C-0A78-F706890266BB}"/>
              </a:ext>
            </a:extLst>
          </p:cNvPr>
          <p:cNvPicPr>
            <a:picLocks/>
          </p:cNvPicPr>
          <p:nvPr>
            <p:custDataLst>
              <p:tags r:id="rId5"/>
            </p:custDataLst>
          </p:nvPr>
        </p:nvPicPr>
        <p:blipFill>
          <a:blip r:embed="rId13">
            <a:extLst>
              <a:ext uri="{96DAC541-7B7A-43D3-8B79-37D633B846F1}">
                <asvg:svgBlip xmlns:asvg="http://schemas.microsoft.com/office/drawing/2016/SVG/main" r:embed="rId14"/>
              </a:ext>
            </a:extLst>
          </a:blip>
          <a:stretch>
            <a:fillRect/>
          </a:stretch>
        </p:blipFill>
        <p:spPr>
          <a:xfrm>
            <a:off x="1158240" y="2270760"/>
            <a:ext cx="2316480" cy="2316480"/>
          </a:xfrm>
          <a:prstGeom prst="rect">
            <a:avLst/>
          </a:prstGeom>
        </p:spPr>
      </p:pic>
      <p:sp>
        <p:nvSpPr>
          <p:cNvPr id="9" name="Rectangle 8">
            <a:extLst>
              <a:ext uri="{FF2B5EF4-FFF2-40B4-BE49-F238E27FC236}">
                <a16:creationId xmlns:a16="http://schemas.microsoft.com/office/drawing/2014/main" id="{E8611378-7F38-5ACB-6967-873680AECA5E}"/>
              </a:ext>
            </a:extLst>
          </p:cNvPr>
          <p:cNvSpPr/>
          <p:nvPr>
            <p:custDataLst>
              <p:tags r:id="rId6"/>
            </p:custDataLst>
          </p:nvPr>
        </p:nvSpPr>
        <p:spPr>
          <a:xfrm>
            <a:off x="3901440" y="2571750"/>
            <a:ext cx="7315199" cy="1714500"/>
          </a:xfrm>
          <a:prstGeom prst="rect">
            <a:avLst/>
          </a:prstGeom>
          <a:noFill/>
          <a:ln w="1397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a:solidFill>
                  <a:srgbClr val="5B5B5B"/>
                </a:solidFill>
              </a:rPr>
              <a:t>If you roll a fair dice, with sides labeled A,B,C,D, E and F. What is the probability the dice lands on a vowel?</a:t>
            </a:r>
          </a:p>
        </p:txBody>
      </p:sp>
      <p:sp>
        <p:nvSpPr>
          <p:cNvPr id="10" name="Rectangle 9">
            <a:extLst>
              <a:ext uri="{FF2B5EF4-FFF2-40B4-BE49-F238E27FC236}">
                <a16:creationId xmlns:a16="http://schemas.microsoft.com/office/drawing/2014/main" id="{929BF818-2CB2-D8CC-E698-281635315AC7}"/>
              </a:ext>
            </a:extLst>
          </p:cNvPr>
          <p:cNvSpPr/>
          <p:nvPr>
            <p:custDataLst>
              <p:tags r:id="rId7"/>
            </p:custDataLst>
          </p:nvPr>
        </p:nvSpPr>
        <p:spPr>
          <a:xfrm>
            <a:off x="3901440" y="6032500"/>
            <a:ext cx="7315199" cy="518160"/>
          </a:xfrm>
          <a:prstGeom prst="rect">
            <a:avLst/>
          </a:prstGeom>
          <a:noFill/>
          <a:ln w="1397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397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r>
              <a:rPr lang="en-US" sz="2200" b="1">
                <a:solidFill>
                  <a:srgbClr val="5B5B5B"/>
                </a:solidFill>
              </a:rPr>
              <a:t>ⓘ</a:t>
            </a:r>
            <a:r>
              <a:rPr lang="en-US" sz="2000">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978008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754284" y="168536"/>
            <a:ext cx="9304116" cy="930422"/>
          </a:xfrm>
        </p:spPr>
        <p:txBody>
          <a:bodyPr>
            <a:normAutofit/>
          </a:bodyPr>
          <a:lstStyle/>
          <a:p>
            <a:r>
              <a:rPr lang="en-US" dirty="0"/>
              <a:t>Some Elementary Probability Rules</a:t>
            </a:r>
          </a:p>
        </p:txBody>
      </p:sp>
      <p:sp>
        <p:nvSpPr>
          <p:cNvPr id="142339" name="Rectangle 3"/>
          <p:cNvSpPr>
            <a:spLocks noGrp="1" noChangeArrowheads="1"/>
          </p:cNvSpPr>
          <p:nvPr>
            <p:ph sz="quarter" idx="1"/>
          </p:nvPr>
        </p:nvSpPr>
        <p:spPr/>
        <p:txBody>
          <a:bodyPr/>
          <a:lstStyle/>
          <a:p>
            <a:pPr marL="609600" indent="-609600">
              <a:buFont typeface="Times" pitchFamily="34" charset="0"/>
              <a:buAutoNum type="arabicPeriod"/>
            </a:pPr>
            <a:r>
              <a:rPr lang="en-US"/>
              <a:t>Intersection</a:t>
            </a:r>
          </a:p>
          <a:p>
            <a:pPr marL="609600" indent="-609600">
              <a:buFont typeface="Times" pitchFamily="34" charset="0"/>
              <a:buAutoNum type="arabicPeriod"/>
            </a:pPr>
            <a:r>
              <a:rPr lang="en-US"/>
              <a:t>Union</a:t>
            </a:r>
          </a:p>
          <a:p>
            <a:pPr marL="609600" indent="-609600">
              <a:buFont typeface="Times" pitchFamily="34" charset="0"/>
              <a:buAutoNum type="arabicPeriod"/>
            </a:pPr>
            <a:r>
              <a:rPr lang="en-US"/>
              <a:t>Addition</a:t>
            </a:r>
          </a:p>
          <a:p>
            <a:pPr marL="609600" indent="-609600">
              <a:buFont typeface="Times" pitchFamily="34" charset="0"/>
              <a:buAutoNum type="arabicPeriod"/>
            </a:pPr>
            <a:r>
              <a:rPr lang="en-US"/>
              <a:t>Conditional probability</a:t>
            </a:r>
          </a:p>
          <a:p>
            <a:pPr marL="609600" indent="-609600">
              <a:buFont typeface="Times" pitchFamily="34" charset="0"/>
              <a:buAutoNum type="arabicPeriod"/>
            </a:pPr>
            <a:r>
              <a:rPr lang="en-US"/>
              <a:t>Multiplication</a:t>
            </a:r>
          </a:p>
        </p:txBody>
      </p:sp>
    </p:spTree>
    <p:extLst>
      <p:ext uri="{BB962C8B-B14F-4D97-AF65-F5344CB8AC3E}">
        <p14:creationId xmlns:p14="http://schemas.microsoft.com/office/powerpoint/2010/main" val="892740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4" y="-187913"/>
            <a:ext cx="9692640" cy="1325562"/>
          </a:xfrm>
        </p:spPr>
        <p:txBody>
          <a:bodyPr/>
          <a:lstStyle/>
          <a:p>
            <a:r>
              <a:rPr lang="en-US" dirty="0"/>
              <a:t>Intersection</a:t>
            </a:r>
          </a:p>
        </p:txBody>
      </p:sp>
      <p:sp>
        <p:nvSpPr>
          <p:cNvPr id="3" name="Content Placeholder 2"/>
          <p:cNvSpPr>
            <a:spLocks noGrp="1"/>
          </p:cNvSpPr>
          <p:nvPr>
            <p:ph sz="quarter" idx="1"/>
          </p:nvPr>
        </p:nvSpPr>
        <p:spPr>
          <a:xfrm>
            <a:off x="1068925" y="1558261"/>
            <a:ext cx="8077200" cy="4873752"/>
          </a:xfrm>
        </p:spPr>
        <p:txBody>
          <a:bodyPr/>
          <a:lstStyle/>
          <a:p>
            <a:r>
              <a:rPr lang="en-US" sz="2800" dirty="0"/>
              <a:t>The </a:t>
            </a:r>
            <a:r>
              <a:rPr lang="en-US" sz="2800" b="1" dirty="0"/>
              <a:t>intersection</a:t>
            </a:r>
            <a:r>
              <a:rPr lang="en-US" sz="2800" dirty="0"/>
              <a:t> of events A and B (A ∩ B)</a:t>
            </a:r>
          </a:p>
          <a:p>
            <a:pPr lvl="1">
              <a:buNone/>
            </a:pPr>
            <a:r>
              <a:rPr lang="en-US" sz="2800" dirty="0"/>
              <a:t>events that belong to </a:t>
            </a:r>
            <a:r>
              <a:rPr lang="en-US" sz="2800" b="1" dirty="0"/>
              <a:t>both A and B</a:t>
            </a:r>
          </a:p>
          <a:p>
            <a:endParaRPr lang="en-US" dirty="0"/>
          </a:p>
        </p:txBody>
      </p:sp>
      <p:sp>
        <p:nvSpPr>
          <p:cNvPr id="4" name="Date Placeholder 3"/>
          <p:cNvSpPr>
            <a:spLocks noGrp="1"/>
          </p:cNvSpPr>
          <p:nvPr>
            <p:ph type="dt" sz="half" idx="4294967295"/>
          </p:nvPr>
        </p:nvSpPr>
        <p:spPr>
          <a:xfrm rot="5400000">
            <a:off x="9113520" y="1081851"/>
            <a:ext cx="2011680" cy="384048"/>
          </a:xfrm>
          <a:prstGeom prst="rect">
            <a:avLst/>
          </a:prstGeom>
        </p:spPr>
        <p:txBody>
          <a:bodyPr/>
          <a:lstStyle/>
          <a:p>
            <a:fld id="{D6559BD7-4CD9-4285-9FC2-10F3F8CBD98F}" type="datetime1">
              <a:rPr lang="en-US" smtClean="0"/>
              <a:pPr/>
              <a:t>8/28/24</a:t>
            </a:fld>
            <a:endParaRPr lang="en-US"/>
          </a:p>
        </p:txBody>
      </p:sp>
    </p:spTree>
    <p:extLst>
      <p:ext uri="{BB962C8B-B14F-4D97-AF65-F5344CB8AC3E}">
        <p14:creationId xmlns:p14="http://schemas.microsoft.com/office/powerpoint/2010/main" val="950359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26" y="0"/>
            <a:ext cx="9692640" cy="1325562"/>
          </a:xfrm>
        </p:spPr>
        <p:txBody>
          <a:bodyPr/>
          <a:lstStyle/>
          <a:p>
            <a:r>
              <a:rPr lang="en-US" dirty="0"/>
              <a:t>Rules of Probability - Intersection</a:t>
            </a:r>
          </a:p>
        </p:txBody>
      </p:sp>
      <p:sp>
        <p:nvSpPr>
          <p:cNvPr id="3" name="Content Placeholder 2"/>
          <p:cNvSpPr>
            <a:spLocks noGrp="1"/>
          </p:cNvSpPr>
          <p:nvPr>
            <p:ph idx="1"/>
          </p:nvPr>
        </p:nvSpPr>
        <p:spPr>
          <a:xfrm>
            <a:off x="786859" y="1567543"/>
            <a:ext cx="8595360" cy="4351337"/>
          </a:xfrm>
        </p:spPr>
        <p:txBody>
          <a:bodyPr/>
          <a:lstStyle/>
          <a:p>
            <a:r>
              <a:rPr lang="en-US" sz="2000" dirty="0"/>
              <a:t>P(A) = Pulling an ace from a deck of cards</a:t>
            </a:r>
          </a:p>
          <a:p>
            <a:endParaRPr lang="en-US" dirty="0"/>
          </a:p>
          <a:p>
            <a:r>
              <a:rPr lang="en-US" sz="2000" dirty="0"/>
              <a:t>P(B) = Pulling a club from a deck of cards</a:t>
            </a:r>
          </a:p>
        </p:txBody>
      </p:sp>
      <p:sp>
        <p:nvSpPr>
          <p:cNvPr id="4" name="Rectangle 3"/>
          <p:cNvSpPr/>
          <p:nvPr/>
        </p:nvSpPr>
        <p:spPr>
          <a:xfrm>
            <a:off x="1312365" y="3151502"/>
            <a:ext cx="4708424" cy="2323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995944" y="3321504"/>
            <a:ext cx="1923492" cy="160824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60103" y="4125470"/>
            <a:ext cx="1026649" cy="369332"/>
          </a:xfrm>
          <a:prstGeom prst="rect">
            <a:avLst/>
          </a:prstGeom>
          <a:noFill/>
        </p:spPr>
        <p:txBody>
          <a:bodyPr wrap="square" rtlCol="0">
            <a:spAutoFit/>
          </a:bodyPr>
          <a:lstStyle/>
          <a:p>
            <a:r>
              <a:rPr lang="en-US"/>
              <a:t>= 1.00</a:t>
            </a:r>
          </a:p>
        </p:txBody>
      </p:sp>
      <p:sp>
        <p:nvSpPr>
          <p:cNvPr id="8" name="TextBox 7"/>
          <p:cNvSpPr txBox="1"/>
          <p:nvPr/>
        </p:nvSpPr>
        <p:spPr>
          <a:xfrm>
            <a:off x="2451550" y="3883490"/>
            <a:ext cx="837840" cy="646331"/>
          </a:xfrm>
          <a:prstGeom prst="rect">
            <a:avLst/>
          </a:prstGeom>
          <a:noFill/>
        </p:spPr>
        <p:txBody>
          <a:bodyPr wrap="square" rtlCol="0">
            <a:spAutoFit/>
          </a:bodyPr>
          <a:lstStyle/>
          <a:p>
            <a:r>
              <a:rPr lang="en-US"/>
              <a:t> A</a:t>
            </a:r>
          </a:p>
          <a:p>
            <a:endParaRPr lang="en-US"/>
          </a:p>
        </p:txBody>
      </p:sp>
      <p:sp>
        <p:nvSpPr>
          <p:cNvPr id="9" name="Oval 8"/>
          <p:cNvSpPr/>
          <p:nvPr/>
        </p:nvSpPr>
        <p:spPr>
          <a:xfrm>
            <a:off x="3562598" y="3284333"/>
            <a:ext cx="1923492" cy="16082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291411" y="3848471"/>
            <a:ext cx="837840" cy="646331"/>
          </a:xfrm>
          <a:prstGeom prst="rect">
            <a:avLst/>
          </a:prstGeom>
          <a:noFill/>
        </p:spPr>
        <p:txBody>
          <a:bodyPr wrap="square" rtlCol="0">
            <a:spAutoFit/>
          </a:bodyPr>
          <a:lstStyle/>
          <a:p>
            <a:r>
              <a:rPr lang="en-US"/>
              <a:t> B</a:t>
            </a:r>
          </a:p>
          <a:p>
            <a:endParaRPr lang="en-US"/>
          </a:p>
        </p:txBody>
      </p:sp>
      <p:cxnSp>
        <p:nvCxnSpPr>
          <p:cNvPr id="13" name="Straight Arrow Connector 12"/>
          <p:cNvCxnSpPr/>
          <p:nvPr/>
        </p:nvCxnSpPr>
        <p:spPr>
          <a:xfrm flipH="1" flipV="1">
            <a:off x="3744995" y="4330568"/>
            <a:ext cx="11717" cy="1620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455487" y="6001492"/>
            <a:ext cx="2927897" cy="369332"/>
          </a:xfrm>
          <a:prstGeom prst="rect">
            <a:avLst/>
          </a:prstGeom>
          <a:noFill/>
        </p:spPr>
        <p:txBody>
          <a:bodyPr wrap="square" rtlCol="0">
            <a:spAutoFit/>
          </a:bodyPr>
          <a:lstStyle/>
          <a:p>
            <a:r>
              <a:rPr lang="en-US"/>
              <a:t>Pulling an Ace of Clubs</a:t>
            </a:r>
          </a:p>
        </p:txBody>
      </p:sp>
      <p:sp>
        <p:nvSpPr>
          <p:cNvPr id="18" name="Rectangle 17"/>
          <p:cNvSpPr/>
          <p:nvPr/>
        </p:nvSpPr>
        <p:spPr>
          <a:xfrm>
            <a:off x="3196302" y="6370824"/>
            <a:ext cx="1120820" cy="369332"/>
          </a:xfrm>
          <a:prstGeom prst="rect">
            <a:avLst/>
          </a:prstGeom>
        </p:spPr>
        <p:txBody>
          <a:bodyPr wrap="none">
            <a:spAutoFit/>
          </a:bodyPr>
          <a:lstStyle/>
          <a:p>
            <a:r>
              <a:rPr lang="en-US"/>
              <a:t>P(A ∩ B)</a:t>
            </a:r>
          </a:p>
        </p:txBody>
      </p:sp>
      <p:sp>
        <p:nvSpPr>
          <p:cNvPr id="20" name="Oval 19"/>
          <p:cNvSpPr/>
          <p:nvPr/>
        </p:nvSpPr>
        <p:spPr>
          <a:xfrm>
            <a:off x="3562598" y="3693226"/>
            <a:ext cx="356838" cy="83659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931270" y="4837509"/>
            <a:ext cx="3144147" cy="369332"/>
          </a:xfrm>
          <a:prstGeom prst="rect">
            <a:avLst/>
          </a:prstGeom>
          <a:noFill/>
        </p:spPr>
        <p:txBody>
          <a:bodyPr wrap="square" rtlCol="0">
            <a:spAutoFit/>
          </a:bodyPr>
          <a:lstStyle/>
          <a:p>
            <a:r>
              <a:rPr lang="en-US" b="1" dirty="0"/>
              <a:t>“Probability of A and B”</a:t>
            </a:r>
          </a:p>
        </p:txBody>
      </p:sp>
      <p:pic>
        <p:nvPicPr>
          <p:cNvPr id="1026" name="Picture 2" descr="Download Ace Of Clubs Png Clipart (#31146) - PinClipart">
            <a:extLst>
              <a:ext uri="{FF2B5EF4-FFF2-40B4-BE49-F238E27FC236}">
                <a16:creationId xmlns:a16="http://schemas.microsoft.com/office/drawing/2014/main" id="{940A028E-AE2F-CB19-72B2-93248B820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8094" y="1338440"/>
            <a:ext cx="609910" cy="6086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ubs Suit in a playing deck of cards isolated on black Stock Photo - Alamy">
            <a:extLst>
              <a:ext uri="{FF2B5EF4-FFF2-40B4-BE49-F238E27FC236}">
                <a16:creationId xmlns:a16="http://schemas.microsoft.com/office/drawing/2014/main" id="{1B31FDF6-0350-C164-F1A2-B26182690F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375" y="2162846"/>
            <a:ext cx="954098" cy="769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081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3587261" y="3226850"/>
            <a:ext cx="1908619" cy="1691900"/>
          </a:xfrm>
          <a:prstGeom prst="ellips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3726" y="0"/>
            <a:ext cx="9692640" cy="1325562"/>
          </a:xfrm>
        </p:spPr>
        <p:txBody>
          <a:bodyPr/>
          <a:lstStyle/>
          <a:p>
            <a:r>
              <a:rPr lang="en-US"/>
              <a:t>Rules of Probability - Union</a:t>
            </a:r>
          </a:p>
        </p:txBody>
      </p:sp>
      <p:sp>
        <p:nvSpPr>
          <p:cNvPr id="3" name="Content Placeholder 2"/>
          <p:cNvSpPr>
            <a:spLocks noGrp="1"/>
          </p:cNvSpPr>
          <p:nvPr>
            <p:ph idx="1"/>
          </p:nvPr>
        </p:nvSpPr>
        <p:spPr>
          <a:xfrm>
            <a:off x="786859" y="1567543"/>
            <a:ext cx="8595360" cy="4351337"/>
          </a:xfrm>
        </p:spPr>
        <p:txBody>
          <a:bodyPr/>
          <a:lstStyle/>
          <a:p>
            <a:r>
              <a:rPr lang="en-US" dirty="0"/>
              <a:t>P(A) = </a:t>
            </a:r>
            <a:r>
              <a:rPr lang="en-US" sz="1800" dirty="0"/>
              <a:t>Pulling an ace from a deck of cards</a:t>
            </a:r>
          </a:p>
          <a:p>
            <a:endParaRPr lang="en-US" dirty="0"/>
          </a:p>
          <a:p>
            <a:r>
              <a:rPr lang="en-US" dirty="0"/>
              <a:t>P(B) = </a:t>
            </a:r>
            <a:r>
              <a:rPr lang="en-US" sz="1800" dirty="0"/>
              <a:t>Pulling a club from a deck of cards</a:t>
            </a:r>
            <a:endParaRPr lang="en-US" dirty="0"/>
          </a:p>
        </p:txBody>
      </p:sp>
      <p:sp>
        <p:nvSpPr>
          <p:cNvPr id="4" name="Rectangle 3"/>
          <p:cNvSpPr/>
          <p:nvPr/>
        </p:nvSpPr>
        <p:spPr>
          <a:xfrm>
            <a:off x="1312365" y="3151502"/>
            <a:ext cx="4708424" cy="23230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886810" y="3323506"/>
            <a:ext cx="1923492" cy="1608246"/>
          </a:xfrm>
          <a:prstGeom prst="ellipse">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060103" y="4125470"/>
            <a:ext cx="1026649" cy="369332"/>
          </a:xfrm>
          <a:prstGeom prst="rect">
            <a:avLst/>
          </a:prstGeom>
          <a:noFill/>
        </p:spPr>
        <p:txBody>
          <a:bodyPr wrap="square" rtlCol="0">
            <a:spAutoFit/>
          </a:bodyPr>
          <a:lstStyle/>
          <a:p>
            <a:r>
              <a:rPr lang="en-US"/>
              <a:t>= 1.00</a:t>
            </a:r>
          </a:p>
        </p:txBody>
      </p:sp>
      <p:sp>
        <p:nvSpPr>
          <p:cNvPr id="8" name="TextBox 7"/>
          <p:cNvSpPr txBox="1"/>
          <p:nvPr/>
        </p:nvSpPr>
        <p:spPr>
          <a:xfrm>
            <a:off x="2608114" y="3848470"/>
            <a:ext cx="837840" cy="646331"/>
          </a:xfrm>
          <a:prstGeom prst="rect">
            <a:avLst/>
          </a:prstGeom>
          <a:noFill/>
        </p:spPr>
        <p:txBody>
          <a:bodyPr wrap="square" rtlCol="0">
            <a:spAutoFit/>
          </a:bodyPr>
          <a:lstStyle/>
          <a:p>
            <a:r>
              <a:rPr lang="en-US"/>
              <a:t> A</a:t>
            </a:r>
          </a:p>
          <a:p>
            <a:endParaRPr lang="en-US"/>
          </a:p>
        </p:txBody>
      </p:sp>
      <p:sp>
        <p:nvSpPr>
          <p:cNvPr id="10" name="TextBox 9"/>
          <p:cNvSpPr txBox="1"/>
          <p:nvPr/>
        </p:nvSpPr>
        <p:spPr>
          <a:xfrm>
            <a:off x="4291411" y="3848471"/>
            <a:ext cx="837840" cy="646331"/>
          </a:xfrm>
          <a:prstGeom prst="rect">
            <a:avLst/>
          </a:prstGeom>
          <a:noFill/>
        </p:spPr>
        <p:txBody>
          <a:bodyPr wrap="square" rtlCol="0">
            <a:spAutoFit/>
          </a:bodyPr>
          <a:lstStyle/>
          <a:p>
            <a:r>
              <a:rPr lang="en-US"/>
              <a:t> B</a:t>
            </a:r>
          </a:p>
          <a:p>
            <a:endParaRPr lang="en-US"/>
          </a:p>
        </p:txBody>
      </p:sp>
      <p:sp>
        <p:nvSpPr>
          <p:cNvPr id="18" name="Rectangle 17"/>
          <p:cNvSpPr/>
          <p:nvPr/>
        </p:nvSpPr>
        <p:spPr>
          <a:xfrm>
            <a:off x="3027034" y="5830870"/>
            <a:ext cx="1132041" cy="369332"/>
          </a:xfrm>
          <a:prstGeom prst="rect">
            <a:avLst/>
          </a:prstGeom>
        </p:spPr>
        <p:txBody>
          <a:bodyPr wrap="none">
            <a:spAutoFit/>
          </a:bodyPr>
          <a:lstStyle/>
          <a:p>
            <a:r>
              <a:rPr lang="en-US"/>
              <a:t>P(A </a:t>
            </a:r>
            <a:r>
              <a:rPr lang="en-US">
                <a:sym typeface="Symbol" pitchFamily="18" charset="2"/>
              </a:rPr>
              <a:t></a:t>
            </a:r>
            <a:r>
              <a:rPr lang="en-US"/>
              <a:t> B)</a:t>
            </a:r>
          </a:p>
        </p:txBody>
      </p:sp>
      <p:sp>
        <p:nvSpPr>
          <p:cNvPr id="14" name="TextBox 13"/>
          <p:cNvSpPr txBox="1"/>
          <p:nvPr/>
        </p:nvSpPr>
        <p:spPr>
          <a:xfrm>
            <a:off x="6791648" y="3429000"/>
            <a:ext cx="3927918" cy="369332"/>
          </a:xfrm>
          <a:prstGeom prst="rect">
            <a:avLst/>
          </a:prstGeom>
          <a:noFill/>
        </p:spPr>
        <p:txBody>
          <a:bodyPr wrap="square" rtlCol="0">
            <a:spAutoFit/>
          </a:bodyPr>
          <a:lstStyle/>
          <a:p>
            <a:r>
              <a:rPr lang="en-US" b="1"/>
              <a:t>“Probability of A or B or both”</a:t>
            </a:r>
          </a:p>
        </p:txBody>
      </p:sp>
      <p:sp>
        <p:nvSpPr>
          <p:cNvPr id="11" name="Arc 10"/>
          <p:cNvSpPr/>
          <p:nvPr/>
        </p:nvSpPr>
        <p:spPr>
          <a:xfrm rot="14450148">
            <a:off x="3758271" y="2757755"/>
            <a:ext cx="2056765" cy="2430870"/>
          </a:xfrm>
          <a:prstGeom prst="arc">
            <a:avLst>
              <a:gd name="adj1" fmla="val 16200000"/>
              <a:gd name="adj2" fmla="val 19855840"/>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65240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035" y="98860"/>
            <a:ext cx="9692640" cy="919712"/>
          </a:xfrm>
        </p:spPr>
        <p:txBody>
          <a:bodyPr/>
          <a:lstStyle/>
          <a:p>
            <a:r>
              <a:rPr lang="en-US" dirty="0"/>
              <a:t>More Than One Event</a:t>
            </a:r>
          </a:p>
        </p:txBody>
      </p:sp>
      <p:sp>
        <p:nvSpPr>
          <p:cNvPr id="3" name="Content Placeholder 2"/>
          <p:cNvSpPr>
            <a:spLocks noGrp="1"/>
          </p:cNvSpPr>
          <p:nvPr>
            <p:ph sz="quarter" idx="1"/>
          </p:nvPr>
        </p:nvSpPr>
        <p:spPr>
          <a:xfrm>
            <a:off x="880063" y="1045514"/>
            <a:ext cx="8595360" cy="4351337"/>
          </a:xfrm>
        </p:spPr>
        <p:txBody>
          <a:bodyPr/>
          <a:lstStyle/>
          <a:p>
            <a:r>
              <a:rPr lang="en-US" dirty="0"/>
              <a:t>Event A: Pants Chooses Coke</a:t>
            </a:r>
          </a:p>
          <a:p>
            <a:r>
              <a:rPr lang="en-US" dirty="0"/>
              <a:t>Event B: Skirt Chooses Pepsi</a:t>
            </a:r>
          </a:p>
        </p:txBody>
      </p:sp>
      <p:pic>
        <p:nvPicPr>
          <p:cNvPr id="7" name="Picture 2" descr="https://encrypted-tbn2.gstatic.com/images?q=tbn:ANd9GcTnnrcECijGV5R6Wj0m8EbM-DHTskRLjQdk5j-97c41gh2tQKfS"/>
          <p:cNvPicPr>
            <a:picLocks noChangeAspect="1" noChangeArrowheads="1"/>
          </p:cNvPicPr>
          <p:nvPr/>
        </p:nvPicPr>
        <p:blipFill>
          <a:blip r:embed="rId3" cstate="print"/>
          <a:srcRect/>
          <a:stretch>
            <a:fillRect/>
          </a:stretch>
        </p:blipFill>
        <p:spPr bwMode="auto">
          <a:xfrm>
            <a:off x="3108960" y="3221183"/>
            <a:ext cx="1121664" cy="1221509"/>
          </a:xfrm>
          <a:prstGeom prst="rect">
            <a:avLst/>
          </a:prstGeom>
          <a:noFill/>
        </p:spPr>
      </p:pic>
      <p:pic>
        <p:nvPicPr>
          <p:cNvPr id="8" name="Picture 4" descr="http://stickysugar.files.wordpress.com/2012/02/pepsi.jpg"/>
          <p:cNvPicPr>
            <a:picLocks noChangeAspect="1" noChangeArrowheads="1"/>
          </p:cNvPicPr>
          <p:nvPr/>
        </p:nvPicPr>
        <p:blipFill>
          <a:blip r:embed="rId4" cstate="print"/>
          <a:srcRect/>
          <a:stretch>
            <a:fillRect/>
          </a:stretch>
        </p:blipFill>
        <p:spPr bwMode="auto">
          <a:xfrm>
            <a:off x="3932680" y="3320761"/>
            <a:ext cx="639320" cy="1068820"/>
          </a:xfrm>
          <a:prstGeom prst="rect">
            <a:avLst/>
          </a:prstGeom>
          <a:noFill/>
        </p:spPr>
      </p:pic>
      <p:pic>
        <p:nvPicPr>
          <p:cNvPr id="9" name="Picture 2" descr="https://encrypted-tbn2.gstatic.com/images?q=tbn:ANd9GcTnnrcECijGV5R6Wj0m8EbM-DHTskRLjQdk5j-97c41gh2tQKfS"/>
          <p:cNvPicPr>
            <a:picLocks noChangeAspect="1" noChangeArrowheads="1"/>
          </p:cNvPicPr>
          <p:nvPr/>
        </p:nvPicPr>
        <p:blipFill>
          <a:blip r:embed="rId3" cstate="print"/>
          <a:srcRect l="21739" t="4348" r="21739"/>
          <a:stretch>
            <a:fillRect/>
          </a:stretch>
        </p:blipFill>
        <p:spPr bwMode="auto">
          <a:xfrm>
            <a:off x="3889248" y="4655127"/>
            <a:ext cx="633984" cy="1168400"/>
          </a:xfrm>
          <a:prstGeom prst="rect">
            <a:avLst/>
          </a:prstGeom>
          <a:noFill/>
        </p:spPr>
      </p:pic>
      <p:pic>
        <p:nvPicPr>
          <p:cNvPr id="13" name="Picture 2" descr="https://encrypted-tbn2.gstatic.com/images?q=tbn:ANd9GcTnnrcECijGV5R6Wj0m8EbM-DHTskRLjQdk5j-97c41gh2tQKfS"/>
          <p:cNvPicPr>
            <a:picLocks noChangeAspect="1" noChangeArrowheads="1"/>
          </p:cNvPicPr>
          <p:nvPr/>
        </p:nvPicPr>
        <p:blipFill>
          <a:blip r:embed="rId3" cstate="print"/>
          <a:srcRect l="21739" t="4348" r="21739"/>
          <a:stretch>
            <a:fillRect/>
          </a:stretch>
        </p:blipFill>
        <p:spPr bwMode="auto">
          <a:xfrm>
            <a:off x="3304032" y="4655127"/>
            <a:ext cx="633984" cy="1168400"/>
          </a:xfrm>
          <a:prstGeom prst="rect">
            <a:avLst/>
          </a:prstGeom>
          <a:noFill/>
        </p:spPr>
      </p:pic>
      <p:sp>
        <p:nvSpPr>
          <p:cNvPr id="15" name="Oval 14"/>
          <p:cNvSpPr/>
          <p:nvPr/>
        </p:nvSpPr>
        <p:spPr>
          <a:xfrm>
            <a:off x="2514600" y="3048000"/>
            <a:ext cx="2895600" cy="28956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https://encrypted-tbn2.gstatic.com/images?q=tbn:ANd9GcTnnrcECijGV5R6Wj0m8EbM-DHTskRLjQdk5j-97c41gh2tQKfS"/>
          <p:cNvPicPr>
            <a:picLocks noChangeAspect="1" noChangeArrowheads="1"/>
          </p:cNvPicPr>
          <p:nvPr/>
        </p:nvPicPr>
        <p:blipFill>
          <a:blip r:embed="rId3" cstate="print"/>
          <a:srcRect/>
          <a:stretch>
            <a:fillRect/>
          </a:stretch>
        </p:blipFill>
        <p:spPr bwMode="auto">
          <a:xfrm>
            <a:off x="6878576" y="3290167"/>
            <a:ext cx="1121664" cy="1221509"/>
          </a:xfrm>
          <a:prstGeom prst="rect">
            <a:avLst/>
          </a:prstGeom>
          <a:noFill/>
        </p:spPr>
      </p:pic>
      <p:pic>
        <p:nvPicPr>
          <p:cNvPr id="18" name="Picture 4" descr="http://stickysugar.files.wordpress.com/2012/02/pepsi.jpg"/>
          <p:cNvPicPr>
            <a:picLocks noChangeAspect="1" noChangeArrowheads="1"/>
          </p:cNvPicPr>
          <p:nvPr/>
        </p:nvPicPr>
        <p:blipFill>
          <a:blip r:embed="rId4" cstate="print"/>
          <a:srcRect/>
          <a:stretch>
            <a:fillRect/>
          </a:stretch>
        </p:blipFill>
        <p:spPr bwMode="auto">
          <a:xfrm>
            <a:off x="7849360" y="3320761"/>
            <a:ext cx="639320" cy="1068820"/>
          </a:xfrm>
          <a:prstGeom prst="rect">
            <a:avLst/>
          </a:prstGeom>
          <a:noFill/>
        </p:spPr>
      </p:pic>
      <p:pic>
        <p:nvPicPr>
          <p:cNvPr id="20" name="Picture 4" descr="http://stickysugar.files.wordpress.com/2012/02/pepsi.jpg"/>
          <p:cNvPicPr>
            <a:picLocks noChangeAspect="1" noChangeArrowheads="1"/>
          </p:cNvPicPr>
          <p:nvPr/>
        </p:nvPicPr>
        <p:blipFill>
          <a:blip r:embed="rId4" cstate="print"/>
          <a:srcRect/>
          <a:stretch>
            <a:fillRect/>
          </a:stretch>
        </p:blipFill>
        <p:spPr bwMode="auto">
          <a:xfrm>
            <a:off x="7315200" y="4655127"/>
            <a:ext cx="639320" cy="1068820"/>
          </a:xfrm>
          <a:prstGeom prst="rect">
            <a:avLst/>
          </a:prstGeom>
          <a:noFill/>
        </p:spPr>
      </p:pic>
      <p:pic>
        <p:nvPicPr>
          <p:cNvPr id="21" name="Picture 4" descr="http://stickysugar.files.wordpress.com/2012/02/pepsi.jpg"/>
          <p:cNvPicPr>
            <a:picLocks noChangeAspect="1" noChangeArrowheads="1"/>
          </p:cNvPicPr>
          <p:nvPr/>
        </p:nvPicPr>
        <p:blipFill>
          <a:blip r:embed="rId4" cstate="print"/>
          <a:srcRect/>
          <a:stretch>
            <a:fillRect/>
          </a:stretch>
        </p:blipFill>
        <p:spPr bwMode="auto">
          <a:xfrm>
            <a:off x="7900416" y="4655127"/>
            <a:ext cx="639320" cy="1068820"/>
          </a:xfrm>
          <a:prstGeom prst="rect">
            <a:avLst/>
          </a:prstGeom>
          <a:noFill/>
        </p:spPr>
      </p:pic>
      <p:sp>
        <p:nvSpPr>
          <p:cNvPr id="26" name="Oval 25"/>
          <p:cNvSpPr/>
          <p:nvPr/>
        </p:nvSpPr>
        <p:spPr>
          <a:xfrm>
            <a:off x="6477000" y="3124200"/>
            <a:ext cx="2895600" cy="2895600"/>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27" name="TextBox 26"/>
          <p:cNvSpPr txBox="1"/>
          <p:nvPr/>
        </p:nvSpPr>
        <p:spPr>
          <a:xfrm flipH="1">
            <a:off x="2514600" y="2877118"/>
            <a:ext cx="192784" cy="523220"/>
          </a:xfrm>
          <a:prstGeom prst="rect">
            <a:avLst/>
          </a:prstGeom>
          <a:noFill/>
        </p:spPr>
        <p:txBody>
          <a:bodyPr wrap="square" rtlCol="0">
            <a:spAutoFit/>
          </a:bodyPr>
          <a:lstStyle/>
          <a:p>
            <a:r>
              <a:rPr lang="en-US" sz="2800"/>
              <a:t>A</a:t>
            </a:r>
          </a:p>
        </p:txBody>
      </p:sp>
      <p:sp>
        <p:nvSpPr>
          <p:cNvPr id="28" name="TextBox 27"/>
          <p:cNvSpPr txBox="1"/>
          <p:nvPr/>
        </p:nvSpPr>
        <p:spPr>
          <a:xfrm>
            <a:off x="6477000" y="2925330"/>
            <a:ext cx="919308" cy="523220"/>
          </a:xfrm>
          <a:prstGeom prst="rect">
            <a:avLst/>
          </a:prstGeom>
          <a:noFill/>
        </p:spPr>
        <p:txBody>
          <a:bodyPr wrap="square" rtlCol="0">
            <a:spAutoFit/>
          </a:bodyPr>
          <a:lstStyle/>
          <a:p>
            <a:r>
              <a:rPr lang="en-US" sz="2800"/>
              <a:t>B</a:t>
            </a:r>
          </a:p>
        </p:txBody>
      </p:sp>
      <p:pic>
        <p:nvPicPr>
          <p:cNvPr id="19" name="Picture 18"/>
          <p:cNvPicPr>
            <a:picLocks noChangeAspect="1"/>
          </p:cNvPicPr>
          <p:nvPr/>
        </p:nvPicPr>
        <p:blipFill>
          <a:blip r:embed="rId5"/>
          <a:stretch>
            <a:fillRect/>
          </a:stretch>
        </p:blipFill>
        <p:spPr>
          <a:xfrm>
            <a:off x="3428082" y="2129532"/>
            <a:ext cx="1009196" cy="1009196"/>
          </a:xfrm>
          <a:prstGeom prst="rect">
            <a:avLst/>
          </a:prstGeom>
        </p:spPr>
      </p:pic>
      <p:pic>
        <p:nvPicPr>
          <p:cNvPr id="22" name="Picture 21"/>
          <p:cNvPicPr>
            <a:picLocks noChangeAspect="1"/>
          </p:cNvPicPr>
          <p:nvPr/>
        </p:nvPicPr>
        <p:blipFill>
          <a:blip r:embed="rId5"/>
          <a:stretch>
            <a:fillRect/>
          </a:stretch>
        </p:blipFill>
        <p:spPr>
          <a:xfrm>
            <a:off x="7375258" y="2137520"/>
            <a:ext cx="1009196" cy="1009196"/>
          </a:xfrm>
          <a:prstGeom prst="rect">
            <a:avLst/>
          </a:prstGeom>
        </p:spPr>
      </p:pic>
    </p:spTree>
    <p:extLst>
      <p:ext uri="{BB962C8B-B14F-4D97-AF65-F5344CB8AC3E}">
        <p14:creationId xmlns:p14="http://schemas.microsoft.com/office/powerpoint/2010/main" val="118592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6" grpId="0" animBg="1"/>
      <p:bldP spid="27"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1925" y="3110508"/>
            <a:ext cx="6540285" cy="28098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https://encrypted-tbn2.gstatic.com/images?q=tbn:ANd9GcTnnrcECijGV5R6Wj0m8EbM-DHTskRLjQdk5j-97c41gh2tQKfS"/>
          <p:cNvPicPr>
            <a:picLocks noChangeAspect="1" noChangeArrowheads="1"/>
          </p:cNvPicPr>
          <p:nvPr/>
        </p:nvPicPr>
        <p:blipFill>
          <a:blip r:embed="rId2" cstate="print"/>
          <a:srcRect/>
          <a:stretch>
            <a:fillRect/>
          </a:stretch>
        </p:blipFill>
        <p:spPr bwMode="auto">
          <a:xfrm>
            <a:off x="3101256" y="2084020"/>
            <a:ext cx="992774" cy="1001832"/>
          </a:xfrm>
          <a:prstGeom prst="rect">
            <a:avLst/>
          </a:prstGeom>
          <a:noFill/>
        </p:spPr>
      </p:pic>
      <p:pic>
        <p:nvPicPr>
          <p:cNvPr id="36" name="Picture 4" descr="http://stickysugar.files.wordpress.com/2012/02/pepsi.jpg"/>
          <p:cNvPicPr>
            <a:picLocks noChangeAspect="1" noChangeArrowheads="1"/>
          </p:cNvPicPr>
          <p:nvPr/>
        </p:nvPicPr>
        <p:blipFill>
          <a:blip r:embed="rId3" cstate="print"/>
          <a:srcRect/>
          <a:stretch>
            <a:fillRect/>
          </a:stretch>
        </p:blipFill>
        <p:spPr bwMode="auto">
          <a:xfrm>
            <a:off x="3829104" y="2173665"/>
            <a:ext cx="604625" cy="866226"/>
          </a:xfrm>
          <a:prstGeom prst="rect">
            <a:avLst/>
          </a:prstGeom>
          <a:noFill/>
        </p:spPr>
      </p:pic>
      <p:sp>
        <p:nvSpPr>
          <p:cNvPr id="2" name="Title 1"/>
          <p:cNvSpPr>
            <a:spLocks noGrp="1"/>
          </p:cNvSpPr>
          <p:nvPr>
            <p:ph type="title"/>
          </p:nvPr>
        </p:nvSpPr>
        <p:spPr>
          <a:xfrm>
            <a:off x="43601" y="61608"/>
            <a:ext cx="9692640" cy="886146"/>
          </a:xfrm>
        </p:spPr>
        <p:txBody>
          <a:bodyPr/>
          <a:lstStyle/>
          <a:p>
            <a:r>
              <a:rPr lang="en-US"/>
              <a:t>Addition Rule </a:t>
            </a:r>
            <a:r>
              <a:rPr lang="en-US" sz="3600"/>
              <a:t>(not mutually exclusive)</a:t>
            </a:r>
          </a:p>
        </p:txBody>
      </p:sp>
      <p:sp>
        <p:nvSpPr>
          <p:cNvPr id="3" name="Content Placeholder 2"/>
          <p:cNvSpPr>
            <a:spLocks noGrp="1"/>
          </p:cNvSpPr>
          <p:nvPr>
            <p:ph sz="quarter" idx="1"/>
          </p:nvPr>
        </p:nvSpPr>
        <p:spPr>
          <a:xfrm>
            <a:off x="2345320" y="6064860"/>
            <a:ext cx="7467600" cy="652817"/>
          </a:xfrm>
        </p:spPr>
        <p:txBody>
          <a:bodyPr/>
          <a:lstStyle/>
          <a:p>
            <a:pPr marL="0" indent="0">
              <a:buNone/>
            </a:pPr>
            <a:r>
              <a:rPr lang="en-US"/>
              <a:t>P(A </a:t>
            </a:r>
            <a:r>
              <a:rPr lang="en-US">
                <a:sym typeface="Symbol" pitchFamily="18" charset="2"/>
              </a:rPr>
              <a:t></a:t>
            </a:r>
            <a:r>
              <a:rPr lang="en-US"/>
              <a:t> B) = P(A) + P(B) – P(A ∩ B).</a:t>
            </a:r>
          </a:p>
        </p:txBody>
      </p:sp>
      <p:grpSp>
        <p:nvGrpSpPr>
          <p:cNvPr id="12" name="Group 11"/>
          <p:cNvGrpSpPr/>
          <p:nvPr/>
        </p:nvGrpSpPr>
        <p:grpSpPr>
          <a:xfrm>
            <a:off x="1499153" y="3246113"/>
            <a:ext cx="2542032" cy="2499215"/>
            <a:chOff x="578281" y="1752823"/>
            <a:chExt cx="3418594" cy="3844946"/>
          </a:xfrm>
        </p:grpSpPr>
        <p:pic>
          <p:nvPicPr>
            <p:cNvPr id="6" name="Picture 2" descr="https://encrypted-tbn2.gstatic.com/images?q=tbn:ANd9GcTnnrcECijGV5R6Wj0m8EbM-DHTskRLjQdk5j-97c41gh2tQKfS"/>
            <p:cNvPicPr>
              <a:picLocks noChangeAspect="1" noChangeArrowheads="1"/>
            </p:cNvPicPr>
            <p:nvPr/>
          </p:nvPicPr>
          <p:blipFill>
            <a:blip r:embed="rId2" cstate="print"/>
            <a:srcRect/>
            <a:stretch>
              <a:fillRect/>
            </a:stretch>
          </p:blipFill>
          <p:spPr bwMode="auto">
            <a:xfrm>
              <a:off x="1464517" y="2281392"/>
              <a:ext cx="1228809" cy="1338192"/>
            </a:xfrm>
            <a:prstGeom prst="rect">
              <a:avLst/>
            </a:prstGeom>
            <a:noFill/>
          </p:spPr>
        </p:pic>
        <p:pic>
          <p:nvPicPr>
            <p:cNvPr id="7" name="Picture 4" descr="http://stickysugar.files.wordpress.com/2012/02/pepsi.jpg"/>
            <p:cNvPicPr>
              <a:picLocks noChangeAspect="1" noChangeArrowheads="1"/>
            </p:cNvPicPr>
            <p:nvPr/>
          </p:nvPicPr>
          <p:blipFill>
            <a:blip r:embed="rId3" cstate="print"/>
            <a:srcRect/>
            <a:stretch>
              <a:fillRect/>
            </a:stretch>
          </p:blipFill>
          <p:spPr bwMode="auto">
            <a:xfrm>
              <a:off x="2359912" y="2350763"/>
              <a:ext cx="714474" cy="1194463"/>
            </a:xfrm>
            <a:prstGeom prst="rect">
              <a:avLst/>
            </a:prstGeom>
            <a:noFill/>
          </p:spPr>
        </p:pic>
        <p:pic>
          <p:nvPicPr>
            <p:cNvPr id="8" name="Picture 2" descr="https://encrypted-tbn2.gstatic.com/images?q=tbn:ANd9GcTnnrcECijGV5R6Wj0m8EbM-DHTskRLjQdk5j-97c41gh2tQKfS"/>
            <p:cNvPicPr>
              <a:picLocks noChangeAspect="1" noChangeArrowheads="1"/>
            </p:cNvPicPr>
            <p:nvPr/>
          </p:nvPicPr>
          <p:blipFill>
            <a:blip r:embed="rId2" cstate="print"/>
            <a:srcRect l="21739" t="4348" r="21739"/>
            <a:stretch>
              <a:fillRect/>
            </a:stretch>
          </p:blipFill>
          <p:spPr bwMode="auto">
            <a:xfrm>
              <a:off x="2358011" y="3600038"/>
              <a:ext cx="761826" cy="1404006"/>
            </a:xfrm>
            <a:prstGeom prst="rect">
              <a:avLst/>
            </a:prstGeom>
            <a:noFill/>
          </p:spPr>
        </p:pic>
        <p:pic>
          <p:nvPicPr>
            <p:cNvPr id="9" name="Picture 2" descr="https://encrypted-tbn2.gstatic.com/images?q=tbn:ANd9GcTnnrcECijGV5R6Wj0m8EbM-DHTskRLjQdk5j-97c41gh2tQKfS"/>
            <p:cNvPicPr>
              <a:picLocks noChangeAspect="1" noChangeArrowheads="1"/>
            </p:cNvPicPr>
            <p:nvPr/>
          </p:nvPicPr>
          <p:blipFill>
            <a:blip r:embed="rId2" cstate="print"/>
            <a:srcRect l="21739" t="4348" r="21739"/>
            <a:stretch>
              <a:fillRect/>
            </a:stretch>
          </p:blipFill>
          <p:spPr bwMode="auto">
            <a:xfrm>
              <a:off x="1716229" y="3600038"/>
              <a:ext cx="750306" cy="1382775"/>
            </a:xfrm>
            <a:prstGeom prst="rect">
              <a:avLst/>
            </a:prstGeom>
            <a:noFill/>
          </p:spPr>
        </p:pic>
        <p:sp>
          <p:nvSpPr>
            <p:cNvPr id="10" name="Oval 9"/>
            <p:cNvSpPr/>
            <p:nvPr/>
          </p:nvSpPr>
          <p:spPr>
            <a:xfrm>
              <a:off x="578281" y="1752823"/>
              <a:ext cx="3418594" cy="3844946"/>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91862" y="3097663"/>
              <a:ext cx="597577" cy="804954"/>
            </a:xfrm>
            <a:prstGeom prst="rect">
              <a:avLst/>
            </a:prstGeom>
            <a:noFill/>
          </p:spPr>
          <p:txBody>
            <a:bodyPr wrap="none" rtlCol="0">
              <a:spAutoFit/>
            </a:bodyPr>
            <a:lstStyle/>
            <a:p>
              <a:r>
                <a:rPr lang="en-US" sz="2800"/>
                <a:t>A</a:t>
              </a:r>
            </a:p>
          </p:txBody>
        </p:sp>
      </p:grpSp>
      <p:grpSp>
        <p:nvGrpSpPr>
          <p:cNvPr id="13" name="Group 12"/>
          <p:cNvGrpSpPr/>
          <p:nvPr/>
        </p:nvGrpSpPr>
        <p:grpSpPr>
          <a:xfrm>
            <a:off x="3589493" y="3197725"/>
            <a:ext cx="2698517" cy="2523565"/>
            <a:chOff x="4953000" y="2514600"/>
            <a:chExt cx="2895600" cy="2895600"/>
          </a:xfrm>
        </p:grpSpPr>
        <p:pic>
          <p:nvPicPr>
            <p:cNvPr id="14" name="Picture 2" descr="https://encrypted-tbn2.gstatic.com/images?q=tbn:ANd9GcTnnrcECijGV5R6Wj0m8EbM-DHTskRLjQdk5j-97c41gh2tQKfS"/>
            <p:cNvPicPr>
              <a:picLocks noChangeAspect="1" noChangeArrowheads="1"/>
            </p:cNvPicPr>
            <p:nvPr/>
          </p:nvPicPr>
          <p:blipFill>
            <a:blip r:embed="rId2" cstate="print"/>
            <a:srcRect/>
            <a:stretch>
              <a:fillRect/>
            </a:stretch>
          </p:blipFill>
          <p:spPr bwMode="auto">
            <a:xfrm>
              <a:off x="5610494" y="2919370"/>
              <a:ext cx="1011074" cy="1101074"/>
            </a:xfrm>
            <a:prstGeom prst="rect">
              <a:avLst/>
            </a:prstGeom>
            <a:noFill/>
          </p:spPr>
        </p:pic>
        <p:pic>
          <p:nvPicPr>
            <p:cNvPr id="15" name="Picture 4" descr="http://stickysugar.files.wordpress.com/2012/02/pepsi.jpg"/>
            <p:cNvPicPr>
              <a:picLocks noChangeAspect="1" noChangeArrowheads="1"/>
            </p:cNvPicPr>
            <p:nvPr/>
          </p:nvPicPr>
          <p:blipFill>
            <a:blip r:embed="rId3" cstate="print"/>
            <a:srcRect/>
            <a:stretch>
              <a:fillRect/>
            </a:stretch>
          </p:blipFill>
          <p:spPr bwMode="auto">
            <a:xfrm>
              <a:off x="6363585" y="2979609"/>
              <a:ext cx="565511" cy="945426"/>
            </a:xfrm>
            <a:prstGeom prst="rect">
              <a:avLst/>
            </a:prstGeom>
            <a:noFill/>
          </p:spPr>
        </p:pic>
        <p:pic>
          <p:nvPicPr>
            <p:cNvPr id="16" name="Picture 4" descr="http://stickysugar.files.wordpress.com/2012/02/pepsi.jpg"/>
            <p:cNvPicPr>
              <a:picLocks noChangeAspect="1" noChangeArrowheads="1"/>
            </p:cNvPicPr>
            <p:nvPr/>
          </p:nvPicPr>
          <p:blipFill>
            <a:blip r:embed="rId3" cstate="print"/>
            <a:srcRect/>
            <a:stretch>
              <a:fillRect/>
            </a:stretch>
          </p:blipFill>
          <p:spPr bwMode="auto">
            <a:xfrm>
              <a:off x="5840933" y="4064327"/>
              <a:ext cx="579274" cy="968435"/>
            </a:xfrm>
            <a:prstGeom prst="rect">
              <a:avLst/>
            </a:prstGeom>
            <a:noFill/>
          </p:spPr>
        </p:pic>
        <p:pic>
          <p:nvPicPr>
            <p:cNvPr id="17" name="Picture 4" descr="http://stickysugar.files.wordpress.com/2012/02/pepsi.jpg"/>
            <p:cNvPicPr>
              <a:picLocks noChangeAspect="1" noChangeArrowheads="1"/>
            </p:cNvPicPr>
            <p:nvPr/>
          </p:nvPicPr>
          <p:blipFill>
            <a:blip r:embed="rId3" cstate="print"/>
            <a:srcRect/>
            <a:stretch>
              <a:fillRect/>
            </a:stretch>
          </p:blipFill>
          <p:spPr bwMode="auto">
            <a:xfrm>
              <a:off x="6363585" y="4064327"/>
              <a:ext cx="588264" cy="983464"/>
            </a:xfrm>
            <a:prstGeom prst="rect">
              <a:avLst/>
            </a:prstGeom>
            <a:noFill/>
          </p:spPr>
        </p:pic>
        <p:sp>
          <p:nvSpPr>
            <p:cNvPr id="18" name="Oval 17"/>
            <p:cNvSpPr/>
            <p:nvPr/>
          </p:nvSpPr>
          <p:spPr>
            <a:xfrm>
              <a:off x="4953000" y="2514600"/>
              <a:ext cx="2895600" cy="2895600"/>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000"/>
                </a:solidFill>
              </a:endParaRPr>
            </a:p>
          </p:txBody>
        </p:sp>
        <p:sp>
          <p:nvSpPr>
            <p:cNvPr id="19" name="TextBox 18"/>
            <p:cNvSpPr txBox="1"/>
            <p:nvPr/>
          </p:nvSpPr>
          <p:spPr>
            <a:xfrm>
              <a:off x="7095892" y="3507075"/>
              <a:ext cx="577658" cy="775141"/>
            </a:xfrm>
            <a:prstGeom prst="rect">
              <a:avLst/>
            </a:prstGeom>
            <a:noFill/>
          </p:spPr>
          <p:txBody>
            <a:bodyPr wrap="none" rtlCol="0">
              <a:spAutoFit/>
            </a:bodyPr>
            <a:lstStyle/>
            <a:p>
              <a:r>
                <a:rPr lang="en-US" sz="2800"/>
                <a:t>B</a:t>
              </a:r>
            </a:p>
          </p:txBody>
        </p:sp>
      </p:grpSp>
      <p:sp>
        <p:nvSpPr>
          <p:cNvPr id="37" name="TextBox 36"/>
          <p:cNvSpPr txBox="1"/>
          <p:nvPr/>
        </p:nvSpPr>
        <p:spPr>
          <a:xfrm>
            <a:off x="4618403" y="2265988"/>
            <a:ext cx="6711585" cy="400110"/>
          </a:xfrm>
          <a:prstGeom prst="rect">
            <a:avLst/>
          </a:prstGeom>
          <a:noFill/>
        </p:spPr>
        <p:txBody>
          <a:bodyPr wrap="square" rtlCol="0">
            <a:spAutoFit/>
          </a:bodyPr>
          <a:lstStyle/>
          <a:p>
            <a:r>
              <a:rPr lang="en-US" sz="2000" b="1">
                <a:solidFill>
                  <a:srgbClr val="FF0000"/>
                </a:solidFill>
              </a:rPr>
              <a:t>beware of double counting the common element !</a:t>
            </a:r>
          </a:p>
        </p:txBody>
      </p:sp>
      <p:cxnSp>
        <p:nvCxnSpPr>
          <p:cNvPr id="39" name="Straight Arrow Connector 38"/>
          <p:cNvCxnSpPr/>
          <p:nvPr/>
        </p:nvCxnSpPr>
        <p:spPr>
          <a:xfrm flipH="1" flipV="1">
            <a:off x="3840053" y="3189017"/>
            <a:ext cx="10061" cy="12704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54505" y="915612"/>
            <a:ext cx="5111979" cy="369332"/>
          </a:xfrm>
          <a:prstGeom prst="rect">
            <a:avLst/>
          </a:prstGeom>
        </p:spPr>
        <p:txBody>
          <a:bodyPr wrap="square">
            <a:spAutoFit/>
          </a:bodyPr>
          <a:lstStyle/>
          <a:p>
            <a:r>
              <a:rPr lang="en-US" dirty="0"/>
              <a:t>Pants Chooses Coke and Skirt Chooses Pepsi</a:t>
            </a:r>
          </a:p>
        </p:txBody>
      </p:sp>
      <p:pic>
        <p:nvPicPr>
          <p:cNvPr id="25" name="Picture 24"/>
          <p:cNvPicPr>
            <a:picLocks noChangeAspect="1"/>
          </p:cNvPicPr>
          <p:nvPr/>
        </p:nvPicPr>
        <p:blipFill>
          <a:blip r:embed="rId4"/>
          <a:stretch>
            <a:fillRect/>
          </a:stretch>
        </p:blipFill>
        <p:spPr>
          <a:xfrm>
            <a:off x="3355232" y="1272668"/>
            <a:ext cx="1009196" cy="1009196"/>
          </a:xfrm>
          <a:prstGeom prst="rect">
            <a:avLst/>
          </a:prstGeom>
        </p:spPr>
      </p:pic>
    </p:spTree>
    <p:extLst>
      <p:ext uri="{BB962C8B-B14F-4D97-AF65-F5344CB8AC3E}">
        <p14:creationId xmlns:p14="http://schemas.microsoft.com/office/powerpoint/2010/main" val="264694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329661" y="2268187"/>
            <a:ext cx="6624851" cy="29392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http://stickysugar.files.wordpress.com/2012/02/pepsi.jpg"/>
          <p:cNvPicPr>
            <a:picLocks noChangeAspect="1" noChangeArrowheads="1"/>
          </p:cNvPicPr>
          <p:nvPr/>
        </p:nvPicPr>
        <p:blipFill>
          <a:blip r:embed="rId3" cstate="print"/>
          <a:srcRect/>
          <a:stretch>
            <a:fillRect/>
          </a:stretch>
        </p:blipFill>
        <p:spPr bwMode="auto">
          <a:xfrm>
            <a:off x="6149336" y="3911600"/>
            <a:ext cx="639320" cy="1068820"/>
          </a:xfrm>
          <a:prstGeom prst="rect">
            <a:avLst/>
          </a:prstGeom>
          <a:noFill/>
        </p:spPr>
      </p:pic>
      <p:sp>
        <p:nvSpPr>
          <p:cNvPr id="2" name="Title 1"/>
          <p:cNvSpPr>
            <a:spLocks noGrp="1"/>
          </p:cNvSpPr>
          <p:nvPr>
            <p:ph type="title"/>
          </p:nvPr>
        </p:nvSpPr>
        <p:spPr>
          <a:xfrm>
            <a:off x="175488" y="-184740"/>
            <a:ext cx="9692640" cy="1325562"/>
          </a:xfrm>
        </p:spPr>
        <p:txBody>
          <a:bodyPr/>
          <a:lstStyle/>
          <a:p>
            <a:r>
              <a:rPr lang="en-US" dirty="0"/>
              <a:t>Mutually Exclusive</a:t>
            </a:r>
          </a:p>
        </p:txBody>
      </p:sp>
      <p:sp>
        <p:nvSpPr>
          <p:cNvPr id="3" name="Content Placeholder 2"/>
          <p:cNvSpPr>
            <a:spLocks noGrp="1"/>
          </p:cNvSpPr>
          <p:nvPr>
            <p:ph sz="quarter" idx="1"/>
          </p:nvPr>
        </p:nvSpPr>
        <p:spPr>
          <a:xfrm>
            <a:off x="484909" y="1550924"/>
            <a:ext cx="7924800" cy="4873752"/>
          </a:xfrm>
        </p:spPr>
        <p:txBody>
          <a:bodyPr/>
          <a:lstStyle/>
          <a:p>
            <a:r>
              <a:rPr lang="en-US" dirty="0"/>
              <a:t>A and B are mutually exclusive if they have no sample space outcomes in common</a:t>
            </a:r>
          </a:p>
          <a:p>
            <a:pPr>
              <a:buNone/>
            </a:pPr>
            <a:endParaRPr lang="en-US" dirty="0"/>
          </a:p>
          <a:p>
            <a:r>
              <a:rPr lang="en-US" dirty="0"/>
              <a:t>In other words:</a:t>
            </a:r>
            <a:br>
              <a:rPr lang="en-US" dirty="0"/>
            </a:br>
            <a:br>
              <a:rPr lang="en-US" dirty="0"/>
            </a:br>
            <a:r>
              <a:rPr lang="en-US" dirty="0"/>
              <a:t> </a:t>
            </a:r>
            <a:r>
              <a:rPr lang="en-US" dirty="0">
                <a:sym typeface="Symbol" pitchFamily="18" charset="2"/>
              </a:rPr>
              <a:t>P(A</a:t>
            </a:r>
            <a:r>
              <a:rPr lang="en-US" dirty="0"/>
              <a:t>∩B) = 0 </a:t>
            </a:r>
          </a:p>
          <a:p>
            <a:pPr marL="0" indent="0">
              <a:buNone/>
            </a:pPr>
            <a:r>
              <a:rPr lang="en-US" sz="1200" dirty="0"/>
              <a:t>(only allowed to choose one drink)</a:t>
            </a:r>
          </a:p>
          <a:p>
            <a:pPr>
              <a:buNone/>
            </a:pPr>
            <a:r>
              <a:rPr lang="en-US" dirty="0"/>
              <a:t>P(A) = Skirt chooses Pepsi</a:t>
            </a:r>
          </a:p>
          <a:p>
            <a:pPr>
              <a:buNone/>
            </a:pPr>
            <a:r>
              <a:rPr lang="en-US" dirty="0"/>
              <a:t>P(B) = Skirt chooses Coke</a:t>
            </a:r>
          </a:p>
          <a:p>
            <a:pPr>
              <a:buNone/>
            </a:pPr>
            <a:endParaRPr lang="en-US" dirty="0"/>
          </a:p>
          <a:p>
            <a:pPr>
              <a:buNone/>
            </a:pPr>
            <a:r>
              <a:rPr lang="en-US" dirty="0" err="1"/>
              <a:t>Ā</a:t>
            </a:r>
            <a:r>
              <a:rPr lang="en-US" dirty="0"/>
              <a:t> and A are always mutually exclusive:</a:t>
            </a:r>
          </a:p>
          <a:p>
            <a:pPr>
              <a:buNone/>
            </a:pPr>
            <a:endParaRPr lang="en-US" dirty="0"/>
          </a:p>
          <a:p>
            <a:endParaRPr lang="en-US" dirty="0"/>
          </a:p>
        </p:txBody>
      </p:sp>
      <p:sp>
        <p:nvSpPr>
          <p:cNvPr id="7" name="Oval 6"/>
          <p:cNvSpPr/>
          <p:nvPr/>
        </p:nvSpPr>
        <p:spPr>
          <a:xfrm>
            <a:off x="4812792" y="2404057"/>
            <a:ext cx="2590800" cy="2743200"/>
          </a:xfrm>
          <a:prstGeom prst="ellipse">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8874541" y="3909817"/>
            <a:ext cx="633984" cy="1168400"/>
          </a:xfrm>
          <a:prstGeom prst="rect">
            <a:avLst/>
          </a:prstGeom>
          <a:noFill/>
        </p:spPr>
      </p:pic>
      <p:pic>
        <p:nvPicPr>
          <p:cNvPr id="14" name="Picture 4" descr="http://stickysugar.files.wordpress.com/2012/02/pepsi.jpg"/>
          <p:cNvPicPr>
            <a:picLocks noChangeAspect="1" noChangeArrowheads="1"/>
          </p:cNvPicPr>
          <p:nvPr/>
        </p:nvPicPr>
        <p:blipFill>
          <a:blip r:embed="rId3" cstate="print"/>
          <a:srcRect/>
          <a:stretch>
            <a:fillRect/>
          </a:stretch>
        </p:blipFill>
        <p:spPr bwMode="auto">
          <a:xfrm>
            <a:off x="8256272" y="2713708"/>
            <a:ext cx="639320" cy="1068820"/>
          </a:xfrm>
          <a:prstGeom prst="rect">
            <a:avLst/>
          </a:prstGeom>
          <a:noFill/>
        </p:spPr>
      </p:pic>
      <p:pic>
        <p:nvPicPr>
          <p:cNvPr id="15"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8240557" y="3909817"/>
            <a:ext cx="633984" cy="1168400"/>
          </a:xfrm>
          <a:prstGeom prst="rect">
            <a:avLst/>
          </a:prstGeom>
          <a:noFill/>
        </p:spPr>
      </p:pic>
      <p:pic>
        <p:nvPicPr>
          <p:cNvPr id="16"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8874541" y="2719820"/>
            <a:ext cx="633984" cy="1168400"/>
          </a:xfrm>
          <a:prstGeom prst="rect">
            <a:avLst/>
          </a:prstGeom>
          <a:noFill/>
        </p:spPr>
      </p:pic>
      <p:pic>
        <p:nvPicPr>
          <p:cNvPr id="19" name="Picture 4" descr="http://stickysugar.files.wordpress.com/2012/02/pepsi.jpg"/>
          <p:cNvPicPr>
            <a:picLocks noChangeAspect="1" noChangeArrowheads="1"/>
          </p:cNvPicPr>
          <p:nvPr/>
        </p:nvPicPr>
        <p:blipFill>
          <a:blip r:embed="rId3" cstate="print"/>
          <a:srcRect/>
          <a:stretch>
            <a:fillRect/>
          </a:stretch>
        </p:blipFill>
        <p:spPr bwMode="auto">
          <a:xfrm>
            <a:off x="6172200" y="2819400"/>
            <a:ext cx="639320" cy="1068820"/>
          </a:xfrm>
          <a:prstGeom prst="rect">
            <a:avLst/>
          </a:prstGeom>
          <a:noFill/>
        </p:spPr>
      </p:pic>
      <p:pic>
        <p:nvPicPr>
          <p:cNvPr id="20" name="Picture 4" descr="http://stickysugar.files.wordpress.com/2012/02/pepsi.jpg"/>
          <p:cNvPicPr>
            <a:picLocks noChangeAspect="1" noChangeArrowheads="1"/>
          </p:cNvPicPr>
          <p:nvPr/>
        </p:nvPicPr>
        <p:blipFill>
          <a:blip r:embed="rId3" cstate="print"/>
          <a:srcRect/>
          <a:stretch>
            <a:fillRect/>
          </a:stretch>
        </p:blipFill>
        <p:spPr bwMode="auto">
          <a:xfrm>
            <a:off x="5580128" y="3911600"/>
            <a:ext cx="639320" cy="1068820"/>
          </a:xfrm>
          <a:prstGeom prst="rect">
            <a:avLst/>
          </a:prstGeom>
          <a:noFill/>
        </p:spPr>
      </p:pic>
      <p:pic>
        <p:nvPicPr>
          <p:cNvPr id="22" name="Picture 2" descr="https://encrypted-tbn2.gstatic.com/images?q=tbn:ANd9GcTnnrcECijGV5R6Wj0m8EbM-DHTskRLjQdk5j-97c41gh2tQKfS"/>
          <p:cNvPicPr>
            <a:picLocks noChangeAspect="1" noChangeArrowheads="1"/>
          </p:cNvPicPr>
          <p:nvPr/>
        </p:nvPicPr>
        <p:blipFill>
          <a:blip r:embed="rId4" cstate="print"/>
          <a:srcRect l="21739" t="4348" r="21739"/>
          <a:stretch>
            <a:fillRect/>
          </a:stretch>
        </p:blipFill>
        <p:spPr bwMode="auto">
          <a:xfrm>
            <a:off x="5582796" y="2769610"/>
            <a:ext cx="633984" cy="1168400"/>
          </a:xfrm>
          <a:prstGeom prst="rect">
            <a:avLst/>
          </a:prstGeom>
          <a:noFill/>
        </p:spPr>
      </p:pic>
      <p:sp>
        <p:nvSpPr>
          <p:cNvPr id="23" name="Oval 22"/>
          <p:cNvSpPr/>
          <p:nvPr/>
        </p:nvSpPr>
        <p:spPr>
          <a:xfrm>
            <a:off x="7599804" y="2425215"/>
            <a:ext cx="2590800" cy="2743200"/>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021808" y="3283214"/>
            <a:ext cx="425116" cy="492443"/>
          </a:xfrm>
          <a:prstGeom prst="rect">
            <a:avLst/>
          </a:prstGeom>
          <a:noFill/>
        </p:spPr>
        <p:txBody>
          <a:bodyPr wrap="none" rtlCol="0">
            <a:spAutoFit/>
          </a:bodyPr>
          <a:lstStyle/>
          <a:p>
            <a:r>
              <a:rPr lang="en-US" sz="2600"/>
              <a:t>A</a:t>
            </a:r>
          </a:p>
        </p:txBody>
      </p:sp>
      <p:sp>
        <p:nvSpPr>
          <p:cNvPr id="25" name="TextBox 24"/>
          <p:cNvSpPr txBox="1"/>
          <p:nvPr/>
        </p:nvSpPr>
        <p:spPr>
          <a:xfrm>
            <a:off x="7759110" y="3343972"/>
            <a:ext cx="425116" cy="492443"/>
          </a:xfrm>
          <a:prstGeom prst="rect">
            <a:avLst/>
          </a:prstGeom>
          <a:noFill/>
        </p:spPr>
        <p:txBody>
          <a:bodyPr wrap="none" rtlCol="0">
            <a:spAutoFit/>
          </a:bodyPr>
          <a:lstStyle/>
          <a:p>
            <a:r>
              <a:rPr lang="en-US" sz="2600"/>
              <a:t>B</a:t>
            </a:r>
          </a:p>
        </p:txBody>
      </p:sp>
    </p:spTree>
    <p:extLst>
      <p:ext uri="{BB962C8B-B14F-4D97-AF65-F5344CB8AC3E}">
        <p14:creationId xmlns:p14="http://schemas.microsoft.com/office/powerpoint/2010/main" val="3537411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 Rule         </a:t>
            </a:r>
            <a:r>
              <a:rPr lang="en-US" sz="1200" dirty="0"/>
              <a:t>  </a:t>
            </a:r>
            <a:r>
              <a:rPr lang="en-US" sz="1800" dirty="0"/>
              <a:t>P(A </a:t>
            </a:r>
            <a:r>
              <a:rPr lang="en-US" sz="1800" dirty="0">
                <a:sym typeface="Symbol" pitchFamily="18" charset="2"/>
              </a:rPr>
              <a:t></a:t>
            </a:r>
            <a:r>
              <a:rPr lang="en-US" sz="1800" dirty="0"/>
              <a:t> B) = P(A) + P(B) – P(A ∩ B).</a:t>
            </a:r>
            <a:br>
              <a:rPr lang="en-US" sz="1800" dirty="0"/>
            </a:br>
            <a:r>
              <a:rPr lang="en-US" sz="1200" dirty="0"/>
              <a:t>  </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Anthony feels that he has a 75% chance of getting an A in statistics and a 55% chance of getting an A in managerial economics. He also believes he has a 40% chance of getting an A in both classes.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342900" marR="0" lvl="0" indent="-342900" defTabSz="914400" eaLnBrk="1" fontAlgn="auto" latinLnBrk="0" hangingPunct="1">
              <a:lnSpc>
                <a:spcPct val="100000"/>
              </a:lnSpc>
              <a:spcBef>
                <a:spcPts val="0"/>
              </a:spcBef>
              <a:spcAft>
                <a:spcPts val="0"/>
              </a:spcAft>
              <a:buClrTx/>
              <a:buSzTx/>
              <a:buFontTx/>
              <a:buAutoNum type="alphaUcPeriod"/>
              <a:tabLst/>
              <a:defRPr/>
            </a:pPr>
            <a:r>
              <a:rPr lang="en-US" dirty="0"/>
              <a:t>What is the probability that he gets an A in at least one of those courses?</a:t>
            </a:r>
          </a:p>
          <a:p>
            <a:pPr marL="342900" marR="0" lvl="0" indent="-342900" defTabSz="914400" eaLnBrk="1" fontAlgn="auto" latinLnBrk="0" hangingPunct="1">
              <a:lnSpc>
                <a:spcPct val="100000"/>
              </a:lnSpc>
              <a:spcBef>
                <a:spcPts val="0"/>
              </a:spcBef>
              <a:spcAft>
                <a:spcPts val="0"/>
              </a:spcAft>
              <a:buClrTx/>
              <a:buSzTx/>
              <a:buFontTx/>
              <a:buAutoNum type="alphaUcPeriod"/>
              <a:tabLst/>
              <a:defRPr/>
            </a:pPr>
            <a:r>
              <a:rPr lang="en-US" dirty="0"/>
              <a:t>What is the probability that </a:t>
            </a:r>
            <a:r>
              <a:rPr lang="en-US" b="1" dirty="0"/>
              <a:t>he does not </a:t>
            </a:r>
            <a:r>
              <a:rPr lang="en-US" dirty="0"/>
              <a:t>get an A in either of these courses?</a:t>
            </a:r>
          </a:p>
        </p:txBody>
      </p:sp>
    </p:spTree>
    <p:extLst>
      <p:ext uri="{BB962C8B-B14F-4D97-AF65-F5344CB8AC3E}">
        <p14:creationId xmlns:p14="http://schemas.microsoft.com/office/powerpoint/2010/main" val="1091187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C054C07-B183-4907-8FE9-B633D1831C6A}"/>
              </a:ext>
            </a:extLst>
          </p:cNvPr>
          <p:cNvSpPr/>
          <p:nvPr>
            <p:custDataLst>
              <p:tags r:id="rId2"/>
            </p:custDataLst>
          </p:nvPr>
        </p:nvSpPr>
        <p:spPr>
          <a:xfrm>
            <a:off x="6286500" y="430530"/>
            <a:ext cx="5524500" cy="891540"/>
          </a:xfrm>
          <a:prstGeom prst="roundRect">
            <a:avLst/>
          </a:prstGeom>
          <a:solidFill>
            <a:srgbClr val="F4F4F4"/>
          </a:solidFill>
          <a:ln w="13970" cap="flat" cmpd="sng" algn="ctr">
            <a:noFill/>
            <a:prstDash val="solid"/>
          </a:ln>
          <a:effectLst/>
          <a:extLst>
            <a:ext uri="{91240B29-F687-4F45-9708-019B960494DF}">
              <a14:hiddenLine xmlns:a14="http://schemas.microsoft.com/office/drawing/2010/main" w="1397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lIns="317500" rIns="1143000" rtlCol="0" anchor="ctr">
            <a:normAutofit fontScale="92500"/>
          </a:bodyPr>
          <a:lstStyle/>
          <a:p>
            <a:r>
              <a:rPr lang="en-US" sz="2000">
                <a:solidFill>
                  <a:srgbClr val="5B5B5B"/>
                </a:solidFill>
              </a:rPr>
              <a:t>Please download and install the Slido app on all computers you use</a:t>
            </a:r>
          </a:p>
        </p:txBody>
      </p:sp>
      <p:pic>
        <p:nvPicPr>
          <p:cNvPr id="4" name="Graphic 3">
            <a:extLst>
              <a:ext uri="{FF2B5EF4-FFF2-40B4-BE49-F238E27FC236}">
                <a16:creationId xmlns:a16="http://schemas.microsoft.com/office/drawing/2014/main" id="{0786F304-ECFC-4E8F-9DB9-EECD9D38183C}"/>
              </a:ext>
            </a:extLst>
          </p:cNvPr>
          <p:cNvPicPr>
            <a:picLocks/>
          </p:cNvPicPr>
          <p:nvPr>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0826048" y="577634"/>
            <a:ext cx="597332" cy="597332"/>
          </a:xfrm>
          <a:prstGeom prst="rect">
            <a:avLst/>
          </a:prstGeom>
        </p:spPr>
      </p:pic>
      <p:pic>
        <p:nvPicPr>
          <p:cNvPr id="6" name="Graphic 5">
            <a:extLst>
              <a:ext uri="{FF2B5EF4-FFF2-40B4-BE49-F238E27FC236}">
                <a16:creationId xmlns:a16="http://schemas.microsoft.com/office/drawing/2014/main" id="{6F3CAB16-DD6E-ED6C-A278-676ACAE502CA}"/>
              </a:ext>
            </a:extLst>
          </p:cNvPr>
          <p:cNvPicPr>
            <a:picLocks/>
          </p:cNvPicPr>
          <p:nvPr>
            <p:custDataLst>
              <p:tags r:id="rId4"/>
            </p:custDataLst>
          </p:nvPr>
        </p:nvPicPr>
        <p:blipFill>
          <a:blip r:embed="rId11">
            <a:extLst>
              <a:ext uri="{96DAC541-7B7A-43D3-8B79-37D633B846F1}">
                <asvg:svgBlip xmlns:asvg="http://schemas.microsoft.com/office/drawing/2016/SVG/main" r:embed="rId12"/>
              </a:ext>
            </a:extLst>
          </a:blip>
          <a:stretch>
            <a:fillRect/>
          </a:stretch>
        </p:blipFill>
        <p:spPr>
          <a:xfrm>
            <a:off x="3901440" y="617220"/>
            <a:ext cx="1036320" cy="518160"/>
          </a:xfrm>
          <a:prstGeom prst="rect">
            <a:avLst/>
          </a:prstGeom>
        </p:spPr>
      </p:pic>
      <p:pic>
        <p:nvPicPr>
          <p:cNvPr id="8" name="Graphic 7">
            <a:extLst>
              <a:ext uri="{FF2B5EF4-FFF2-40B4-BE49-F238E27FC236}">
                <a16:creationId xmlns:a16="http://schemas.microsoft.com/office/drawing/2014/main" id="{3C3725F2-25A4-DF69-1698-BAC16DE140F0}"/>
              </a:ext>
            </a:extLst>
          </p:cNvPr>
          <p:cNvPicPr>
            <a:picLocks/>
          </p:cNvPicPr>
          <p:nvPr>
            <p:custDataLst>
              <p:tags r:id="rId5"/>
            </p:custDataLst>
          </p:nvPr>
        </p:nvPicPr>
        <p:blipFill>
          <a:blip r:embed="rId13">
            <a:extLst>
              <a:ext uri="{96DAC541-7B7A-43D3-8B79-37D633B846F1}">
                <asvg:svgBlip xmlns:asvg="http://schemas.microsoft.com/office/drawing/2016/SVG/main" r:embed="rId14"/>
              </a:ext>
            </a:extLst>
          </a:blip>
          <a:stretch>
            <a:fillRect/>
          </a:stretch>
        </p:blipFill>
        <p:spPr>
          <a:xfrm>
            <a:off x="1158240" y="2270760"/>
            <a:ext cx="2316480" cy="2316480"/>
          </a:xfrm>
          <a:prstGeom prst="rect">
            <a:avLst/>
          </a:prstGeom>
        </p:spPr>
      </p:pic>
      <p:sp>
        <p:nvSpPr>
          <p:cNvPr id="9" name="Rectangle 8">
            <a:extLst>
              <a:ext uri="{FF2B5EF4-FFF2-40B4-BE49-F238E27FC236}">
                <a16:creationId xmlns:a16="http://schemas.microsoft.com/office/drawing/2014/main" id="{E6FC390E-3EC9-BBD0-73B4-59B693E1C424}"/>
              </a:ext>
            </a:extLst>
          </p:cNvPr>
          <p:cNvSpPr/>
          <p:nvPr>
            <p:custDataLst>
              <p:tags r:id="rId6"/>
            </p:custDataLst>
          </p:nvPr>
        </p:nvSpPr>
        <p:spPr>
          <a:xfrm>
            <a:off x="3901440" y="2571750"/>
            <a:ext cx="7315199" cy="1714500"/>
          </a:xfrm>
          <a:prstGeom prst="rect">
            <a:avLst/>
          </a:prstGeom>
          <a:noFill/>
          <a:ln w="1397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b="1">
                <a:solidFill>
                  <a:srgbClr val="5B5B5B"/>
                </a:solidFill>
              </a:rPr>
              <a:t>What is the probability that he gets an A in at least one of those courses?</a:t>
            </a:r>
          </a:p>
        </p:txBody>
      </p:sp>
      <p:sp>
        <p:nvSpPr>
          <p:cNvPr id="10" name="Rectangle 9">
            <a:extLst>
              <a:ext uri="{FF2B5EF4-FFF2-40B4-BE49-F238E27FC236}">
                <a16:creationId xmlns:a16="http://schemas.microsoft.com/office/drawing/2014/main" id="{EF9ACEE7-90B9-4F3D-BD3D-5C932F4AC672}"/>
              </a:ext>
            </a:extLst>
          </p:cNvPr>
          <p:cNvSpPr/>
          <p:nvPr>
            <p:custDataLst>
              <p:tags r:id="rId7"/>
            </p:custDataLst>
          </p:nvPr>
        </p:nvSpPr>
        <p:spPr>
          <a:xfrm>
            <a:off x="3901440" y="6032500"/>
            <a:ext cx="7315199" cy="518160"/>
          </a:xfrm>
          <a:prstGeom prst="rect">
            <a:avLst/>
          </a:prstGeom>
          <a:noFill/>
          <a:ln w="1397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397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r>
              <a:rPr lang="en-US" sz="2200" b="1">
                <a:solidFill>
                  <a:srgbClr val="5B5B5B"/>
                </a:solidFill>
              </a:rPr>
              <a:t>ⓘ</a:t>
            </a:r>
            <a:r>
              <a:rPr lang="en-US" sz="2000">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102636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 tmFilter="0, 0; .2, .5; .8, .5; 1, 0"/>
                                        <p:tgtEl>
                                          <p:spTgt spid="9"/>
                                        </p:tgtEl>
                                      </p:cBhvr>
                                    </p:animEffect>
                                    <p:animScale>
                                      <p:cBhvr>
                                        <p:cTn id="7" dur="25"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14563" y="55564"/>
            <a:ext cx="7772400" cy="814387"/>
          </a:xfrm>
          <a:noFill/>
          <a:ln/>
        </p:spPr>
        <p:txBody>
          <a:bodyPr/>
          <a:lstStyle/>
          <a:p>
            <a:r>
              <a:rPr lang="en-US"/>
              <a:t>Assigning Probabilities</a:t>
            </a:r>
          </a:p>
        </p:txBody>
      </p:sp>
      <p:sp>
        <p:nvSpPr>
          <p:cNvPr id="13316" name="Rectangle 4"/>
          <p:cNvSpPr>
            <a:spLocks noChangeArrowheads="1"/>
          </p:cNvSpPr>
          <p:nvPr/>
        </p:nvSpPr>
        <p:spPr bwMode="auto">
          <a:xfrm>
            <a:off x="876220" y="1104900"/>
            <a:ext cx="2819400" cy="590550"/>
          </a:xfrm>
          <a:prstGeom prst="rect">
            <a:avLst/>
          </a:prstGeom>
          <a:solidFill>
            <a:schemeClr val="bg1">
              <a:lumMod val="95000"/>
            </a:schemeClr>
          </a:solidFill>
          <a:ln w="12700">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a:solidFill>
                  <a:srgbClr val="000000"/>
                </a:solidFill>
                <a:latin typeface="Arial" panose="020B0604020202020204" pitchFamily="34" charset="0"/>
                <a:cs typeface="Arial" panose="020B0604020202020204" pitchFamily="34" charset="0"/>
              </a:rPr>
              <a:t>Classical Method</a:t>
            </a:r>
          </a:p>
        </p:txBody>
      </p:sp>
      <p:sp>
        <p:nvSpPr>
          <p:cNvPr id="13317" name="Rectangle 5"/>
          <p:cNvSpPr>
            <a:spLocks noChangeArrowheads="1"/>
          </p:cNvSpPr>
          <p:nvPr/>
        </p:nvSpPr>
        <p:spPr bwMode="auto">
          <a:xfrm>
            <a:off x="428586" y="3072130"/>
            <a:ext cx="4191000" cy="609600"/>
          </a:xfrm>
          <a:prstGeom prst="rect">
            <a:avLst/>
          </a:prstGeom>
          <a:solidFill>
            <a:schemeClr val="bg1">
              <a:lumMod val="95000"/>
            </a:schemeClr>
          </a:solidFill>
          <a:ln w="12700">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a:solidFill>
                  <a:srgbClr val="000000"/>
                </a:solidFill>
                <a:latin typeface="Arial" panose="020B0604020202020204" pitchFamily="34" charset="0"/>
                <a:cs typeface="Arial" panose="020B0604020202020204" pitchFamily="34" charset="0"/>
              </a:rPr>
              <a:t>Relative Frequency Method</a:t>
            </a:r>
          </a:p>
        </p:txBody>
      </p:sp>
      <p:sp>
        <p:nvSpPr>
          <p:cNvPr id="13318" name="Rectangle 6"/>
          <p:cNvSpPr>
            <a:spLocks noChangeArrowheads="1"/>
          </p:cNvSpPr>
          <p:nvPr/>
        </p:nvSpPr>
        <p:spPr bwMode="auto">
          <a:xfrm>
            <a:off x="980986" y="5191125"/>
            <a:ext cx="2952750" cy="609600"/>
          </a:xfrm>
          <a:prstGeom prst="rect">
            <a:avLst/>
          </a:prstGeom>
          <a:solidFill>
            <a:schemeClr val="bg1">
              <a:lumMod val="95000"/>
            </a:schemeClr>
          </a:solidFill>
          <a:ln w="12700">
            <a:solidFill>
              <a:srgbClr val="000000"/>
            </a:solid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r>
              <a:rPr lang="en-US" sz="2400">
                <a:solidFill>
                  <a:srgbClr val="000000"/>
                </a:solidFill>
                <a:latin typeface="Arial" panose="020B0604020202020204" pitchFamily="34" charset="0"/>
                <a:cs typeface="Arial" panose="020B0604020202020204" pitchFamily="34" charset="0"/>
              </a:rPr>
              <a:t>Subjective Method</a:t>
            </a:r>
          </a:p>
        </p:txBody>
      </p:sp>
      <p:sp>
        <p:nvSpPr>
          <p:cNvPr id="13319" name="Rectangle 7"/>
          <p:cNvSpPr>
            <a:spLocks noChangeArrowheads="1"/>
          </p:cNvSpPr>
          <p:nvPr/>
        </p:nvSpPr>
        <p:spPr bwMode="auto">
          <a:xfrm>
            <a:off x="771455" y="1692107"/>
            <a:ext cx="6896100" cy="990600"/>
          </a:xfrm>
          <a:prstGeom prst="rect">
            <a:avLst/>
          </a:prstGeom>
          <a:noFill/>
          <a:ln w="12700">
            <a:noFill/>
            <a:miter lim="800000"/>
            <a:headEnd/>
            <a:tailEnd/>
          </a:ln>
          <a:effectLst/>
        </p:spPr>
        <p:txBody>
          <a:bodyPr wrap="none" anchor="ctr"/>
          <a:lstStyle/>
          <a:p>
            <a:pPr algn="l"/>
            <a:r>
              <a:rPr lang="en-US" sz="2400">
                <a:solidFill>
                  <a:srgbClr val="000000"/>
                </a:solidFill>
                <a:latin typeface="Arial" panose="020B0604020202020204" pitchFamily="34" charset="0"/>
                <a:cs typeface="Arial" panose="020B0604020202020204" pitchFamily="34" charset="0"/>
              </a:rPr>
              <a:t> Assigning probabilities based on the assumption</a:t>
            </a:r>
          </a:p>
          <a:p>
            <a:pPr algn="l"/>
            <a:r>
              <a:rPr lang="en-US" sz="2400">
                <a:solidFill>
                  <a:srgbClr val="000000"/>
                </a:solidFill>
                <a:latin typeface="Arial" panose="020B0604020202020204" pitchFamily="34" charset="0"/>
                <a:cs typeface="Arial" panose="020B0604020202020204" pitchFamily="34" charset="0"/>
              </a:rPr>
              <a:t> of </a:t>
            </a:r>
            <a:r>
              <a:rPr lang="en-US" sz="2400" u="sng">
                <a:solidFill>
                  <a:srgbClr val="000000"/>
                </a:solidFill>
                <a:latin typeface="Arial" panose="020B0604020202020204" pitchFamily="34" charset="0"/>
                <a:cs typeface="Arial" panose="020B0604020202020204" pitchFamily="34" charset="0"/>
              </a:rPr>
              <a:t>equally likely outcomes</a:t>
            </a:r>
            <a:endParaRPr lang="en-US" sz="2400">
              <a:solidFill>
                <a:srgbClr val="000000"/>
              </a:solidFill>
              <a:latin typeface="Arial" panose="020B0604020202020204" pitchFamily="34" charset="0"/>
              <a:cs typeface="Arial" panose="020B0604020202020204" pitchFamily="34" charset="0"/>
            </a:endParaRPr>
          </a:p>
        </p:txBody>
      </p:sp>
      <p:sp>
        <p:nvSpPr>
          <p:cNvPr id="13320" name="Rectangle 8"/>
          <p:cNvSpPr>
            <a:spLocks noChangeArrowheads="1"/>
          </p:cNvSpPr>
          <p:nvPr/>
        </p:nvSpPr>
        <p:spPr bwMode="auto">
          <a:xfrm>
            <a:off x="323850" y="3771900"/>
            <a:ext cx="9464969" cy="933450"/>
          </a:xfrm>
          <a:prstGeom prst="rect">
            <a:avLst/>
          </a:prstGeom>
          <a:noFill/>
          <a:ln w="12700">
            <a:noFill/>
            <a:miter lim="800000"/>
            <a:headEnd/>
            <a:tailEnd/>
          </a:ln>
          <a:effectLst/>
        </p:spPr>
        <p:txBody>
          <a:bodyPr wrap="none" anchor="ctr"/>
          <a:lstStyle/>
          <a:p>
            <a:r>
              <a:rPr lang="en-US" sz="2400">
                <a:solidFill>
                  <a:srgbClr val="000000"/>
                </a:solidFill>
                <a:latin typeface="Arial" panose="020B0604020202020204" pitchFamily="34" charset="0"/>
                <a:cs typeface="Arial" panose="020B0604020202020204" pitchFamily="34" charset="0"/>
              </a:rPr>
              <a:t> Assigning probabilities based on </a:t>
            </a:r>
            <a:r>
              <a:rPr lang="en-US" sz="2400" u="sng">
                <a:solidFill>
                  <a:srgbClr val="000000"/>
                </a:solidFill>
                <a:latin typeface="Arial" panose="020B0604020202020204" pitchFamily="34" charset="0"/>
                <a:cs typeface="Arial" panose="020B0604020202020204" pitchFamily="34" charset="0"/>
              </a:rPr>
              <a:t>experimentation </a:t>
            </a:r>
            <a:endParaRPr lang="en-US"/>
          </a:p>
          <a:p>
            <a:r>
              <a:rPr lang="en-US" sz="2400" u="sng">
                <a:solidFill>
                  <a:srgbClr val="000000"/>
                </a:solidFill>
                <a:latin typeface="Arial" panose="020B0604020202020204" pitchFamily="34" charset="0"/>
                <a:cs typeface="Arial" panose="020B0604020202020204" pitchFamily="34" charset="0"/>
              </a:rPr>
              <a:t> or historical data</a:t>
            </a:r>
            <a:endParaRPr/>
          </a:p>
        </p:txBody>
      </p:sp>
      <p:sp>
        <p:nvSpPr>
          <p:cNvPr id="13321" name="Rectangle 9"/>
          <p:cNvSpPr>
            <a:spLocks noChangeArrowheads="1"/>
          </p:cNvSpPr>
          <p:nvPr/>
        </p:nvSpPr>
        <p:spPr bwMode="auto">
          <a:xfrm>
            <a:off x="771455" y="5638800"/>
            <a:ext cx="6838950" cy="800100"/>
          </a:xfrm>
          <a:prstGeom prst="rect">
            <a:avLst/>
          </a:prstGeom>
          <a:noFill/>
          <a:ln w="12700">
            <a:noFill/>
            <a:miter lim="800000"/>
            <a:headEnd/>
            <a:tailEnd/>
          </a:ln>
          <a:effectLst/>
        </p:spPr>
        <p:txBody>
          <a:bodyPr wrap="none" anchor="ctr"/>
          <a:lstStyle/>
          <a:p>
            <a:pPr algn="l"/>
            <a:r>
              <a:rPr lang="en-US" sz="2400">
                <a:solidFill>
                  <a:srgbClr val="000000"/>
                </a:solidFill>
                <a:latin typeface="Arial" panose="020B0604020202020204" pitchFamily="34" charset="0"/>
                <a:cs typeface="Arial" panose="020B0604020202020204" pitchFamily="34" charset="0"/>
              </a:rPr>
              <a:t> Assigning probabilities based on </a:t>
            </a:r>
            <a:r>
              <a:rPr lang="en-US" sz="2400" u="sng">
                <a:solidFill>
                  <a:srgbClr val="000000"/>
                </a:solidFill>
                <a:latin typeface="Arial" panose="020B0604020202020204" pitchFamily="34" charset="0"/>
                <a:cs typeface="Arial" panose="020B0604020202020204" pitchFamily="34" charset="0"/>
              </a:rPr>
              <a:t>judgment</a:t>
            </a:r>
            <a:endParaRPr lang="en-US" sz="2400">
              <a:solidFill>
                <a:srgbClr val="000000"/>
              </a:solidFill>
              <a:latin typeface="Arial" panose="020B0604020202020204" pitchFamily="34" charset="0"/>
              <a:cs typeface="Arial" panose="020B0604020202020204" pitchFamily="34" charset="0"/>
            </a:endParaRPr>
          </a:p>
        </p:txBody>
      </p:sp>
      <p:pic>
        <p:nvPicPr>
          <p:cNvPr id="2" name="Picture 2" descr="The &lt;strong&gt;Coin Toss&lt;/strong&gt; | Chair Umpire James Keothavong gets this 2012 ..."/>
          <p:cNvPicPr>
            <a:picLocks noChangeAspect="1"/>
          </p:cNvPicPr>
          <p:nvPr/>
        </p:nvPicPr>
        <p:blipFill>
          <a:blip r:embed="rId3"/>
          <a:stretch>
            <a:fillRect/>
          </a:stretch>
        </p:blipFill>
        <p:spPr>
          <a:xfrm>
            <a:off x="7828840" y="871682"/>
            <a:ext cx="2743200" cy="1518940"/>
          </a:xfrm>
          <a:prstGeom prst="rect">
            <a:avLst/>
          </a:prstGeom>
        </p:spPr>
      </p:pic>
      <p:cxnSp>
        <p:nvCxnSpPr>
          <p:cNvPr id="4" name="Straight Arrow Connector 3"/>
          <p:cNvCxnSpPr/>
          <p:nvPr/>
        </p:nvCxnSpPr>
        <p:spPr>
          <a:xfrm flipV="1">
            <a:off x="571448" y="2819657"/>
            <a:ext cx="10429999" cy="11364"/>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 name="Straight Arrow Connector 11"/>
          <p:cNvCxnSpPr>
            <a:cxnSpLocks/>
          </p:cNvCxnSpPr>
          <p:nvPr/>
        </p:nvCxnSpPr>
        <p:spPr>
          <a:xfrm flipV="1">
            <a:off x="666690" y="5100320"/>
            <a:ext cx="10429999" cy="11364"/>
          </a:xfrm>
          <a:prstGeom prst="straightConnector1">
            <a:avLst/>
          </a:prstGeom>
        </p:spPr>
        <p:style>
          <a:lnRef idx="3">
            <a:schemeClr val="dk1"/>
          </a:lnRef>
          <a:fillRef idx="0">
            <a:schemeClr val="dk1"/>
          </a:fillRef>
          <a:effectRef idx="2">
            <a:schemeClr val="dk1"/>
          </a:effectRef>
          <a:fontRef idx="minor">
            <a:schemeClr val="tx1"/>
          </a:fontRef>
        </p:style>
      </p:cxnSp>
      <p:pic>
        <p:nvPicPr>
          <p:cNvPr id="7" name="Picture 7" descr="&lt;strong&gt;Weather&lt;/strong&gt; includes temperature, humidity, precipitation, and wind at a ..."/>
          <p:cNvPicPr>
            <a:picLocks noChangeAspect="1"/>
          </p:cNvPicPr>
          <p:nvPr/>
        </p:nvPicPr>
        <p:blipFill>
          <a:blip r:embed="rId4"/>
          <a:stretch>
            <a:fillRect/>
          </a:stretch>
        </p:blipFill>
        <p:spPr>
          <a:xfrm>
            <a:off x="7524068" y="2824633"/>
            <a:ext cx="2743200" cy="2063850"/>
          </a:xfrm>
          <a:prstGeom prst="rect">
            <a:avLst/>
          </a:prstGeom>
        </p:spPr>
      </p:pic>
      <p:pic>
        <p:nvPicPr>
          <p:cNvPr id="9" name="Picture 9" descr="Homer_&lt;strong&gt;Thinking&lt;/strong&gt;"/>
          <p:cNvPicPr>
            <a:picLocks noChangeAspect="1"/>
          </p:cNvPicPr>
          <p:nvPr/>
        </p:nvPicPr>
        <p:blipFill>
          <a:blip r:embed="rId5"/>
          <a:stretch>
            <a:fillRect/>
          </a:stretch>
        </p:blipFill>
        <p:spPr>
          <a:xfrm>
            <a:off x="8009797" y="5265574"/>
            <a:ext cx="2286996" cy="1542437"/>
          </a:xfrm>
          <a:prstGeom prst="rect">
            <a:avLst/>
          </a:prstGeom>
        </p:spPr>
      </p:pic>
    </p:spTree>
    <p:extLst>
      <p:ext uri="{BB962C8B-B14F-4D97-AF65-F5344CB8AC3E}">
        <p14:creationId xmlns:p14="http://schemas.microsoft.com/office/powerpoint/2010/main" val="3985889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1531B44-4073-87E1-6190-0B221EB338EC}"/>
              </a:ext>
            </a:extLst>
          </p:cNvPr>
          <p:cNvSpPr/>
          <p:nvPr>
            <p:custDataLst>
              <p:tags r:id="rId2"/>
            </p:custDataLst>
          </p:nvPr>
        </p:nvSpPr>
        <p:spPr>
          <a:xfrm>
            <a:off x="6286500" y="430530"/>
            <a:ext cx="5524500" cy="891540"/>
          </a:xfrm>
          <a:prstGeom prst="roundRect">
            <a:avLst/>
          </a:prstGeom>
          <a:solidFill>
            <a:srgbClr val="F4F4F4"/>
          </a:solidFill>
          <a:ln w="13970" cap="flat" cmpd="sng" algn="ctr">
            <a:noFill/>
            <a:prstDash val="solid"/>
          </a:ln>
          <a:effectLst/>
          <a:extLst>
            <a:ext uri="{91240B29-F687-4F45-9708-019B960494DF}">
              <a14:hiddenLine xmlns:a14="http://schemas.microsoft.com/office/drawing/2010/main" w="1397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lIns="317500" rIns="1143000" rtlCol="0" anchor="ctr">
            <a:normAutofit fontScale="92500"/>
          </a:bodyPr>
          <a:lstStyle/>
          <a:p>
            <a:r>
              <a:rPr lang="en-US" sz="2000">
                <a:solidFill>
                  <a:srgbClr val="5B5B5B"/>
                </a:solidFill>
              </a:rPr>
              <a:t>Please download and install the Slido app on all computers you use</a:t>
            </a:r>
          </a:p>
        </p:txBody>
      </p:sp>
      <p:pic>
        <p:nvPicPr>
          <p:cNvPr id="4" name="Graphic 3">
            <a:extLst>
              <a:ext uri="{FF2B5EF4-FFF2-40B4-BE49-F238E27FC236}">
                <a16:creationId xmlns:a16="http://schemas.microsoft.com/office/drawing/2014/main" id="{81BFAE9A-152D-6FF7-16F2-2A1CA3D04F73}"/>
              </a:ext>
            </a:extLst>
          </p:cNvPr>
          <p:cNvPicPr>
            <a:picLocks/>
          </p:cNvPicPr>
          <p:nvPr>
            <p:custDataLst>
              <p:tags r:id="rId3"/>
            </p:custDataLst>
          </p:nvPr>
        </p:nvPicPr>
        <p:blipFill>
          <a:blip r:embed="rId9">
            <a:extLst>
              <a:ext uri="{96DAC541-7B7A-43D3-8B79-37D633B846F1}">
                <asvg:svgBlip xmlns:asvg="http://schemas.microsoft.com/office/drawing/2016/SVG/main" r:embed="rId10"/>
              </a:ext>
            </a:extLst>
          </a:blip>
          <a:stretch>
            <a:fillRect/>
          </a:stretch>
        </p:blipFill>
        <p:spPr>
          <a:xfrm>
            <a:off x="10826048" y="577634"/>
            <a:ext cx="597332" cy="597332"/>
          </a:xfrm>
          <a:prstGeom prst="rect">
            <a:avLst/>
          </a:prstGeom>
        </p:spPr>
      </p:pic>
      <p:pic>
        <p:nvPicPr>
          <p:cNvPr id="6" name="Graphic 5">
            <a:extLst>
              <a:ext uri="{FF2B5EF4-FFF2-40B4-BE49-F238E27FC236}">
                <a16:creationId xmlns:a16="http://schemas.microsoft.com/office/drawing/2014/main" id="{4463D9F1-2991-FCFD-9A57-A710F9AC1CD6}"/>
              </a:ext>
            </a:extLst>
          </p:cNvPr>
          <p:cNvPicPr>
            <a:picLocks/>
          </p:cNvPicPr>
          <p:nvPr>
            <p:custDataLst>
              <p:tags r:id="rId4"/>
            </p:custDataLst>
          </p:nvPr>
        </p:nvPicPr>
        <p:blipFill>
          <a:blip r:embed="rId11">
            <a:extLst>
              <a:ext uri="{96DAC541-7B7A-43D3-8B79-37D633B846F1}">
                <asvg:svgBlip xmlns:asvg="http://schemas.microsoft.com/office/drawing/2016/SVG/main" r:embed="rId12"/>
              </a:ext>
            </a:extLst>
          </a:blip>
          <a:stretch>
            <a:fillRect/>
          </a:stretch>
        </p:blipFill>
        <p:spPr>
          <a:xfrm>
            <a:off x="3901440" y="617220"/>
            <a:ext cx="1036320" cy="518160"/>
          </a:xfrm>
          <a:prstGeom prst="rect">
            <a:avLst/>
          </a:prstGeom>
        </p:spPr>
      </p:pic>
      <p:pic>
        <p:nvPicPr>
          <p:cNvPr id="8" name="Graphic 7">
            <a:extLst>
              <a:ext uri="{FF2B5EF4-FFF2-40B4-BE49-F238E27FC236}">
                <a16:creationId xmlns:a16="http://schemas.microsoft.com/office/drawing/2014/main" id="{64353880-69C3-FF89-0A50-AD2D32442D48}"/>
              </a:ext>
            </a:extLst>
          </p:cNvPr>
          <p:cNvPicPr>
            <a:picLocks/>
          </p:cNvPicPr>
          <p:nvPr>
            <p:custDataLst>
              <p:tags r:id="rId5"/>
            </p:custDataLst>
          </p:nvPr>
        </p:nvPicPr>
        <p:blipFill>
          <a:blip r:embed="rId13">
            <a:extLst>
              <a:ext uri="{96DAC541-7B7A-43D3-8B79-37D633B846F1}">
                <asvg:svgBlip xmlns:asvg="http://schemas.microsoft.com/office/drawing/2016/SVG/main" r:embed="rId14"/>
              </a:ext>
            </a:extLst>
          </a:blip>
          <a:stretch>
            <a:fillRect/>
          </a:stretch>
        </p:blipFill>
        <p:spPr>
          <a:xfrm>
            <a:off x="1158240" y="2270760"/>
            <a:ext cx="2316480" cy="2316480"/>
          </a:xfrm>
          <a:prstGeom prst="rect">
            <a:avLst/>
          </a:prstGeom>
        </p:spPr>
      </p:pic>
      <p:sp>
        <p:nvSpPr>
          <p:cNvPr id="9" name="Rectangle 8">
            <a:extLst>
              <a:ext uri="{FF2B5EF4-FFF2-40B4-BE49-F238E27FC236}">
                <a16:creationId xmlns:a16="http://schemas.microsoft.com/office/drawing/2014/main" id="{AFFA1891-CBC2-94B3-8C2F-5AA658F509BD}"/>
              </a:ext>
            </a:extLst>
          </p:cNvPr>
          <p:cNvSpPr/>
          <p:nvPr>
            <p:custDataLst>
              <p:tags r:id="rId6"/>
            </p:custDataLst>
          </p:nvPr>
        </p:nvSpPr>
        <p:spPr>
          <a:xfrm>
            <a:off x="3901440" y="2571750"/>
            <a:ext cx="7315199" cy="1714500"/>
          </a:xfrm>
          <a:prstGeom prst="rect">
            <a:avLst/>
          </a:prstGeom>
          <a:noFill/>
          <a:ln w="1397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800" b="1">
                <a:solidFill>
                  <a:srgbClr val="5B5B5B"/>
                </a:solidFill>
              </a:rPr>
              <a:t>What is the probability that he DOES NOT get an A in at least one of those courses?</a:t>
            </a:r>
          </a:p>
        </p:txBody>
      </p:sp>
      <p:sp>
        <p:nvSpPr>
          <p:cNvPr id="10" name="Rectangle 9">
            <a:extLst>
              <a:ext uri="{FF2B5EF4-FFF2-40B4-BE49-F238E27FC236}">
                <a16:creationId xmlns:a16="http://schemas.microsoft.com/office/drawing/2014/main" id="{FC67D11A-9E42-4C22-871C-A9F0E43E9DDE}"/>
              </a:ext>
            </a:extLst>
          </p:cNvPr>
          <p:cNvSpPr/>
          <p:nvPr>
            <p:custDataLst>
              <p:tags r:id="rId7"/>
            </p:custDataLst>
          </p:nvPr>
        </p:nvSpPr>
        <p:spPr>
          <a:xfrm>
            <a:off x="3901440" y="6032500"/>
            <a:ext cx="7315199" cy="518160"/>
          </a:xfrm>
          <a:prstGeom prst="rect">
            <a:avLst/>
          </a:prstGeom>
          <a:noFill/>
          <a:ln w="1397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3970"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r>
              <a:rPr lang="en-US" sz="2200" b="1">
                <a:solidFill>
                  <a:srgbClr val="5B5B5B"/>
                </a:solidFill>
              </a:rPr>
              <a:t>ⓘ</a:t>
            </a:r>
            <a:r>
              <a:rPr lang="en-US" sz="2000">
                <a:solidFill>
                  <a:srgbClr val="5B5B5B"/>
                </a:solidFill>
              </a:rPr>
              <a:t> Start presenting to display the poll results on this slide.</a:t>
            </a:r>
          </a:p>
        </p:txBody>
      </p:sp>
    </p:spTree>
    <p:custDataLst>
      <p:tags r:id="rId1"/>
    </p:custDataLst>
    <p:extLst>
      <p:ext uri="{BB962C8B-B14F-4D97-AF65-F5344CB8AC3E}">
        <p14:creationId xmlns:p14="http://schemas.microsoft.com/office/powerpoint/2010/main" val="2621890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744" y="166255"/>
            <a:ext cx="9692640" cy="1325562"/>
          </a:xfrm>
        </p:spPr>
        <p:txBody>
          <a:bodyPr/>
          <a:lstStyle/>
          <a:p>
            <a:r>
              <a:rPr lang="en-US"/>
              <a:t>Multiplication Rule </a:t>
            </a:r>
            <a:br>
              <a:rPr lang="en-US"/>
            </a:br>
            <a:r>
              <a:rPr lang="en-US"/>
              <a:t>(Conditional Probability)</a:t>
            </a:r>
          </a:p>
        </p:txBody>
      </p:sp>
      <p:sp>
        <p:nvSpPr>
          <p:cNvPr id="3" name="Content Placeholder 2"/>
          <p:cNvSpPr>
            <a:spLocks noGrp="1"/>
          </p:cNvSpPr>
          <p:nvPr>
            <p:ph sz="quarter" idx="1"/>
          </p:nvPr>
        </p:nvSpPr>
        <p:spPr>
          <a:xfrm>
            <a:off x="618743" y="1963738"/>
            <a:ext cx="9025319" cy="4351337"/>
          </a:xfrm>
        </p:spPr>
        <p:txBody>
          <a:bodyPr>
            <a:normAutofit/>
          </a:bodyPr>
          <a:lstStyle/>
          <a:p>
            <a:r>
              <a:rPr lang="en-US" sz="2400" dirty="0"/>
              <a:t> </a:t>
            </a:r>
            <a:r>
              <a:rPr lang="en-US" sz="2400" dirty="0">
                <a:sym typeface="Symbol" pitchFamily="18" charset="2"/>
              </a:rPr>
              <a:t>P(A</a:t>
            </a:r>
            <a:r>
              <a:rPr lang="en-US" sz="2400" dirty="0"/>
              <a:t>∩B)</a:t>
            </a:r>
            <a:br>
              <a:rPr lang="en-US" sz="2400" dirty="0"/>
            </a:br>
            <a:endParaRPr lang="en-US" sz="2400" dirty="0"/>
          </a:p>
          <a:p>
            <a:r>
              <a:rPr lang="en-US" sz="2400" dirty="0"/>
              <a:t>What does this mean conceptually? </a:t>
            </a:r>
          </a:p>
          <a:p>
            <a:r>
              <a:rPr lang="en-US" sz="2400" dirty="0"/>
              <a:t>Probability should </a:t>
            </a:r>
            <a:r>
              <a:rPr lang="en-US" sz="2400" b="1" dirty="0"/>
              <a:t>be smaller </a:t>
            </a:r>
            <a:r>
              <a:rPr lang="en-US" sz="2400" dirty="0"/>
              <a:t>than P(A </a:t>
            </a:r>
            <a:r>
              <a:rPr lang="en-US" sz="2400" dirty="0">
                <a:sym typeface="Symbol" pitchFamily="18" charset="2"/>
              </a:rPr>
              <a:t></a:t>
            </a:r>
            <a:r>
              <a:rPr lang="en-US" sz="2400" dirty="0"/>
              <a:t> B)</a:t>
            </a:r>
          </a:p>
          <a:p>
            <a:endParaRPr lang="en-US" sz="2400" dirty="0"/>
          </a:p>
        </p:txBody>
      </p:sp>
      <p:pic>
        <p:nvPicPr>
          <p:cNvPr id="5" name="Picture 4" descr="A sign on a fence&#10;&#10;Description automatically generated">
            <a:extLst>
              <a:ext uri="{FF2B5EF4-FFF2-40B4-BE49-F238E27FC236}">
                <a16:creationId xmlns:a16="http://schemas.microsoft.com/office/drawing/2014/main" id="{8DCB3824-0D33-9E19-0200-5BEF815BE05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46003" y="2633662"/>
            <a:ext cx="2381250" cy="1590675"/>
          </a:xfrm>
          <a:prstGeom prst="rect">
            <a:avLst/>
          </a:prstGeom>
        </p:spPr>
      </p:pic>
    </p:spTree>
    <p:extLst>
      <p:ext uri="{BB962C8B-B14F-4D97-AF65-F5344CB8AC3E}">
        <p14:creationId xmlns:p14="http://schemas.microsoft.com/office/powerpoint/2010/main" val="286931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60" y="42862"/>
            <a:ext cx="9692640" cy="1325562"/>
          </a:xfrm>
        </p:spPr>
        <p:txBody>
          <a:bodyPr/>
          <a:lstStyle/>
          <a:p>
            <a:r>
              <a:rPr lang="en-US"/>
              <a:t>Conditional Probability</a:t>
            </a:r>
          </a:p>
        </p:txBody>
      </p:sp>
      <p:sp>
        <p:nvSpPr>
          <p:cNvPr id="3" name="Content Placeholder 2"/>
          <p:cNvSpPr>
            <a:spLocks noGrp="1"/>
          </p:cNvSpPr>
          <p:nvPr>
            <p:ph idx="1"/>
          </p:nvPr>
        </p:nvSpPr>
        <p:spPr/>
        <p:txBody>
          <a:bodyPr/>
          <a:lstStyle/>
          <a:p>
            <a:r>
              <a:rPr lang="en-US"/>
              <a:t>Suppose an event B has already occurred   P(B)&gt;0</a:t>
            </a:r>
          </a:p>
          <a:p>
            <a:pPr lvl="1"/>
            <a:r>
              <a:rPr lang="en-US" i="1"/>
              <a:t>(i.e. probability a company’s stock prices will go up conditional to higher-than-expected profits)</a:t>
            </a:r>
          </a:p>
          <a:p>
            <a:r>
              <a:rPr lang="en-US"/>
              <a:t>That </a:t>
            </a:r>
            <a:r>
              <a:rPr lang="en-US" b="1"/>
              <a:t>may</a:t>
            </a:r>
            <a:r>
              <a:rPr lang="en-US"/>
              <a:t> change the probability of future event A.</a:t>
            </a:r>
          </a:p>
          <a:p>
            <a:r>
              <a:rPr lang="en-US"/>
              <a:t>Conditional probability of A given B = probability that A occurs given that B has occurred.</a:t>
            </a:r>
          </a:p>
          <a:p>
            <a:pPr lvl="1"/>
            <a:r>
              <a:rPr lang="en-US" sz="2000"/>
              <a:t>Denoted as P(A|B)</a:t>
            </a:r>
            <a:endParaRPr lang="en-US"/>
          </a:p>
          <a:p>
            <a:endParaRPr lang="en-US"/>
          </a:p>
        </p:txBody>
      </p:sp>
    </p:spTree>
    <p:extLst>
      <p:ext uri="{BB962C8B-B14F-4D97-AF65-F5344CB8AC3E}">
        <p14:creationId xmlns:p14="http://schemas.microsoft.com/office/powerpoint/2010/main" val="1372927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236" y="282633"/>
            <a:ext cx="9692640" cy="1325562"/>
          </a:xfrm>
        </p:spPr>
        <p:txBody>
          <a:bodyPr/>
          <a:lstStyle/>
          <a:p>
            <a:r>
              <a:rPr lang="en-US"/>
              <a:t>Conditional Probability</a:t>
            </a:r>
            <a:br>
              <a:rPr lang="en-US"/>
            </a:br>
            <a:r>
              <a:rPr lang="en-US"/>
              <a:t> </a:t>
            </a:r>
            <a:r>
              <a:rPr lang="en-US" sz="3200"/>
              <a:t>(Multiplication Rule)</a:t>
            </a:r>
          </a:p>
        </p:txBody>
      </p:sp>
      <p:sp>
        <p:nvSpPr>
          <p:cNvPr id="3" name="Content Placeholder 2"/>
          <p:cNvSpPr>
            <a:spLocks noGrp="1"/>
          </p:cNvSpPr>
          <p:nvPr>
            <p:ph idx="1"/>
          </p:nvPr>
        </p:nvSpPr>
        <p:spPr>
          <a:xfrm>
            <a:off x="1261872" y="1875294"/>
            <a:ext cx="8595360" cy="4351337"/>
          </a:xfrm>
        </p:spPr>
        <p:txBody>
          <a:bodyPr/>
          <a:lstStyle/>
          <a:p>
            <a:r>
              <a:rPr lang="en-US"/>
              <a:t>Recall: P(A ∩ B)</a:t>
            </a:r>
          </a:p>
          <a:p>
            <a:r>
              <a:rPr lang="en-US" sz="2000"/>
              <a:t>P(A ∩ B) = P(A) </a:t>
            </a:r>
            <a:r>
              <a:rPr lang="en-US" sz="2800" b="1"/>
              <a:t>∙</a:t>
            </a:r>
            <a:r>
              <a:rPr lang="en-US" sz="2000"/>
              <a:t> P(B│A)</a:t>
            </a:r>
          </a:p>
          <a:p>
            <a:pPr marL="0" indent="0">
              <a:buNone/>
            </a:pPr>
            <a:r>
              <a:rPr lang="en-US" sz="2000"/>
              <a:t>                       Or</a:t>
            </a:r>
          </a:p>
          <a:p>
            <a:r>
              <a:rPr lang="en-US" sz="2000"/>
              <a:t>P(A ∩ B) = P(B) </a:t>
            </a:r>
            <a:r>
              <a:rPr lang="en-US" sz="2800" b="1"/>
              <a:t>∙</a:t>
            </a:r>
            <a:r>
              <a:rPr lang="en-US" sz="2000"/>
              <a:t> P(A│B)</a:t>
            </a:r>
          </a:p>
          <a:p>
            <a:endParaRPr lang="en-US" sz="2000"/>
          </a:p>
          <a:p>
            <a:endParaRPr lang="en-US"/>
          </a:p>
        </p:txBody>
      </p:sp>
      <p:sp>
        <p:nvSpPr>
          <p:cNvPr id="4" name="TextBox 3"/>
          <p:cNvSpPr txBox="1"/>
          <p:nvPr/>
        </p:nvSpPr>
        <p:spPr>
          <a:xfrm>
            <a:off x="5483611" y="3006671"/>
            <a:ext cx="5768158" cy="369332"/>
          </a:xfrm>
          <a:prstGeom prst="rect">
            <a:avLst/>
          </a:prstGeom>
          <a:noFill/>
        </p:spPr>
        <p:txBody>
          <a:bodyPr wrap="square" rtlCol="0">
            <a:spAutoFit/>
          </a:bodyPr>
          <a:lstStyle/>
          <a:p>
            <a:r>
              <a:rPr lang="en-US" b="1"/>
              <a:t>“Probability of B Given that A has occurred” </a:t>
            </a:r>
          </a:p>
        </p:txBody>
      </p:sp>
      <p:sp>
        <p:nvSpPr>
          <p:cNvPr id="5" name="TextBox 4"/>
          <p:cNvSpPr txBox="1"/>
          <p:nvPr/>
        </p:nvSpPr>
        <p:spPr>
          <a:xfrm>
            <a:off x="5483611" y="4050962"/>
            <a:ext cx="5768158" cy="369332"/>
          </a:xfrm>
          <a:prstGeom prst="rect">
            <a:avLst/>
          </a:prstGeom>
          <a:noFill/>
        </p:spPr>
        <p:txBody>
          <a:bodyPr wrap="square" rtlCol="0">
            <a:spAutoFit/>
          </a:bodyPr>
          <a:lstStyle/>
          <a:p>
            <a:r>
              <a:rPr lang="en-US" b="1"/>
              <a:t>“Probability of A Given that B has occurred” </a:t>
            </a:r>
          </a:p>
        </p:txBody>
      </p:sp>
    </p:spTree>
    <p:extLst>
      <p:ext uri="{BB962C8B-B14F-4D97-AF65-F5344CB8AC3E}">
        <p14:creationId xmlns:p14="http://schemas.microsoft.com/office/powerpoint/2010/main" val="416670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047" y="-217569"/>
            <a:ext cx="9692640" cy="1325562"/>
          </a:xfrm>
        </p:spPr>
        <p:txBody>
          <a:bodyPr/>
          <a:lstStyle/>
          <a:p>
            <a:r>
              <a:rPr lang="en-US" dirty="0"/>
              <a:t>Independence of Events</a:t>
            </a:r>
          </a:p>
        </p:txBody>
      </p:sp>
      <p:sp>
        <p:nvSpPr>
          <p:cNvPr id="3" name="Content Placeholder 2"/>
          <p:cNvSpPr>
            <a:spLocks noGrp="1"/>
          </p:cNvSpPr>
          <p:nvPr>
            <p:ph sz="quarter" idx="1"/>
          </p:nvPr>
        </p:nvSpPr>
        <p:spPr>
          <a:xfrm>
            <a:off x="788047" y="1471353"/>
            <a:ext cx="8595360" cy="4351337"/>
          </a:xfrm>
        </p:spPr>
        <p:txBody>
          <a:bodyPr>
            <a:normAutofit/>
          </a:bodyPr>
          <a:lstStyle/>
          <a:p>
            <a:pPr>
              <a:lnSpc>
                <a:spcPct val="90000"/>
              </a:lnSpc>
            </a:pPr>
            <a:r>
              <a:rPr lang="en-US" dirty="0"/>
              <a:t>Sometimes, even if event B has occurred, that does not affect the probability of A.</a:t>
            </a:r>
          </a:p>
          <a:p>
            <a:pPr>
              <a:lnSpc>
                <a:spcPct val="90000"/>
              </a:lnSpc>
            </a:pPr>
            <a:endParaRPr lang="en-US" dirty="0"/>
          </a:p>
          <a:p>
            <a:pPr>
              <a:lnSpc>
                <a:spcPct val="90000"/>
              </a:lnSpc>
            </a:pPr>
            <a:r>
              <a:rPr lang="en-US" dirty="0"/>
              <a:t>In that case A and B are said to be </a:t>
            </a:r>
            <a:r>
              <a:rPr lang="en-US" b="1" dirty="0"/>
              <a:t>independent</a:t>
            </a:r>
          </a:p>
          <a:p>
            <a:pPr>
              <a:lnSpc>
                <a:spcPct val="90000"/>
              </a:lnSpc>
              <a:buNone/>
            </a:pPr>
            <a:br>
              <a:rPr lang="en-US" dirty="0"/>
            </a:br>
            <a:r>
              <a:rPr lang="en-US" dirty="0"/>
              <a:t>P(A|B) = P(A)</a:t>
            </a:r>
            <a:br>
              <a:rPr lang="en-US" dirty="0"/>
            </a:br>
            <a:endParaRPr lang="en-US" dirty="0"/>
          </a:p>
          <a:p>
            <a:pPr>
              <a:lnSpc>
                <a:spcPct val="90000"/>
              </a:lnSpc>
            </a:pPr>
            <a:r>
              <a:rPr lang="en-US" dirty="0"/>
              <a:t>This is equivalent to</a:t>
            </a:r>
            <a:br>
              <a:rPr lang="en-US" dirty="0"/>
            </a:br>
            <a:br>
              <a:rPr lang="en-US" dirty="0"/>
            </a:br>
            <a:r>
              <a:rPr lang="en-US" dirty="0"/>
              <a:t>P(B|A) = P(B)</a:t>
            </a:r>
          </a:p>
          <a:p>
            <a:pPr>
              <a:lnSpc>
                <a:spcPct val="90000"/>
              </a:lnSpc>
            </a:pPr>
            <a:endParaRPr lang="en-US" dirty="0"/>
          </a:p>
          <a:p>
            <a:pPr>
              <a:lnSpc>
                <a:spcPct val="90000"/>
              </a:lnSpc>
            </a:pPr>
            <a:r>
              <a:rPr lang="en-US" dirty="0"/>
              <a:t>Assume P(A) and P(B) are greater than 0</a:t>
            </a:r>
          </a:p>
        </p:txBody>
      </p:sp>
    </p:spTree>
    <p:extLst>
      <p:ext uri="{BB962C8B-B14F-4D97-AF65-F5344CB8AC3E}">
        <p14:creationId xmlns:p14="http://schemas.microsoft.com/office/powerpoint/2010/main" val="332235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977" y="0"/>
            <a:ext cx="9692640" cy="1325562"/>
          </a:xfrm>
        </p:spPr>
        <p:txBody>
          <a:bodyPr/>
          <a:lstStyle/>
          <a:p>
            <a:r>
              <a:rPr lang="en-US" dirty="0"/>
              <a:t>Multiplication Rule</a:t>
            </a:r>
          </a:p>
        </p:txBody>
      </p:sp>
      <p:sp>
        <p:nvSpPr>
          <p:cNvPr id="3" name="Content Placeholder 2"/>
          <p:cNvSpPr>
            <a:spLocks noGrp="1"/>
          </p:cNvSpPr>
          <p:nvPr>
            <p:ph sz="quarter" idx="1"/>
          </p:nvPr>
        </p:nvSpPr>
        <p:spPr>
          <a:xfrm>
            <a:off x="876110" y="1828800"/>
            <a:ext cx="8595360" cy="4351337"/>
          </a:xfrm>
        </p:spPr>
        <p:txBody>
          <a:bodyPr/>
          <a:lstStyle/>
          <a:p>
            <a:r>
              <a:rPr lang="en-US" dirty="0"/>
              <a:t>In Case of </a:t>
            </a:r>
            <a:r>
              <a:rPr lang="en-US" dirty="0">
                <a:solidFill>
                  <a:srgbClr val="FF0000"/>
                </a:solidFill>
              </a:rPr>
              <a:t>Dependent Events</a:t>
            </a:r>
            <a:r>
              <a:rPr lang="en-US" dirty="0"/>
              <a:t>:</a:t>
            </a:r>
          </a:p>
          <a:p>
            <a:endParaRPr lang="en-US" dirty="0"/>
          </a:p>
          <a:p>
            <a:endParaRPr lang="en-US" dirty="0"/>
          </a:p>
          <a:p>
            <a:endParaRPr lang="en-US" dirty="0"/>
          </a:p>
          <a:p>
            <a:endParaRPr lang="en-US" dirty="0"/>
          </a:p>
          <a:p>
            <a:r>
              <a:rPr lang="en-US" dirty="0"/>
              <a:t>In Case of </a:t>
            </a:r>
            <a:r>
              <a:rPr lang="en-US" dirty="0">
                <a:solidFill>
                  <a:srgbClr val="7030A0"/>
                </a:solidFill>
              </a:rPr>
              <a:t>Independent Events</a:t>
            </a:r>
            <a:r>
              <a:rPr lang="en-US" dirty="0"/>
              <a:t>:</a:t>
            </a:r>
            <a:endParaRPr lang="en-US" dirty="0">
              <a:sym typeface="Symbol" pitchFamily="18" charset="2"/>
            </a:endParaRPr>
          </a:p>
          <a:p>
            <a:pPr marL="0" indent="0">
              <a:buNone/>
            </a:pPr>
            <a:r>
              <a:rPr lang="en-US" sz="2000" b="1" dirty="0">
                <a:solidFill>
                  <a:srgbClr val="7030A0"/>
                </a:solidFill>
                <a:sym typeface="Symbol" pitchFamily="18" charset="2"/>
              </a:rPr>
              <a:t>   P(A</a:t>
            </a:r>
            <a:r>
              <a:rPr lang="en-US" sz="2000" b="1" dirty="0">
                <a:solidFill>
                  <a:srgbClr val="7030A0"/>
                </a:solidFill>
              </a:rPr>
              <a:t>∩B) = P(A)*P(B)</a:t>
            </a:r>
          </a:p>
          <a:p>
            <a:endParaRPr lang="en-US" dirty="0"/>
          </a:p>
          <a:p>
            <a:pPr marL="0" indent="0">
              <a:buNone/>
            </a:pPr>
            <a:endParaRPr lang="en-US" dirty="0"/>
          </a:p>
          <a:p>
            <a:pPr marL="0" indent="0">
              <a:buNone/>
            </a:pPr>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4AA6CD92-2D15-4EE2-8755-F7BD4403DCE0}"/>
              </a:ext>
            </a:extLst>
          </p:cNvPr>
          <p:cNvSpPr txBox="1"/>
          <p:nvPr/>
        </p:nvSpPr>
        <p:spPr>
          <a:xfrm>
            <a:off x="1123570" y="2211264"/>
            <a:ext cx="3329609" cy="1477328"/>
          </a:xfrm>
          <a:prstGeom prst="rect">
            <a:avLst/>
          </a:prstGeom>
          <a:noFill/>
        </p:spPr>
        <p:txBody>
          <a:bodyPr wrap="square" rtlCol="0">
            <a:spAutoFit/>
          </a:bodyPr>
          <a:lstStyle/>
          <a:p>
            <a:r>
              <a:rPr lang="en-US" b="1" dirty="0">
                <a:solidFill>
                  <a:srgbClr val="FF0000"/>
                </a:solidFill>
              </a:rPr>
              <a:t>P(A∩B) = P(A)*P(B|A)</a:t>
            </a:r>
          </a:p>
          <a:p>
            <a:endParaRPr lang="en-US" b="1" dirty="0">
              <a:solidFill>
                <a:srgbClr val="FF0000"/>
              </a:solidFill>
            </a:endParaRPr>
          </a:p>
          <a:p>
            <a:pPr algn="ctr"/>
            <a:r>
              <a:rPr lang="en-US" b="1" dirty="0">
                <a:solidFill>
                  <a:srgbClr val="FF0000"/>
                </a:solidFill>
              </a:rPr>
              <a:t>OR</a:t>
            </a:r>
          </a:p>
          <a:p>
            <a:endParaRPr lang="en-US" b="1" dirty="0">
              <a:solidFill>
                <a:srgbClr val="FF0000"/>
              </a:solidFill>
            </a:endParaRPr>
          </a:p>
          <a:p>
            <a:r>
              <a:rPr lang="en-US" b="1" dirty="0">
                <a:solidFill>
                  <a:srgbClr val="FF0000"/>
                </a:solidFill>
              </a:rPr>
              <a:t> P(A∩B) = P(B)*P(A|B)</a:t>
            </a:r>
          </a:p>
        </p:txBody>
      </p:sp>
    </p:spTree>
    <p:extLst>
      <p:ext uri="{BB962C8B-B14F-4D97-AF65-F5344CB8AC3E}">
        <p14:creationId xmlns:p14="http://schemas.microsoft.com/office/powerpoint/2010/main" val="241764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697" y="37446"/>
            <a:ext cx="9692640" cy="1325562"/>
          </a:xfrm>
        </p:spPr>
        <p:txBody>
          <a:bodyPr/>
          <a:lstStyle/>
          <a:p>
            <a:r>
              <a:rPr lang="en-US" dirty="0"/>
              <a:t>Reworking the Formula</a:t>
            </a:r>
          </a:p>
        </p:txBody>
      </p:sp>
      <p:sp>
        <p:nvSpPr>
          <p:cNvPr id="3" name="Content Placeholder 2"/>
          <p:cNvSpPr>
            <a:spLocks noGrp="1"/>
          </p:cNvSpPr>
          <p:nvPr>
            <p:ph idx="1"/>
          </p:nvPr>
        </p:nvSpPr>
        <p:spPr>
          <a:xfrm>
            <a:off x="1261872" y="1828800"/>
            <a:ext cx="3681603" cy="4351337"/>
          </a:xfrm>
        </p:spPr>
        <p:txBody>
          <a:bodyPr/>
          <a:lstStyle/>
          <a:p>
            <a:r>
              <a:rPr lang="en-US" b="1" dirty="0">
                <a:solidFill>
                  <a:srgbClr val="FF0000"/>
                </a:solidFill>
              </a:rPr>
              <a:t>P(A∩B) = P(A)*P(B|A)</a:t>
            </a:r>
          </a:p>
          <a:p>
            <a:pPr marL="0" indent="0">
              <a:buNone/>
            </a:pPr>
            <a:r>
              <a:rPr lang="en-US" b="1" dirty="0">
                <a:solidFill>
                  <a:srgbClr val="FF0000"/>
                </a:solidFill>
              </a:rPr>
              <a:t>      P(A)          P(A) </a:t>
            </a:r>
          </a:p>
        </p:txBody>
      </p:sp>
      <p:cxnSp>
        <p:nvCxnSpPr>
          <p:cNvPr id="5" name="Straight Connector 4"/>
          <p:cNvCxnSpPr/>
          <p:nvPr/>
        </p:nvCxnSpPr>
        <p:spPr>
          <a:xfrm flipV="1">
            <a:off x="1500188" y="2257425"/>
            <a:ext cx="9429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24342" y="2257425"/>
            <a:ext cx="1176146" cy="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00713" y="1828800"/>
            <a:ext cx="2814637" cy="369332"/>
          </a:xfrm>
          <a:prstGeom prst="rect">
            <a:avLst/>
          </a:prstGeom>
          <a:noFill/>
        </p:spPr>
        <p:txBody>
          <a:bodyPr wrap="square" rtlCol="0">
            <a:spAutoFit/>
          </a:bodyPr>
          <a:lstStyle/>
          <a:p>
            <a:r>
              <a:rPr lang="en-US" b="1" dirty="0">
                <a:solidFill>
                  <a:srgbClr val="FF0000"/>
                </a:solidFill>
              </a:rPr>
              <a:t>P(B|A) = P(A∩B) </a:t>
            </a:r>
            <a:endParaRPr lang="en-US" dirty="0"/>
          </a:p>
        </p:txBody>
      </p:sp>
      <p:sp>
        <p:nvSpPr>
          <p:cNvPr id="10" name="Rectangle 9"/>
          <p:cNvSpPr/>
          <p:nvPr/>
        </p:nvSpPr>
        <p:spPr>
          <a:xfrm>
            <a:off x="6939321" y="2257425"/>
            <a:ext cx="713657" cy="369332"/>
          </a:xfrm>
          <a:prstGeom prst="rect">
            <a:avLst/>
          </a:prstGeom>
        </p:spPr>
        <p:txBody>
          <a:bodyPr wrap="none">
            <a:spAutoFit/>
          </a:bodyPr>
          <a:lstStyle/>
          <a:p>
            <a:r>
              <a:rPr lang="en-US" b="1" dirty="0">
                <a:solidFill>
                  <a:srgbClr val="FF0000"/>
                </a:solidFill>
              </a:rPr>
              <a:t>P(A)</a:t>
            </a:r>
            <a:endParaRPr lang="en-US" dirty="0"/>
          </a:p>
        </p:txBody>
      </p:sp>
      <p:cxnSp>
        <p:nvCxnSpPr>
          <p:cNvPr id="11" name="Straight Connector 10"/>
          <p:cNvCxnSpPr/>
          <p:nvPr/>
        </p:nvCxnSpPr>
        <p:spPr>
          <a:xfrm>
            <a:off x="6939321" y="2220634"/>
            <a:ext cx="833079" cy="7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00563" y="2220634"/>
            <a:ext cx="8715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928938" y="2013466"/>
            <a:ext cx="383477" cy="4286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140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49" y="-293808"/>
            <a:ext cx="9692640" cy="1325562"/>
          </a:xfrm>
        </p:spPr>
        <p:txBody>
          <a:bodyPr>
            <a:normAutofit/>
          </a:bodyPr>
          <a:lstStyle/>
          <a:p>
            <a:r>
              <a:rPr lang="en-US" dirty="0"/>
              <a:t>Sample Problem # 1 </a:t>
            </a:r>
          </a:p>
        </p:txBody>
      </p:sp>
      <p:sp>
        <p:nvSpPr>
          <p:cNvPr id="3" name="Content Placeholder 2"/>
          <p:cNvSpPr>
            <a:spLocks noGrp="1"/>
          </p:cNvSpPr>
          <p:nvPr>
            <p:ph idx="1"/>
          </p:nvPr>
        </p:nvSpPr>
        <p:spPr>
          <a:xfrm>
            <a:off x="1156941" y="1514006"/>
            <a:ext cx="8595360" cy="4351337"/>
          </a:xfrm>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t>Economic globalization is defined as the integration of national economies into the international economy through trade, foreign direct investment, capital flows, migration, and the spread of technology. Although globalization is generally viewed favorably, it also increases the vulnerability of a country to economic conditions of the other country. An economist predicts a 60% chance that country A will perform poorly and a 25% chance that country B will perform poorly. There is also a 16% chance that both countries will perform poorly.</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342900" marR="0" lvl="0" indent="-342900" defTabSz="914400" eaLnBrk="1" fontAlgn="auto" latinLnBrk="0" hangingPunct="1">
              <a:lnSpc>
                <a:spcPct val="100000"/>
              </a:lnSpc>
              <a:spcBef>
                <a:spcPts val="0"/>
              </a:spcBef>
              <a:spcAft>
                <a:spcPts val="0"/>
              </a:spcAft>
              <a:buClrTx/>
              <a:buSzTx/>
              <a:buFontTx/>
              <a:buAutoNum type="alphaUcPeriod"/>
              <a:tabLst/>
              <a:defRPr/>
            </a:pPr>
            <a:r>
              <a:rPr lang="en-US" sz="2000" dirty="0"/>
              <a:t>What is the probability that country A performs poorly given that country B performs poorly?</a:t>
            </a:r>
          </a:p>
          <a:p>
            <a:pPr marL="342900" marR="0" lvl="0" indent="-342900" defTabSz="914400" eaLnBrk="1" fontAlgn="auto" latinLnBrk="0" hangingPunct="1">
              <a:lnSpc>
                <a:spcPct val="100000"/>
              </a:lnSpc>
              <a:spcBef>
                <a:spcPts val="0"/>
              </a:spcBef>
              <a:spcAft>
                <a:spcPts val="0"/>
              </a:spcAft>
              <a:buClrTx/>
              <a:buSzTx/>
              <a:buFontTx/>
              <a:buAutoNum type="alphaUcPeriod"/>
              <a:tabLst/>
              <a:defRPr/>
            </a:pPr>
            <a:r>
              <a:rPr lang="en-US" sz="2000" dirty="0"/>
              <a:t>What is the probability that country B performs poorly given that country A performs poorly?</a:t>
            </a:r>
          </a:p>
          <a:p>
            <a:pPr marL="342900" marR="0" lvl="0" indent="-342900" defTabSz="914400" eaLnBrk="1" fontAlgn="auto" latinLnBrk="0" hangingPunct="1">
              <a:lnSpc>
                <a:spcPct val="100000"/>
              </a:lnSpc>
              <a:spcBef>
                <a:spcPts val="0"/>
              </a:spcBef>
              <a:spcAft>
                <a:spcPts val="0"/>
              </a:spcAft>
              <a:buClrTx/>
              <a:buSzTx/>
              <a:buFontTx/>
              <a:buAutoNum type="alphaUcPeriod"/>
              <a:tabLst/>
              <a:defRPr/>
            </a:pPr>
            <a:r>
              <a:rPr lang="en-US" sz="2000" dirty="0"/>
              <a:t>Interpret your findings.</a:t>
            </a:r>
          </a:p>
        </p:txBody>
      </p:sp>
    </p:spTree>
    <p:extLst>
      <p:ext uri="{BB962C8B-B14F-4D97-AF65-F5344CB8AC3E}">
        <p14:creationId xmlns:p14="http://schemas.microsoft.com/office/powerpoint/2010/main" val="3605603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0"/>
            <a:ext cx="9692640" cy="1325562"/>
          </a:xfrm>
        </p:spPr>
        <p:txBody>
          <a:bodyPr>
            <a:normAutofit/>
          </a:bodyPr>
          <a:lstStyle/>
          <a:p>
            <a:r>
              <a:rPr lang="en-US" dirty="0"/>
              <a:t>Sample Problem # 2 </a:t>
            </a:r>
          </a:p>
        </p:txBody>
      </p:sp>
      <p:sp>
        <p:nvSpPr>
          <p:cNvPr id="3" name="Content Placeholder 2"/>
          <p:cNvSpPr>
            <a:spLocks noGrp="1"/>
          </p:cNvSpPr>
          <p:nvPr>
            <p:ph idx="1"/>
          </p:nvPr>
        </p:nvSpPr>
        <p:spPr/>
        <p:txBody>
          <a:bodyPr>
            <a:normAutofit lnSpcReduction="10000"/>
          </a:bodyPr>
          <a:lstStyle/>
          <a:p>
            <a:pPr marL="0" indent="0" algn="just" rtl="0">
              <a:spcBef>
                <a:spcPts val="0"/>
              </a:spcBef>
              <a:spcAft>
                <a:spcPts val="0"/>
              </a:spcAft>
              <a:buNone/>
            </a:pPr>
            <a:r>
              <a:rPr lang="en-US" sz="2400" dirty="0"/>
              <a:t>John and Jane are married. The probability that John watches a certain television show is 0.4. The probability that Jane watches the show is 0.5. The probability that John watches the show, given that Jane does, is 0.3.</a:t>
            </a:r>
          </a:p>
          <a:p>
            <a:pPr marL="0" indent="0" rtl="0">
              <a:spcBef>
                <a:spcPts val="0"/>
              </a:spcBef>
              <a:spcAft>
                <a:spcPts val="0"/>
              </a:spcAft>
              <a:buNone/>
            </a:pPr>
            <a:endParaRPr lang="en-US" sz="2400" dirty="0"/>
          </a:p>
          <a:p>
            <a:pPr marL="0" indent="0" algn="just" rtl="0">
              <a:spcBef>
                <a:spcPts val="0"/>
              </a:spcBef>
              <a:spcAft>
                <a:spcPts val="0"/>
              </a:spcAft>
              <a:buNone/>
            </a:pPr>
            <a:r>
              <a:rPr lang="en-US" sz="2400" dirty="0"/>
              <a:t>A. Find the probability that both John and Jane watch the show. </a:t>
            </a:r>
          </a:p>
          <a:p>
            <a:pPr marL="0" indent="0" algn="just" rtl="0">
              <a:spcBef>
                <a:spcPts val="0"/>
              </a:spcBef>
              <a:spcAft>
                <a:spcPts val="0"/>
              </a:spcAft>
              <a:buNone/>
            </a:pPr>
            <a:r>
              <a:rPr lang="en-US" sz="2400" dirty="0"/>
              <a:t>B. Find the probability that Jane watches the show, given that John does.</a:t>
            </a:r>
          </a:p>
          <a:p>
            <a:pPr marL="0" indent="0" algn="just" rtl="0">
              <a:spcBef>
                <a:spcPts val="0"/>
              </a:spcBef>
              <a:spcAft>
                <a:spcPts val="0"/>
              </a:spcAft>
              <a:buNone/>
            </a:pPr>
            <a:r>
              <a:rPr lang="en-US" sz="2400" dirty="0"/>
              <a:t>C. Do John and Jane watch the show independently of each other</a:t>
            </a:r>
            <a:r>
              <a:rPr lang="en-US" sz="1800" b="0" i="0" u="none" strike="noStrike" dirty="0">
                <a:solidFill>
                  <a:srgbClr val="000000"/>
                </a:solidFill>
                <a:effectLst/>
                <a:latin typeface="Arial" panose="020B0604020202020204" pitchFamily="34" charset="0"/>
              </a:rPr>
              <a:t>?</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4208689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0" y="-512127"/>
            <a:ext cx="9692640" cy="1325562"/>
          </a:xfrm>
        </p:spPr>
        <p:txBody>
          <a:bodyPr/>
          <a:lstStyle/>
          <a:p>
            <a:r>
              <a:rPr lang="en-US" dirty="0"/>
              <a:t>Bayes’ Theorem</a:t>
            </a:r>
          </a:p>
        </p:txBody>
      </p:sp>
      <p:graphicFrame>
        <p:nvGraphicFramePr>
          <p:cNvPr id="180227" name="Object 3"/>
          <p:cNvGraphicFramePr>
            <a:graphicFrameLocks noGrp="1" noChangeAspect="1"/>
          </p:cNvGraphicFramePr>
          <p:nvPr>
            <p:ph sz="quarter" idx="1"/>
            <p:extLst>
              <p:ext uri="{D42A27DB-BD31-4B8C-83A1-F6EECF244321}">
                <p14:modId xmlns:p14="http://schemas.microsoft.com/office/powerpoint/2010/main" val="1891303394"/>
              </p:ext>
            </p:extLst>
          </p:nvPr>
        </p:nvGraphicFramePr>
        <p:xfrm>
          <a:off x="2397918" y="1332150"/>
          <a:ext cx="7396163" cy="1809750"/>
        </p:xfrm>
        <a:graphic>
          <a:graphicData uri="http://schemas.openxmlformats.org/presentationml/2006/ole">
            <mc:AlternateContent xmlns:mc="http://schemas.openxmlformats.org/markup-compatibility/2006">
              <mc:Choice xmlns:v="urn:schemas-microsoft-com:vml" Requires="v">
                <p:oleObj name="Equation" r:id="rId3" imgW="3581280" imgH="876240" progId="Equation.3">
                  <p:embed/>
                </p:oleObj>
              </mc:Choice>
              <mc:Fallback>
                <p:oleObj name="Equation" r:id="rId3" imgW="3581280" imgH="876240" progId="Equation.3">
                  <p:embed/>
                  <p:pic>
                    <p:nvPicPr>
                      <p:cNvPr id="1802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918" y="1332150"/>
                        <a:ext cx="7396163" cy="1809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 name="Picture 3" descr="A cat looking up with a surprised expression&#10;&#10;Description automatically generated">
            <a:extLst>
              <a:ext uri="{FF2B5EF4-FFF2-40B4-BE49-F238E27FC236}">
                <a16:creationId xmlns:a16="http://schemas.microsoft.com/office/drawing/2014/main" id="{4EF4EA12-B425-7FAB-146C-3EF3FDA834D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62768" y="3660615"/>
            <a:ext cx="4500380" cy="2988534"/>
          </a:xfrm>
          <a:prstGeom prst="rect">
            <a:avLst/>
          </a:prstGeom>
        </p:spPr>
      </p:pic>
    </p:spTree>
    <p:extLst>
      <p:ext uri="{BB962C8B-B14F-4D97-AF65-F5344CB8AC3E}">
        <p14:creationId xmlns:p14="http://schemas.microsoft.com/office/powerpoint/2010/main" val="70176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0227"/>
                                        </p:tgtEl>
                                        <p:attrNameLst>
                                          <p:attrName>style.visibility</p:attrName>
                                        </p:attrNameLst>
                                      </p:cBhvr>
                                      <p:to>
                                        <p:strVal val="visible"/>
                                      </p:to>
                                    </p:set>
                                    <p:anim calcmode="lin" valueType="num">
                                      <p:cBhvr additive="base">
                                        <p:cTn id="7" dur="500" fill="hold"/>
                                        <p:tgtEl>
                                          <p:spTgt spid="180227"/>
                                        </p:tgtEl>
                                        <p:attrNameLst>
                                          <p:attrName>ppt_x</p:attrName>
                                        </p:attrNameLst>
                                      </p:cBhvr>
                                      <p:tavLst>
                                        <p:tav tm="0">
                                          <p:val>
                                            <p:strVal val="#ppt_x"/>
                                          </p:val>
                                        </p:tav>
                                        <p:tav tm="100000">
                                          <p:val>
                                            <p:strVal val="#ppt_x"/>
                                          </p:val>
                                        </p:tav>
                                      </p:tavLst>
                                    </p:anim>
                                    <p:anim calcmode="lin" valueType="num">
                                      <p:cBhvr additive="base">
                                        <p:cTn id="8" dur="500" fill="hold"/>
                                        <p:tgtEl>
                                          <p:spTgt spid="180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35" y="135447"/>
            <a:ext cx="9692640" cy="1325562"/>
          </a:xfrm>
        </p:spPr>
        <p:txBody>
          <a:bodyPr/>
          <a:lstStyle/>
          <a:p>
            <a:r>
              <a:rPr lang="en-US" dirty="0"/>
              <a:t>Principles Of Probability</a:t>
            </a:r>
            <a:br>
              <a:rPr dirty="0">
                <a:latin typeface="+mj-ea"/>
                <a:cs typeface="+mj-ea"/>
              </a:rPr>
            </a:br>
            <a:r>
              <a:rPr lang="en-US" sz="2800" i="1" dirty="0"/>
              <a:t>Where are we headed today?</a:t>
            </a:r>
          </a:p>
        </p:txBody>
      </p:sp>
      <p:sp>
        <p:nvSpPr>
          <p:cNvPr id="3" name="Content Placeholder 2"/>
          <p:cNvSpPr>
            <a:spLocks noGrp="1"/>
          </p:cNvSpPr>
          <p:nvPr>
            <p:ph sz="quarter" idx="1"/>
          </p:nvPr>
        </p:nvSpPr>
        <p:spPr>
          <a:xfrm>
            <a:off x="961938" y="2095500"/>
            <a:ext cx="7467600" cy="3581400"/>
          </a:xfrm>
        </p:spPr>
        <p:txBody>
          <a:bodyPr>
            <a:normAutofit lnSpcReduction="10000"/>
          </a:bodyPr>
          <a:lstStyle/>
          <a:p>
            <a:r>
              <a:rPr lang="en-US" sz="2400" dirty="0"/>
              <a:t>The Concept of Probability</a:t>
            </a:r>
          </a:p>
          <a:p>
            <a:r>
              <a:rPr lang="en-US" sz="2400" dirty="0"/>
              <a:t>Sample Spaces and Events</a:t>
            </a:r>
          </a:p>
          <a:p>
            <a:r>
              <a:rPr lang="en-US" sz="2400" dirty="0"/>
              <a:t>Some Elementary Probability Rules</a:t>
            </a:r>
          </a:p>
          <a:p>
            <a:r>
              <a:rPr lang="en-US" sz="2400" dirty="0"/>
              <a:t>Conditional Probability and Independence</a:t>
            </a:r>
          </a:p>
          <a:p>
            <a:r>
              <a:rPr lang="en-US" sz="2400" dirty="0"/>
              <a:t>Bayes’ Theorem</a:t>
            </a:r>
          </a:p>
          <a:p>
            <a:r>
              <a:rPr lang="en-US" sz="2400" dirty="0"/>
              <a:t>Dependent vs. Independent Trials</a:t>
            </a:r>
          </a:p>
          <a:p>
            <a:r>
              <a:rPr lang="en-US" sz="2400" dirty="0"/>
              <a:t>Counting Rules</a:t>
            </a:r>
          </a:p>
          <a:p>
            <a:endParaRPr lang="en-US" sz="2400" dirty="0"/>
          </a:p>
        </p:txBody>
      </p:sp>
    </p:spTree>
    <p:extLst>
      <p:ext uri="{BB962C8B-B14F-4D97-AF65-F5344CB8AC3E}">
        <p14:creationId xmlns:p14="http://schemas.microsoft.com/office/powerpoint/2010/main" val="3876298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 Simplified</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84130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Counting Rules</a:t>
            </a:r>
          </a:p>
        </p:txBody>
      </p:sp>
    </p:spTree>
    <p:extLst>
      <p:ext uri="{BB962C8B-B14F-4D97-AF65-F5344CB8AC3E}">
        <p14:creationId xmlns:p14="http://schemas.microsoft.com/office/powerpoint/2010/main" val="2540309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722" y="0"/>
            <a:ext cx="9692640" cy="1325562"/>
          </a:xfrm>
        </p:spPr>
        <p:txBody>
          <a:bodyPr/>
          <a:lstStyle/>
          <a:p>
            <a:r>
              <a:rPr lang="en-US" dirty="0"/>
              <a:t>Permutations	</a:t>
            </a:r>
          </a:p>
        </p:txBody>
      </p:sp>
      <p:sp>
        <p:nvSpPr>
          <p:cNvPr id="3" name="Content Placeholder 2"/>
          <p:cNvSpPr>
            <a:spLocks noGrp="1"/>
          </p:cNvSpPr>
          <p:nvPr>
            <p:ph sz="quarter" idx="1"/>
          </p:nvPr>
        </p:nvSpPr>
        <p:spPr/>
        <p:txBody>
          <a:bodyPr/>
          <a:lstStyle/>
          <a:p>
            <a:r>
              <a:rPr lang="en-US" dirty="0"/>
              <a:t>Permutations (Order is important):</a:t>
            </a:r>
          </a:p>
          <a:p>
            <a:endParaRPr lang="en-US" dirty="0"/>
          </a:p>
          <a:p>
            <a:pPr lvl="1"/>
            <a:r>
              <a:rPr lang="en-US" dirty="0"/>
              <a:t>with repetition:</a:t>
            </a:r>
          </a:p>
          <a:p>
            <a:pPr lvl="2">
              <a:buNone/>
            </a:pPr>
            <a:endParaRPr lang="en-US" dirty="0"/>
          </a:p>
          <a:p>
            <a:endParaRPr lang="en-US" dirty="0"/>
          </a:p>
          <a:p>
            <a:endParaRPr lang="en-US" dirty="0"/>
          </a:p>
          <a:p>
            <a:pPr lvl="1"/>
            <a:r>
              <a:rPr lang="en-US" dirty="0"/>
              <a:t>without repetition</a:t>
            </a:r>
          </a:p>
        </p:txBody>
      </p:sp>
      <p:graphicFrame>
        <p:nvGraphicFramePr>
          <p:cNvPr id="8" name="Object 7"/>
          <p:cNvGraphicFramePr>
            <a:graphicFrameLocks noChangeAspect="1"/>
          </p:cNvGraphicFramePr>
          <p:nvPr/>
        </p:nvGraphicFramePr>
        <p:xfrm>
          <a:off x="4678364" y="3109913"/>
          <a:ext cx="1614487" cy="658812"/>
        </p:xfrm>
        <a:graphic>
          <a:graphicData uri="http://schemas.openxmlformats.org/presentationml/2006/ole">
            <mc:AlternateContent xmlns:mc="http://schemas.openxmlformats.org/markup-compatibility/2006">
              <mc:Choice xmlns:v="urn:schemas-microsoft-com:vml" Requires="v">
                <p:oleObj name="Equation" r:id="rId3" imgW="622080" imgH="253800" progId="Equation.3">
                  <p:embed/>
                </p:oleObj>
              </mc:Choice>
              <mc:Fallback>
                <p:oleObj name="Equation" r:id="rId3" imgW="622080" imgH="25380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364" y="3109913"/>
                        <a:ext cx="1614487" cy="6588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0964" name="Object 4"/>
          <p:cNvGraphicFramePr>
            <a:graphicFrameLocks noChangeAspect="1"/>
          </p:cNvGraphicFramePr>
          <p:nvPr/>
        </p:nvGraphicFramePr>
        <p:xfrm>
          <a:off x="4511676" y="4724400"/>
          <a:ext cx="2405063" cy="1087438"/>
        </p:xfrm>
        <a:graphic>
          <a:graphicData uri="http://schemas.openxmlformats.org/presentationml/2006/ole">
            <mc:AlternateContent xmlns:mc="http://schemas.openxmlformats.org/markup-compatibility/2006">
              <mc:Choice xmlns:v="urn:schemas-microsoft-com:vml" Requires="v">
                <p:oleObj name="Equation" r:id="rId5" imgW="927000" imgH="419040" progId="Equation.3">
                  <p:embed/>
                </p:oleObj>
              </mc:Choice>
              <mc:Fallback>
                <p:oleObj name="Equation" r:id="rId5" imgW="927000" imgH="419040" progId="Equation.3">
                  <p:embed/>
                  <p:pic>
                    <p:nvPicPr>
                      <p:cNvPr id="4096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676" y="4724400"/>
                        <a:ext cx="2405063" cy="10874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extBox 3"/>
          <p:cNvSpPr txBox="1"/>
          <p:nvPr/>
        </p:nvSpPr>
        <p:spPr>
          <a:xfrm>
            <a:off x="6821905" y="1720516"/>
            <a:ext cx="2851484" cy="923330"/>
          </a:xfrm>
          <a:prstGeom prst="rect">
            <a:avLst/>
          </a:prstGeom>
          <a:noFill/>
          <a:ln>
            <a:solidFill>
              <a:schemeClr val="accent1"/>
            </a:solidFill>
          </a:ln>
        </p:spPr>
        <p:txBody>
          <a:bodyPr wrap="square" rtlCol="0">
            <a:spAutoFit/>
          </a:bodyPr>
          <a:lstStyle/>
          <a:p>
            <a:r>
              <a:rPr lang="en-US" dirty="0"/>
              <a:t>Number of permutations of “N” elements taken “r” at at time.</a:t>
            </a:r>
          </a:p>
        </p:txBody>
      </p:sp>
    </p:spTree>
    <p:extLst>
      <p:ext uri="{BB962C8B-B14F-4D97-AF65-F5344CB8AC3E}">
        <p14:creationId xmlns:p14="http://schemas.microsoft.com/office/powerpoint/2010/main" val="1351841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106" y="122238"/>
            <a:ext cx="9692640" cy="1325562"/>
          </a:xfrm>
        </p:spPr>
        <p:txBody>
          <a:bodyPr/>
          <a:lstStyle/>
          <a:p>
            <a:r>
              <a:rPr lang="en-US" dirty="0"/>
              <a:t>Permutation without Repetition</a:t>
            </a:r>
          </a:p>
        </p:txBody>
      </p:sp>
      <p:sp>
        <p:nvSpPr>
          <p:cNvPr id="7" name="Content Placeholder 2"/>
          <p:cNvSpPr>
            <a:spLocks noGrp="1"/>
          </p:cNvSpPr>
          <p:nvPr>
            <p:ph sz="quarter" idx="1"/>
          </p:nvPr>
        </p:nvSpPr>
        <p:spPr>
          <a:xfrm>
            <a:off x="1981200" y="1600200"/>
            <a:ext cx="7467600" cy="2514600"/>
          </a:xfrm>
        </p:spPr>
        <p:txBody>
          <a:bodyPr/>
          <a:lstStyle/>
          <a:p>
            <a:r>
              <a:rPr lang="en-US" dirty="0"/>
              <a:t>Number of permutations for a 3 digit lock code where digits cannot be repeated:</a:t>
            </a:r>
          </a:p>
          <a:p>
            <a:pPr lvl="1"/>
            <a:r>
              <a:rPr lang="en-US" dirty="0"/>
              <a:t>Number of digits for first position = 10</a:t>
            </a:r>
          </a:p>
          <a:p>
            <a:pPr lvl="1"/>
            <a:r>
              <a:rPr lang="en-US" dirty="0"/>
              <a:t>Number of digits for second position = 9</a:t>
            </a:r>
          </a:p>
          <a:p>
            <a:pPr lvl="1"/>
            <a:r>
              <a:rPr lang="en-US" dirty="0"/>
              <a:t>Number of digits for third position = 8</a:t>
            </a:r>
          </a:p>
          <a:p>
            <a:pPr lvl="1"/>
            <a:r>
              <a:rPr lang="en-US" dirty="0"/>
              <a:t>10 number taken 3 at a time </a:t>
            </a:r>
          </a:p>
          <a:p>
            <a:pPr lvl="1"/>
            <a:r>
              <a:rPr lang="en-US" dirty="0"/>
              <a:t>N= 10 and r=3.</a:t>
            </a:r>
          </a:p>
        </p:txBody>
      </p:sp>
      <p:graphicFrame>
        <p:nvGraphicFramePr>
          <p:cNvPr id="44034" name="Object 2"/>
          <p:cNvGraphicFramePr>
            <a:graphicFrameLocks noChangeAspect="1"/>
          </p:cNvGraphicFramePr>
          <p:nvPr>
            <p:extLst>
              <p:ext uri="{D42A27DB-BD31-4B8C-83A1-F6EECF244321}">
                <p14:modId xmlns:p14="http://schemas.microsoft.com/office/powerpoint/2010/main" val="4142067175"/>
              </p:ext>
            </p:extLst>
          </p:nvPr>
        </p:nvGraphicFramePr>
        <p:xfrm>
          <a:off x="2751138" y="4419600"/>
          <a:ext cx="6129337" cy="1087438"/>
        </p:xfrm>
        <a:graphic>
          <a:graphicData uri="http://schemas.openxmlformats.org/presentationml/2006/ole">
            <mc:AlternateContent xmlns:mc="http://schemas.openxmlformats.org/markup-compatibility/2006">
              <mc:Choice xmlns:v="urn:schemas-microsoft-com:vml" Requires="v">
                <p:oleObj name="Equation" r:id="rId3" imgW="2361960" imgH="419040" progId="Equation.3">
                  <p:embed/>
                </p:oleObj>
              </mc:Choice>
              <mc:Fallback>
                <p:oleObj name="Equation" r:id="rId3" imgW="2361960" imgH="419040" progId="Equation.3">
                  <p:embed/>
                  <p:pic>
                    <p:nvPicPr>
                      <p:cNvPr id="44034" name="Object 2"/>
                      <p:cNvPicPr>
                        <a:picLocks noChangeAspect="1" noChangeArrowheads="1"/>
                      </p:cNvPicPr>
                      <p:nvPr/>
                    </p:nvPicPr>
                    <p:blipFill>
                      <a:blip r:embed="rId4"/>
                      <a:srcRect/>
                      <a:stretch>
                        <a:fillRect/>
                      </a:stretch>
                    </p:blipFill>
                    <p:spPr bwMode="auto">
                      <a:xfrm>
                        <a:off x="2751138" y="4419600"/>
                        <a:ext cx="6129337" cy="10874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 name="Straight Connector 3"/>
          <p:cNvCxnSpPr/>
          <p:nvPr/>
        </p:nvCxnSpPr>
        <p:spPr>
          <a:xfrm>
            <a:off x="6293922" y="4785756"/>
            <a:ext cx="1413164" cy="11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950377" y="5090556"/>
            <a:ext cx="1413164" cy="11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47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a:t>
            </a:r>
          </a:p>
        </p:txBody>
      </p:sp>
      <p:sp>
        <p:nvSpPr>
          <p:cNvPr id="3" name="Content Placeholder 2"/>
          <p:cNvSpPr>
            <a:spLocks noGrp="1"/>
          </p:cNvSpPr>
          <p:nvPr>
            <p:ph sz="quarter" idx="1"/>
          </p:nvPr>
        </p:nvSpPr>
        <p:spPr/>
        <p:txBody>
          <a:bodyPr/>
          <a:lstStyle/>
          <a:p>
            <a:r>
              <a:rPr lang="en-US" dirty="0"/>
              <a:t>Combinations (order is </a:t>
            </a:r>
            <a:r>
              <a:rPr lang="en-US" b="1" u="sng" dirty="0"/>
              <a:t>not</a:t>
            </a:r>
            <a:r>
              <a:rPr lang="en-US" dirty="0"/>
              <a:t> important):</a:t>
            </a:r>
          </a:p>
        </p:txBody>
      </p:sp>
      <p:graphicFrame>
        <p:nvGraphicFramePr>
          <p:cNvPr id="40964" name="Object 4"/>
          <p:cNvGraphicFramePr>
            <a:graphicFrameLocks noChangeAspect="1"/>
          </p:cNvGraphicFramePr>
          <p:nvPr>
            <p:extLst>
              <p:ext uri="{D42A27DB-BD31-4B8C-83A1-F6EECF244321}">
                <p14:modId xmlns:p14="http://schemas.microsoft.com/office/powerpoint/2010/main" val="3916873012"/>
              </p:ext>
            </p:extLst>
          </p:nvPr>
        </p:nvGraphicFramePr>
        <p:xfrm>
          <a:off x="2184834" y="2642260"/>
          <a:ext cx="2767012" cy="1087438"/>
        </p:xfrm>
        <a:graphic>
          <a:graphicData uri="http://schemas.openxmlformats.org/presentationml/2006/ole">
            <mc:AlternateContent xmlns:mc="http://schemas.openxmlformats.org/markup-compatibility/2006">
              <mc:Choice xmlns:v="urn:schemas-microsoft-com:vml" Requires="v">
                <p:oleObj name="Equation" r:id="rId3" imgW="1066680" imgH="419040" progId="Equation.3">
                  <p:embed/>
                </p:oleObj>
              </mc:Choice>
              <mc:Fallback>
                <p:oleObj name="Equation" r:id="rId3" imgW="1066680" imgH="419040" progId="Equation.3">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834" y="2642260"/>
                        <a:ext cx="2767012" cy="10874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28190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Example</a:t>
            </a:r>
          </a:p>
        </p:txBody>
      </p:sp>
      <p:sp>
        <p:nvSpPr>
          <p:cNvPr id="3" name="Content Placeholder 2"/>
          <p:cNvSpPr>
            <a:spLocks noGrp="1"/>
          </p:cNvSpPr>
          <p:nvPr>
            <p:ph sz="quarter" idx="1"/>
          </p:nvPr>
        </p:nvSpPr>
        <p:spPr/>
        <p:txBody>
          <a:bodyPr/>
          <a:lstStyle/>
          <a:p>
            <a:r>
              <a:rPr lang="en-US" dirty="0">
                <a:latin typeface="+mj-lt"/>
                <a:cs typeface="Calibri" pitchFamily="34" charset="0"/>
              </a:rPr>
              <a:t>How many ways to form a committee of 3 among 8 people ( A, B, C , D, E, F, G, H)? </a:t>
            </a:r>
          </a:p>
          <a:p>
            <a:pPr>
              <a:buNone/>
            </a:pPr>
            <a:endParaRPr lang="en-US" dirty="0">
              <a:latin typeface="+mj-lt"/>
              <a:cs typeface="Calibri" pitchFamily="34" charset="0"/>
            </a:endParaRPr>
          </a:p>
          <a:p>
            <a:pPr lvl="1"/>
            <a:r>
              <a:rPr lang="en-US" dirty="0">
                <a:latin typeface="+mj-lt"/>
                <a:cs typeface="Calibri" pitchFamily="34" charset="0"/>
              </a:rPr>
              <a:t>Recall that in this case: Committees ABC, ACB, BAC, are the same.</a:t>
            </a:r>
          </a:p>
          <a:p>
            <a:pPr lvl="1"/>
            <a:endParaRPr lang="en-US" dirty="0">
              <a:latin typeface="+mj-lt"/>
              <a:cs typeface="Calibri" pitchFamily="34" charset="0"/>
            </a:endParaRPr>
          </a:p>
          <a:p>
            <a:pPr lvl="1"/>
            <a:endParaRPr lang="en-US" dirty="0">
              <a:latin typeface="+mj-lt"/>
              <a:cs typeface="Calibri" pitchFamily="34" charset="0"/>
            </a:endParaRPr>
          </a:p>
          <a:p>
            <a:endParaRPr lang="en-US" dirty="0"/>
          </a:p>
        </p:txBody>
      </p:sp>
      <p:graphicFrame>
        <p:nvGraphicFramePr>
          <p:cNvPr id="46082" name="Object 2"/>
          <p:cNvGraphicFramePr>
            <a:graphicFrameLocks noChangeAspect="1"/>
          </p:cNvGraphicFramePr>
          <p:nvPr>
            <p:extLst>
              <p:ext uri="{D42A27DB-BD31-4B8C-83A1-F6EECF244321}">
                <p14:modId xmlns:p14="http://schemas.microsoft.com/office/powerpoint/2010/main" val="797947693"/>
              </p:ext>
            </p:extLst>
          </p:nvPr>
        </p:nvGraphicFramePr>
        <p:xfrm>
          <a:off x="1857375" y="3200400"/>
          <a:ext cx="7412038" cy="1087438"/>
        </p:xfrm>
        <a:graphic>
          <a:graphicData uri="http://schemas.openxmlformats.org/presentationml/2006/ole">
            <mc:AlternateContent xmlns:mc="http://schemas.openxmlformats.org/markup-compatibility/2006">
              <mc:Choice xmlns:v="urn:schemas-microsoft-com:vml" Requires="v">
                <p:oleObj name="Equation" r:id="rId3" imgW="2857320" imgH="419040" progId="Equation.3">
                  <p:embed/>
                </p:oleObj>
              </mc:Choice>
              <mc:Fallback>
                <p:oleObj name="Equation" r:id="rId3" imgW="2857320" imgH="419040" progId="Equation.3">
                  <p:embed/>
                  <p:pic>
                    <p:nvPicPr>
                      <p:cNvPr id="46082" name="Object 2"/>
                      <p:cNvPicPr>
                        <a:picLocks noChangeAspect="1" noChangeArrowheads="1"/>
                      </p:cNvPicPr>
                      <p:nvPr/>
                    </p:nvPicPr>
                    <p:blipFill>
                      <a:blip r:embed="rId4"/>
                      <a:srcRect/>
                      <a:stretch>
                        <a:fillRect/>
                      </a:stretch>
                    </p:blipFill>
                    <p:spPr bwMode="auto">
                      <a:xfrm>
                        <a:off x="1857375" y="3200400"/>
                        <a:ext cx="7412038" cy="10874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5" name="Straight Connector 4"/>
          <p:cNvCxnSpPr/>
          <p:nvPr/>
        </p:nvCxnSpPr>
        <p:spPr>
          <a:xfrm>
            <a:off x="6108192" y="3467594"/>
            <a:ext cx="2066307" cy="11876"/>
          </a:xfrm>
          <a:prstGeom prst="line">
            <a:avLst/>
          </a:prstGeom>
          <a:ln w="158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6108192" y="4004468"/>
            <a:ext cx="2228286" cy="6849"/>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645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989" y="140129"/>
            <a:ext cx="9692640" cy="1325562"/>
          </a:xfrm>
        </p:spPr>
        <p:txBody>
          <a:bodyPr/>
          <a:lstStyle/>
          <a:p>
            <a:r>
              <a:rPr lang="en-US" sz="3600" dirty="0"/>
              <a:t>Combinations vs. Permutations</a:t>
            </a:r>
            <a:br>
              <a:rPr lang="en-US" dirty="0"/>
            </a:br>
            <a:r>
              <a:rPr lang="en-US" sz="1600" i="1" dirty="0"/>
              <a:t>Impacts the Probability of an Event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78745" y="1710046"/>
                <a:ext cx="8595360" cy="4351337"/>
              </a:xfrm>
            </p:spPr>
            <p:txBody>
              <a:bodyPr>
                <a:normAutofit fontScale="85000" lnSpcReduction="10000"/>
              </a:bodyPr>
              <a:lstStyle/>
              <a:p>
                <a:pPr marL="0" indent="0">
                  <a:buNone/>
                </a:pPr>
                <a:r>
                  <a:rPr lang="en-US" dirty="0"/>
                  <a:t>Combination: Picking a team of 3 people from a group of 10.</a:t>
                </a:r>
              </a:p>
              <a:p>
                <a:pPr marL="0" indent="0">
                  <a:buNone/>
                </a:pPr>
                <a:r>
                  <a:rPr lang="en-US" dirty="0"/>
                  <a:t>C(10,3) = </a:t>
                </a:r>
                <a14:m>
                  <m:oMath xmlns:m="http://schemas.openxmlformats.org/officeDocument/2006/math">
                    <m:f>
                      <m:fPr>
                        <m:ctrlPr>
                          <a:rPr lang="en-US" sz="3000" i="1" smtClean="0">
                            <a:latin typeface="Cambria Math" panose="02040503050406030204" pitchFamily="18" charset="0"/>
                          </a:rPr>
                        </m:ctrlPr>
                      </m:fPr>
                      <m:num>
                        <m:r>
                          <a:rPr lang="en-US" sz="3000" b="0" i="1" smtClean="0">
                            <a:latin typeface="Cambria Math" panose="02040503050406030204" pitchFamily="18" charset="0"/>
                          </a:rPr>
                          <m:t>10!</m:t>
                        </m:r>
                      </m:num>
                      <m:den>
                        <m:d>
                          <m:dPr>
                            <m:ctrlPr>
                              <a:rPr lang="en-US" sz="3000" b="0" i="1" smtClean="0">
                                <a:latin typeface="Cambria Math" panose="02040503050406030204" pitchFamily="18" charset="0"/>
                              </a:rPr>
                            </m:ctrlPr>
                          </m:dPr>
                          <m:e>
                            <m:r>
                              <a:rPr lang="en-US" sz="3000" b="0" i="1" smtClean="0">
                                <a:latin typeface="Cambria Math" panose="02040503050406030204" pitchFamily="18" charset="0"/>
                              </a:rPr>
                              <m:t>3!</m:t>
                            </m:r>
                          </m:e>
                        </m:d>
                        <m:d>
                          <m:dPr>
                            <m:ctrlPr>
                              <a:rPr lang="en-US" sz="3000" b="0" i="1" smtClean="0">
                                <a:latin typeface="Cambria Math" panose="02040503050406030204" pitchFamily="18" charset="0"/>
                              </a:rPr>
                            </m:ctrlPr>
                          </m:dPr>
                          <m:e>
                            <m:r>
                              <a:rPr lang="en-US" sz="3000" b="0" i="1" smtClean="0">
                                <a:latin typeface="Cambria Math" panose="02040503050406030204" pitchFamily="18" charset="0"/>
                              </a:rPr>
                              <m:t>10−3</m:t>
                            </m:r>
                          </m:e>
                        </m:d>
                        <m:r>
                          <a:rPr lang="en-US" sz="3000" b="0" i="1" smtClean="0">
                            <a:latin typeface="Cambria Math" panose="02040503050406030204" pitchFamily="18" charset="0"/>
                          </a:rPr>
                          <m:t>!</m:t>
                        </m:r>
                      </m:den>
                    </m:f>
                  </m:oMath>
                </a14:m>
                <a:r>
                  <a:rPr lang="en-US" dirty="0"/>
                  <a:t> = </a:t>
                </a:r>
                <a14:m>
                  <m:oMath xmlns:m="http://schemas.openxmlformats.org/officeDocument/2006/math">
                    <m:f>
                      <m:fPr>
                        <m:ctrlPr>
                          <a:rPr lang="en-US" sz="3000" i="1" smtClean="0">
                            <a:latin typeface="Cambria Math" panose="02040503050406030204" pitchFamily="18" charset="0"/>
                          </a:rPr>
                        </m:ctrlPr>
                      </m:fPr>
                      <m:num>
                        <m:r>
                          <a:rPr lang="en-US" sz="3000" b="0" i="1" smtClean="0">
                            <a:latin typeface="Cambria Math" panose="02040503050406030204" pitchFamily="18" charset="0"/>
                          </a:rPr>
                          <m:t>10 </m:t>
                        </m:r>
                        <m:r>
                          <a:rPr lang="en-US" sz="3000" b="0" i="1" smtClean="0">
                            <a:latin typeface="Cambria Math" panose="02040503050406030204" pitchFamily="18" charset="0"/>
                            <a:ea typeface="Cambria Math" panose="02040503050406030204" pitchFamily="18" charset="0"/>
                          </a:rPr>
                          <m:t>∙ 9 ∙ 8 </m:t>
                        </m:r>
                      </m:num>
                      <m:den>
                        <m:r>
                          <a:rPr lang="en-US" sz="3000" b="0" i="1" smtClean="0">
                            <a:latin typeface="Cambria Math" panose="02040503050406030204" pitchFamily="18" charset="0"/>
                          </a:rPr>
                          <m:t>3 </m:t>
                        </m:r>
                        <m:r>
                          <a:rPr lang="en-US" sz="3000" b="0" i="1" smtClean="0">
                            <a:latin typeface="Cambria Math" panose="02040503050406030204" pitchFamily="18" charset="0"/>
                            <a:ea typeface="Cambria Math" panose="02040503050406030204" pitchFamily="18" charset="0"/>
                          </a:rPr>
                          <m:t>∙ 2 ∙1</m:t>
                        </m:r>
                      </m:den>
                    </m:f>
                  </m:oMath>
                </a14:m>
                <a:r>
                  <a:rPr lang="en-US" dirty="0"/>
                  <a:t> = </a:t>
                </a:r>
                <a:r>
                  <a:rPr lang="en-US" sz="2200" dirty="0"/>
                  <a:t>120</a:t>
                </a:r>
                <a:r>
                  <a:rPr lang="en-US" dirty="0"/>
                  <a:t>. </a:t>
                </a:r>
              </a:p>
              <a:p>
                <a:pPr marL="0" indent="0">
                  <a:buNone/>
                </a:pPr>
                <a:endParaRPr lang="en-US" dirty="0"/>
              </a:p>
              <a:p>
                <a:pPr marL="0" indent="0">
                  <a:buNone/>
                </a:pPr>
                <a:r>
                  <a:rPr lang="en-US" dirty="0"/>
                  <a:t>Permutation: Picking a President, Vice President, and Secretary from a group of 10.</a:t>
                </a:r>
              </a:p>
              <a:p>
                <a:pPr marL="0" indent="0">
                  <a:buNone/>
                </a:pPr>
                <a:endParaRPr lang="en-US" dirty="0"/>
              </a:p>
              <a:p>
                <a:pPr marL="0" indent="0">
                  <a:buNone/>
                </a:pPr>
                <a:r>
                  <a:rPr lang="en-US" dirty="0"/>
                  <a:t>P(10,3) =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10!</m:t>
                        </m:r>
                      </m:num>
                      <m:den>
                        <m:r>
                          <a:rPr lang="en-US" sz="2800" i="1" smtClean="0">
                            <a:latin typeface="Cambria Math" panose="02040503050406030204" pitchFamily="18" charset="0"/>
                          </a:rPr>
                          <m:t> </m:t>
                        </m:r>
                        <m:d>
                          <m:dPr>
                            <m:ctrlPr>
                              <a:rPr lang="en-US" sz="2800" i="1">
                                <a:latin typeface="Cambria Math" panose="02040503050406030204" pitchFamily="18" charset="0"/>
                              </a:rPr>
                            </m:ctrlPr>
                          </m:dPr>
                          <m:e>
                            <m:r>
                              <a:rPr lang="en-US" sz="2800" i="1">
                                <a:latin typeface="Cambria Math" panose="02040503050406030204" pitchFamily="18" charset="0"/>
                              </a:rPr>
                              <m:t>10−3</m:t>
                            </m:r>
                          </m:e>
                        </m:d>
                        <m:r>
                          <a:rPr lang="en-US" sz="2800" b="0" i="1" smtClean="0">
                            <a:latin typeface="Cambria Math" panose="02040503050406030204" pitchFamily="18" charset="0"/>
                          </a:rPr>
                          <m:t>!</m:t>
                        </m:r>
                      </m:den>
                    </m:f>
                    <m:r>
                      <a:rPr lang="en-US" sz="2800" b="0" i="1" smtClean="0">
                        <a:latin typeface="Cambria Math" panose="02040503050406030204" pitchFamily="18" charset="0"/>
                      </a:rPr>
                      <m:t> </m:t>
                    </m:r>
                  </m:oMath>
                </a14:m>
                <a:r>
                  <a:rPr lang="en-US" dirty="0"/>
                  <a:t>= </a:t>
                </a:r>
                <a:r>
                  <a:rPr lang="en-US" sz="2100" dirty="0"/>
                  <a:t>10 · 9 · 8 </a:t>
                </a:r>
                <a:r>
                  <a:rPr lang="en-US" dirty="0"/>
                  <a:t>= </a:t>
                </a:r>
                <a:r>
                  <a:rPr lang="en-US" sz="2100" dirty="0"/>
                  <a:t>720</a:t>
                </a:r>
              </a:p>
              <a:p>
                <a:pPr marL="0" indent="0">
                  <a:buNone/>
                </a:pPr>
                <a:endParaRPr lang="en-US" dirty="0"/>
              </a:p>
              <a:p>
                <a:pPr marL="0" indent="0">
                  <a:buNone/>
                </a:pPr>
                <a:r>
                  <a:rPr lang="en-US" dirty="0"/>
                  <a:t>Notice how permutations give us more possible outcomes. The reason is that for the first example, a certain group of three people (</a:t>
                </a:r>
                <a:r>
                  <a:rPr lang="en-US" dirty="0" err="1"/>
                  <a:t>abc</a:t>
                </a:r>
                <a:r>
                  <a:rPr lang="en-US" dirty="0"/>
                  <a:t>, </a:t>
                </a:r>
                <a:r>
                  <a:rPr lang="en-US" dirty="0" err="1"/>
                  <a:t>acb</a:t>
                </a:r>
                <a:r>
                  <a:rPr lang="en-US" dirty="0"/>
                  <a:t>, or bac, </a:t>
                </a:r>
                <a:r>
                  <a:rPr lang="en-US" dirty="0" err="1"/>
                  <a:t>etc</a:t>
                </a:r>
                <a:r>
                  <a:rPr lang="en-US" dirty="0"/>
                  <a:t>), are all the same outcome (you’ve picked those three people out of ten).  The second example, however, each mix of the same people would give us three different outcomes (different President, Vice President, </a:t>
                </a:r>
                <a:r>
                  <a:rPr lang="en-US" dirty="0" err="1"/>
                  <a:t>etc</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78745" y="1710046"/>
                <a:ext cx="8595360" cy="4351337"/>
              </a:xfrm>
              <a:blipFill>
                <a:blip r:embed="rId3"/>
                <a:stretch>
                  <a:fillRect l="-284" t="-1122"/>
                </a:stretch>
              </a:blipFill>
            </p:spPr>
            <p:txBody>
              <a:bodyPr/>
              <a:lstStyle/>
              <a:p>
                <a:r>
                  <a:rPr lang="en-US">
                    <a:noFill/>
                  </a:rPr>
                  <a:t> </a:t>
                </a:r>
              </a:p>
            </p:txBody>
          </p:sp>
        </mc:Fallback>
      </mc:AlternateContent>
    </p:spTree>
    <p:extLst>
      <p:ext uri="{BB962C8B-B14F-4D97-AF65-F5344CB8AC3E}">
        <p14:creationId xmlns:p14="http://schemas.microsoft.com/office/powerpoint/2010/main" val="307684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295275" y="333375"/>
            <a:ext cx="10444865" cy="5923836"/>
          </a:xfrm>
          <a:prstGeom prst="rect">
            <a:avLst/>
          </a:prstGeom>
        </p:spPr>
      </p:pic>
      <p:sp>
        <p:nvSpPr>
          <p:cNvPr id="2" name="Title 1"/>
          <p:cNvSpPr>
            <a:spLocks noGrp="1"/>
          </p:cNvSpPr>
          <p:nvPr>
            <p:ph type="title"/>
          </p:nvPr>
        </p:nvSpPr>
        <p:spPr>
          <a:xfrm>
            <a:off x="5230773" y="4556203"/>
            <a:ext cx="6823696" cy="1802739"/>
          </a:xfrm>
        </p:spPr>
        <p:txBody>
          <a:bodyPr/>
          <a:lstStyle/>
          <a:p>
            <a:r>
              <a:rPr lang="en-US" dirty="0"/>
              <a:t>Why Do We Need to Quantify Probability?</a:t>
            </a:r>
          </a:p>
        </p:txBody>
      </p:sp>
    </p:spTree>
    <p:extLst>
      <p:ext uri="{BB962C8B-B14F-4D97-AF65-F5344CB8AC3E}">
        <p14:creationId xmlns:p14="http://schemas.microsoft.com/office/powerpoint/2010/main" val="373216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51" y="-112413"/>
            <a:ext cx="9692640" cy="1325562"/>
          </a:xfrm>
        </p:spPr>
        <p:txBody>
          <a:bodyPr/>
          <a:lstStyle/>
          <a:p>
            <a:r>
              <a:rPr lang="en-US" dirty="0"/>
              <a:t>Concept of Probability</a:t>
            </a:r>
          </a:p>
        </p:txBody>
      </p:sp>
      <p:sp>
        <p:nvSpPr>
          <p:cNvPr id="3" name="Content Placeholder 2"/>
          <p:cNvSpPr>
            <a:spLocks noGrp="1"/>
          </p:cNvSpPr>
          <p:nvPr>
            <p:ph sz="quarter" idx="1"/>
          </p:nvPr>
        </p:nvSpPr>
        <p:spPr>
          <a:xfrm>
            <a:off x="999688" y="1702965"/>
            <a:ext cx="7467600" cy="4645152"/>
          </a:xfrm>
        </p:spPr>
        <p:txBody>
          <a:bodyPr>
            <a:normAutofit/>
          </a:bodyPr>
          <a:lstStyle/>
          <a:p>
            <a:pPr>
              <a:lnSpc>
                <a:spcPct val="90000"/>
              </a:lnSpc>
            </a:pPr>
            <a:r>
              <a:rPr lang="en-US" sz="3000" b="1" dirty="0"/>
              <a:t>Experiment</a:t>
            </a:r>
          </a:p>
          <a:p>
            <a:pPr>
              <a:lnSpc>
                <a:spcPct val="90000"/>
              </a:lnSpc>
            </a:pPr>
            <a:endParaRPr lang="en-US" sz="3000" dirty="0"/>
          </a:p>
          <a:p>
            <a:pPr lvl="1">
              <a:lnSpc>
                <a:spcPct val="90000"/>
              </a:lnSpc>
            </a:pPr>
            <a:r>
              <a:rPr lang="en-US" sz="3000" dirty="0"/>
              <a:t>Process of Observations</a:t>
            </a:r>
          </a:p>
          <a:p>
            <a:pPr lvl="1">
              <a:lnSpc>
                <a:spcPct val="90000"/>
              </a:lnSpc>
            </a:pPr>
            <a:endParaRPr lang="en-US" sz="3000" dirty="0"/>
          </a:p>
          <a:p>
            <a:pPr lvl="1">
              <a:lnSpc>
                <a:spcPct val="90000"/>
              </a:lnSpc>
            </a:pPr>
            <a:r>
              <a:rPr lang="en-US" sz="3000" dirty="0"/>
              <a:t>Uncertain Outcomes</a:t>
            </a:r>
          </a:p>
          <a:p>
            <a:pPr lvl="1">
              <a:lnSpc>
                <a:spcPct val="90000"/>
              </a:lnSpc>
            </a:pPr>
            <a:endParaRPr lang="en-US" sz="3000" dirty="0"/>
          </a:p>
          <a:p>
            <a:pPr>
              <a:lnSpc>
                <a:spcPct val="90000"/>
              </a:lnSpc>
              <a:buNone/>
            </a:pPr>
            <a:endParaRPr lang="en-US" sz="3000" dirty="0"/>
          </a:p>
          <a:p>
            <a:endParaRPr lang="en-US" sz="2800" dirty="0"/>
          </a:p>
        </p:txBody>
      </p:sp>
    </p:spTree>
    <p:extLst>
      <p:ext uri="{BB962C8B-B14F-4D97-AF65-F5344CB8AC3E}">
        <p14:creationId xmlns:p14="http://schemas.microsoft.com/office/powerpoint/2010/main" val="11646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517" y="-336975"/>
            <a:ext cx="9692640" cy="1325562"/>
          </a:xfrm>
        </p:spPr>
        <p:txBody>
          <a:bodyPr/>
          <a:lstStyle/>
          <a:p>
            <a:r>
              <a:rPr lang="en-US" dirty="0"/>
              <a:t>Setting up a probability experiment:</a:t>
            </a:r>
          </a:p>
        </p:txBody>
      </p:sp>
      <p:sp>
        <p:nvSpPr>
          <p:cNvPr id="3" name="Content Placeholder 2"/>
          <p:cNvSpPr>
            <a:spLocks noGrp="1"/>
          </p:cNvSpPr>
          <p:nvPr>
            <p:ph idx="1"/>
          </p:nvPr>
        </p:nvSpPr>
        <p:spPr>
          <a:xfrm>
            <a:off x="565608" y="1828800"/>
            <a:ext cx="10124388" cy="4351337"/>
          </a:xfrm>
        </p:spPr>
        <p:txBody>
          <a:bodyPr vert="horz" lIns="91440" tIns="45720" rIns="91440" bIns="45720" rtlCol="0" anchor="t">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t>P(A) =        Number of ways an event can occur (or outcomes of an experiment)</a:t>
            </a:r>
          </a:p>
          <a:p>
            <a:pPr marL="0" marR="0" lvl="0" indent="0" defTabSz="914400" eaLnBrk="1" fontAlgn="auto" latinLnBrk="0" hangingPunct="1">
              <a:lnSpc>
                <a:spcPct val="100000"/>
              </a:lnSpc>
              <a:spcBef>
                <a:spcPts val="0"/>
              </a:spcBef>
              <a:spcAft>
                <a:spcPts val="0"/>
              </a:spcAft>
              <a:buClrTx/>
              <a:buSzTx/>
              <a:buFontTx/>
              <a:buNone/>
              <a:tabLst/>
              <a:defRPr/>
            </a:pPr>
            <a:r>
              <a:rPr lang="en-US" sz="2000" dirty="0"/>
              <a:t>                                Total number of outcomes possible</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marR="0" lvl="0" indent="0" defTabSz="914400" eaLnBrk="1" fontAlgn="auto" latinLnBrk="0" hangingPunct="1">
              <a:lnSpc>
                <a:spcPct val="100000"/>
              </a:lnSpc>
              <a:spcBef>
                <a:spcPts val="0"/>
              </a:spcBef>
              <a:spcAft>
                <a:spcPts val="0"/>
              </a:spcAft>
              <a:buClrTx/>
              <a:buSzTx/>
              <a:buFontTx/>
              <a:buNone/>
              <a:tabLst/>
              <a:defRPr/>
            </a:pPr>
            <a:r>
              <a:rPr lang="en-US" sz="2000" dirty="0"/>
              <a:t>Question:</a:t>
            </a:r>
          </a:p>
          <a:p>
            <a:pPr marL="0" marR="0" lvl="0" indent="0" defTabSz="914400" eaLnBrk="1" fontAlgn="auto" latinLnBrk="0" hangingPunct="1">
              <a:lnSpc>
                <a:spcPct val="100000"/>
              </a:lnSpc>
              <a:spcBef>
                <a:spcPts val="0"/>
              </a:spcBef>
              <a:spcAft>
                <a:spcPts val="0"/>
              </a:spcAft>
              <a:buClrTx/>
              <a:buSzTx/>
              <a:buFontTx/>
              <a:buNone/>
              <a:tabLst/>
              <a:defRPr/>
            </a:pPr>
            <a:endParaRPr lang="en-US" sz="2000" dirty="0"/>
          </a:p>
          <a:p>
            <a:pPr marL="0" indent="0">
              <a:lnSpc>
                <a:spcPct val="100000"/>
              </a:lnSpc>
              <a:spcBef>
                <a:spcPts val="0"/>
              </a:spcBef>
              <a:spcAft>
                <a:spcPts val="0"/>
              </a:spcAft>
              <a:buClrTx/>
              <a:buSzTx/>
              <a:buNone/>
              <a:defRPr/>
            </a:pPr>
            <a:r>
              <a:rPr lang="en-US" sz="2000" dirty="0"/>
              <a:t>If I asked you to choose 1 M&amp;M from this pile (21 total) with your eyes closed. What is the probability that it would be a green M&amp;M?</a:t>
            </a:r>
          </a:p>
        </p:txBody>
      </p:sp>
      <p:cxnSp>
        <p:nvCxnSpPr>
          <p:cNvPr id="5" name="Straight Connector 4"/>
          <p:cNvCxnSpPr>
            <a:cxnSpLocks/>
          </p:cNvCxnSpPr>
          <p:nvPr/>
        </p:nvCxnSpPr>
        <p:spPr>
          <a:xfrm>
            <a:off x="2064595" y="2203424"/>
            <a:ext cx="779263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Picture 5" descr="mms-peanut.jpg"/>
          <p:cNvPicPr>
            <a:picLocks noChangeAspect="1"/>
          </p:cNvPicPr>
          <p:nvPr/>
        </p:nvPicPr>
        <p:blipFill>
          <a:blip r:embed="rId3"/>
          <a:stretch>
            <a:fillRect/>
          </a:stretch>
        </p:blipFill>
        <p:spPr>
          <a:xfrm>
            <a:off x="6598903" y="4231196"/>
            <a:ext cx="3258329" cy="2265646"/>
          </a:xfrm>
          <a:prstGeom prst="rect">
            <a:avLst/>
          </a:prstGeom>
        </p:spPr>
      </p:pic>
      <p:sp>
        <p:nvSpPr>
          <p:cNvPr id="7" name="TextBox 6"/>
          <p:cNvSpPr txBox="1"/>
          <p:nvPr/>
        </p:nvSpPr>
        <p:spPr>
          <a:xfrm>
            <a:off x="1371476" y="4458350"/>
            <a:ext cx="2743200" cy="181588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5</a:t>
            </a:r>
          </a:p>
          <a:p>
            <a:pPr algn="ctr"/>
            <a:r>
              <a:rPr lang="en-US" sz="2800" dirty="0"/>
              <a:t>21</a:t>
            </a:r>
          </a:p>
          <a:p>
            <a:pPr algn="ctr"/>
            <a:endParaRPr lang="en-US" sz="2800" dirty="0"/>
          </a:p>
          <a:p>
            <a:pPr algn="ctr"/>
            <a:endParaRPr lang="en-US" sz="2800" dirty="0"/>
          </a:p>
        </p:txBody>
      </p:sp>
      <p:cxnSp>
        <p:nvCxnSpPr>
          <p:cNvPr id="10" name="Straight Connector 9"/>
          <p:cNvCxnSpPr/>
          <p:nvPr/>
        </p:nvCxnSpPr>
        <p:spPr>
          <a:xfrm>
            <a:off x="2487756" y="4911908"/>
            <a:ext cx="5106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8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91000" y="1752601"/>
            <a:ext cx="2514600" cy="492443"/>
          </a:xfrm>
          <a:prstGeom prst="rect">
            <a:avLst/>
          </a:prstGeom>
          <a:noFill/>
        </p:spPr>
        <p:txBody>
          <a:bodyPr wrap="square" rtlCol="0">
            <a:spAutoFit/>
          </a:bodyPr>
          <a:lstStyle/>
          <a:p>
            <a:pPr algn="ctr"/>
            <a:r>
              <a:rPr lang="en-US" sz="2600"/>
              <a:t>Experiment</a:t>
            </a:r>
          </a:p>
        </p:txBody>
      </p:sp>
      <p:cxnSp>
        <p:nvCxnSpPr>
          <p:cNvPr id="8" name="Straight Arrow Connector 7"/>
          <p:cNvCxnSpPr/>
          <p:nvPr/>
        </p:nvCxnSpPr>
        <p:spPr>
          <a:xfrm>
            <a:off x="5448300" y="22860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05200" y="3352801"/>
            <a:ext cx="3886200" cy="492443"/>
          </a:xfrm>
          <a:prstGeom prst="rect">
            <a:avLst/>
          </a:prstGeom>
          <a:noFill/>
        </p:spPr>
        <p:txBody>
          <a:bodyPr wrap="square" rtlCol="0">
            <a:spAutoFit/>
          </a:bodyPr>
          <a:lstStyle/>
          <a:p>
            <a:pPr algn="ctr"/>
            <a:r>
              <a:rPr lang="en-US" sz="2600"/>
              <a:t>Experimental Outcome</a:t>
            </a:r>
          </a:p>
        </p:txBody>
      </p:sp>
      <p:cxnSp>
        <p:nvCxnSpPr>
          <p:cNvPr id="10" name="Straight Arrow Connector 9"/>
          <p:cNvCxnSpPr/>
          <p:nvPr/>
        </p:nvCxnSpPr>
        <p:spPr>
          <a:xfrm>
            <a:off x="5448300" y="38862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8800" y="5105400"/>
            <a:ext cx="7239000" cy="892552"/>
          </a:xfrm>
          <a:prstGeom prst="rect">
            <a:avLst/>
          </a:prstGeom>
          <a:noFill/>
        </p:spPr>
        <p:txBody>
          <a:bodyPr wrap="square" rtlCol="0">
            <a:spAutoFit/>
          </a:bodyPr>
          <a:lstStyle/>
          <a:p>
            <a:pPr algn="ctr"/>
            <a:r>
              <a:rPr lang="en-US" sz="2600"/>
              <a:t>Probability = chance of observing a particular experimental outcome</a:t>
            </a:r>
          </a:p>
        </p:txBody>
      </p:sp>
    </p:spTree>
    <p:extLst>
      <p:ext uri="{BB962C8B-B14F-4D97-AF65-F5344CB8AC3E}">
        <p14:creationId xmlns:p14="http://schemas.microsoft.com/office/powerpoint/2010/main" val="318010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Conditions</a:t>
            </a:r>
          </a:p>
        </p:txBody>
      </p:sp>
      <p:sp>
        <p:nvSpPr>
          <p:cNvPr id="3" name="Content Placeholder 2"/>
          <p:cNvSpPr>
            <a:spLocks noGrp="1"/>
          </p:cNvSpPr>
          <p:nvPr>
            <p:ph sz="quarter" idx="1"/>
          </p:nvPr>
        </p:nvSpPr>
        <p:spPr/>
        <p:txBody>
          <a:bodyPr>
            <a:normAutofit/>
          </a:bodyPr>
          <a:lstStyle/>
          <a:p>
            <a:pPr marL="609600" indent="-609600">
              <a:buNone/>
            </a:pPr>
            <a:r>
              <a:rPr lang="en-US" sz="2600" dirty="0"/>
              <a:t>E = experimental outcome</a:t>
            </a:r>
          </a:p>
          <a:p>
            <a:pPr marL="609600" indent="-609600">
              <a:buNone/>
            </a:pPr>
            <a:r>
              <a:rPr lang="en-US" sz="2600" dirty="0"/>
              <a:t>P(E) = probability that E will occur</a:t>
            </a:r>
          </a:p>
          <a:p>
            <a:pPr marL="609600" indent="-609600">
              <a:buNone/>
            </a:pPr>
            <a:r>
              <a:rPr lang="en-US" sz="2600" dirty="0"/>
              <a:t>	</a:t>
            </a:r>
          </a:p>
          <a:p>
            <a:pPr marL="990600" lvl="1" indent="-646113">
              <a:buFont typeface="Times" pitchFamily="34" charset="0"/>
              <a:buAutoNum type="arabicPeriod"/>
            </a:pPr>
            <a:r>
              <a:rPr lang="en-US" sz="2600" dirty="0"/>
              <a:t>0 </a:t>
            </a:r>
            <a:r>
              <a:rPr lang="en-US" sz="2600" dirty="0">
                <a:sym typeface="Symbol" pitchFamily="18" charset="2"/>
              </a:rPr>
              <a:t></a:t>
            </a:r>
            <a:r>
              <a:rPr lang="en-US" sz="2600" dirty="0"/>
              <a:t> P(E) </a:t>
            </a:r>
            <a:r>
              <a:rPr lang="en-US" sz="2600" dirty="0">
                <a:sym typeface="Symbol" pitchFamily="18" charset="2"/>
              </a:rPr>
              <a:t></a:t>
            </a:r>
            <a:r>
              <a:rPr lang="en-US" sz="2600" dirty="0"/>
              <a:t> 1 such that:</a:t>
            </a:r>
          </a:p>
          <a:p>
            <a:pPr marL="1371600" lvl="2" indent="-677863"/>
            <a:r>
              <a:rPr lang="en-US" sz="2600" dirty="0"/>
              <a:t>P(E) = 0 if E can never occur</a:t>
            </a:r>
          </a:p>
          <a:p>
            <a:pPr marL="1371600" lvl="2" indent="-677863"/>
            <a:r>
              <a:rPr lang="en-US" sz="2600" dirty="0"/>
              <a:t>P(E) = 1 if E is certain to occur</a:t>
            </a:r>
          </a:p>
          <a:p>
            <a:pPr marL="1371600" lvl="2" indent="-677863">
              <a:buNone/>
            </a:pPr>
            <a:endParaRPr lang="en-US" sz="2600" b="1" dirty="0"/>
          </a:p>
          <a:p>
            <a:pPr marL="990600" lvl="1" indent="-646113">
              <a:buFont typeface="Times" pitchFamily="34" charset="0"/>
              <a:buAutoNum type="arabicPeriod"/>
            </a:pPr>
            <a:r>
              <a:rPr lang="en-US" sz="2600" b="1" dirty="0"/>
              <a:t>The probabilities of all the experimental outcomes must sum to 1</a:t>
            </a:r>
          </a:p>
          <a:p>
            <a:pPr marL="990600" lvl="1" indent="-646113">
              <a:buNone/>
            </a:pPr>
            <a:endParaRPr lang="en-US" sz="2600" dirty="0"/>
          </a:p>
          <a:p>
            <a:pPr>
              <a:buNone/>
            </a:pPr>
            <a:endParaRPr lang="en-US" sz="2600" dirty="0"/>
          </a:p>
        </p:txBody>
      </p:sp>
      <p:pic>
        <p:nvPicPr>
          <p:cNvPr id="4" name="Picture 3">
            <a:extLst>
              <a:ext uri="{FF2B5EF4-FFF2-40B4-BE49-F238E27FC236}">
                <a16:creationId xmlns:a16="http://schemas.microsoft.com/office/drawing/2014/main" id="{5261DA5D-394D-3180-38EC-BCB3AF6F4AD1}"/>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rcRect/>
          <a:stretch/>
        </p:blipFill>
        <p:spPr>
          <a:xfrm>
            <a:off x="9105951" y="4937595"/>
            <a:ext cx="1114425" cy="1114425"/>
          </a:xfrm>
          <a:prstGeom prst="rect">
            <a:avLst/>
          </a:prstGeom>
        </p:spPr>
      </p:pic>
    </p:spTree>
    <p:extLst>
      <p:ext uri="{BB962C8B-B14F-4D97-AF65-F5344CB8AC3E}">
        <p14:creationId xmlns:p14="http://schemas.microsoft.com/office/powerpoint/2010/main" val="243978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LIDO_APP_VERSION" val="1.12.0.5522"/>
  <p:tag name="SLIDO_PRESENTATION_ID" val="00000000-0000-0000-0000-000000000000"/>
  <p:tag name="SLIDO_EVENT_UUID" val="0bccde6b-6ef6-4fc0-aad2-934e3c0a24bc"/>
  <p:tag name="SLIDO_EVENT_SECTION_UUID" val="3b76fbb7-f93e-4abd-8286-cb371972d029"/>
</p:tagLst>
</file>

<file path=ppt/tags/tag10.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11.xml><?xml version="1.0" encoding="utf-8"?>
<p:tagLst xmlns:a="http://schemas.openxmlformats.org/drawingml/2006/main" xmlns:r="http://schemas.openxmlformats.org/officeDocument/2006/relationships" xmlns:p="http://schemas.openxmlformats.org/presentationml/2006/main">
  <p:tag name="SLIDO_ELEMENT" val="dotty"/>
</p:tagLst>
</file>

<file path=ppt/tags/tag12.xml><?xml version="1.0" encoding="utf-8"?>
<p:tagLst xmlns:a="http://schemas.openxmlformats.org/drawingml/2006/main" xmlns:r="http://schemas.openxmlformats.org/officeDocument/2006/relationships" xmlns:p="http://schemas.openxmlformats.org/presentationml/2006/main">
  <p:tag name="SLIDO_ELEMENT" val="logo"/>
</p:tagLst>
</file>

<file path=ppt/tags/tag13.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14.xml><?xml version="1.0" encoding="utf-8"?>
<p:tagLst xmlns:a="http://schemas.openxmlformats.org/drawingml/2006/main" xmlns:r="http://schemas.openxmlformats.org/officeDocument/2006/relationships" xmlns:p="http://schemas.openxmlformats.org/presentationml/2006/main">
  <p:tag name="SLIDO_ELEMENT" val="title"/>
</p:tagLst>
</file>

<file path=ppt/tags/tag15.xml><?xml version="1.0" encoding="utf-8"?>
<p:tagLst xmlns:a="http://schemas.openxmlformats.org/drawingml/2006/main" xmlns:r="http://schemas.openxmlformats.org/officeDocument/2006/relationships" xmlns:p="http://schemas.openxmlformats.org/presentationml/2006/main">
  <p:tag name="SLIDO_ELEMENT" val="footer"/>
</p:tagLst>
</file>

<file path=ppt/tags/tag16.xml><?xml version="1.0" encoding="utf-8"?>
<p:tagLst xmlns:a="http://schemas.openxmlformats.org/drawingml/2006/main" xmlns:r="http://schemas.openxmlformats.org/officeDocument/2006/relationships" xmlns:p="http://schemas.openxmlformats.org/presentationml/2006/main">
  <p:tag name="SLIDO_METADATA" val="eyJUaW1lc3RhbXAiOjE3MjQ3OTA0MzJ9"/>
  <p:tag name="SLIDO_TYPE" val="SlidoPoll"/>
  <p:tag name="SLIDO_POLL_UUID" val="0a6f36dd-42d0-4442-ab8a-67b6522ca5eb"/>
  <p:tag name="SLIDO_TIMELINE" val="W3sicG9sbFF1ZXN0aW9uVXVpZCI6Ijc5NzBlMmU0LTcxYjktNDUxNC1iYWI5LTRkNzYwOGU2NDgzZiIsInNob3dSZXN1bHRzIjp0cnVlLCJzaG93Q29ycmVjdEFuc3dlcnMiOmZhbHNlLCJ2b3RpbmdMb2NrZWQiOmZhbHNlfV0="/>
</p:tagLst>
</file>

<file path=ppt/tags/tag17.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18.xml><?xml version="1.0" encoding="utf-8"?>
<p:tagLst xmlns:a="http://schemas.openxmlformats.org/drawingml/2006/main" xmlns:r="http://schemas.openxmlformats.org/officeDocument/2006/relationships" xmlns:p="http://schemas.openxmlformats.org/presentationml/2006/main">
  <p:tag name="SLIDO_ELEMENT" val="dotty"/>
</p:tagLst>
</file>

<file path=ppt/tags/tag19.xml><?xml version="1.0" encoding="utf-8"?>
<p:tagLst xmlns:a="http://schemas.openxmlformats.org/drawingml/2006/main" xmlns:r="http://schemas.openxmlformats.org/officeDocument/2006/relationships" xmlns:p="http://schemas.openxmlformats.org/presentationml/2006/main">
  <p:tag name="SLIDO_ELEMENT" val="logo"/>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jQ3ODcwOTR9"/>
  <p:tag name="SLIDO_TYPE" val="SlidoPoll"/>
  <p:tag name="SLIDO_POLL_UUID" val="530ef8be-6a70-4592-8ae3-ea02f6791462"/>
  <p:tag name="SLIDO_TIMELINE" val="W3sicG9sbFF1ZXN0aW9uVXVpZCI6IjFkNDFjZTQ1LTQ0OWQtNDgxYS1hZmE3LTgwN2IxNjU3OThlZCIsInNob3dSZXN1bHRzIjp0cnVlLCJzaG93Q29ycmVjdEFuc3dlcnMiOmZhbHNlLCJ2b3RpbmdMb2NrZWQiOmZhbHNlfV0="/>
</p:tagLst>
</file>

<file path=ppt/tags/tag20.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21.xml><?xml version="1.0" encoding="utf-8"?>
<p:tagLst xmlns:a="http://schemas.openxmlformats.org/drawingml/2006/main" xmlns:r="http://schemas.openxmlformats.org/officeDocument/2006/relationships" xmlns:p="http://schemas.openxmlformats.org/presentationml/2006/main">
  <p:tag name="SLIDO_ELEMENT" val="title"/>
</p:tagLst>
</file>

<file path=ppt/tags/tag22.xml><?xml version="1.0" encoding="utf-8"?>
<p:tagLst xmlns:a="http://schemas.openxmlformats.org/drawingml/2006/main" xmlns:r="http://schemas.openxmlformats.org/officeDocument/2006/relationships" xmlns:p="http://schemas.openxmlformats.org/presentationml/2006/main">
  <p:tag name="SLIDO_ELEMENT" val="footer"/>
</p:tagLst>
</file>

<file path=ppt/tags/tag3.xml><?xml version="1.0" encoding="utf-8"?>
<p:tagLst xmlns:a="http://schemas.openxmlformats.org/drawingml/2006/main" xmlns:r="http://schemas.openxmlformats.org/officeDocument/2006/relationships" xmlns:p="http://schemas.openxmlformats.org/presentationml/2006/main">
  <p:tag name="SLIDO_ELEMENT" val="reminder"/>
</p:tagLst>
</file>

<file path=ppt/tags/tag4.xml><?xml version="1.0" encoding="utf-8"?>
<p:tagLst xmlns:a="http://schemas.openxmlformats.org/drawingml/2006/main" xmlns:r="http://schemas.openxmlformats.org/officeDocument/2006/relationships" xmlns:p="http://schemas.openxmlformats.org/presentationml/2006/main">
  <p:tag name="SLIDO_ELEMENT" val="dotty"/>
</p:tagLst>
</file>

<file path=ppt/tags/tag5.xml><?xml version="1.0" encoding="utf-8"?>
<p:tagLst xmlns:a="http://schemas.openxmlformats.org/drawingml/2006/main" xmlns:r="http://schemas.openxmlformats.org/officeDocument/2006/relationships" xmlns:p="http://schemas.openxmlformats.org/presentationml/2006/main">
  <p:tag name="SLIDO_ELEMENT" val="logo"/>
</p:tagLst>
</file>

<file path=ppt/tags/tag6.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MultipleChoice"/>
</p:tagLst>
</file>

<file path=ppt/tags/tag7.xml><?xml version="1.0" encoding="utf-8"?>
<p:tagLst xmlns:a="http://schemas.openxmlformats.org/drawingml/2006/main" xmlns:r="http://schemas.openxmlformats.org/officeDocument/2006/relationships" xmlns:p="http://schemas.openxmlformats.org/presentationml/2006/main">
  <p:tag name="SLIDO_ELEMENT" val="title"/>
</p:tagLst>
</file>

<file path=ppt/tags/tag8.xml><?xml version="1.0" encoding="utf-8"?>
<p:tagLst xmlns:a="http://schemas.openxmlformats.org/drawingml/2006/main" xmlns:r="http://schemas.openxmlformats.org/officeDocument/2006/relationships" xmlns:p="http://schemas.openxmlformats.org/presentationml/2006/main">
  <p:tag name="SLIDO_ELEMENT" val="footer"/>
</p:tagLst>
</file>

<file path=ppt/tags/tag9.xml><?xml version="1.0" encoding="utf-8"?>
<p:tagLst xmlns:a="http://schemas.openxmlformats.org/drawingml/2006/main" xmlns:r="http://schemas.openxmlformats.org/officeDocument/2006/relationships" xmlns:p="http://schemas.openxmlformats.org/presentationml/2006/main">
  <p:tag name="SLIDO_METADATA" val="eyJUaW1lc3RhbXAiOjE3MjQ3OTAzOTJ9"/>
  <p:tag name="SLIDO_TYPE" val="SlidoPoll"/>
  <p:tag name="SLIDO_POLL_UUID" val="6bf34c98-f467-4978-a1ed-e46f6f41ca89"/>
  <p:tag name="SLIDO_TIMELINE" val="W3sicG9sbFF1ZXN0aW9uVXVpZCI6Ijc1OWIyNjliLWFiMDktNDNlNC05MjZkLWY0YTU1NDI1YzZkMSIsInNob3dSZXN1bHRzIjpmYWxzZSwic2hvd0NvcnJlY3RBbnN3ZXJzIjpmYWxzZSwidm90aW5nTG9ja2VkIjpmYWxzZX0seyJwb2xsUXVlc3Rpb25VdWlkIjoiNzU5YjI2OWItYWIwOS00M2U0LTkyNmQtZjRhNTU0MjVjNmQxIiwic2hvd1Jlc3VsdHMiOnRydWUsInNob3dDb3JyZWN0QW5zd2VycyI6ZmFsc2UsInZvdGluZ0xvY2tlZCI6ZmFsc2V9XQ=="/>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3591</TotalTime>
  <Words>2054</Words>
  <Application>Microsoft Macintosh PowerPoint</Application>
  <PresentationFormat>Widescreen</PresentationFormat>
  <Paragraphs>315</Paragraphs>
  <Slides>46</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5" baseType="lpstr">
      <vt:lpstr>Arial</vt:lpstr>
      <vt:lpstr>Calibri</vt:lpstr>
      <vt:lpstr>Cambria Math</vt:lpstr>
      <vt:lpstr>Century Schoolbook</vt:lpstr>
      <vt:lpstr>Symbol</vt:lpstr>
      <vt:lpstr>Times</vt:lpstr>
      <vt:lpstr>Wingdings 2</vt:lpstr>
      <vt:lpstr>View</vt:lpstr>
      <vt:lpstr>Equation</vt:lpstr>
      <vt:lpstr>Chapter 4: Probability</vt:lpstr>
      <vt:lpstr>Probability… it’s all around us!</vt:lpstr>
      <vt:lpstr>Assigning Probabilities</vt:lpstr>
      <vt:lpstr>Principles Of Probability Where are we headed today?</vt:lpstr>
      <vt:lpstr>Why Do We Need to Quantify Probability?</vt:lpstr>
      <vt:lpstr>Concept of Probability</vt:lpstr>
      <vt:lpstr>Setting up a probability experiment:</vt:lpstr>
      <vt:lpstr>PowerPoint Presentation</vt:lpstr>
      <vt:lpstr>Conditions</vt:lpstr>
      <vt:lpstr>Event</vt:lpstr>
      <vt:lpstr>Venn Diagram</vt:lpstr>
      <vt:lpstr>A Little More Complicated:</vt:lpstr>
      <vt:lpstr>Probability</vt:lpstr>
      <vt:lpstr>Event, con’t</vt:lpstr>
      <vt:lpstr>Probability of the event</vt:lpstr>
      <vt:lpstr>Venn Diagram</vt:lpstr>
      <vt:lpstr>More Examples:</vt:lpstr>
      <vt:lpstr>More Examples</vt:lpstr>
      <vt:lpstr>Your Turn!</vt:lpstr>
      <vt:lpstr>PowerPoint Presentation</vt:lpstr>
      <vt:lpstr>Some Elementary Probability Rules</vt:lpstr>
      <vt:lpstr>Intersection</vt:lpstr>
      <vt:lpstr>Rules of Probability - Intersection</vt:lpstr>
      <vt:lpstr>Rules of Probability - Union</vt:lpstr>
      <vt:lpstr>More Than One Event</vt:lpstr>
      <vt:lpstr>Addition Rule (not mutually exclusive)</vt:lpstr>
      <vt:lpstr>Mutually Exclusive</vt:lpstr>
      <vt:lpstr>Addition Rule           P(A  B) = P(A) + P(B) – P(A ∩ B).   </vt:lpstr>
      <vt:lpstr>PowerPoint Presentation</vt:lpstr>
      <vt:lpstr>PowerPoint Presentation</vt:lpstr>
      <vt:lpstr>Multiplication Rule  (Conditional Probability)</vt:lpstr>
      <vt:lpstr>Conditional Probability</vt:lpstr>
      <vt:lpstr>Conditional Probability  (Multiplication Rule)</vt:lpstr>
      <vt:lpstr>Independence of Events</vt:lpstr>
      <vt:lpstr>Multiplication Rule</vt:lpstr>
      <vt:lpstr>Reworking the Formula</vt:lpstr>
      <vt:lpstr>Sample Problem # 1 </vt:lpstr>
      <vt:lpstr>Sample Problem # 2 </vt:lpstr>
      <vt:lpstr>Bayes’ Theorem</vt:lpstr>
      <vt:lpstr>Bayes’ Theorem Simplified</vt:lpstr>
      <vt:lpstr>Counting Rules</vt:lpstr>
      <vt:lpstr>Permutations </vt:lpstr>
      <vt:lpstr>Permutation without Repetition</vt:lpstr>
      <vt:lpstr>Combinations </vt:lpstr>
      <vt:lpstr>Combinations: Example</vt:lpstr>
      <vt:lpstr>Combinations vs. Permutations Impacts the Probability of an Event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dc:title>
  <dc:creator>Hutchins, Kiane (Frye)</dc:creator>
  <cp:lastModifiedBy>Frye, Raquel M.</cp:lastModifiedBy>
  <cp:revision>38</cp:revision>
  <dcterms:modified xsi:type="dcterms:W3CDTF">2024-08-28T22:56:40Z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1.12.0.5522</vt:lpwstr>
  </property>
</Properties>
</file>